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75" r:id="rId4"/>
    <p:sldId id="276" r:id="rId5"/>
    <p:sldId id="285" r:id="rId6"/>
    <p:sldId id="280" r:id="rId7"/>
    <p:sldId id="284" r:id="rId8"/>
    <p:sldId id="264" r:id="rId9"/>
    <p:sldId id="268" r:id="rId10"/>
    <p:sldId id="282" r:id="rId11"/>
    <p:sldId id="277" r:id="rId12"/>
    <p:sldId id="281" r:id="rId13"/>
    <p:sldId id="267" r:id="rId14"/>
    <p:sldId id="266" r:id="rId15"/>
    <p:sldId id="265" r:id="rId16"/>
    <p:sldId id="273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0D57"/>
    <a:srgbClr val="D5503F"/>
    <a:srgbClr val="E97133"/>
    <a:srgbClr val="FFFFFF"/>
    <a:srgbClr val="AC0E57"/>
    <a:srgbClr val="33ABE9"/>
    <a:srgbClr val="E66B35"/>
    <a:srgbClr val="C43549"/>
    <a:srgbClr val="AF1155"/>
    <a:srgbClr val="0DAC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43" autoAdjust="0"/>
  </p:normalViewPr>
  <p:slideViewPr>
    <p:cSldViewPr snapToGrid="0">
      <p:cViewPr varScale="1">
        <p:scale>
          <a:sx n="106" d="100"/>
          <a:sy n="106" d="100"/>
        </p:scale>
        <p:origin x="75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EB5F6E-0E7C-4754-BEDC-63BF1FC609A0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E444477-AA2E-4D26-BD79-DD8D088EF562}" type="pres">
      <dgm:prSet presAssocID="{A8EB5F6E-0E7C-4754-BEDC-63BF1FC609A0}" presName="Name0" presStyleCnt="0">
        <dgm:presLayoutVars>
          <dgm:animLvl val="lvl"/>
          <dgm:resizeHandles val="exact"/>
        </dgm:presLayoutVars>
      </dgm:prSet>
      <dgm:spPr/>
    </dgm:pt>
  </dgm:ptLst>
  <dgm:cxnLst>
    <dgm:cxn modelId="{61E31475-95CB-4ED6-BEFF-2445C6023621}" type="presOf" srcId="{A8EB5F6E-0E7C-4754-BEDC-63BF1FC609A0}" destId="{1E444477-AA2E-4D26-BD79-DD8D088EF562}" srcOrd="0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4D6B9-D4B3-4FD1-873E-F99B028061E0}" type="datetimeFigureOut">
              <a:rPr lang="it-IT" smtClean="0"/>
              <a:t>22/10/2024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5B23B-7BA4-40CC-8257-0E4A5CDD421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493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proiettare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65B23B-7BA4-40CC-8257-0E4A5CDD4214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8352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dunque l'obiettivo è quello di visualizzare in modo chiaro e intuitivo in cosa consistono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65B23B-7BA4-40CC-8257-0E4A5CDD4214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4529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Introduci</a:t>
            </a:r>
            <a:r>
              <a:rPr lang="en-GB" dirty="0"/>
              <a:t> Morphing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65B23B-7BA4-40CC-8257-0E4A5CDD4214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4938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Spiega</a:t>
            </a:r>
            <a:r>
              <a:rPr lang="en-GB" dirty="0"/>
              <a:t> morphing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65B23B-7BA4-40CC-8257-0E4A5CDD4214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1566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it-IT" dirty="0"/>
              <a:t>Data una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65B23B-7BA4-40CC-8257-0E4A5CDD4214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5482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Approccio</a:t>
            </a:r>
            <a:r>
              <a:rPr lang="en-GB" dirty="0"/>
              <a:t> local global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65B23B-7BA4-40CC-8257-0E4A5CDD4214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4336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Osservaione</a:t>
            </a:r>
            <a:endParaRPr lang="en-GB" dirty="0"/>
          </a:p>
          <a:p>
            <a:r>
              <a:rPr lang="en-GB" dirty="0" err="1"/>
              <a:t>Definire</a:t>
            </a:r>
            <a:r>
              <a:rPr lang="en-GB" dirty="0"/>
              <a:t> il </a:t>
            </a:r>
            <a:r>
              <a:rPr lang="en-GB" dirty="0" err="1"/>
              <a:t>percorso</a:t>
            </a:r>
            <a:r>
              <a:rPr lang="en-GB" dirty="0"/>
              <a:t> del morphing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65B23B-7BA4-40CC-8257-0E4A5CDD4214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5826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Una volta </a:t>
            </a:r>
            <a:r>
              <a:rPr lang="en-GB" dirty="0" err="1"/>
              <a:t>applicato</a:t>
            </a:r>
            <a:r>
              <a:rPr lang="en-GB" dirty="0"/>
              <a:t> il primo step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65B23B-7BA4-40CC-8257-0E4A5CDD4214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2650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 </a:t>
            </a:r>
            <a:r>
              <a:rPr lang="en-GB" dirty="0" err="1"/>
              <a:t>abbiamo</a:t>
            </a:r>
            <a:r>
              <a:rPr lang="en-GB" dirty="0"/>
              <a:t> </a:t>
            </a:r>
            <a:r>
              <a:rPr lang="en-GB" dirty="0" err="1"/>
              <a:t>implementato</a:t>
            </a:r>
            <a:r>
              <a:rPr lang="en-GB" dirty="0"/>
              <a:t> in </a:t>
            </a:r>
            <a:r>
              <a:rPr lang="en-GB" dirty="0" err="1"/>
              <a:t>questo</a:t>
            </a:r>
            <a:r>
              <a:rPr lang="en-GB" dirty="0"/>
              <a:t> modo </a:t>
            </a:r>
            <a:r>
              <a:rPr lang="en-GB" dirty="0" err="1"/>
              <a:t>perchè</a:t>
            </a:r>
            <a:r>
              <a:rPr lang="en-GB" dirty="0"/>
              <a:t>: </a:t>
            </a:r>
            <a:r>
              <a:rPr lang="en-GB" dirty="0" err="1"/>
              <a:t>cambio</a:t>
            </a:r>
            <a:r>
              <a:rPr lang="en-GB"/>
              <a:t> slide</a:t>
            </a:r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65B23B-7BA4-40CC-8257-0E4A5CDD4214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7164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37398-7FF5-99B4-78FA-51A8646B3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0E06E-84B9-8293-E7A0-7A869991A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BDBB3-85CC-C9C2-96A4-E068EB5CE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A90A-8F46-4050-AAB2-FCB50BFDC53F}" type="datetime1">
              <a:rPr lang="it-IT" smtClean="0"/>
              <a:t>22/10/2024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A52F2-72B4-D623-C4DC-F34D7194D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13A0C-6350-C93D-4D18-AC52C2FC2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9A8E-93C8-40D0-A165-830E58F95F5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4126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2B7FD-4BDB-C70E-B978-30B433C5A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3ABB4-51E9-C652-836E-25D82E6B1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71B3E-D977-AD38-2A67-5609F3D25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FB3E-BA1C-412F-921F-3B9A4216F094}" type="datetime1">
              <a:rPr lang="it-IT" smtClean="0"/>
              <a:t>22/10/2024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0702C-A4E4-B821-E79D-E1D86B0EB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FFA0E-1B32-91C7-08BB-E78EE11E2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9A8E-93C8-40D0-A165-830E58F95F5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6157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272D4F-DD25-4CB3-203E-C001949AC0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E61C74-440D-642C-9945-007171A7F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8D469-C814-213C-E036-766334B9B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1D21-7515-4841-A940-36F5DCCD77BD}" type="datetime1">
              <a:rPr lang="it-IT" smtClean="0"/>
              <a:t>22/10/2024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0BBC4-AC38-9629-8482-D1C12C5A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BD482-AAFA-4652-EC3A-0FA7F7B8C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9A8E-93C8-40D0-A165-830E58F95F5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3748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37F22-BF92-1805-2B0E-DC66D6649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8A066-C8F9-4BDF-CD36-56977E263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C2BA2-3E31-5256-02A5-BDBB0DADB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0214-7DB2-41FC-8A6A-D2B1AA21A677}" type="datetime1">
              <a:rPr lang="it-IT" smtClean="0"/>
              <a:t>22/10/2024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ADB03-6B97-4EF5-0A9E-428733752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330CB-C058-B192-154C-939892F27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9A8E-93C8-40D0-A165-830E58F95F5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4006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25DA-6035-EF0A-9FBA-DDD649310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D1521-6F42-19C6-4F7D-6E2C39E3F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F614E-06EF-670E-40D8-D3B71857D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7B8BD-456E-4DFC-83A6-E5624B7E3F9E}" type="datetime1">
              <a:rPr lang="it-IT" smtClean="0"/>
              <a:t>22/10/2024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A2672-8FB4-73A1-7206-25BD512B7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EEA22-CB36-CC79-763A-87E7651BE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9A8E-93C8-40D0-A165-830E58F95F5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0147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8B92B-CD59-894D-D25B-2EAA74B7A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53754-E9EA-D4C4-8BAC-EE3C42142E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5C724C-AF24-60CE-0F90-FE56914B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5C433-A1AF-AAFC-AEE5-6261DFA74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0069-D29B-4808-A478-994358DBEFA4}" type="datetime1">
              <a:rPr lang="it-IT" smtClean="0"/>
              <a:t>22/10/2024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2CD10-E0FA-D8AF-493A-394240798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6126C-384C-BFF7-8BCF-D8B3CBD5A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9A8E-93C8-40D0-A165-830E58F95F5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5189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83863-8A0C-635F-BDC2-DC8A0EA8A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85D8A-8E7F-6705-EC49-BD09C02C8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9DABD-4D43-FAE4-0408-8E1BFF7E4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8A0E5F-80B8-60C8-24C7-CAA455452A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15EB7D-E7D2-9ADD-AE52-7E1F8D358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792D2C-8A0D-C43E-3A36-EAB45FC18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3650-2F9B-4734-9641-3BA7373CDC17}" type="datetime1">
              <a:rPr lang="it-IT" smtClean="0"/>
              <a:t>22/10/2024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478249-B104-2A4B-9833-39EC811E9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8D55D6-BBE5-3855-5D07-141104ABD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9A8E-93C8-40D0-A165-830E58F95F5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8869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1B936-E10C-D0DD-7756-49CEBA0D9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CE56F7-0966-8BAB-AFC7-91603150A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2EE9D-BB5C-45F1-ACF8-5FD4A0B72A3B}" type="datetime1">
              <a:rPr lang="it-IT" smtClean="0"/>
              <a:t>22/10/2024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E06C0B-ED56-4FA8-85BF-BB422EC63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2837C-5B47-0F74-EE2C-2A481C0C8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9A8E-93C8-40D0-A165-830E58F95F5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7110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CE6FDB-932C-E519-E93C-FC8B968AC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23A7-647B-4694-A7B0-502E793C9DE5}" type="datetime1">
              <a:rPr lang="it-IT" smtClean="0"/>
              <a:t>22/10/2024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DEB80D-029D-299A-5696-0043E2838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EB657-D959-BEEE-E2D0-6E42A24AC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9A8E-93C8-40D0-A165-830E58F95F5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4500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B4F0A-B692-15FE-721A-31DDC59B2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588AF-387A-D72B-61D5-ABB031B70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8379B-A121-B3EB-3DF9-80C55409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7460A-5B1F-8ADB-0DD6-03632C15A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32074-C796-4083-980B-AB2C69745840}" type="datetime1">
              <a:rPr lang="it-IT" smtClean="0"/>
              <a:t>22/10/2024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5898E-E04A-BF28-E83D-7B4585F7A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6D77F5-ADCF-AA40-D7C6-E0D44491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9A8E-93C8-40D0-A165-830E58F95F5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438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877FD-C463-369D-C8DA-EBA9F4917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3BDB0C-C017-1A62-685D-57F28536D3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E0B62F-47C1-A515-B4A4-304FC7E5F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55B9E-38F7-E778-ED0D-339CE1B39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DE84-F372-42A9-8A8D-C44CDB66D0CF}" type="datetime1">
              <a:rPr lang="it-IT" smtClean="0"/>
              <a:t>22/10/2024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C475F-AAFB-C520-9942-B5C98061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BA3AB-4953-D814-4EB1-9E8EA05A2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9A8E-93C8-40D0-A165-830E58F95F5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6840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74AE04-1549-3153-03AC-D91A8AB7B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B6E5E-C9E8-6FDE-1D19-E0568A332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E6D4A-0A45-1646-576D-18A2E8ACA1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CBA862-0523-471F-9B2B-B904F31F0834}" type="datetime1">
              <a:rPr lang="it-IT" smtClean="0"/>
              <a:t>22/10/2024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99B20-E0BE-C22C-D86F-AC6778BE8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CCBC8-4516-59FB-737D-7FE045067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A59A8E-93C8-40D0-A165-830E58F95F5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6363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3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9D480-63BA-CA2B-5F83-F1DE4A83622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905329" y="1423830"/>
            <a:ext cx="7777904" cy="2005169"/>
          </a:xfrm>
        </p:spPr>
        <p:txBody>
          <a:bodyPr anchorCtr="0">
            <a:noAutofit/>
          </a:bodyPr>
          <a:lstStyle/>
          <a:p>
            <a:pPr lvl="0" algn="just"/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Visualization Of </a:t>
            </a:r>
            <a:r>
              <a:rPr lang="en-US" sz="5000" i="1" dirty="0">
                <a:latin typeface="Arial" panose="020B0604020202020204" pitchFamily="34" charset="0"/>
                <a:cs typeface="Arial" panose="020B0604020202020204" pitchFamily="34" charset="0"/>
              </a:rPr>
              <a:t>UV</a:t>
            </a:r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-maps for Polygonal​ Meshes as a 3D Morphing​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4B0E80E-EAEC-CCCD-C920-3CB4A0A5D8B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905328" y="3989216"/>
            <a:ext cx="3919825" cy="1655758"/>
          </a:xfrm>
        </p:spPr>
        <p:txBody>
          <a:bodyPr anchorCtr="0">
            <a:noAutofit/>
          </a:bodyPr>
          <a:lstStyle/>
          <a:p>
            <a:pPr lvl="0" algn="l">
              <a:lnSpc>
                <a:spcPct val="150000"/>
              </a:lnSpc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Relatore: Prof.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Marco Tarini</a:t>
            </a:r>
          </a:p>
          <a:p>
            <a:pPr lvl="0" algn="l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A. A. 2023 / 2024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uppo 12">
            <a:extLst>
              <a:ext uri="{FF2B5EF4-FFF2-40B4-BE49-F238E27FC236}">
                <a16:creationId xmlns:a16="http://schemas.microsoft.com/office/drawing/2014/main" id="{F0C4D5CD-5780-7BE6-8F57-F000F3E51622}"/>
              </a:ext>
            </a:extLst>
          </p:cNvPr>
          <p:cNvGrpSpPr/>
          <p:nvPr/>
        </p:nvGrpSpPr>
        <p:grpSpPr>
          <a:xfrm>
            <a:off x="320021" y="1657660"/>
            <a:ext cx="3573164" cy="3535116"/>
            <a:chOff x="320021" y="1657660"/>
            <a:chExt cx="3573164" cy="3535116"/>
          </a:xfrm>
        </p:grpSpPr>
        <p:pic>
          <p:nvPicPr>
            <p:cNvPr id="8" name="Immagine 8" descr="Immagine che contiene simbolo, moneta&#10;&#10;Descrizione generata automaticamente">
              <a:extLst>
                <a:ext uri="{FF2B5EF4-FFF2-40B4-BE49-F238E27FC236}">
                  <a16:creationId xmlns:a16="http://schemas.microsoft.com/office/drawing/2014/main" id="{4897298B-0FE1-32CC-F6AA-241728D6B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0915" y="1657660"/>
              <a:ext cx="2999012" cy="2999012"/>
            </a:xfrm>
            <a:prstGeom prst="rect">
              <a:avLst/>
            </a:prstGeom>
            <a:noFill/>
            <a:ln cap="flat">
              <a:noFill/>
            </a:ln>
          </p:spPr>
        </p:pic>
        <p:sp>
          <p:nvSpPr>
            <p:cNvPr id="9" name="CasellaDiTesto 11">
              <a:extLst>
                <a:ext uri="{FF2B5EF4-FFF2-40B4-BE49-F238E27FC236}">
                  <a16:creationId xmlns:a16="http://schemas.microsoft.com/office/drawing/2014/main" id="{7418C588-DA26-4F47-9B5B-444D358A0EEF}"/>
                </a:ext>
              </a:extLst>
            </p:cNvPr>
            <p:cNvSpPr txBox="1"/>
            <p:nvPr/>
          </p:nvSpPr>
          <p:spPr>
            <a:xfrm>
              <a:off x="320021" y="4656673"/>
              <a:ext cx="3573164" cy="536103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/>
            <a:p>
              <a:pPr marL="0" marR="0" lvl="0" indent="0" algn="ctr" defTabSz="1609344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it-IT" sz="1200" b="0" i="0" u="none" strike="noStrike" kern="1200" cap="none" spc="0" baseline="0" dirty="0">
                  <a:solidFill>
                    <a:srgbClr val="000000"/>
                  </a:solidFill>
                  <a:uFillTx/>
                  <a:latin typeface="Trebuchet MS" pitchFamily="34"/>
                </a:rPr>
                <a:t>UNIVERSITÀ DEGLI STUDI DI MILANO</a:t>
              </a:r>
            </a:p>
            <a:p>
              <a:pPr marL="0" marR="0" lvl="0" indent="0" algn="ctr" defTabSz="1609344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it-IT" sz="1200" b="0" i="0" u="none" strike="noStrike" kern="1200" cap="none" spc="0" baseline="0" dirty="0">
                  <a:solidFill>
                    <a:srgbClr val="000000"/>
                  </a:solidFill>
                  <a:uFillTx/>
                  <a:latin typeface="Trebuchet MS" pitchFamily="34"/>
                </a:rPr>
                <a:t>FACOLTÀ DI SCIENZE E TECNOLOGIE</a:t>
              </a:r>
            </a:p>
          </p:txBody>
        </p:sp>
      </p:grpSp>
      <p:sp>
        <p:nvSpPr>
          <p:cNvPr id="10" name="Subtitle 2">
            <a:extLst>
              <a:ext uri="{FF2B5EF4-FFF2-40B4-BE49-F238E27FC236}">
                <a16:creationId xmlns:a16="http://schemas.microsoft.com/office/drawing/2014/main" id="{1388C564-E7F3-2AA0-0F6E-A723AF06EC67}"/>
              </a:ext>
            </a:extLst>
          </p:cNvPr>
          <p:cNvSpPr txBox="1"/>
          <p:nvPr/>
        </p:nvSpPr>
        <p:spPr>
          <a:xfrm>
            <a:off x="8136667" y="3989216"/>
            <a:ext cx="3546566" cy="165575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b="0" i="0" u="none" strike="noStrike" kern="1200" cap="none" spc="0" baseline="0" dirty="0">
                <a:solidFill>
                  <a:srgbClr val="000000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Candidato: Giorgio Sepe</a:t>
            </a:r>
          </a:p>
          <a:p>
            <a:pPr marL="0" marR="0" lvl="0" indent="0" algn="r" defTabSz="914400" rtl="0" fontAlgn="auto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b="0" i="0" u="none" strike="noStrike" kern="1200" cap="none" spc="0" baseline="0" dirty="0">
                <a:solidFill>
                  <a:srgbClr val="000000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Matr. 02786A</a:t>
            </a:r>
            <a:endParaRPr lang="it-IT" sz="2400" b="0" i="0" u="none" strike="noStrike" kern="1200" cap="none" spc="0" baseline="0" dirty="0">
              <a:solidFill>
                <a:srgbClr val="000000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9C524A-72F7-ADED-FC73-20926CFCE3F4}"/>
              </a:ext>
            </a:extLst>
          </p:cNvPr>
          <p:cNvSpPr/>
          <p:nvPr/>
        </p:nvSpPr>
        <p:spPr>
          <a:xfrm rot="5400000">
            <a:off x="8689659" y="3357000"/>
            <a:ext cx="6857999" cy="144000"/>
          </a:xfrm>
          <a:prstGeom prst="rect">
            <a:avLst/>
          </a:prstGeom>
          <a:gradFill flip="none" rotWithShape="1">
            <a:gsLst>
              <a:gs pos="25000">
                <a:srgbClr val="E97133"/>
              </a:gs>
              <a:gs pos="100000">
                <a:srgbClr val="AC0D5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8CB1D-82D1-CBEB-1BAD-3272ED1DD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800" y="241200"/>
            <a:ext cx="10332000" cy="12276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3D Morphing: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Our Approach in a nutshell*</a:t>
            </a:r>
            <a:endParaRPr lang="it-I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991FF8-1884-0234-50E8-1E8ADF59A04A}"/>
              </a:ext>
            </a:extLst>
          </p:cNvPr>
          <p:cNvSpPr/>
          <p:nvPr/>
        </p:nvSpPr>
        <p:spPr>
          <a:xfrm>
            <a:off x="-1201" y="1552413"/>
            <a:ext cx="12193200" cy="144000"/>
          </a:xfrm>
          <a:prstGeom prst="rect">
            <a:avLst/>
          </a:prstGeom>
          <a:gradFill flip="none" rotWithShape="1">
            <a:gsLst>
              <a:gs pos="25000">
                <a:srgbClr val="E97133"/>
              </a:gs>
              <a:gs pos="100000">
                <a:srgbClr val="AC0D5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aphicFrame>
        <p:nvGraphicFramePr>
          <p:cNvPr id="6" name="Segnaposto contenuto 4">
            <a:extLst>
              <a:ext uri="{FF2B5EF4-FFF2-40B4-BE49-F238E27FC236}">
                <a16:creationId xmlns:a16="http://schemas.microsoft.com/office/drawing/2014/main" id="{5B1A46B5-52E4-1C28-182C-C5BD0C25C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073372"/>
              </p:ext>
            </p:extLst>
          </p:nvPr>
        </p:nvGraphicFramePr>
        <p:xfrm>
          <a:off x="1066199" y="2165245"/>
          <a:ext cx="10058400" cy="3205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C219996-6C68-4885-DD63-1995C55DAD69}"/>
              </a:ext>
            </a:extLst>
          </p:cNvPr>
          <p:cNvSpPr txBox="1"/>
          <p:nvPr/>
        </p:nvSpPr>
        <p:spPr>
          <a:xfrm>
            <a:off x="3859022" y="5657739"/>
            <a:ext cx="44727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dirty="0"/>
              <a:t>*we tested several variants for each step</a:t>
            </a:r>
            <a:endParaRPr lang="it-IT" sz="3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03CE43-CDD8-AD5D-403F-728ADE14A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9A8E-93C8-40D0-A165-830E58F95F56}" type="slidenum">
              <a:rPr lang="it-IT" smtClean="0"/>
              <a:t>10</a:t>
            </a:fld>
            <a:endParaRPr lang="it-I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23EC05-6777-B2F0-8CFE-951B214BA590}"/>
              </a:ext>
            </a:extLst>
          </p:cNvPr>
          <p:cNvSpPr txBox="1"/>
          <p:nvPr/>
        </p:nvSpPr>
        <p:spPr>
          <a:xfrm>
            <a:off x="11190675" y="6396403"/>
            <a:ext cx="414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>
                    <a:tint val="82000"/>
                  </a:schemeClr>
                </a:solidFill>
              </a:rPr>
              <a:t>/16</a:t>
            </a:r>
            <a:endParaRPr lang="it-IT" sz="1200" dirty="0">
              <a:solidFill>
                <a:schemeClr val="tx1">
                  <a:tint val="82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EBD979-30EF-62BC-0B91-E82E7352689E}"/>
              </a:ext>
            </a:extLst>
          </p:cNvPr>
          <p:cNvSpPr/>
          <p:nvPr/>
        </p:nvSpPr>
        <p:spPr>
          <a:xfrm>
            <a:off x="1000970" y="2263972"/>
            <a:ext cx="4838330" cy="3109646"/>
          </a:xfrm>
          <a:prstGeom prst="rect">
            <a:avLst/>
          </a:prstGeom>
          <a:solidFill>
            <a:srgbClr val="E971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STEP 1:</a:t>
            </a:r>
          </a:p>
          <a:p>
            <a:pPr algn="ctr"/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determine </a:t>
            </a:r>
            <a:b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per-triangle </a:t>
            </a:r>
          </a:p>
          <a:p>
            <a:pPr algn="ctr"/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trajectory</a:t>
            </a:r>
            <a:endParaRPr lang="en-GB" sz="32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7C86DC-3F42-BFA7-2A7D-2C230539B9C3}"/>
              </a:ext>
            </a:extLst>
          </p:cNvPr>
          <p:cNvSpPr/>
          <p:nvPr/>
        </p:nvSpPr>
        <p:spPr>
          <a:xfrm>
            <a:off x="6515470" y="2285291"/>
            <a:ext cx="4838330" cy="3109646"/>
          </a:xfrm>
          <a:prstGeom prst="rect">
            <a:avLst/>
          </a:prstGeom>
          <a:solidFill>
            <a:srgbClr val="AC0E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STEP 2:</a:t>
            </a:r>
          </a:p>
          <a:p>
            <a:pPr algn="ctr"/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enforce </a:t>
            </a:r>
            <a:b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surface </a:t>
            </a:r>
            <a:b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continuity</a:t>
            </a:r>
            <a:endParaRPr lang="it-IT" sz="3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F8E136-8D88-5C47-90C6-89C7770E3688}"/>
              </a:ext>
            </a:extLst>
          </p:cNvPr>
          <p:cNvSpPr txBox="1"/>
          <p:nvPr/>
        </p:nvSpPr>
        <p:spPr>
          <a:xfrm>
            <a:off x="908019" y="531446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E97133"/>
                </a:solidFill>
              </a:rPr>
              <a:t>LOCAL</a:t>
            </a:r>
            <a:endParaRPr lang="it-IT" b="1" dirty="0">
              <a:solidFill>
                <a:srgbClr val="E97133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A91162-4F65-B231-AE38-9BCE80144C07}"/>
              </a:ext>
            </a:extLst>
          </p:cNvPr>
          <p:cNvSpPr txBox="1"/>
          <p:nvPr/>
        </p:nvSpPr>
        <p:spPr>
          <a:xfrm>
            <a:off x="10303023" y="5338052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b="1" dirty="0">
                <a:solidFill>
                  <a:srgbClr val="AC0E57"/>
                </a:solidFill>
              </a:rPr>
              <a:t>GLOBAL</a:t>
            </a:r>
            <a:endParaRPr lang="it-IT" b="1" dirty="0">
              <a:solidFill>
                <a:srgbClr val="AC0E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327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88248-6F35-FD0E-707A-1562A233C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black and white image of a rectangular object&#10;&#10;Description automatically generated">
            <a:extLst>
              <a:ext uri="{FF2B5EF4-FFF2-40B4-BE49-F238E27FC236}">
                <a16:creationId xmlns:a16="http://schemas.microsoft.com/office/drawing/2014/main" id="{1C83FE7E-5DF7-F917-019A-E875F8C12B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100" y="4624720"/>
            <a:ext cx="3072378" cy="2139437"/>
          </a:xfrm>
          <a:prstGeom prst="rect">
            <a:avLst/>
          </a:prstGeom>
        </p:spPr>
      </p:pic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A1F922A-A917-2D35-3196-8A831CD51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1" cy="1696413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F02CB-E2E9-657F-9AE0-4D2FEAB4B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800" y="241200"/>
            <a:ext cx="10332000" cy="1227600"/>
          </a:xfrm>
        </p:spPr>
        <p:txBody>
          <a:bodyPr>
            <a:no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Local Step:</a:t>
            </a:r>
            <a:b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Per-Triangle Trajectory</a:t>
            </a:r>
            <a:endParaRPr lang="it-I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F08117C-36C2-7E14-91B6-824BC69DA452}"/>
              </a:ext>
            </a:extLst>
          </p:cNvPr>
          <p:cNvGrpSpPr/>
          <p:nvPr/>
        </p:nvGrpSpPr>
        <p:grpSpPr>
          <a:xfrm>
            <a:off x="2050080" y="1884638"/>
            <a:ext cx="3248654" cy="2810539"/>
            <a:chOff x="2598106" y="1815444"/>
            <a:chExt cx="3248654" cy="2810539"/>
          </a:xfrm>
        </p:grpSpPr>
        <p:pic>
          <p:nvPicPr>
            <p:cNvPr id="8" name="Picture 7" descr="A white and black geometrical object&#10;&#10;Description automatically generated with medium confidence">
              <a:extLst>
                <a:ext uri="{FF2B5EF4-FFF2-40B4-BE49-F238E27FC236}">
                  <a16:creationId xmlns:a16="http://schemas.microsoft.com/office/drawing/2014/main" id="{E57D2448-3AC4-11B1-F3A0-18B19664B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496" t="-5085" r="21509" b="56638"/>
            <a:stretch/>
          </p:blipFill>
          <p:spPr>
            <a:xfrm>
              <a:off x="2598106" y="1815444"/>
              <a:ext cx="3248654" cy="2810539"/>
            </a:xfrm>
            <a:prstGeom prst="roundRect">
              <a:avLst>
                <a:gd name="adj" fmla="val 39142"/>
              </a:avLst>
            </a:prstGeom>
            <a:solidFill>
              <a:schemeClr val="bg1"/>
            </a:solidFill>
            <a:effectLst>
              <a:softEdge rad="254000"/>
            </a:effectLst>
          </p:spPr>
        </p:pic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9316CB2F-47DA-77AF-79DC-DA09EBD9D29F}"/>
                </a:ext>
              </a:extLst>
            </p:cNvPr>
            <p:cNvSpPr/>
            <p:nvPr/>
          </p:nvSpPr>
          <p:spPr>
            <a:xfrm rot="20264347">
              <a:off x="3540475" y="2849439"/>
              <a:ext cx="1060877" cy="483931"/>
            </a:xfrm>
            <a:prstGeom prst="triangle">
              <a:avLst>
                <a:gd name="adj" fmla="val 61503"/>
              </a:avLst>
            </a:prstGeom>
            <a:solidFill>
              <a:srgbClr val="FFFF00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8E150A4-E488-6D3B-F70F-7A352DDF1DE4}"/>
              </a:ext>
            </a:extLst>
          </p:cNvPr>
          <p:cNvGrpSpPr/>
          <p:nvPr/>
        </p:nvGrpSpPr>
        <p:grpSpPr>
          <a:xfrm>
            <a:off x="6295307" y="2202443"/>
            <a:ext cx="3543358" cy="2492733"/>
            <a:chOff x="6161957" y="2202444"/>
            <a:chExt cx="3344935" cy="2394964"/>
          </a:xfrm>
        </p:grpSpPr>
        <p:pic>
          <p:nvPicPr>
            <p:cNvPr id="13" name="Picture 12" descr="A grey background with black lines&#10;&#10;Description automatically generated">
              <a:extLst>
                <a:ext uri="{FF2B5EF4-FFF2-40B4-BE49-F238E27FC236}">
                  <a16:creationId xmlns:a16="http://schemas.microsoft.com/office/drawing/2014/main" id="{25C51CD6-4B5D-90FC-A9F6-5ACF64650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01" t="4903" r="14080" b="39758"/>
            <a:stretch/>
          </p:blipFill>
          <p:spPr>
            <a:xfrm>
              <a:off x="6161957" y="2202444"/>
              <a:ext cx="3344935" cy="2394964"/>
            </a:xfrm>
            <a:prstGeom prst="roundRect">
              <a:avLst>
                <a:gd name="adj" fmla="val 39142"/>
              </a:avLst>
            </a:prstGeom>
            <a:solidFill>
              <a:schemeClr val="bg1"/>
            </a:solidFill>
            <a:effectLst>
              <a:softEdge rad="254000"/>
            </a:effectLst>
          </p:spPr>
        </p:pic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7495C02-D8BB-4635-77B5-86BB1DC50159}"/>
                </a:ext>
              </a:extLst>
            </p:cNvPr>
            <p:cNvSpPr/>
            <p:nvPr/>
          </p:nvSpPr>
          <p:spPr>
            <a:xfrm rot="10800000">
              <a:off x="7573991" y="3280464"/>
              <a:ext cx="637501" cy="238924"/>
            </a:xfrm>
            <a:prstGeom prst="triangle">
              <a:avLst>
                <a:gd name="adj" fmla="val 64743"/>
              </a:avLst>
            </a:prstGeom>
            <a:solidFill>
              <a:srgbClr val="FFFF00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18" name="Picture 17" descr="A grey object with wheels&#10;&#10;Description automatically generated">
            <a:extLst>
              <a:ext uri="{FF2B5EF4-FFF2-40B4-BE49-F238E27FC236}">
                <a16:creationId xmlns:a16="http://schemas.microsoft.com/office/drawing/2014/main" id="{87BEC153-6E59-F53D-C833-813EF9D0E6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2" y="4185850"/>
            <a:ext cx="3442816" cy="239739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ADFF0B0-80C1-F0A2-A72D-9BB4B956B156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1846957" y="4404500"/>
            <a:ext cx="678877" cy="7560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ADBF790-C936-5513-6389-61F0BCBF17FD}"/>
              </a:ext>
            </a:extLst>
          </p:cNvPr>
          <p:cNvSpPr/>
          <p:nvPr/>
        </p:nvSpPr>
        <p:spPr>
          <a:xfrm>
            <a:off x="-1201" y="1552413"/>
            <a:ext cx="12193200" cy="144000"/>
          </a:xfrm>
          <a:prstGeom prst="rect">
            <a:avLst/>
          </a:prstGeom>
          <a:gradFill flip="none" rotWithShape="1">
            <a:gsLst>
              <a:gs pos="25000">
                <a:srgbClr val="E97133"/>
              </a:gs>
              <a:gs pos="100000">
                <a:srgbClr val="AC0D5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5E65C46-EDCF-38A5-4ACE-95113B02C03B}"/>
              </a:ext>
            </a:extLst>
          </p:cNvPr>
          <p:cNvCxnSpPr>
            <a:cxnSpLocks/>
            <a:endCxn id="28" idx="5"/>
          </p:cNvCxnSpPr>
          <p:nvPr/>
        </p:nvCxnSpPr>
        <p:spPr>
          <a:xfrm flipH="1" flipV="1">
            <a:off x="9177861" y="4375950"/>
            <a:ext cx="964059" cy="13184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C486E68D-114C-6B6D-CF8A-E6CD39FBD0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56374" y="6282822"/>
            <a:ext cx="1476581" cy="39058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F361EC-E254-4B9F-2EE1-C24D976FC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9A8E-93C8-40D0-A165-830E58F95F56}" type="slidenum">
              <a:rPr lang="it-IT" smtClean="0"/>
              <a:t>11</a:t>
            </a:fld>
            <a:endParaRPr lang="it-IT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BCC707E-F21D-C808-614E-87E7AD4E6FF4}"/>
              </a:ext>
            </a:extLst>
          </p:cNvPr>
          <p:cNvSpPr/>
          <p:nvPr/>
        </p:nvSpPr>
        <p:spPr>
          <a:xfrm>
            <a:off x="2050080" y="2113836"/>
            <a:ext cx="3248654" cy="268368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B0E15E1-5BAC-DFA8-4435-2B6D840159C4}"/>
              </a:ext>
            </a:extLst>
          </p:cNvPr>
          <p:cNvSpPr/>
          <p:nvPr/>
        </p:nvSpPr>
        <p:spPr>
          <a:xfrm>
            <a:off x="6404961" y="2085286"/>
            <a:ext cx="3248654" cy="268368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28EC7B7D-CC81-74EC-1B20-3147A9D4282B}"/>
              </a:ext>
            </a:extLst>
          </p:cNvPr>
          <p:cNvSpPr/>
          <p:nvPr/>
        </p:nvSpPr>
        <p:spPr>
          <a:xfrm>
            <a:off x="3914956" y="2113836"/>
            <a:ext cx="3800531" cy="1065017"/>
          </a:xfrm>
          <a:custGeom>
            <a:avLst/>
            <a:gdLst>
              <a:gd name="connsiteX0" fmla="*/ 0 w 3096285"/>
              <a:gd name="connsiteY0" fmla="*/ 579576 h 579576"/>
              <a:gd name="connsiteX1" fmla="*/ 624689 w 3096285"/>
              <a:gd name="connsiteY1" fmla="*/ 154 h 579576"/>
              <a:gd name="connsiteX2" fmla="*/ 3096285 w 3096285"/>
              <a:gd name="connsiteY2" fmla="*/ 534309 h 579576"/>
              <a:gd name="connsiteX0" fmla="*/ 0 w 3096285"/>
              <a:gd name="connsiteY0" fmla="*/ 45267 h 45267"/>
              <a:gd name="connsiteX1" fmla="*/ 3096285 w 3096285"/>
              <a:gd name="connsiteY1" fmla="*/ 0 h 45267"/>
              <a:gd name="connsiteX0" fmla="*/ 0 w 3096285"/>
              <a:gd name="connsiteY0" fmla="*/ 405590 h 405590"/>
              <a:gd name="connsiteX1" fmla="*/ 3096285 w 3096285"/>
              <a:gd name="connsiteY1" fmla="*/ 360323 h 405590"/>
              <a:gd name="connsiteX0" fmla="*/ 0 w 3096285"/>
              <a:gd name="connsiteY0" fmla="*/ 657508 h 657508"/>
              <a:gd name="connsiteX1" fmla="*/ 3096285 w 3096285"/>
              <a:gd name="connsiteY1" fmla="*/ 612241 h 657508"/>
              <a:gd name="connsiteX0" fmla="*/ 0 w 3096285"/>
              <a:gd name="connsiteY0" fmla="*/ 652453 h 652453"/>
              <a:gd name="connsiteX1" fmla="*/ 3096285 w 3096285"/>
              <a:gd name="connsiteY1" fmla="*/ 607186 h 652453"/>
              <a:gd name="connsiteX0" fmla="*/ 0 w 3154547"/>
              <a:gd name="connsiteY0" fmla="*/ 592350 h 675543"/>
              <a:gd name="connsiteX1" fmla="*/ 3154547 w 3154547"/>
              <a:gd name="connsiteY1" fmla="*/ 675543 h 675543"/>
              <a:gd name="connsiteX0" fmla="*/ 0 w 3329334"/>
              <a:gd name="connsiteY0" fmla="*/ 526497 h 771955"/>
              <a:gd name="connsiteX1" fmla="*/ 3329334 w 3329334"/>
              <a:gd name="connsiteY1" fmla="*/ 771955 h 771955"/>
              <a:gd name="connsiteX0" fmla="*/ 0 w 3321011"/>
              <a:gd name="connsiteY0" fmla="*/ 552622 h 730470"/>
              <a:gd name="connsiteX1" fmla="*/ 3321011 w 3321011"/>
              <a:gd name="connsiteY1" fmla="*/ 730470 h 730470"/>
              <a:gd name="connsiteX0" fmla="*/ 0 w 3321011"/>
              <a:gd name="connsiteY0" fmla="*/ 667022 h 844870"/>
              <a:gd name="connsiteX1" fmla="*/ 3321011 w 3321011"/>
              <a:gd name="connsiteY1" fmla="*/ 844870 h 844870"/>
              <a:gd name="connsiteX0" fmla="*/ 0 w 3321011"/>
              <a:gd name="connsiteY0" fmla="*/ 578122 h 755970"/>
              <a:gd name="connsiteX1" fmla="*/ 3321011 w 3321011"/>
              <a:gd name="connsiteY1" fmla="*/ 755970 h 755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21011" h="755970">
                <a:moveTo>
                  <a:pt x="0" y="578122"/>
                </a:moveTo>
                <a:cubicBezTo>
                  <a:pt x="883729" y="-376003"/>
                  <a:pt x="2965727" y="-30231"/>
                  <a:pt x="3321011" y="755970"/>
                </a:cubicBezTo>
              </a:path>
            </a:pathLst>
          </a:custGeom>
          <a:noFill/>
          <a:ln w="127000">
            <a:solidFill>
              <a:srgbClr val="33ABE9"/>
            </a:solidFill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D2CEB8-748C-DB83-46CF-CFAD467CF736}"/>
              </a:ext>
            </a:extLst>
          </p:cNvPr>
          <p:cNvSpPr txBox="1"/>
          <p:nvPr/>
        </p:nvSpPr>
        <p:spPr>
          <a:xfrm>
            <a:off x="590737" y="4129728"/>
            <a:ext cx="120139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x,y,z</a:t>
            </a:r>
            <a:endParaRPr lang="it-IT" sz="2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4690A6-A69D-64FF-7082-A3F236E965F3}"/>
              </a:ext>
            </a:extLst>
          </p:cNvPr>
          <p:cNvSpPr txBox="1"/>
          <p:nvPr/>
        </p:nvSpPr>
        <p:spPr>
          <a:xfrm>
            <a:off x="10797107" y="4084204"/>
            <a:ext cx="120139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u,v</a:t>
            </a:r>
            <a:endParaRPr lang="it-IT" sz="2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D78F9F-6C63-E9EF-514F-AFBA51080B19}"/>
              </a:ext>
            </a:extLst>
          </p:cNvPr>
          <p:cNvSpPr txBox="1"/>
          <p:nvPr/>
        </p:nvSpPr>
        <p:spPr>
          <a:xfrm>
            <a:off x="11190675" y="6396403"/>
            <a:ext cx="414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>
                    <a:tint val="82000"/>
                  </a:schemeClr>
                </a:solidFill>
              </a:rPr>
              <a:t>/16</a:t>
            </a:r>
            <a:endParaRPr lang="it-IT" sz="1200" dirty="0">
              <a:solidFill>
                <a:schemeClr val="tx1">
                  <a:tint val="82000"/>
                </a:schemeClr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82974E7-B750-BE29-ED74-9E781C0590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2109" y="5296677"/>
            <a:ext cx="4455223" cy="43787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0090FC5-3D11-12F0-1848-D4902D01AD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20578" y="4865645"/>
            <a:ext cx="4091496" cy="41839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4FF776F-0772-8F8E-8206-A8C738D753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93067" y="5797074"/>
            <a:ext cx="1390650" cy="46672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F06554B-182E-9F3E-7A37-7C9158E953C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37915" y="5840579"/>
            <a:ext cx="1380238" cy="37971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C981EC4-BC02-8D59-C3FE-B83DE7898A9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68693" y="6282822"/>
            <a:ext cx="2290774" cy="42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483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ACFF7-F0E3-D3EA-5889-24DD88B56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800" y="241200"/>
            <a:ext cx="10332000" cy="1227600"/>
          </a:xfrm>
        </p:spPr>
        <p:txBody>
          <a:bodyPr>
            <a:no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Global Step: </a:t>
            </a:r>
            <a:b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Surface Continuity Enforcement</a:t>
            </a:r>
            <a:endParaRPr lang="it-I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44FD71-AA57-4B1F-69D2-19AC145377BF}"/>
              </a:ext>
            </a:extLst>
          </p:cNvPr>
          <p:cNvSpPr/>
          <p:nvPr/>
        </p:nvSpPr>
        <p:spPr>
          <a:xfrm>
            <a:off x="-1201" y="1552413"/>
            <a:ext cx="12193200" cy="144000"/>
          </a:xfrm>
          <a:prstGeom prst="rect">
            <a:avLst/>
          </a:prstGeom>
          <a:gradFill flip="none" rotWithShape="1">
            <a:gsLst>
              <a:gs pos="25000">
                <a:srgbClr val="E97133"/>
              </a:gs>
              <a:gs pos="100000">
                <a:srgbClr val="AC0D5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6" name="Content Placeholder 15" descr="A grey and red grid pattern&#10;&#10;Description automatically generated with medium confidence">
            <a:extLst>
              <a:ext uri="{FF2B5EF4-FFF2-40B4-BE49-F238E27FC236}">
                <a16:creationId xmlns:a16="http://schemas.microsoft.com/office/drawing/2014/main" id="{2D04CDEA-1C54-88BB-669B-09677AD374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54" y="4460691"/>
            <a:ext cx="2711655" cy="1760065"/>
          </a:xfrm>
        </p:spPr>
      </p:pic>
      <p:pic>
        <p:nvPicPr>
          <p:cNvPr id="20" name="Picture 19" descr="A grey sphere with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CF4154EA-F721-9ECE-E3D2-E672556D5B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774" y="3057668"/>
            <a:ext cx="2964781" cy="2060754"/>
          </a:xfrm>
          <a:prstGeom prst="rect">
            <a:avLst/>
          </a:prstGeom>
        </p:spPr>
      </p:pic>
      <p:pic>
        <p:nvPicPr>
          <p:cNvPr id="22" name="Picture 21" descr="A cartoon of a bomb&#10;&#10;Description automatically generated">
            <a:extLst>
              <a:ext uri="{FF2B5EF4-FFF2-40B4-BE49-F238E27FC236}">
                <a16:creationId xmlns:a16="http://schemas.microsoft.com/office/drawing/2014/main" id="{E07EF97E-0FE4-4FA9-4CEA-48D31007DE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63" y="1780026"/>
            <a:ext cx="2486010" cy="187076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B6C76BB-060F-6F9D-F34C-AF2D6709A8C3}"/>
              </a:ext>
            </a:extLst>
          </p:cNvPr>
          <p:cNvSpPr txBox="1"/>
          <p:nvPr/>
        </p:nvSpPr>
        <p:spPr>
          <a:xfrm>
            <a:off x="1243467" y="3386860"/>
            <a:ext cx="1273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(3D) Mesh</a:t>
            </a:r>
            <a:endParaRPr lang="it-IT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93358B-5040-4622-32FC-6C99B64599CC}"/>
              </a:ext>
            </a:extLst>
          </p:cNvPr>
          <p:cNvSpPr txBox="1"/>
          <p:nvPr/>
        </p:nvSpPr>
        <p:spPr>
          <a:xfrm>
            <a:off x="1065948" y="6010556"/>
            <a:ext cx="146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(2D) Texture</a:t>
            </a:r>
            <a:endParaRPr lang="it-IT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C4C4448-4026-1E1C-20B6-2E353EC0E68E}"/>
              </a:ext>
            </a:extLst>
          </p:cNvPr>
          <p:cNvSpPr/>
          <p:nvPr/>
        </p:nvSpPr>
        <p:spPr>
          <a:xfrm>
            <a:off x="2998241" y="2187367"/>
            <a:ext cx="2227690" cy="1161484"/>
          </a:xfrm>
          <a:custGeom>
            <a:avLst/>
            <a:gdLst>
              <a:gd name="connsiteX0" fmla="*/ 0 w 3096285"/>
              <a:gd name="connsiteY0" fmla="*/ 579576 h 579576"/>
              <a:gd name="connsiteX1" fmla="*/ 624689 w 3096285"/>
              <a:gd name="connsiteY1" fmla="*/ 154 h 579576"/>
              <a:gd name="connsiteX2" fmla="*/ 3096285 w 3096285"/>
              <a:gd name="connsiteY2" fmla="*/ 534309 h 579576"/>
              <a:gd name="connsiteX0" fmla="*/ 0 w 3096285"/>
              <a:gd name="connsiteY0" fmla="*/ 45267 h 45267"/>
              <a:gd name="connsiteX1" fmla="*/ 3096285 w 3096285"/>
              <a:gd name="connsiteY1" fmla="*/ 0 h 45267"/>
              <a:gd name="connsiteX0" fmla="*/ 0 w 3096285"/>
              <a:gd name="connsiteY0" fmla="*/ 405590 h 405590"/>
              <a:gd name="connsiteX1" fmla="*/ 3096285 w 3096285"/>
              <a:gd name="connsiteY1" fmla="*/ 360323 h 405590"/>
              <a:gd name="connsiteX0" fmla="*/ 0 w 3096285"/>
              <a:gd name="connsiteY0" fmla="*/ 657508 h 657508"/>
              <a:gd name="connsiteX1" fmla="*/ 3096285 w 3096285"/>
              <a:gd name="connsiteY1" fmla="*/ 612241 h 657508"/>
              <a:gd name="connsiteX0" fmla="*/ 0 w 3096285"/>
              <a:gd name="connsiteY0" fmla="*/ 652453 h 652453"/>
              <a:gd name="connsiteX1" fmla="*/ 3096285 w 3096285"/>
              <a:gd name="connsiteY1" fmla="*/ 607186 h 652453"/>
              <a:gd name="connsiteX0" fmla="*/ 0 w 3154547"/>
              <a:gd name="connsiteY0" fmla="*/ 592350 h 675543"/>
              <a:gd name="connsiteX1" fmla="*/ 3154547 w 3154547"/>
              <a:gd name="connsiteY1" fmla="*/ 675543 h 675543"/>
              <a:gd name="connsiteX0" fmla="*/ 0 w 3329334"/>
              <a:gd name="connsiteY0" fmla="*/ 526497 h 771955"/>
              <a:gd name="connsiteX1" fmla="*/ 3329334 w 3329334"/>
              <a:gd name="connsiteY1" fmla="*/ 771955 h 771955"/>
              <a:gd name="connsiteX0" fmla="*/ 0 w 3321011"/>
              <a:gd name="connsiteY0" fmla="*/ 552622 h 730470"/>
              <a:gd name="connsiteX1" fmla="*/ 3321011 w 3321011"/>
              <a:gd name="connsiteY1" fmla="*/ 730470 h 730470"/>
              <a:gd name="connsiteX0" fmla="*/ 0 w 3321011"/>
              <a:gd name="connsiteY0" fmla="*/ 667022 h 844870"/>
              <a:gd name="connsiteX1" fmla="*/ 3321011 w 3321011"/>
              <a:gd name="connsiteY1" fmla="*/ 844870 h 844870"/>
              <a:gd name="connsiteX0" fmla="*/ 0 w 3321011"/>
              <a:gd name="connsiteY0" fmla="*/ 578122 h 755970"/>
              <a:gd name="connsiteX1" fmla="*/ 3321011 w 3321011"/>
              <a:gd name="connsiteY1" fmla="*/ 755970 h 755970"/>
              <a:gd name="connsiteX0" fmla="*/ 0 w 3402031"/>
              <a:gd name="connsiteY0" fmla="*/ 427994 h 1089158"/>
              <a:gd name="connsiteX1" fmla="*/ 3402031 w 3402031"/>
              <a:gd name="connsiteY1" fmla="*/ 1089158 h 1089158"/>
              <a:gd name="connsiteX0" fmla="*/ 0 w 3402031"/>
              <a:gd name="connsiteY0" fmla="*/ 393488 h 1054652"/>
              <a:gd name="connsiteX1" fmla="*/ 3402031 w 3402031"/>
              <a:gd name="connsiteY1" fmla="*/ 1054652 h 1054652"/>
              <a:gd name="connsiteX0" fmla="*/ 0 w 3402031"/>
              <a:gd name="connsiteY0" fmla="*/ 84602 h 745766"/>
              <a:gd name="connsiteX1" fmla="*/ 3402031 w 3402031"/>
              <a:gd name="connsiteY1" fmla="*/ 745766 h 745766"/>
              <a:gd name="connsiteX0" fmla="*/ 0 w 3434439"/>
              <a:gd name="connsiteY0" fmla="*/ 106517 h 640811"/>
              <a:gd name="connsiteX1" fmla="*/ 3434439 w 3434439"/>
              <a:gd name="connsiteY1" fmla="*/ 640811 h 640811"/>
              <a:gd name="connsiteX0" fmla="*/ 0 w 3434439"/>
              <a:gd name="connsiteY0" fmla="*/ 71421 h 605715"/>
              <a:gd name="connsiteX1" fmla="*/ 3434439 w 3434439"/>
              <a:gd name="connsiteY1" fmla="*/ 605715 h 605715"/>
              <a:gd name="connsiteX0" fmla="*/ 0 w 3434439"/>
              <a:gd name="connsiteY0" fmla="*/ 84764 h 619058"/>
              <a:gd name="connsiteX1" fmla="*/ 3434439 w 3434439"/>
              <a:gd name="connsiteY1" fmla="*/ 619058 h 619058"/>
              <a:gd name="connsiteX0" fmla="*/ 0 w 3434439"/>
              <a:gd name="connsiteY0" fmla="*/ 107616 h 641910"/>
              <a:gd name="connsiteX1" fmla="*/ 3434439 w 3434439"/>
              <a:gd name="connsiteY1" fmla="*/ 641910 h 641910"/>
              <a:gd name="connsiteX0" fmla="*/ 0 w 3434439"/>
              <a:gd name="connsiteY0" fmla="*/ 133339 h 667633"/>
              <a:gd name="connsiteX1" fmla="*/ 3434439 w 3434439"/>
              <a:gd name="connsiteY1" fmla="*/ 667633 h 667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34439" h="667633">
                <a:moveTo>
                  <a:pt x="0" y="133339"/>
                </a:moveTo>
                <a:cubicBezTo>
                  <a:pt x="1969388" y="-222682"/>
                  <a:pt x="3046745" y="195587"/>
                  <a:pt x="3434439" y="667633"/>
                </a:cubicBezTo>
              </a:path>
            </a:pathLst>
          </a:custGeom>
          <a:noFill/>
          <a:ln w="127000">
            <a:solidFill>
              <a:srgbClr val="33ABE9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25D593A-1D93-DD60-AF96-9B3AA51BEB6F}"/>
              </a:ext>
            </a:extLst>
          </p:cNvPr>
          <p:cNvSpPr/>
          <p:nvPr/>
        </p:nvSpPr>
        <p:spPr>
          <a:xfrm rot="8706426">
            <a:off x="2996756" y="5242871"/>
            <a:ext cx="2227690" cy="1161484"/>
          </a:xfrm>
          <a:custGeom>
            <a:avLst/>
            <a:gdLst>
              <a:gd name="connsiteX0" fmla="*/ 0 w 3096285"/>
              <a:gd name="connsiteY0" fmla="*/ 579576 h 579576"/>
              <a:gd name="connsiteX1" fmla="*/ 624689 w 3096285"/>
              <a:gd name="connsiteY1" fmla="*/ 154 h 579576"/>
              <a:gd name="connsiteX2" fmla="*/ 3096285 w 3096285"/>
              <a:gd name="connsiteY2" fmla="*/ 534309 h 579576"/>
              <a:gd name="connsiteX0" fmla="*/ 0 w 3096285"/>
              <a:gd name="connsiteY0" fmla="*/ 45267 h 45267"/>
              <a:gd name="connsiteX1" fmla="*/ 3096285 w 3096285"/>
              <a:gd name="connsiteY1" fmla="*/ 0 h 45267"/>
              <a:gd name="connsiteX0" fmla="*/ 0 w 3096285"/>
              <a:gd name="connsiteY0" fmla="*/ 405590 h 405590"/>
              <a:gd name="connsiteX1" fmla="*/ 3096285 w 3096285"/>
              <a:gd name="connsiteY1" fmla="*/ 360323 h 405590"/>
              <a:gd name="connsiteX0" fmla="*/ 0 w 3096285"/>
              <a:gd name="connsiteY0" fmla="*/ 657508 h 657508"/>
              <a:gd name="connsiteX1" fmla="*/ 3096285 w 3096285"/>
              <a:gd name="connsiteY1" fmla="*/ 612241 h 657508"/>
              <a:gd name="connsiteX0" fmla="*/ 0 w 3096285"/>
              <a:gd name="connsiteY0" fmla="*/ 652453 h 652453"/>
              <a:gd name="connsiteX1" fmla="*/ 3096285 w 3096285"/>
              <a:gd name="connsiteY1" fmla="*/ 607186 h 652453"/>
              <a:gd name="connsiteX0" fmla="*/ 0 w 3154547"/>
              <a:gd name="connsiteY0" fmla="*/ 592350 h 675543"/>
              <a:gd name="connsiteX1" fmla="*/ 3154547 w 3154547"/>
              <a:gd name="connsiteY1" fmla="*/ 675543 h 675543"/>
              <a:gd name="connsiteX0" fmla="*/ 0 w 3329334"/>
              <a:gd name="connsiteY0" fmla="*/ 526497 h 771955"/>
              <a:gd name="connsiteX1" fmla="*/ 3329334 w 3329334"/>
              <a:gd name="connsiteY1" fmla="*/ 771955 h 771955"/>
              <a:gd name="connsiteX0" fmla="*/ 0 w 3321011"/>
              <a:gd name="connsiteY0" fmla="*/ 552622 h 730470"/>
              <a:gd name="connsiteX1" fmla="*/ 3321011 w 3321011"/>
              <a:gd name="connsiteY1" fmla="*/ 730470 h 730470"/>
              <a:gd name="connsiteX0" fmla="*/ 0 w 3321011"/>
              <a:gd name="connsiteY0" fmla="*/ 667022 h 844870"/>
              <a:gd name="connsiteX1" fmla="*/ 3321011 w 3321011"/>
              <a:gd name="connsiteY1" fmla="*/ 844870 h 844870"/>
              <a:gd name="connsiteX0" fmla="*/ 0 w 3321011"/>
              <a:gd name="connsiteY0" fmla="*/ 578122 h 755970"/>
              <a:gd name="connsiteX1" fmla="*/ 3321011 w 3321011"/>
              <a:gd name="connsiteY1" fmla="*/ 755970 h 755970"/>
              <a:gd name="connsiteX0" fmla="*/ 0 w 3402031"/>
              <a:gd name="connsiteY0" fmla="*/ 427994 h 1089158"/>
              <a:gd name="connsiteX1" fmla="*/ 3402031 w 3402031"/>
              <a:gd name="connsiteY1" fmla="*/ 1089158 h 1089158"/>
              <a:gd name="connsiteX0" fmla="*/ 0 w 3402031"/>
              <a:gd name="connsiteY0" fmla="*/ 393488 h 1054652"/>
              <a:gd name="connsiteX1" fmla="*/ 3402031 w 3402031"/>
              <a:gd name="connsiteY1" fmla="*/ 1054652 h 1054652"/>
              <a:gd name="connsiteX0" fmla="*/ 0 w 3402031"/>
              <a:gd name="connsiteY0" fmla="*/ 84602 h 745766"/>
              <a:gd name="connsiteX1" fmla="*/ 3402031 w 3402031"/>
              <a:gd name="connsiteY1" fmla="*/ 745766 h 745766"/>
              <a:gd name="connsiteX0" fmla="*/ 0 w 3434439"/>
              <a:gd name="connsiteY0" fmla="*/ 106517 h 640811"/>
              <a:gd name="connsiteX1" fmla="*/ 3434439 w 3434439"/>
              <a:gd name="connsiteY1" fmla="*/ 640811 h 640811"/>
              <a:gd name="connsiteX0" fmla="*/ 0 w 3434439"/>
              <a:gd name="connsiteY0" fmla="*/ 71421 h 605715"/>
              <a:gd name="connsiteX1" fmla="*/ 3434439 w 3434439"/>
              <a:gd name="connsiteY1" fmla="*/ 605715 h 605715"/>
              <a:gd name="connsiteX0" fmla="*/ 0 w 3434439"/>
              <a:gd name="connsiteY0" fmla="*/ 84764 h 619058"/>
              <a:gd name="connsiteX1" fmla="*/ 3434439 w 3434439"/>
              <a:gd name="connsiteY1" fmla="*/ 619058 h 619058"/>
              <a:gd name="connsiteX0" fmla="*/ 0 w 3434439"/>
              <a:gd name="connsiteY0" fmla="*/ 107616 h 641910"/>
              <a:gd name="connsiteX1" fmla="*/ 3434439 w 3434439"/>
              <a:gd name="connsiteY1" fmla="*/ 641910 h 641910"/>
              <a:gd name="connsiteX0" fmla="*/ 0 w 3434439"/>
              <a:gd name="connsiteY0" fmla="*/ 133339 h 667633"/>
              <a:gd name="connsiteX1" fmla="*/ 3434439 w 3434439"/>
              <a:gd name="connsiteY1" fmla="*/ 667633 h 667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34439" h="667633">
                <a:moveTo>
                  <a:pt x="0" y="133339"/>
                </a:moveTo>
                <a:cubicBezTo>
                  <a:pt x="1969388" y="-222682"/>
                  <a:pt x="3046745" y="195587"/>
                  <a:pt x="3434439" y="667633"/>
                </a:cubicBezTo>
              </a:path>
            </a:pathLst>
          </a:custGeom>
          <a:noFill/>
          <a:ln w="127000">
            <a:solidFill>
              <a:srgbClr val="33ABE9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38880C-D4E9-95D6-2A70-E4D26BE15D27}"/>
              </a:ext>
            </a:extLst>
          </p:cNvPr>
          <p:cNvSpPr txBox="1"/>
          <p:nvPr/>
        </p:nvSpPr>
        <p:spPr>
          <a:xfrm>
            <a:off x="4954461" y="4749090"/>
            <a:ext cx="1935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Dual Quaternion Interpolation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7830CF-E94A-6C8E-1215-BA3F66DEECFF}"/>
              </a:ext>
            </a:extLst>
          </p:cNvPr>
          <p:cNvSpPr txBox="1"/>
          <p:nvPr/>
        </p:nvSpPr>
        <p:spPr>
          <a:xfrm>
            <a:off x="7333222" y="4331935"/>
            <a:ext cx="2078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Surface continuity enforcement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665A2A26-1116-758F-1059-AA018200A345}"/>
              </a:ext>
            </a:extLst>
          </p:cNvPr>
          <p:cNvSpPr/>
          <p:nvPr/>
        </p:nvSpPr>
        <p:spPr>
          <a:xfrm>
            <a:off x="7404553" y="3844154"/>
            <a:ext cx="1935405" cy="487781"/>
          </a:xfrm>
          <a:prstGeom prst="rightArrow">
            <a:avLst>
              <a:gd name="adj1" fmla="val 32762"/>
              <a:gd name="adj2" fmla="val 50000"/>
            </a:avLst>
          </a:prstGeom>
          <a:gradFill>
            <a:gsLst>
              <a:gs pos="25000">
                <a:srgbClr val="E97133"/>
              </a:gs>
              <a:gs pos="100000">
                <a:srgbClr val="AC0D57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2" name="Picture 31" descr="A broken ball with a wire&#10;&#10;Description automatically generated">
            <a:extLst>
              <a:ext uri="{FF2B5EF4-FFF2-40B4-BE49-F238E27FC236}">
                <a16:creationId xmlns:a16="http://schemas.microsoft.com/office/drawing/2014/main" id="{63ED6112-0E75-3670-3145-F00E5DBF96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804" y="3186449"/>
            <a:ext cx="2490966" cy="180318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BA799-43FF-8C21-73FC-110231C2E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9A8E-93C8-40D0-A165-830E58F95F56}" type="slidenum">
              <a:rPr lang="it-IT" smtClean="0"/>
              <a:t>12</a:t>
            </a:fld>
            <a:endParaRPr lang="it-I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145EB5-93EF-DE33-A89A-30297AB3A7A9}"/>
              </a:ext>
            </a:extLst>
          </p:cNvPr>
          <p:cNvSpPr txBox="1"/>
          <p:nvPr/>
        </p:nvSpPr>
        <p:spPr>
          <a:xfrm>
            <a:off x="416761" y="2365706"/>
            <a:ext cx="120139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i="1" dirty="0">
                <a:solidFill>
                  <a:srgbClr val="33AB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2600" dirty="0">
                <a:solidFill>
                  <a:srgbClr val="33AB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endParaRPr lang="it-IT" sz="2600" dirty="0">
              <a:solidFill>
                <a:srgbClr val="33ABE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0C1FFC-C451-D184-7D70-2177068848C9}"/>
              </a:ext>
            </a:extLst>
          </p:cNvPr>
          <p:cNvSpPr txBox="1"/>
          <p:nvPr/>
        </p:nvSpPr>
        <p:spPr>
          <a:xfrm>
            <a:off x="416762" y="4408014"/>
            <a:ext cx="120139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i="1" dirty="0">
                <a:solidFill>
                  <a:srgbClr val="33AB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2600" dirty="0">
                <a:solidFill>
                  <a:srgbClr val="33AB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  <a:endParaRPr lang="it-IT" sz="2600" dirty="0">
              <a:solidFill>
                <a:srgbClr val="33ABE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AE7F10-FF4F-7738-3254-96172A006809}"/>
              </a:ext>
            </a:extLst>
          </p:cNvPr>
          <p:cNvSpPr txBox="1"/>
          <p:nvPr/>
        </p:nvSpPr>
        <p:spPr>
          <a:xfrm>
            <a:off x="3839077" y="3823440"/>
            <a:ext cx="120139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i="1" dirty="0">
                <a:solidFill>
                  <a:srgbClr val="33AB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2600" dirty="0">
                <a:solidFill>
                  <a:srgbClr val="33AB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0.5</a:t>
            </a:r>
            <a:endParaRPr lang="it-IT" sz="2600" dirty="0">
              <a:solidFill>
                <a:srgbClr val="33ABE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A78F5B-5E92-0AC6-97D2-1F9458502184}"/>
              </a:ext>
            </a:extLst>
          </p:cNvPr>
          <p:cNvSpPr txBox="1"/>
          <p:nvPr/>
        </p:nvSpPr>
        <p:spPr>
          <a:xfrm>
            <a:off x="11190675" y="6396403"/>
            <a:ext cx="414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>
                    <a:tint val="82000"/>
                  </a:schemeClr>
                </a:solidFill>
              </a:rPr>
              <a:t>/16</a:t>
            </a:r>
            <a:endParaRPr lang="it-IT" sz="1200" dirty="0">
              <a:solidFill>
                <a:schemeClr val="tx1">
                  <a:tint val="82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8CB4FEB-B717-B2DE-D7F5-6ED1A9DEBB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5694" y="2343599"/>
            <a:ext cx="5679239" cy="78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04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BE6BE5-DD81-6F82-160B-FC79C85E03FB}"/>
              </a:ext>
            </a:extLst>
          </p:cNvPr>
          <p:cNvSpPr/>
          <p:nvPr/>
        </p:nvSpPr>
        <p:spPr>
          <a:xfrm>
            <a:off x="0" y="1750478"/>
            <a:ext cx="12193200" cy="3357044"/>
          </a:xfrm>
          <a:prstGeom prst="rect">
            <a:avLst/>
          </a:prstGeom>
          <a:gradFill flip="none" rotWithShape="1">
            <a:gsLst>
              <a:gs pos="25000">
                <a:srgbClr val="E97133"/>
              </a:gs>
              <a:gs pos="100000">
                <a:srgbClr val="AC0D5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C8A198-9B71-0F52-A325-824FC5143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853" y="2766218"/>
            <a:ext cx="2234294" cy="1325563"/>
          </a:xfrm>
        </p:spPr>
        <p:txBody>
          <a:bodyPr>
            <a:noAutofit/>
          </a:bodyPr>
          <a:lstStyle/>
          <a:p>
            <a:pPr algn="ctr"/>
            <a:r>
              <a:rPr lang="en-GB" sz="5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endParaRPr lang="it-IT" sz="5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555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B3373-507C-8431-3D3B-E191FBADE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800" y="241200"/>
            <a:ext cx="10332000" cy="1227600"/>
          </a:xfrm>
        </p:spPr>
        <p:txBody>
          <a:bodyPr>
            <a:no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Employed Technologies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A black and white logo&#10;&#10;Description automatically generated">
            <a:extLst>
              <a:ext uri="{FF2B5EF4-FFF2-40B4-BE49-F238E27FC236}">
                <a16:creationId xmlns:a16="http://schemas.microsoft.com/office/drawing/2014/main" id="{35D3B18D-ECF8-0C13-2526-1FA0CE13C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761" y="2235778"/>
            <a:ext cx="3140727" cy="857028"/>
          </a:xfr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EEFFF845-D966-127A-CBCA-001FCF9E3B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2827" y="2135307"/>
            <a:ext cx="941102" cy="1057970"/>
          </a:xfrm>
          <a:prstGeom prst="rect">
            <a:avLst/>
          </a:prstGeom>
        </p:spPr>
      </p:pic>
      <p:pic>
        <p:nvPicPr>
          <p:cNvPr id="9" name="Picture 8" descr="A black triangle with black text&#10;&#10;Description automatically generated">
            <a:extLst>
              <a:ext uri="{FF2B5EF4-FFF2-40B4-BE49-F238E27FC236}">
                <a16:creationId xmlns:a16="http://schemas.microsoft.com/office/drawing/2014/main" id="{9C2899B1-1FE5-EE25-9FBC-50945EC2AE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483" y="3618734"/>
            <a:ext cx="1928555" cy="9749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2E59D8-8132-097E-1C40-52BE301EA0B3}"/>
              </a:ext>
            </a:extLst>
          </p:cNvPr>
          <p:cNvSpPr txBox="1"/>
          <p:nvPr/>
        </p:nvSpPr>
        <p:spPr>
          <a:xfrm>
            <a:off x="1667561" y="2272978"/>
            <a:ext cx="230971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Geometry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3D Rendering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User Interface</a:t>
            </a:r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A blue and orange logos&#10;&#10;Description automatically generated">
            <a:extLst>
              <a:ext uri="{FF2B5EF4-FFF2-40B4-BE49-F238E27FC236}">
                <a16:creationId xmlns:a16="http://schemas.microsoft.com/office/drawing/2014/main" id="{337393B5-7705-4CCC-155D-BD121E771B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146" y="5119594"/>
            <a:ext cx="1641228" cy="126822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8B99188-33C4-B969-2386-C980FE2809C6}"/>
              </a:ext>
            </a:extLst>
          </p:cNvPr>
          <p:cNvSpPr/>
          <p:nvPr/>
        </p:nvSpPr>
        <p:spPr>
          <a:xfrm>
            <a:off x="-1201" y="1552413"/>
            <a:ext cx="12193200" cy="144000"/>
          </a:xfrm>
          <a:prstGeom prst="rect">
            <a:avLst/>
          </a:prstGeom>
          <a:gradFill flip="none" rotWithShape="1">
            <a:gsLst>
              <a:gs pos="25000">
                <a:srgbClr val="E97133"/>
              </a:gs>
              <a:gs pos="100000">
                <a:srgbClr val="AC0D5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B3FD05-1F99-40B0-AB95-08C1ED210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9A8E-93C8-40D0-A165-830E58F95F56}" type="slidenum">
              <a:rPr lang="it-IT" smtClean="0"/>
              <a:t>14</a:t>
            </a:fld>
            <a:endParaRPr lang="it-IT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5B9E91-92F9-0D26-7B76-475A94F1F050}"/>
              </a:ext>
            </a:extLst>
          </p:cNvPr>
          <p:cNvSpPr txBox="1"/>
          <p:nvPr/>
        </p:nvSpPr>
        <p:spPr>
          <a:xfrm>
            <a:off x="11190675" y="6396403"/>
            <a:ext cx="414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>
                    <a:tint val="82000"/>
                  </a:schemeClr>
                </a:solidFill>
              </a:rPr>
              <a:t>/16</a:t>
            </a:r>
            <a:endParaRPr lang="it-IT" sz="1200" dirty="0">
              <a:solidFill>
                <a:schemeClr val="tx1">
                  <a:tint val="82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042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C06EB-FA29-568E-7EF8-5E1FCF0F0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800" y="241200"/>
            <a:ext cx="10332000" cy="1227600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Side Objectives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654EF-ABE6-FB4B-2200-725F6A014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9911" y="1990641"/>
            <a:ext cx="9815146" cy="4186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Accessibility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Using a web app, easy to use, few parameters.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Generality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Usable on any type of Mesh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With different characteristics: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Tiling, injectivity, number of island, different texel densities, etc.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Efficiency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Fast to use without the need of performing hardware.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AA82AD-3896-E413-AE3F-0C746D1FF950}"/>
              </a:ext>
            </a:extLst>
          </p:cNvPr>
          <p:cNvSpPr/>
          <p:nvPr/>
        </p:nvSpPr>
        <p:spPr>
          <a:xfrm>
            <a:off x="-1201" y="1552413"/>
            <a:ext cx="12193200" cy="144000"/>
          </a:xfrm>
          <a:prstGeom prst="rect">
            <a:avLst/>
          </a:prstGeom>
          <a:gradFill flip="none" rotWithShape="1">
            <a:gsLst>
              <a:gs pos="25000">
                <a:srgbClr val="E97133"/>
              </a:gs>
              <a:gs pos="100000">
                <a:srgbClr val="AC0D5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26" name="Picture 2" descr="Generalities Icons - Free SVG &amp; PNG Generalities Images - Noun Project">
            <a:extLst>
              <a:ext uri="{FF2B5EF4-FFF2-40B4-BE49-F238E27FC236}">
                <a16:creationId xmlns:a16="http://schemas.microsoft.com/office/drawing/2014/main" id="{EC7AEDB0-29DA-7151-E18B-2DF868C36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64" y="3556361"/>
            <a:ext cx="726328" cy="726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fficiency Icon Images – Browse 239,787 Stock Photos, Vectors, and Video |  Adobe Stock">
            <a:extLst>
              <a:ext uri="{FF2B5EF4-FFF2-40B4-BE49-F238E27FC236}">
                <a16:creationId xmlns:a16="http://schemas.microsoft.com/office/drawing/2014/main" id="{742D089A-F3C9-08D7-DD49-9E4EE933F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22" y="5380892"/>
            <a:ext cx="796070" cy="79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EB26D60-068E-61F1-E4C8-E05222C969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64" y="1990641"/>
            <a:ext cx="726328" cy="72632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936173-53B9-1052-5E98-33110D1BC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9A8E-93C8-40D0-A165-830E58F95F56}" type="slidenum">
              <a:rPr lang="it-IT" smtClean="0"/>
              <a:t>15</a:t>
            </a:fld>
            <a:endParaRPr lang="it-IT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EC564D-7DE9-EB7C-0526-4F593F533E6E}"/>
              </a:ext>
            </a:extLst>
          </p:cNvPr>
          <p:cNvSpPr txBox="1"/>
          <p:nvPr/>
        </p:nvSpPr>
        <p:spPr>
          <a:xfrm>
            <a:off x="11190675" y="6396403"/>
            <a:ext cx="414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>
                    <a:tint val="82000"/>
                  </a:schemeClr>
                </a:solidFill>
              </a:rPr>
              <a:t>/16</a:t>
            </a:r>
            <a:endParaRPr lang="it-IT" sz="1200" dirty="0">
              <a:solidFill>
                <a:schemeClr val="tx1">
                  <a:tint val="82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060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A5369-D4DD-C456-992C-97F47BF63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800" y="241200"/>
            <a:ext cx="10332000" cy="1227600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Conclusions &amp; Future Work​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B4119-3809-CA61-ABE5-C7E3E2141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599" y="2292418"/>
            <a:ext cx="10515600" cy="4351338"/>
          </a:xfrm>
        </p:spPr>
        <p:txBody>
          <a:bodyPr numCol="2"/>
          <a:lstStyle/>
          <a:p>
            <a:r>
              <a:rPr lang="it-IT" dirty="0"/>
              <a:t>Developed an innovative approach to uv-maps visualization.</a:t>
            </a:r>
          </a:p>
          <a:p>
            <a:endParaRPr lang="it-IT" dirty="0"/>
          </a:p>
          <a:p>
            <a:r>
              <a:rPr lang="it-IT" dirty="0"/>
              <a:t>Effective visual results.</a:t>
            </a:r>
          </a:p>
          <a:p>
            <a:endParaRPr lang="it-IT" dirty="0"/>
          </a:p>
          <a:p>
            <a:r>
              <a:rPr lang="it-IT" dirty="0"/>
              <a:t>Collect quantitative data conduting user studies.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A7E287-4DB1-F9C6-578E-2A15D7CAE6BE}"/>
              </a:ext>
            </a:extLst>
          </p:cNvPr>
          <p:cNvSpPr/>
          <p:nvPr/>
        </p:nvSpPr>
        <p:spPr>
          <a:xfrm>
            <a:off x="-1201" y="1552413"/>
            <a:ext cx="12193200" cy="144000"/>
          </a:xfrm>
          <a:prstGeom prst="rect">
            <a:avLst/>
          </a:prstGeom>
          <a:gradFill flip="none" rotWithShape="1">
            <a:gsLst>
              <a:gs pos="25000">
                <a:srgbClr val="E97133"/>
              </a:gs>
              <a:gs pos="100000">
                <a:srgbClr val="AC0D5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6" name="Picture 5" descr="A cartoon of a robot&#10;&#10;Description automatically generated">
            <a:extLst>
              <a:ext uri="{FF2B5EF4-FFF2-40B4-BE49-F238E27FC236}">
                <a16:creationId xmlns:a16="http://schemas.microsoft.com/office/drawing/2014/main" id="{D81303A9-ACF2-E43D-C968-B719ED921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795" y="2031158"/>
            <a:ext cx="2587583" cy="4182308"/>
          </a:xfrm>
          <a:prstGeom prst="rect">
            <a:avLst/>
          </a:prstGeom>
        </p:spPr>
      </p:pic>
      <p:pic>
        <p:nvPicPr>
          <p:cNvPr id="8" name="Picture 7" descr="A close-up of a metal piece&#10;&#10;Description automatically generated">
            <a:extLst>
              <a:ext uri="{FF2B5EF4-FFF2-40B4-BE49-F238E27FC236}">
                <a16:creationId xmlns:a16="http://schemas.microsoft.com/office/drawing/2014/main" id="{F4A0669C-2D13-F7CA-12DF-91CA930E9A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196" y="2031158"/>
            <a:ext cx="2755617" cy="4179280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6F0AEC-B4F5-2788-C834-52A79A71D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9A8E-93C8-40D0-A165-830E58F95F56}" type="slidenum">
              <a:rPr lang="it-IT" smtClean="0"/>
              <a:t>16</a:t>
            </a:fld>
            <a:endParaRPr lang="it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A6D867-68DC-5A43-B906-5F654AB06575}"/>
              </a:ext>
            </a:extLst>
          </p:cNvPr>
          <p:cNvSpPr txBox="1"/>
          <p:nvPr/>
        </p:nvSpPr>
        <p:spPr>
          <a:xfrm>
            <a:off x="11190675" y="6396403"/>
            <a:ext cx="414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>
                    <a:tint val="82000"/>
                  </a:schemeClr>
                </a:solidFill>
              </a:rPr>
              <a:t>/16</a:t>
            </a:r>
            <a:endParaRPr lang="it-IT" sz="1200" dirty="0">
              <a:solidFill>
                <a:schemeClr val="tx1">
                  <a:tint val="82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109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63C3DE-9980-E9DE-C30B-28DC9E9B6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1" cy="1696413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3FB13-F004-A5DA-9A76-8CEF19CE78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9595" y="240241"/>
            <a:ext cx="10332310" cy="1228299"/>
          </a:xfrm>
        </p:spPr>
        <p:txBody>
          <a:bodyPr>
            <a:normAutofit/>
          </a:bodyPr>
          <a:lstStyle/>
          <a:p>
            <a:pPr lvl="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Background: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Meshes and Textures</a:t>
            </a:r>
            <a:endParaRPr lang="it-I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C9428-760D-06AF-8BBE-A937AF329CE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484903" y="2164445"/>
            <a:ext cx="2116130" cy="1458364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Polygon Mesh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Vertices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  <a:p>
            <a:pPr algn="just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Faces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pPr algn="just"/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cow toy with a grid&#10;&#10;Description automatically generated with medium confidence">
            <a:extLst>
              <a:ext uri="{FF2B5EF4-FFF2-40B4-BE49-F238E27FC236}">
                <a16:creationId xmlns:a16="http://schemas.microsoft.com/office/drawing/2014/main" id="{34534950-2A2E-C7A1-F862-56D8BDD84D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330" y="3689484"/>
            <a:ext cx="2116131" cy="2670197"/>
          </a:xfrm>
          <a:prstGeom prst="rect">
            <a:avLst/>
          </a:prstGeom>
        </p:spPr>
      </p:pic>
      <p:pic>
        <p:nvPicPr>
          <p:cNvPr id="8" name="Picture 7" descr="A wireframe cow face&#10;&#10;Description automatically generated with medium confidence">
            <a:extLst>
              <a:ext uri="{FF2B5EF4-FFF2-40B4-BE49-F238E27FC236}">
                <a16:creationId xmlns:a16="http://schemas.microsoft.com/office/drawing/2014/main" id="{DD54B41D-84F0-B405-43FD-2E485D8DEE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038" y="3689484"/>
            <a:ext cx="2665403" cy="268554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534F52-316A-7250-B64F-9AFB370B28AD}"/>
              </a:ext>
            </a:extLst>
          </p:cNvPr>
          <p:cNvSpPr txBox="1">
            <a:spLocks/>
          </p:cNvSpPr>
          <p:nvPr/>
        </p:nvSpPr>
        <p:spPr>
          <a:xfrm>
            <a:off x="8391827" y="2164445"/>
            <a:ext cx="2489823" cy="6808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Texture Map</a:t>
            </a:r>
          </a:p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2D array of texels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F3B87E-96E8-10B5-4E00-EF3442CD5E61}"/>
              </a:ext>
            </a:extLst>
          </p:cNvPr>
          <p:cNvSpPr/>
          <p:nvPr/>
        </p:nvSpPr>
        <p:spPr>
          <a:xfrm>
            <a:off x="-1201" y="1552413"/>
            <a:ext cx="12193200" cy="144000"/>
          </a:xfrm>
          <a:prstGeom prst="rect">
            <a:avLst/>
          </a:prstGeom>
          <a:gradFill flip="none" rotWithShape="1">
            <a:gsLst>
              <a:gs pos="25000">
                <a:srgbClr val="E97133"/>
              </a:gs>
              <a:gs pos="100000">
                <a:srgbClr val="AC0D5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8E879257-99B3-0E35-8A86-FE1F6B10BDD8}"/>
              </a:ext>
            </a:extLst>
          </p:cNvPr>
          <p:cNvSpPr/>
          <p:nvPr/>
        </p:nvSpPr>
        <p:spPr>
          <a:xfrm>
            <a:off x="3659925" y="4849041"/>
            <a:ext cx="4511650" cy="563684"/>
          </a:xfrm>
          <a:prstGeom prst="leftRightArrow">
            <a:avLst>
              <a:gd name="adj1" fmla="val 19457"/>
              <a:gd name="adj2" fmla="val 49380"/>
            </a:avLst>
          </a:prstGeom>
          <a:gradFill flip="none" rotWithShape="1">
            <a:gsLst>
              <a:gs pos="25000">
                <a:srgbClr val="E97133"/>
              </a:gs>
              <a:gs pos="100000">
                <a:srgbClr val="AC0D5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567DD80-06A3-9240-6122-2CF9EF5DD2AC}"/>
              </a:ext>
            </a:extLst>
          </p:cNvPr>
          <p:cNvSpPr/>
          <p:nvPr/>
        </p:nvSpPr>
        <p:spPr>
          <a:xfrm>
            <a:off x="4990316" y="4896041"/>
            <a:ext cx="1805700" cy="440589"/>
          </a:xfrm>
          <a:prstGeom prst="roundRect">
            <a:avLst>
              <a:gd name="adj" fmla="val 19053"/>
            </a:avLst>
          </a:prstGeom>
          <a:gradFill>
            <a:gsLst>
              <a:gs pos="25000">
                <a:srgbClr val="E66B35"/>
              </a:gs>
              <a:gs pos="100000">
                <a:srgbClr val="C43549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UV-map</a:t>
            </a:r>
            <a:endParaRPr lang="it-IT" sz="2000" b="1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9D070-F7C5-2D91-0E16-1155CC411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9A8E-93C8-40D0-A165-830E58F95F56}" type="slidenum">
              <a:rPr lang="it-IT" smtClean="0"/>
              <a:t>2</a:t>
            </a:fld>
            <a:endParaRPr lang="it-I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341351-46EB-1CC9-76BB-2C6185249746}"/>
              </a:ext>
            </a:extLst>
          </p:cNvPr>
          <p:cNvSpPr txBox="1"/>
          <p:nvPr/>
        </p:nvSpPr>
        <p:spPr>
          <a:xfrm>
            <a:off x="11190675" y="6396403"/>
            <a:ext cx="414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>
                    <a:tint val="82000"/>
                  </a:schemeClr>
                </a:solidFill>
              </a:rPr>
              <a:t>/16</a:t>
            </a:r>
            <a:endParaRPr lang="it-IT" sz="1200" dirty="0">
              <a:solidFill>
                <a:schemeClr val="tx1">
                  <a:tint val="82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BB053E-8FEB-79D3-BC15-FA23A1DA873F}"/>
              </a:ext>
            </a:extLst>
          </p:cNvPr>
          <p:cNvSpPr txBox="1"/>
          <p:nvPr/>
        </p:nvSpPr>
        <p:spPr>
          <a:xfrm>
            <a:off x="590737" y="4129728"/>
            <a:ext cx="120139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x,y,z</a:t>
            </a:r>
            <a:endParaRPr lang="it-IT" sz="2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4A6196-F97A-15FF-1344-695BD905984F}"/>
              </a:ext>
            </a:extLst>
          </p:cNvPr>
          <p:cNvSpPr txBox="1"/>
          <p:nvPr/>
        </p:nvSpPr>
        <p:spPr>
          <a:xfrm>
            <a:off x="10797107" y="4084204"/>
            <a:ext cx="120139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u,v</a:t>
            </a:r>
            <a:endParaRPr lang="it-IT" sz="2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4AB021-800D-4E9C-1CBB-D57797365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FEBB85B-4E12-E899-23B2-E2DD7E320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1" cy="1696413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37EE3E-A3E9-5FD4-8065-2C47002D00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9595" y="240241"/>
            <a:ext cx="10332310" cy="1228299"/>
          </a:xfrm>
        </p:spPr>
        <p:txBody>
          <a:bodyPr>
            <a:normAutofit/>
          </a:bodyPr>
          <a:lstStyle/>
          <a:p>
            <a:pPr lvl="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Background: </a:t>
            </a:r>
            <a:r>
              <a:rPr lang="en-GB" sz="4400" b="1" dirty="0">
                <a:latin typeface="Arial" panose="020B0604020202020204" pitchFamily="34" charset="0"/>
                <a:cs typeface="Arial" panose="020B0604020202020204" pitchFamily="34" charset="0"/>
              </a:rPr>
              <a:t>Generation of </a:t>
            </a:r>
            <a:r>
              <a:rPr lang="en-GB" sz="4400" b="1" i="1" dirty="0">
                <a:latin typeface="Arial" panose="020B0604020202020204" pitchFamily="34" charset="0"/>
                <a:cs typeface="Arial" panose="020B0604020202020204" pitchFamily="34" charset="0"/>
              </a:rPr>
              <a:t>UV</a:t>
            </a:r>
            <a:r>
              <a:rPr lang="en-GB" sz="4400" b="1" dirty="0">
                <a:latin typeface="Arial" panose="020B0604020202020204" pitchFamily="34" charset="0"/>
                <a:cs typeface="Arial" panose="020B0604020202020204" pitchFamily="34" charset="0"/>
              </a:rPr>
              <a:t>-maps</a:t>
            </a:r>
            <a:endParaRPr lang="it-I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AE418A0-F5AE-5723-BC88-C3ED447003E3}"/>
              </a:ext>
            </a:extLst>
          </p:cNvPr>
          <p:cNvGrpSpPr/>
          <p:nvPr/>
        </p:nvGrpSpPr>
        <p:grpSpPr>
          <a:xfrm>
            <a:off x="2234039" y="1830767"/>
            <a:ext cx="2031002" cy="1115688"/>
            <a:chOff x="2487261" y="1936654"/>
            <a:chExt cx="2031002" cy="1115688"/>
          </a:xfrm>
        </p:grpSpPr>
        <p:grpSp>
          <p:nvGrpSpPr>
            <p:cNvPr id="19" name="Gruppo 3">
              <a:extLst>
                <a:ext uri="{FF2B5EF4-FFF2-40B4-BE49-F238E27FC236}">
                  <a16:creationId xmlns:a16="http://schemas.microsoft.com/office/drawing/2014/main" id="{6469F8F3-5D7F-FCD6-FE3B-00BE0D010D39}"/>
                </a:ext>
              </a:extLst>
            </p:cNvPr>
            <p:cNvGrpSpPr/>
            <p:nvPr/>
          </p:nvGrpSpPr>
          <p:grpSpPr>
            <a:xfrm>
              <a:off x="3749665" y="1936654"/>
              <a:ext cx="407569" cy="1115688"/>
              <a:chOff x="2339752" y="2204864"/>
              <a:chExt cx="556457" cy="1523257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ECBF5F4A-5745-0F74-B842-E9D0314DC2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339752" y="2420888"/>
                <a:ext cx="556457" cy="1307233"/>
              </a:xfrm>
              <a:prstGeom prst="rect">
                <a:avLst/>
              </a:prstGeom>
              <a:noFill/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C539BE9D-F26B-5F6E-9124-AD1CAE6263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373123" y="2204864"/>
                <a:ext cx="432048" cy="432048"/>
              </a:xfrm>
              <a:prstGeom prst="rect">
                <a:avLst/>
              </a:prstGeom>
              <a:noFill/>
            </p:spPr>
          </p:pic>
        </p:grp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6A8A4B9-E015-9AD7-BD3A-44B3073280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950" b="2322"/>
            <a:stretch/>
          </p:blipFill>
          <p:spPr>
            <a:xfrm flipH="1">
              <a:off x="3953449" y="2189459"/>
              <a:ext cx="564814" cy="668236"/>
            </a:xfrm>
            <a:prstGeom prst="rect">
              <a:avLst/>
            </a:prstGeom>
          </p:spPr>
        </p:pic>
        <p:sp>
          <p:nvSpPr>
            <p:cNvPr id="21" name="TextBox 44">
              <a:extLst>
                <a:ext uri="{FF2B5EF4-FFF2-40B4-BE49-F238E27FC236}">
                  <a16:creationId xmlns:a16="http://schemas.microsoft.com/office/drawing/2014/main" id="{61D38E55-EC96-3C85-3B3C-C53CB813CF96}"/>
                </a:ext>
              </a:extLst>
            </p:cNvPr>
            <p:cNvSpPr txBox="1"/>
            <p:nvPr/>
          </p:nvSpPr>
          <p:spPr>
            <a:xfrm>
              <a:off x="2487261" y="2019504"/>
              <a:ext cx="11464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3D digital</a:t>
              </a:r>
            </a:p>
            <a:p>
              <a:pPr algn="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artist</a:t>
              </a:r>
            </a:p>
          </p:txBody>
        </p:sp>
      </p:grpSp>
      <p:sp>
        <p:nvSpPr>
          <p:cNvPr id="26" name="Arrow: Bent 25">
            <a:extLst>
              <a:ext uri="{FF2B5EF4-FFF2-40B4-BE49-F238E27FC236}">
                <a16:creationId xmlns:a16="http://schemas.microsoft.com/office/drawing/2014/main" id="{FC4FE5FE-E0E6-61BB-A877-3E6217B214F0}"/>
              </a:ext>
            </a:extLst>
          </p:cNvPr>
          <p:cNvSpPr/>
          <p:nvPr/>
        </p:nvSpPr>
        <p:spPr>
          <a:xfrm rot="5400000">
            <a:off x="3515013" y="2929943"/>
            <a:ext cx="2617541" cy="1053308"/>
          </a:xfrm>
          <a:prstGeom prst="bentArrow">
            <a:avLst>
              <a:gd name="adj1" fmla="val 47960"/>
              <a:gd name="adj2" fmla="val 14783"/>
              <a:gd name="adj3" fmla="val 24239"/>
              <a:gd name="adj4" fmla="val 59541"/>
            </a:avLst>
          </a:prstGeom>
          <a:gradFill>
            <a:gsLst>
              <a:gs pos="25000">
                <a:srgbClr val="33ABE9"/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pic>
        <p:nvPicPr>
          <p:cNvPr id="1028" name="Picture 4" descr="Icona icona Ingranaggi Adesivo">
            <a:extLst>
              <a:ext uri="{FF2B5EF4-FFF2-40B4-BE49-F238E27FC236}">
                <a16:creationId xmlns:a16="http://schemas.microsoft.com/office/drawing/2014/main" id="{D375796B-9EEE-6CC0-977B-0CC5FAC46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78975">
            <a:off x="7546832" y="1895736"/>
            <a:ext cx="1081495" cy="1081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44">
            <a:extLst>
              <a:ext uri="{FF2B5EF4-FFF2-40B4-BE49-F238E27FC236}">
                <a16:creationId xmlns:a16="http://schemas.microsoft.com/office/drawing/2014/main" id="{A212BF5B-5A8B-FCA0-16C4-4A025900995A}"/>
              </a:ext>
            </a:extLst>
          </p:cNvPr>
          <p:cNvSpPr txBox="1"/>
          <p:nvPr/>
        </p:nvSpPr>
        <p:spPr>
          <a:xfrm>
            <a:off x="8656675" y="1878707"/>
            <a:ext cx="1347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Geometry processing algorithms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1B0094-7868-998D-2E43-10E78CAAAF7F}"/>
              </a:ext>
            </a:extLst>
          </p:cNvPr>
          <p:cNvSpPr txBox="1"/>
          <p:nvPr/>
        </p:nvSpPr>
        <p:spPr>
          <a:xfrm>
            <a:off x="3772165" y="3178970"/>
            <a:ext cx="121815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cap="small" dirty="0">
                <a:latin typeface="Arial" panose="020B0604020202020204" pitchFamily="34" charset="0"/>
                <a:cs typeface="Arial" panose="020B0604020202020204" pitchFamily="34" charset="0"/>
              </a:rPr>
              <a:t>Maya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cap="small" dirty="0">
                <a:latin typeface="Arial" panose="020B0604020202020204" pitchFamily="34" charset="0"/>
                <a:cs typeface="Arial" panose="020B0604020202020204" pitchFamily="34" charset="0"/>
              </a:rPr>
              <a:t>Blender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cap="small" dirty="0" err="1">
                <a:latin typeface="Arial" panose="020B0604020202020204" pitchFamily="34" charset="0"/>
                <a:cs typeface="Arial" panose="020B0604020202020204" pitchFamily="34" charset="0"/>
              </a:rPr>
              <a:t>MudBox</a:t>
            </a:r>
            <a:br>
              <a:rPr lang="en-US" sz="1400" cap="small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it-IT" sz="1400" cap="sm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7D1B9C9-61EC-4BA2-AC83-267CF43686FD}"/>
              </a:ext>
            </a:extLst>
          </p:cNvPr>
          <p:cNvSpPr txBox="1"/>
          <p:nvPr/>
        </p:nvSpPr>
        <p:spPr>
          <a:xfrm>
            <a:off x="6796016" y="3216187"/>
            <a:ext cx="105330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cap="small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GB" sz="1400" dirty="0"/>
              <a:t>Lévy, B. et al. (2002)</a:t>
            </a:r>
            <a:r>
              <a:rPr lang="en-US" sz="1400" cap="small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br>
              <a:rPr lang="en-US" sz="1400" cap="small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it-IT" sz="1400" cap="sm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cow toy with a grid&#10;&#10;Description automatically generated with medium confidence">
            <a:extLst>
              <a:ext uri="{FF2B5EF4-FFF2-40B4-BE49-F238E27FC236}">
                <a16:creationId xmlns:a16="http://schemas.microsoft.com/office/drawing/2014/main" id="{6983DC7C-8BE2-444F-A3F1-A05842FB4F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330" y="3689484"/>
            <a:ext cx="2116131" cy="2670197"/>
          </a:xfrm>
          <a:prstGeom prst="rect">
            <a:avLst/>
          </a:prstGeom>
        </p:spPr>
      </p:pic>
      <p:pic>
        <p:nvPicPr>
          <p:cNvPr id="8" name="Picture 7" descr="A wireframe cow face&#10;&#10;Description automatically generated with medium confidence">
            <a:extLst>
              <a:ext uri="{FF2B5EF4-FFF2-40B4-BE49-F238E27FC236}">
                <a16:creationId xmlns:a16="http://schemas.microsoft.com/office/drawing/2014/main" id="{2770C7D4-7216-20ED-07FC-FB7C68D98D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038" y="3689484"/>
            <a:ext cx="2665403" cy="2685544"/>
          </a:xfrm>
          <a:prstGeom prst="rect">
            <a:avLst/>
          </a:prstGeom>
        </p:spPr>
      </p:pic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F6D0E874-77F2-4381-2E43-1A5C7841E539}"/>
              </a:ext>
            </a:extLst>
          </p:cNvPr>
          <p:cNvSpPr/>
          <p:nvPr/>
        </p:nvSpPr>
        <p:spPr>
          <a:xfrm>
            <a:off x="3659925" y="4849041"/>
            <a:ext cx="4511650" cy="563684"/>
          </a:xfrm>
          <a:prstGeom prst="leftRightArrow">
            <a:avLst>
              <a:gd name="adj1" fmla="val 19457"/>
              <a:gd name="adj2" fmla="val 49380"/>
            </a:avLst>
          </a:prstGeom>
          <a:gradFill flip="none" rotWithShape="1">
            <a:gsLst>
              <a:gs pos="25000">
                <a:srgbClr val="E97133"/>
              </a:gs>
              <a:gs pos="100000">
                <a:srgbClr val="AC0D5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B659E0-ED73-BD7F-4642-9EE7EDF1A534}"/>
              </a:ext>
            </a:extLst>
          </p:cNvPr>
          <p:cNvSpPr/>
          <p:nvPr/>
        </p:nvSpPr>
        <p:spPr>
          <a:xfrm>
            <a:off x="-1201" y="1552413"/>
            <a:ext cx="12193200" cy="144000"/>
          </a:xfrm>
          <a:prstGeom prst="rect">
            <a:avLst/>
          </a:prstGeom>
          <a:gradFill flip="none" rotWithShape="1">
            <a:gsLst>
              <a:gs pos="25000">
                <a:srgbClr val="E97133"/>
              </a:gs>
              <a:gs pos="100000">
                <a:srgbClr val="AC0D5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C364C25-7625-B5A1-9CFB-E9F23AA5A98D}"/>
              </a:ext>
            </a:extLst>
          </p:cNvPr>
          <p:cNvSpPr/>
          <p:nvPr/>
        </p:nvSpPr>
        <p:spPr>
          <a:xfrm rot="16200000" flipH="1">
            <a:off x="5653777" y="2924968"/>
            <a:ext cx="2617541" cy="1053308"/>
          </a:xfrm>
          <a:prstGeom prst="bentArrow">
            <a:avLst>
              <a:gd name="adj1" fmla="val 47960"/>
              <a:gd name="adj2" fmla="val 14783"/>
              <a:gd name="adj3" fmla="val 24239"/>
              <a:gd name="adj4" fmla="val 59541"/>
            </a:avLst>
          </a:prstGeom>
          <a:gradFill>
            <a:gsLst>
              <a:gs pos="25000">
                <a:srgbClr val="33ABE9"/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BB9B8F-C70E-AA24-F6DA-2FBE8D3865B1}"/>
              </a:ext>
            </a:extLst>
          </p:cNvPr>
          <p:cNvSpPr/>
          <p:nvPr/>
        </p:nvSpPr>
        <p:spPr>
          <a:xfrm>
            <a:off x="4990316" y="4896041"/>
            <a:ext cx="1805700" cy="440589"/>
          </a:xfrm>
          <a:prstGeom prst="roundRect">
            <a:avLst>
              <a:gd name="adj" fmla="val 19053"/>
            </a:avLst>
          </a:prstGeom>
          <a:gradFill>
            <a:gsLst>
              <a:gs pos="25000">
                <a:srgbClr val="E66B35"/>
              </a:gs>
              <a:gs pos="100000">
                <a:srgbClr val="C43549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UV-map</a:t>
            </a:r>
            <a:endParaRPr lang="it-IT" sz="2000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A8FBF7-44DE-DBF0-A3C3-4BA03CE06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9A8E-93C8-40D0-A165-830E58F95F56}" type="slidenum">
              <a:rPr lang="it-IT" smtClean="0"/>
              <a:t>3</a:t>
            </a:fld>
            <a:endParaRPr lang="it-IT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39CDFF5-9C3D-E858-441F-FAAA09832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23175" y="4170294"/>
            <a:ext cx="550882" cy="550882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17A5EA5C-8641-799D-820A-75C4FCA24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105" y="4170294"/>
            <a:ext cx="550882" cy="550882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691E877-C5D7-3932-2A1E-051AE99BCA10}"/>
              </a:ext>
            </a:extLst>
          </p:cNvPr>
          <p:cNvSpPr txBox="1"/>
          <p:nvPr/>
        </p:nvSpPr>
        <p:spPr>
          <a:xfrm>
            <a:off x="11190675" y="6396403"/>
            <a:ext cx="414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>
                    <a:tint val="82000"/>
                  </a:schemeClr>
                </a:solidFill>
              </a:rPr>
              <a:t>/16</a:t>
            </a:r>
            <a:endParaRPr lang="it-IT" sz="1200" dirty="0">
              <a:solidFill>
                <a:schemeClr val="tx1">
                  <a:tint val="82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93DA01-F19F-AD54-94E9-318D736B6712}"/>
              </a:ext>
            </a:extLst>
          </p:cNvPr>
          <p:cNvSpPr txBox="1"/>
          <p:nvPr/>
        </p:nvSpPr>
        <p:spPr>
          <a:xfrm>
            <a:off x="590737" y="4129728"/>
            <a:ext cx="120139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x,y,z</a:t>
            </a:r>
            <a:endParaRPr lang="it-IT" sz="2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4D803C-A5C3-D4C2-92CA-3B288FC1A8F8}"/>
              </a:ext>
            </a:extLst>
          </p:cNvPr>
          <p:cNvSpPr txBox="1"/>
          <p:nvPr/>
        </p:nvSpPr>
        <p:spPr>
          <a:xfrm>
            <a:off x="10797107" y="4084204"/>
            <a:ext cx="120139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u,v</a:t>
            </a:r>
            <a:endParaRPr lang="it-IT" sz="2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85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FCA467-296F-E091-2A4E-CBE63D8E0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6B1721B-CDF1-E391-9428-2CED050B5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1" cy="1696413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A8486C-5166-60DE-4C61-C7578A204D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9595" y="240241"/>
            <a:ext cx="10332310" cy="1228299"/>
          </a:xfrm>
        </p:spPr>
        <p:txBody>
          <a:bodyPr>
            <a:normAutofit/>
          </a:bodyPr>
          <a:lstStyle/>
          <a:p>
            <a:pPr lvl="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Objective: </a:t>
            </a:r>
            <a:r>
              <a:rPr lang="en-GB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of UV-maps</a:t>
            </a:r>
            <a:endParaRPr lang="it-I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C1F01A-FF7E-365A-704A-328F5B75A86A}"/>
              </a:ext>
            </a:extLst>
          </p:cNvPr>
          <p:cNvSpPr/>
          <p:nvPr/>
        </p:nvSpPr>
        <p:spPr>
          <a:xfrm>
            <a:off x="-1201" y="1552413"/>
            <a:ext cx="12193200" cy="144000"/>
          </a:xfrm>
          <a:prstGeom prst="rect">
            <a:avLst/>
          </a:prstGeom>
          <a:gradFill flip="none" rotWithShape="1">
            <a:gsLst>
              <a:gs pos="25000">
                <a:srgbClr val="E97133"/>
              </a:gs>
              <a:gs pos="100000">
                <a:srgbClr val="AC0D5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0F7639-BA5E-1192-2CD6-12DEB6235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9A8E-93C8-40D0-A165-830E58F95F56}" type="slidenum">
              <a:rPr lang="it-IT" smtClean="0"/>
              <a:t>4</a:t>
            </a:fld>
            <a:endParaRPr lang="it-IT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AA3D5A-5C43-868F-2865-7BCD451ABE92}"/>
              </a:ext>
            </a:extLst>
          </p:cNvPr>
          <p:cNvSpPr txBox="1"/>
          <p:nvPr/>
        </p:nvSpPr>
        <p:spPr>
          <a:xfrm>
            <a:off x="11190675" y="6396403"/>
            <a:ext cx="414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>
                    <a:tint val="82000"/>
                  </a:schemeClr>
                </a:solidFill>
              </a:rPr>
              <a:t>/16</a:t>
            </a:r>
            <a:endParaRPr lang="it-IT" sz="1200" dirty="0">
              <a:solidFill>
                <a:schemeClr val="tx1">
                  <a:tint val="82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38FD23D-311A-4A6B-691E-F7B0C021ECD0}"/>
              </a:ext>
            </a:extLst>
          </p:cNvPr>
          <p:cNvGrpSpPr/>
          <p:nvPr/>
        </p:nvGrpSpPr>
        <p:grpSpPr>
          <a:xfrm>
            <a:off x="590737" y="1287757"/>
            <a:ext cx="11407763" cy="5087271"/>
            <a:chOff x="590737" y="1287757"/>
            <a:chExt cx="11407763" cy="5087271"/>
          </a:xfrm>
        </p:grpSpPr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D0DD8E67-8941-A667-75F2-B94D6DA898DE}"/>
                </a:ext>
              </a:extLst>
            </p:cNvPr>
            <p:cNvSpPr/>
            <p:nvPr/>
          </p:nvSpPr>
          <p:spPr>
            <a:xfrm>
              <a:off x="3812292" y="2516055"/>
              <a:ext cx="4196591" cy="2637681"/>
            </a:xfrm>
            <a:prstGeom prst="triangle">
              <a:avLst/>
            </a:prstGeom>
            <a:gradFill>
              <a:gsLst>
                <a:gs pos="0">
                  <a:schemeClr val="tx2">
                    <a:lumMod val="25000"/>
                    <a:lumOff val="75000"/>
                  </a:schemeClr>
                </a:gs>
                <a:gs pos="81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0"/>
            </a:gradFill>
            <a:ln>
              <a:solidFill>
                <a:srgbClr val="042433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40B5DA9-CA41-99CC-63A0-D00C7B6B786E}"/>
                </a:ext>
              </a:extLst>
            </p:cNvPr>
            <p:cNvGrpSpPr/>
            <p:nvPr/>
          </p:nvGrpSpPr>
          <p:grpSpPr>
            <a:xfrm>
              <a:off x="4758964" y="1287757"/>
              <a:ext cx="2313567" cy="2313567"/>
              <a:chOff x="6744991" y="1622816"/>
              <a:chExt cx="2313567" cy="2313567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D0E1AB2-DB22-7BC0-9909-13842505B288}"/>
                  </a:ext>
                </a:extLst>
              </p:cNvPr>
              <p:cNvSpPr/>
              <p:nvPr/>
            </p:nvSpPr>
            <p:spPr>
              <a:xfrm>
                <a:off x="7313195" y="2639151"/>
                <a:ext cx="1177158" cy="69869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2050" name="Picture 2" descr="Eye Icon PNGs for Free Download">
                <a:extLst>
                  <a:ext uri="{FF2B5EF4-FFF2-40B4-BE49-F238E27FC236}">
                    <a16:creationId xmlns:a16="http://schemas.microsoft.com/office/drawing/2014/main" id="{BCB05FAE-C818-A450-E9FD-89C9CBBC7D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44991" y="1622816"/>
                <a:ext cx="2313567" cy="2313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5" name="Picture 4" descr="A cow toy with a grid&#10;&#10;Description automatically generated with medium confidence">
              <a:extLst>
                <a:ext uri="{FF2B5EF4-FFF2-40B4-BE49-F238E27FC236}">
                  <a16:creationId xmlns:a16="http://schemas.microsoft.com/office/drawing/2014/main" id="{3237FAF6-92A6-1E0C-A902-06E2142CC0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1330" y="3689484"/>
              <a:ext cx="2116131" cy="2670197"/>
            </a:xfrm>
            <a:prstGeom prst="rect">
              <a:avLst/>
            </a:prstGeom>
          </p:spPr>
        </p:pic>
        <p:pic>
          <p:nvPicPr>
            <p:cNvPr id="6" name="Picture 5" descr="A wireframe cow face&#10;&#10;Description automatically generated with medium confidence">
              <a:extLst>
                <a:ext uri="{FF2B5EF4-FFF2-40B4-BE49-F238E27FC236}">
                  <a16:creationId xmlns:a16="http://schemas.microsoft.com/office/drawing/2014/main" id="{61088D5B-BBBE-0174-CC3B-1F7139EAC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4038" y="3689484"/>
              <a:ext cx="2665403" cy="2685544"/>
            </a:xfrm>
            <a:prstGeom prst="rect">
              <a:avLst/>
            </a:prstGeom>
          </p:spPr>
        </p:pic>
        <p:sp>
          <p:nvSpPr>
            <p:cNvPr id="7" name="Arrow: Left-Right 6">
              <a:extLst>
                <a:ext uri="{FF2B5EF4-FFF2-40B4-BE49-F238E27FC236}">
                  <a16:creationId xmlns:a16="http://schemas.microsoft.com/office/drawing/2014/main" id="{0FBCF81B-4AB2-1358-4A47-18AAC4E6EA2D}"/>
                </a:ext>
              </a:extLst>
            </p:cNvPr>
            <p:cNvSpPr/>
            <p:nvPr/>
          </p:nvSpPr>
          <p:spPr>
            <a:xfrm>
              <a:off x="3659925" y="4849041"/>
              <a:ext cx="4511650" cy="563684"/>
            </a:xfrm>
            <a:prstGeom prst="leftRightArrow">
              <a:avLst>
                <a:gd name="adj1" fmla="val 19457"/>
                <a:gd name="adj2" fmla="val 49380"/>
              </a:avLst>
            </a:prstGeom>
            <a:gradFill flip="none" rotWithShape="1">
              <a:gsLst>
                <a:gs pos="25000">
                  <a:srgbClr val="E97133"/>
                </a:gs>
                <a:gs pos="100000">
                  <a:srgbClr val="AC0D57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5E8A62B-1A0A-C037-4390-CC1FB7998B64}"/>
                </a:ext>
              </a:extLst>
            </p:cNvPr>
            <p:cNvSpPr/>
            <p:nvPr/>
          </p:nvSpPr>
          <p:spPr>
            <a:xfrm>
              <a:off x="4990316" y="4896041"/>
              <a:ext cx="1805700" cy="440589"/>
            </a:xfrm>
            <a:prstGeom prst="roundRect">
              <a:avLst>
                <a:gd name="adj" fmla="val 19053"/>
              </a:avLst>
            </a:prstGeom>
            <a:gradFill>
              <a:gsLst>
                <a:gs pos="25000">
                  <a:srgbClr val="E66B35"/>
                </a:gs>
                <a:gs pos="100000">
                  <a:srgbClr val="C43549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UV-map</a:t>
              </a:r>
              <a:endParaRPr lang="it-IT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5B9917-268E-10FB-38CF-EA4FCF65B2E9}"/>
                </a:ext>
              </a:extLst>
            </p:cNvPr>
            <p:cNvSpPr txBox="1"/>
            <p:nvPr/>
          </p:nvSpPr>
          <p:spPr>
            <a:xfrm>
              <a:off x="590737" y="4129728"/>
              <a:ext cx="120139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x,y,z</a:t>
              </a:r>
              <a:endParaRPr lang="it-IT" sz="2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17440BC-DE01-1265-F3E3-16F8039B611D}"/>
                </a:ext>
              </a:extLst>
            </p:cNvPr>
            <p:cNvSpPr txBox="1"/>
            <p:nvPr/>
          </p:nvSpPr>
          <p:spPr>
            <a:xfrm>
              <a:off x="10797107" y="4084204"/>
              <a:ext cx="120139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u,v</a:t>
              </a:r>
              <a:endParaRPr lang="it-IT" sz="2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5919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D027AE-6165-0ECA-241F-80EAA7390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E65336E-5400-0C6C-4823-4361BDFD0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1" cy="1696413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449157-9EA6-C0D5-8A2E-0DBB00241F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9595" y="240241"/>
            <a:ext cx="10332310" cy="1228299"/>
          </a:xfrm>
        </p:spPr>
        <p:txBody>
          <a:bodyPr>
            <a:normAutofit/>
          </a:bodyPr>
          <a:lstStyle/>
          <a:p>
            <a:pPr lvl="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Objective: </a:t>
            </a:r>
            <a:r>
              <a:rPr lang="en-GB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of UV-maps</a:t>
            </a:r>
            <a:endParaRPr lang="it-I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7B588A-74BB-FB7B-902E-FA334AD25C8D}"/>
              </a:ext>
            </a:extLst>
          </p:cNvPr>
          <p:cNvSpPr/>
          <p:nvPr/>
        </p:nvSpPr>
        <p:spPr>
          <a:xfrm>
            <a:off x="-1201" y="1552413"/>
            <a:ext cx="12193200" cy="144000"/>
          </a:xfrm>
          <a:prstGeom prst="rect">
            <a:avLst/>
          </a:prstGeom>
          <a:gradFill flip="none" rotWithShape="1">
            <a:gsLst>
              <a:gs pos="25000">
                <a:srgbClr val="E97133"/>
              </a:gs>
              <a:gs pos="100000">
                <a:srgbClr val="AC0D5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3FC556-6102-C28D-6E4C-2C4656039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9A8E-93C8-40D0-A165-830E58F95F56}" type="slidenum">
              <a:rPr lang="it-IT" smtClean="0"/>
              <a:t>5</a:t>
            </a:fld>
            <a:endParaRPr lang="it-IT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273FAB-F7FA-28EF-0569-B9795B4532E1}"/>
              </a:ext>
            </a:extLst>
          </p:cNvPr>
          <p:cNvSpPr txBox="1"/>
          <p:nvPr/>
        </p:nvSpPr>
        <p:spPr>
          <a:xfrm>
            <a:off x="11190675" y="6396403"/>
            <a:ext cx="414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>
                    <a:tint val="82000"/>
                  </a:schemeClr>
                </a:solidFill>
              </a:rPr>
              <a:t>/16</a:t>
            </a:r>
            <a:endParaRPr lang="it-IT" sz="1200" dirty="0">
              <a:solidFill>
                <a:schemeClr val="tx1">
                  <a:tint val="82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6F9924B-0553-7052-B819-8CC22C0A3C46}"/>
              </a:ext>
            </a:extLst>
          </p:cNvPr>
          <p:cNvGrpSpPr/>
          <p:nvPr/>
        </p:nvGrpSpPr>
        <p:grpSpPr>
          <a:xfrm>
            <a:off x="0" y="2349344"/>
            <a:ext cx="7521222" cy="3354075"/>
            <a:chOff x="590737" y="1287757"/>
            <a:chExt cx="11407763" cy="5087271"/>
          </a:xfrm>
        </p:grpSpPr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A537884D-3B40-F733-5585-2B8D8BD2249A}"/>
                </a:ext>
              </a:extLst>
            </p:cNvPr>
            <p:cNvSpPr/>
            <p:nvPr/>
          </p:nvSpPr>
          <p:spPr>
            <a:xfrm>
              <a:off x="3812292" y="2516055"/>
              <a:ext cx="4196591" cy="2637681"/>
            </a:xfrm>
            <a:prstGeom prst="triangle">
              <a:avLst/>
            </a:prstGeom>
            <a:gradFill>
              <a:gsLst>
                <a:gs pos="0">
                  <a:schemeClr val="tx2">
                    <a:lumMod val="25000"/>
                    <a:lumOff val="75000"/>
                  </a:schemeClr>
                </a:gs>
                <a:gs pos="81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0"/>
            </a:gradFill>
            <a:ln>
              <a:solidFill>
                <a:srgbClr val="042433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7F9934A-A262-B918-B636-41B74C0C83A5}"/>
                </a:ext>
              </a:extLst>
            </p:cNvPr>
            <p:cNvGrpSpPr/>
            <p:nvPr/>
          </p:nvGrpSpPr>
          <p:grpSpPr>
            <a:xfrm>
              <a:off x="4758964" y="1287757"/>
              <a:ext cx="2313567" cy="2313567"/>
              <a:chOff x="6744991" y="1622816"/>
              <a:chExt cx="2313567" cy="2313567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C4FBA02-439B-B5EF-A105-DC112BE07B1B}"/>
                  </a:ext>
                </a:extLst>
              </p:cNvPr>
              <p:cNvSpPr/>
              <p:nvPr/>
            </p:nvSpPr>
            <p:spPr>
              <a:xfrm>
                <a:off x="7313195" y="2639151"/>
                <a:ext cx="1177158" cy="69869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2050" name="Picture 2" descr="Eye Icon PNGs for Free Download">
                <a:extLst>
                  <a:ext uri="{FF2B5EF4-FFF2-40B4-BE49-F238E27FC236}">
                    <a16:creationId xmlns:a16="http://schemas.microsoft.com/office/drawing/2014/main" id="{58BAF490-1B45-89A6-CA19-069E733D235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44991" y="1622816"/>
                <a:ext cx="2313567" cy="2313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5" name="Picture 4" descr="A cow toy with a grid&#10;&#10;Description automatically generated with medium confidence">
              <a:extLst>
                <a:ext uri="{FF2B5EF4-FFF2-40B4-BE49-F238E27FC236}">
                  <a16:creationId xmlns:a16="http://schemas.microsoft.com/office/drawing/2014/main" id="{DEA76493-608F-9BFF-CE79-883C30DFBE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1330" y="3689484"/>
              <a:ext cx="2116131" cy="2670197"/>
            </a:xfrm>
            <a:prstGeom prst="rect">
              <a:avLst/>
            </a:prstGeom>
          </p:spPr>
        </p:pic>
        <p:pic>
          <p:nvPicPr>
            <p:cNvPr id="6" name="Picture 5" descr="A wireframe cow face&#10;&#10;Description automatically generated with medium confidence">
              <a:extLst>
                <a:ext uri="{FF2B5EF4-FFF2-40B4-BE49-F238E27FC236}">
                  <a16:creationId xmlns:a16="http://schemas.microsoft.com/office/drawing/2014/main" id="{A6EC95AB-A24D-4616-C159-DA3B3AC42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4038" y="3689484"/>
              <a:ext cx="2665403" cy="2685544"/>
            </a:xfrm>
            <a:prstGeom prst="rect">
              <a:avLst/>
            </a:prstGeom>
          </p:spPr>
        </p:pic>
        <p:sp>
          <p:nvSpPr>
            <p:cNvPr id="7" name="Arrow: Left-Right 6">
              <a:extLst>
                <a:ext uri="{FF2B5EF4-FFF2-40B4-BE49-F238E27FC236}">
                  <a16:creationId xmlns:a16="http://schemas.microsoft.com/office/drawing/2014/main" id="{BD0A34A3-0954-3696-5F37-F94AE459A1DA}"/>
                </a:ext>
              </a:extLst>
            </p:cNvPr>
            <p:cNvSpPr/>
            <p:nvPr/>
          </p:nvSpPr>
          <p:spPr>
            <a:xfrm>
              <a:off x="3659925" y="4849041"/>
              <a:ext cx="4511650" cy="563684"/>
            </a:xfrm>
            <a:prstGeom prst="leftRightArrow">
              <a:avLst>
                <a:gd name="adj1" fmla="val 19457"/>
                <a:gd name="adj2" fmla="val 49380"/>
              </a:avLst>
            </a:prstGeom>
            <a:gradFill flip="none" rotWithShape="1">
              <a:gsLst>
                <a:gs pos="25000">
                  <a:srgbClr val="E97133"/>
                </a:gs>
                <a:gs pos="100000">
                  <a:srgbClr val="AC0D57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4DF7806-52CA-F9FF-1129-3D78DC36370D}"/>
                </a:ext>
              </a:extLst>
            </p:cNvPr>
            <p:cNvSpPr/>
            <p:nvPr/>
          </p:nvSpPr>
          <p:spPr>
            <a:xfrm>
              <a:off x="4990316" y="4896041"/>
              <a:ext cx="1805700" cy="440589"/>
            </a:xfrm>
            <a:prstGeom prst="roundRect">
              <a:avLst>
                <a:gd name="adj" fmla="val 19053"/>
              </a:avLst>
            </a:prstGeom>
            <a:gradFill>
              <a:gsLst>
                <a:gs pos="25000">
                  <a:srgbClr val="E66B35"/>
                </a:gs>
                <a:gs pos="100000">
                  <a:srgbClr val="C43549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UV-map</a:t>
              </a:r>
              <a:endParaRPr lang="it-IT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A17141-7838-A0C3-0315-F81B7DE9C420}"/>
                </a:ext>
              </a:extLst>
            </p:cNvPr>
            <p:cNvSpPr txBox="1"/>
            <p:nvPr/>
          </p:nvSpPr>
          <p:spPr>
            <a:xfrm>
              <a:off x="590737" y="4129728"/>
              <a:ext cx="120139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x,y,z</a:t>
              </a:r>
              <a:endParaRPr lang="it-IT" sz="2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72EC156-DD8D-23A0-4882-E9FA7F4013DA}"/>
                </a:ext>
              </a:extLst>
            </p:cNvPr>
            <p:cNvSpPr txBox="1"/>
            <p:nvPr/>
          </p:nvSpPr>
          <p:spPr>
            <a:xfrm>
              <a:off x="10797107" y="4084204"/>
              <a:ext cx="120139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u,v</a:t>
              </a:r>
              <a:endParaRPr lang="it-IT" sz="2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F6AC8D05-E557-9620-6BBB-FB16968DD4AD}"/>
              </a:ext>
            </a:extLst>
          </p:cNvPr>
          <p:cNvSpPr/>
          <p:nvPr/>
        </p:nvSpPr>
        <p:spPr>
          <a:xfrm>
            <a:off x="8165600" y="2498140"/>
            <a:ext cx="1284390" cy="1276101"/>
          </a:xfrm>
          <a:prstGeom prst="ellipse">
            <a:avLst/>
          </a:prstGeom>
          <a:solidFill>
            <a:srgbClr val="E971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DDBDAF3-34E2-AA66-B239-5EC2F138633A}"/>
              </a:ext>
            </a:extLst>
          </p:cNvPr>
          <p:cNvSpPr/>
          <p:nvPr/>
        </p:nvSpPr>
        <p:spPr>
          <a:xfrm>
            <a:off x="8137847" y="3857200"/>
            <a:ext cx="1284390" cy="1276101"/>
          </a:xfrm>
          <a:prstGeom prst="ellipse">
            <a:avLst/>
          </a:prstGeom>
          <a:solidFill>
            <a:srgbClr val="D550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56522D-F94D-3F78-1593-A3EE034D0AB0}"/>
              </a:ext>
            </a:extLst>
          </p:cNvPr>
          <p:cNvSpPr/>
          <p:nvPr/>
        </p:nvSpPr>
        <p:spPr>
          <a:xfrm>
            <a:off x="8165600" y="5192399"/>
            <a:ext cx="1284390" cy="1276101"/>
          </a:xfrm>
          <a:prstGeom prst="ellipse">
            <a:avLst/>
          </a:prstGeom>
          <a:solidFill>
            <a:srgbClr val="AC0D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7" name="Graphic 16" descr="Artist male with solid fill">
            <a:extLst>
              <a:ext uri="{FF2B5EF4-FFF2-40B4-BE49-F238E27FC236}">
                <a16:creationId xmlns:a16="http://schemas.microsoft.com/office/drawing/2014/main" id="{45E99BE9-02BB-4609-C5C8-8B7C8B0E5D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25743" y="4005026"/>
            <a:ext cx="914400" cy="914400"/>
          </a:xfrm>
          <a:prstGeom prst="rect">
            <a:avLst/>
          </a:prstGeom>
        </p:spPr>
      </p:pic>
      <p:pic>
        <p:nvPicPr>
          <p:cNvPr id="18" name="Graphic 17" descr="Classroom with solid fill">
            <a:extLst>
              <a:ext uri="{FF2B5EF4-FFF2-40B4-BE49-F238E27FC236}">
                <a16:creationId xmlns:a16="http://schemas.microsoft.com/office/drawing/2014/main" id="{D264D41B-C084-9AC9-C8C9-0017EABF76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50595" y="5360089"/>
            <a:ext cx="914400" cy="914400"/>
          </a:xfrm>
          <a:prstGeom prst="rect">
            <a:avLst/>
          </a:prstGeom>
        </p:spPr>
      </p:pic>
      <p:pic>
        <p:nvPicPr>
          <p:cNvPr id="19" name="Graphic 18" descr="Programmer male with solid fill">
            <a:extLst>
              <a:ext uri="{FF2B5EF4-FFF2-40B4-BE49-F238E27FC236}">
                <a16:creationId xmlns:a16="http://schemas.microsoft.com/office/drawing/2014/main" id="{3A874449-4C89-07E1-2166-EF920B1F104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31261" y="2683834"/>
            <a:ext cx="914400" cy="914400"/>
          </a:xfrm>
          <a:prstGeom prst="rect">
            <a:avLst/>
          </a:prstGeom>
        </p:spPr>
      </p:pic>
      <p:pic>
        <p:nvPicPr>
          <p:cNvPr id="20" name="Graphic 19" descr="Graduation cap with solid fill">
            <a:extLst>
              <a:ext uri="{FF2B5EF4-FFF2-40B4-BE49-F238E27FC236}">
                <a16:creationId xmlns:a16="http://schemas.microsoft.com/office/drawing/2014/main" id="{EC6F323D-44F8-77E3-85BD-791C0693EBA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900000">
            <a:off x="8564604" y="2512823"/>
            <a:ext cx="530534" cy="53053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D825441-7310-98AA-54FF-F38B4D8C4E9E}"/>
              </a:ext>
            </a:extLst>
          </p:cNvPr>
          <p:cNvSpPr txBox="1"/>
          <p:nvPr/>
        </p:nvSpPr>
        <p:spPr>
          <a:xfrm>
            <a:off x="9501665" y="4128417"/>
            <a:ext cx="1529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D5503F"/>
                </a:solidFill>
              </a:rPr>
              <a:t>Digital Artists</a:t>
            </a:r>
          </a:p>
          <a:p>
            <a:r>
              <a:rPr lang="en-GB" dirty="0">
                <a:solidFill>
                  <a:srgbClr val="D5503F"/>
                </a:solidFill>
              </a:rPr>
              <a:t>(e.g. games)</a:t>
            </a:r>
            <a:endParaRPr lang="it-IT" dirty="0">
              <a:solidFill>
                <a:srgbClr val="D5503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540A7B-0453-B78B-6340-BA15C0DF531E}"/>
              </a:ext>
            </a:extLst>
          </p:cNvPr>
          <p:cNvSpPr txBox="1"/>
          <p:nvPr/>
        </p:nvSpPr>
        <p:spPr>
          <a:xfrm>
            <a:off x="9501665" y="5317756"/>
            <a:ext cx="1529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AC0D57"/>
                </a:solidFill>
              </a:rPr>
              <a:t>Computer Graphics Teaching</a:t>
            </a:r>
            <a:endParaRPr lang="it-IT" dirty="0">
              <a:solidFill>
                <a:srgbClr val="AC0D57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336EE4-F5AC-3DFF-B2EA-F78DB8BCFB37}"/>
              </a:ext>
            </a:extLst>
          </p:cNvPr>
          <p:cNvSpPr txBox="1"/>
          <p:nvPr/>
        </p:nvSpPr>
        <p:spPr>
          <a:xfrm>
            <a:off x="9505134" y="2661413"/>
            <a:ext cx="1685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E97133"/>
                </a:solidFill>
              </a:rPr>
              <a:t>Geometry Processing Researchers</a:t>
            </a:r>
            <a:endParaRPr lang="it-IT" dirty="0">
              <a:solidFill>
                <a:srgbClr val="E97133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00814C-DC2B-D650-983F-B527675942E6}"/>
              </a:ext>
            </a:extLst>
          </p:cNvPr>
          <p:cNvSpPr txBox="1"/>
          <p:nvPr/>
        </p:nvSpPr>
        <p:spPr>
          <a:xfrm>
            <a:off x="8104061" y="2025606"/>
            <a:ext cx="3102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Intended uses: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1542840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1" grpId="0"/>
      <p:bldP spid="22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-up of a stuffed toy&#10;&#10;Description automatically generated">
            <a:extLst>
              <a:ext uri="{FF2B5EF4-FFF2-40B4-BE49-F238E27FC236}">
                <a16:creationId xmlns:a16="http://schemas.microsoft.com/office/drawing/2014/main" id="{E3C2D878-3BAE-3557-8629-D5D52987F9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01"/>
          <a:stretch/>
        </p:blipFill>
        <p:spPr>
          <a:xfrm>
            <a:off x="2647059" y="2022673"/>
            <a:ext cx="3605578" cy="333497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5587A3D-325F-9E74-F190-E1C86A3B4D85}"/>
              </a:ext>
            </a:extLst>
          </p:cNvPr>
          <p:cNvSpPr/>
          <p:nvPr/>
        </p:nvSpPr>
        <p:spPr>
          <a:xfrm>
            <a:off x="-1201" y="1552413"/>
            <a:ext cx="12193200" cy="144000"/>
          </a:xfrm>
          <a:prstGeom prst="rect">
            <a:avLst/>
          </a:prstGeom>
          <a:gradFill flip="none" rotWithShape="1">
            <a:gsLst>
              <a:gs pos="25000">
                <a:srgbClr val="E97133"/>
              </a:gs>
              <a:gs pos="100000">
                <a:srgbClr val="AC0D5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96D990-4D6E-3F40-9FA0-91CF4F649D98}"/>
              </a:ext>
            </a:extLst>
          </p:cNvPr>
          <p:cNvSpPr txBox="1">
            <a:spLocks/>
          </p:cNvSpPr>
          <p:nvPr/>
        </p:nvSpPr>
        <p:spPr>
          <a:xfrm>
            <a:off x="749595" y="240241"/>
            <a:ext cx="10332310" cy="1228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Classic 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UV-map Visualization Techniques</a:t>
            </a:r>
            <a:endParaRPr lang="it-I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B03367-1BA7-23C1-08F8-30C443CDB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9A8E-93C8-40D0-A165-830E58F95F56}" type="slidenum">
              <a:rPr lang="it-IT" smtClean="0"/>
              <a:t>6</a:t>
            </a:fld>
            <a:endParaRPr lang="it-IT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CA38599-FC6F-F831-3DCF-B18DDDC5E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9063" y="5447145"/>
            <a:ext cx="1721570" cy="1211156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it-IT" dirty="0"/>
              <a:t>2D grid</a:t>
            </a:r>
          </a:p>
          <a:p>
            <a:pPr marL="0" indent="0" algn="ctr">
              <a:buNone/>
            </a:pPr>
            <a:r>
              <a:rPr lang="it-IT" dirty="0"/>
              <a:t>over </a:t>
            </a:r>
          </a:p>
          <a:p>
            <a:pPr marL="0" indent="0" algn="ctr">
              <a:buNone/>
            </a:pPr>
            <a:r>
              <a:rPr lang="it-IT" dirty="0"/>
              <a:t>3D shape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87556AF6-8ECC-6AD1-5AAC-A73699F4A18D}"/>
              </a:ext>
            </a:extLst>
          </p:cNvPr>
          <p:cNvSpPr txBox="1">
            <a:spLocks/>
          </p:cNvSpPr>
          <p:nvPr/>
        </p:nvSpPr>
        <p:spPr>
          <a:xfrm>
            <a:off x="7048604" y="5447145"/>
            <a:ext cx="2013643" cy="12592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dirty="0"/>
              <a:t>3D shading</a:t>
            </a:r>
          </a:p>
          <a:p>
            <a:pPr marL="0" indent="0" algn="ctr">
              <a:buNone/>
            </a:pPr>
            <a:r>
              <a:rPr lang="it-IT" dirty="0"/>
              <a:t>over </a:t>
            </a:r>
          </a:p>
          <a:p>
            <a:pPr marL="0" indent="0" algn="ctr">
              <a:buNone/>
            </a:pPr>
            <a:r>
              <a:rPr lang="it-IT" dirty="0"/>
              <a:t>2D domain</a:t>
            </a:r>
          </a:p>
        </p:txBody>
      </p:sp>
      <p:pic>
        <p:nvPicPr>
          <p:cNvPr id="3" name="Picture 2" descr="A close-up of a stuffed toy&#10;&#10;Description automatically generated">
            <a:extLst>
              <a:ext uri="{FF2B5EF4-FFF2-40B4-BE49-F238E27FC236}">
                <a16:creationId xmlns:a16="http://schemas.microsoft.com/office/drawing/2014/main" id="{CC6745E0-B714-89E6-8053-F845C5F480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01"/>
          <a:stretch/>
        </p:blipFill>
        <p:spPr>
          <a:xfrm>
            <a:off x="6252637" y="2022672"/>
            <a:ext cx="3605578" cy="33349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4C94EC-76E9-5DE8-906F-A6DFBE826F93}"/>
              </a:ext>
            </a:extLst>
          </p:cNvPr>
          <p:cNvSpPr txBox="1"/>
          <p:nvPr/>
        </p:nvSpPr>
        <p:spPr>
          <a:xfrm>
            <a:off x="11190675" y="6396403"/>
            <a:ext cx="414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>
                    <a:tint val="82000"/>
                  </a:schemeClr>
                </a:solidFill>
              </a:rPr>
              <a:t>/16</a:t>
            </a:r>
            <a:endParaRPr lang="it-IT" sz="1200" dirty="0">
              <a:solidFill>
                <a:schemeClr val="tx1">
                  <a:tint val="82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83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BC9886-4ED8-3FFC-B3BB-FEF850A8F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606EAC-E47F-CFAE-346E-E8743F53DCB3}"/>
              </a:ext>
            </a:extLst>
          </p:cNvPr>
          <p:cNvSpPr/>
          <p:nvPr/>
        </p:nvSpPr>
        <p:spPr>
          <a:xfrm>
            <a:off x="-1201" y="1552413"/>
            <a:ext cx="12193200" cy="144000"/>
          </a:xfrm>
          <a:prstGeom prst="rect">
            <a:avLst/>
          </a:prstGeom>
          <a:gradFill flip="none" rotWithShape="1">
            <a:gsLst>
              <a:gs pos="25000">
                <a:srgbClr val="E97133"/>
              </a:gs>
              <a:gs pos="100000">
                <a:srgbClr val="AC0D5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E21253F-9E39-DB3F-53C0-9BE29684263E}"/>
              </a:ext>
            </a:extLst>
          </p:cNvPr>
          <p:cNvSpPr txBox="1">
            <a:spLocks/>
          </p:cNvSpPr>
          <p:nvPr/>
        </p:nvSpPr>
        <p:spPr>
          <a:xfrm>
            <a:off x="749595" y="240241"/>
            <a:ext cx="10332310" cy="1228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 Better UV-map Visualization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E0BED8-1E5D-A140-3F0D-EEF7B791C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9A8E-93C8-40D0-A165-830E58F95F56}" type="slidenum">
              <a:rPr lang="it-IT" smtClean="0"/>
              <a:t>7</a:t>
            </a:fld>
            <a:endParaRPr lang="it-IT"/>
          </a:p>
        </p:txBody>
      </p:sp>
      <p:pic>
        <p:nvPicPr>
          <p:cNvPr id="11" name="Picture 10" descr="A group of colorful wrapped objects&#10;&#10;Description automatically generated with medium confidence">
            <a:extLst>
              <a:ext uri="{FF2B5EF4-FFF2-40B4-BE49-F238E27FC236}">
                <a16:creationId xmlns:a16="http://schemas.microsoft.com/office/drawing/2014/main" id="{FF6B2D21-A4FC-201B-2E65-3053B9598D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967" y="3590966"/>
            <a:ext cx="7186863" cy="29393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1F8F341-FC1A-3682-D3E8-A44E43A9495A}"/>
              </a:ext>
            </a:extLst>
          </p:cNvPr>
          <p:cNvSpPr txBox="1"/>
          <p:nvPr/>
        </p:nvSpPr>
        <p:spPr>
          <a:xfrm>
            <a:off x="2280813" y="2234772"/>
            <a:ext cx="762916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The goal is to provide an </a:t>
            </a:r>
            <a:r>
              <a:rPr lang="en-GB" sz="2600" b="1" dirty="0">
                <a:latin typeface="Arial" panose="020B0604020202020204" pitchFamily="34" charset="0"/>
                <a:cs typeface="Arial" panose="020B0604020202020204" pitchFamily="34" charset="0"/>
              </a:rPr>
              <a:t>intuitive animation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and show the relationship between 3D and 2D in an </a:t>
            </a:r>
            <a:r>
              <a:rPr lang="en-GB" sz="2600" b="1" dirty="0">
                <a:latin typeface="Arial" panose="020B0604020202020204" pitchFamily="34" charset="0"/>
                <a:cs typeface="Arial" panose="020B0604020202020204" pitchFamily="34" charset="0"/>
              </a:rPr>
              <a:t>evident way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endParaRPr lang="it-IT" sz="2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D7A7C6-1EFA-7955-8556-95E2AFE09D98}"/>
              </a:ext>
            </a:extLst>
          </p:cNvPr>
          <p:cNvSpPr txBox="1"/>
          <p:nvPr/>
        </p:nvSpPr>
        <p:spPr>
          <a:xfrm>
            <a:off x="11190675" y="6396403"/>
            <a:ext cx="414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>
                    <a:tint val="82000"/>
                  </a:schemeClr>
                </a:solidFill>
              </a:rPr>
              <a:t>/16</a:t>
            </a:r>
            <a:endParaRPr lang="it-IT" sz="1200" dirty="0">
              <a:solidFill>
                <a:schemeClr val="tx1">
                  <a:tint val="82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981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A8847F14-74AD-DEA0-7571-8FD61BF5D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1" cy="1696413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CD4E36-7F30-4986-0473-F108B9106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800" y="241200"/>
            <a:ext cx="10332000" cy="1227600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Main Challenge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15144-F566-0291-DEFA-131AF8EBF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1916" y="2799218"/>
            <a:ext cx="9240252" cy="1242850"/>
          </a:xfrm>
          <a:ln w="28575">
            <a:solidFill>
              <a:srgbClr val="E97133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How to generate a “good” </a:t>
            </a:r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morphing 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between </a:t>
            </a:r>
            <a:r>
              <a:rPr lang="en-GB" sz="3200" dirty="0" err="1">
                <a:latin typeface="Arial" panose="020B0604020202020204" pitchFamily="34" charset="0"/>
                <a:cs typeface="Arial" panose="020B0604020202020204" pitchFamily="34" charset="0"/>
              </a:rPr>
              <a:t>xyz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sz="3200" dirty="0" err="1">
                <a:latin typeface="Arial" panose="020B0604020202020204" pitchFamily="34" charset="0"/>
                <a:cs typeface="Arial" panose="020B0604020202020204" pitchFamily="34" charset="0"/>
              </a:rPr>
              <a:t>uv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01EB8B-43FD-CC8B-9488-D94BB42F81FB}"/>
              </a:ext>
            </a:extLst>
          </p:cNvPr>
          <p:cNvSpPr/>
          <p:nvPr/>
        </p:nvSpPr>
        <p:spPr>
          <a:xfrm>
            <a:off x="-1201" y="1552413"/>
            <a:ext cx="12193200" cy="144000"/>
          </a:xfrm>
          <a:prstGeom prst="rect">
            <a:avLst/>
          </a:prstGeom>
          <a:gradFill flip="none" rotWithShape="1">
            <a:gsLst>
              <a:gs pos="25000">
                <a:srgbClr val="E97133"/>
              </a:gs>
              <a:gs pos="100000">
                <a:srgbClr val="AC0D5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6438E-4927-1975-FF49-44585F207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9A8E-93C8-40D0-A165-830E58F95F56}" type="slidenum">
              <a:rPr lang="it-IT" smtClean="0"/>
              <a:t>8</a:t>
            </a:fld>
            <a:endParaRPr lang="it-IT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5BB140-CECE-FCCB-092D-2C2981618F94}"/>
              </a:ext>
            </a:extLst>
          </p:cNvPr>
          <p:cNvSpPr txBox="1"/>
          <p:nvPr/>
        </p:nvSpPr>
        <p:spPr>
          <a:xfrm>
            <a:off x="1491917" y="4257990"/>
            <a:ext cx="924025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Note: The morphing is entirely made up </a:t>
            </a:r>
            <a:b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         (</a:t>
            </a:r>
            <a:r>
              <a:rPr lang="en-GB" sz="2600" b="1" dirty="0">
                <a:latin typeface="Arial" panose="020B0604020202020204" pitchFamily="34" charset="0"/>
                <a:cs typeface="Arial" panose="020B0604020202020204" pitchFamily="34" charset="0"/>
              </a:rPr>
              <a:t>not defined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in the data =&gt; no “ground truth”).</a:t>
            </a:r>
          </a:p>
          <a:p>
            <a:endParaRPr lang="it-IT" sz="2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CBA371-5214-7973-0F1D-D229D148B52B}"/>
              </a:ext>
            </a:extLst>
          </p:cNvPr>
          <p:cNvSpPr txBox="1"/>
          <p:nvPr/>
        </p:nvSpPr>
        <p:spPr>
          <a:xfrm>
            <a:off x="11190675" y="6396403"/>
            <a:ext cx="414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>
                    <a:tint val="82000"/>
                  </a:schemeClr>
                </a:solidFill>
              </a:rPr>
              <a:t>/16</a:t>
            </a:r>
            <a:endParaRPr lang="it-IT" sz="1200" dirty="0">
              <a:solidFill>
                <a:schemeClr val="tx1">
                  <a:tint val="82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916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90709-606D-A3F3-87E2-6D170672D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800" y="241200"/>
            <a:ext cx="10332000" cy="1227600"/>
          </a:xfrm>
        </p:spPr>
        <p:txBody>
          <a:bodyPr>
            <a:normAutofit/>
          </a:bodyPr>
          <a:lstStyle/>
          <a:p>
            <a:r>
              <a:rPr lang="en-GB" dirty="0"/>
              <a:t>3D Morphing: </a:t>
            </a:r>
            <a:r>
              <a:rPr lang="en-GB" b="1" dirty="0"/>
              <a:t>State of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GB" b="1" dirty="0"/>
              <a:t> Art</a:t>
            </a:r>
            <a:endParaRPr lang="it-IT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96D-1D37-BE7D-4CA8-01858CA21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42600" cy="1926354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Deeply studied for generic surfaces.</a:t>
            </a:r>
          </a:p>
          <a:p>
            <a:pPr marL="457200" lvl="1" indent="0">
              <a:buNone/>
            </a:pPr>
            <a:r>
              <a:rPr lang="it-IT" dirty="0"/>
              <a:t>[1] «As-Rigid-As-Possible Shape Interpolation»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/>
              <a:t>Alexa et al.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- TOG 2006</a:t>
            </a:r>
          </a:p>
          <a:p>
            <a:pPr marL="457200" lvl="1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[2] </a:t>
            </a:r>
            <a:r>
              <a:rPr lang="it-IT" dirty="0"/>
              <a:t>«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Poisson Shape Interpolation</a:t>
            </a:r>
            <a:r>
              <a:rPr lang="it-IT" dirty="0"/>
              <a:t>»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Xu et al. - SSPM 2005</a:t>
            </a:r>
          </a:p>
          <a:p>
            <a:pPr marL="457200" lvl="1" indent="0">
              <a:buNone/>
            </a:pPr>
            <a:r>
              <a:rPr lang="it-IT" dirty="0"/>
              <a:t>[3] «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 Comparison of Mesh Morphing Methods …</a:t>
            </a:r>
            <a:r>
              <a:rPr lang="it-IT" dirty="0"/>
              <a:t>»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Staten et al. - IMR 2012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Our situation is very specific</a:t>
            </a:r>
          </a:p>
          <a:p>
            <a:pPr marL="457200" lvl="1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giraffe in the desert&#10;&#10;Description automatically generated">
            <a:extLst>
              <a:ext uri="{FF2B5EF4-FFF2-40B4-BE49-F238E27FC236}">
                <a16:creationId xmlns:a16="http://schemas.microsoft.com/office/drawing/2014/main" id="{479C156E-7A0F-7A2C-1F93-A2E8323A6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84" y="3742848"/>
            <a:ext cx="10165230" cy="24038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D39296-9BE6-CC1C-C267-CAE7D3BA41C5}"/>
              </a:ext>
            </a:extLst>
          </p:cNvPr>
          <p:cNvSpPr txBox="1"/>
          <p:nvPr/>
        </p:nvSpPr>
        <p:spPr>
          <a:xfrm>
            <a:off x="2723549" y="6026027"/>
            <a:ext cx="674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Image from [1]</a:t>
            </a:r>
            <a:endParaRPr lang="it-I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BCA4AA-A2FE-7EBA-E0BE-7F79C78F7613}"/>
              </a:ext>
            </a:extLst>
          </p:cNvPr>
          <p:cNvSpPr/>
          <p:nvPr/>
        </p:nvSpPr>
        <p:spPr>
          <a:xfrm>
            <a:off x="-1201" y="1552413"/>
            <a:ext cx="12193200" cy="144000"/>
          </a:xfrm>
          <a:prstGeom prst="rect">
            <a:avLst/>
          </a:prstGeom>
          <a:gradFill flip="none" rotWithShape="1">
            <a:gsLst>
              <a:gs pos="25000">
                <a:srgbClr val="E97133"/>
              </a:gs>
              <a:gs pos="100000">
                <a:srgbClr val="AC0D5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706448-3392-7081-965B-35210BFA5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9A8E-93C8-40D0-A165-830E58F95F56}" type="slidenum">
              <a:rPr lang="it-IT" smtClean="0"/>
              <a:t>9</a:t>
            </a:fld>
            <a:endParaRPr lang="it-IT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BB3B3C63-DFE5-C58F-FDF7-F5CCEBEA8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A comparison of mesh morphing methods for 3 D shape optimization</a:t>
            </a:r>
            <a:r>
              <a:rPr kumimoji="0" lang="it-IT" altLang="it-IT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FE51D2-F47A-BA0E-2A75-9B458031ED0B}"/>
              </a:ext>
            </a:extLst>
          </p:cNvPr>
          <p:cNvSpPr txBox="1"/>
          <p:nvPr/>
        </p:nvSpPr>
        <p:spPr>
          <a:xfrm>
            <a:off x="11190675" y="6396403"/>
            <a:ext cx="414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>
                    <a:tint val="82000"/>
                  </a:schemeClr>
                </a:solidFill>
              </a:rPr>
              <a:t>/16</a:t>
            </a:r>
            <a:endParaRPr lang="it-IT" sz="1200" dirty="0">
              <a:solidFill>
                <a:schemeClr val="tx1">
                  <a:tint val="82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451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4079</TotalTime>
  <Words>573</Words>
  <Application>Microsoft Office PowerPoint</Application>
  <PresentationFormat>Widescreen</PresentationFormat>
  <Paragraphs>162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Arial</vt:lpstr>
      <vt:lpstr>Arial Unicode MS</vt:lpstr>
      <vt:lpstr>Times New Roman</vt:lpstr>
      <vt:lpstr>Trebuchet MS</vt:lpstr>
      <vt:lpstr>Office Theme</vt:lpstr>
      <vt:lpstr>Visualization Of UV-maps for Polygonal​ Meshes as a 3D Morphing​</vt:lpstr>
      <vt:lpstr>Background: Meshes and Textures</vt:lpstr>
      <vt:lpstr>Background: Generation of UV-maps</vt:lpstr>
      <vt:lpstr>Objective: Visualization of UV-maps</vt:lpstr>
      <vt:lpstr>Objective: Visualization of UV-maps</vt:lpstr>
      <vt:lpstr>PowerPoint Presentation</vt:lpstr>
      <vt:lpstr>PowerPoint Presentation</vt:lpstr>
      <vt:lpstr>The Main Challenge</vt:lpstr>
      <vt:lpstr>3D Morphing: State of the Art</vt:lpstr>
      <vt:lpstr>3D Morphing: Our Approach in a nutshell*</vt:lpstr>
      <vt:lpstr>Local Step: Per-Triangle Trajectory</vt:lpstr>
      <vt:lpstr>Global Step:  Surface Continuity Enforcement</vt:lpstr>
      <vt:lpstr>Demo</vt:lpstr>
      <vt:lpstr>Employed Technologies</vt:lpstr>
      <vt:lpstr>Side Objectives</vt:lpstr>
      <vt:lpstr>Conclusions &amp; Future Work​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Giorgio Sepe</dc:creator>
  <cp:lastModifiedBy>Giorgio Sepe</cp:lastModifiedBy>
  <cp:revision>44</cp:revision>
  <dcterms:created xsi:type="dcterms:W3CDTF">2024-10-07T13:10:36Z</dcterms:created>
  <dcterms:modified xsi:type="dcterms:W3CDTF">2024-10-22T15:03:16Z</dcterms:modified>
</cp:coreProperties>
</file>