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F8553-C27C-F94D-87D3-EBE96D259736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F13BF-ECB0-C049-804B-45DB0682D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55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Подготовительный</a:t>
            </a:r>
          </a:p>
          <a:p>
            <a:endParaRPr lang="ru-RU" dirty="0"/>
          </a:p>
          <a:p>
            <a:r>
              <a:rPr lang="ru-RU" dirty="0"/>
              <a:t>Сбор и детальный анализ необходимых материаловеда выбор оптимальных средств ведения беседы. Определение основного предмета беседы, желаемых целей, результатов встречи, установка контакта. </a:t>
            </a:r>
          </a:p>
          <a:p>
            <a:endParaRPr lang="ru-RU" dirty="0"/>
          </a:p>
          <a:p>
            <a:r>
              <a:rPr lang="ru-RU" dirty="0"/>
              <a:t>Основной. </a:t>
            </a:r>
          </a:p>
          <a:p>
            <a:endParaRPr lang="ru-RU" dirty="0"/>
          </a:p>
          <a:p>
            <a:r>
              <a:rPr lang="ru-RU" dirty="0"/>
              <a:t>Начало непосредственного диалога, налаживание благоприятной атмосферы взаимодоверия. Формирование предложений, применение объективных критериев, веских аргументов, системы убеждения. На данной этапе происходит разбор и решение спорных вопросов. </a:t>
            </a:r>
          </a:p>
          <a:p>
            <a:endParaRPr lang="ru-RU" dirty="0"/>
          </a:p>
          <a:p>
            <a:r>
              <a:rPr lang="ru-RU" dirty="0"/>
              <a:t>Заключительный</a:t>
            </a:r>
          </a:p>
          <a:p>
            <a:endParaRPr lang="ru-RU" dirty="0"/>
          </a:p>
          <a:p>
            <a:r>
              <a:rPr lang="ru-RU" dirty="0"/>
              <a:t>Выявление вариантов решений текущей проблемы, финальной обсуждение. Достижение договорённостей, анализ результатов переговорного процесса, контроль над реализацией достигнутых устных или письменных соглашений.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F13BF-ECB0-C049-804B-45DB0682DFA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38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53657E"/>
                </a:solidFill>
                <a:latin typeface="MuseoSansCyrl-700"/>
              </a:rPr>
              <a:t>ставьте акценты на общих целях.</a:t>
            </a:r>
            <a:r>
              <a:rPr lang="ru-RU" sz="1800" b="0" dirty="0">
                <a:solidFill>
                  <a:srgbClr val="53657E"/>
                </a:solidFill>
                <a:latin typeface="MuseoSansCyrl-500"/>
              </a:rPr>
              <a:t> Переговорный процесс – не навязывание собственных позиций, а диалог равных оппонентов. Расскажите партнеру о выгодах от сделки</a:t>
            </a:r>
          </a:p>
          <a:p>
            <a:endParaRPr lang="ru-RU" sz="1800" b="0" dirty="0">
              <a:solidFill>
                <a:srgbClr val="53657E"/>
              </a:solidFill>
              <a:latin typeface="MuseoSansCyrl-500"/>
            </a:endParaRPr>
          </a:p>
          <a:p>
            <a:r>
              <a:rPr lang="ru-RU" sz="1800" b="1" dirty="0">
                <a:solidFill>
                  <a:srgbClr val="53657E"/>
                </a:solidFill>
                <a:latin typeface="MuseoSansCyrl-700"/>
              </a:rPr>
              <a:t>обосновывайте свою позицию.</a:t>
            </a:r>
            <a:r>
              <a:rPr lang="ru-RU" sz="1800" b="0" dirty="0">
                <a:solidFill>
                  <a:srgbClr val="53657E"/>
                </a:solidFill>
                <a:latin typeface="MuseoSansCyrl-500"/>
              </a:rPr>
              <a:t> Применяйте доказательную и </a:t>
            </a:r>
            <a:r>
              <a:rPr lang="ru-RU" sz="1800" b="0" dirty="0" err="1">
                <a:solidFill>
                  <a:srgbClr val="53657E"/>
                </a:solidFill>
                <a:latin typeface="MuseoSansCyrl-500"/>
              </a:rPr>
              <a:t>контраргументацию</a:t>
            </a:r>
            <a:r>
              <a:rPr lang="ru-RU" sz="1800" b="0" dirty="0">
                <a:solidFill>
                  <a:srgbClr val="53657E"/>
                </a:solidFill>
                <a:latin typeface="MuseoSansCyrl-500"/>
              </a:rPr>
              <a:t>, постарайтесь повлиять на мнение, позицию партнера, смягчить возникшие противоречия</a:t>
            </a:r>
          </a:p>
          <a:p>
            <a:endParaRPr lang="ru-RU" sz="1800" b="0" dirty="0">
              <a:solidFill>
                <a:srgbClr val="53657E"/>
              </a:solidFill>
              <a:latin typeface="MuseoSansCyrl-500"/>
            </a:endParaRPr>
          </a:p>
          <a:p>
            <a:r>
              <a:rPr lang="ru-RU" sz="1800" b="1" dirty="0">
                <a:solidFill>
                  <a:srgbClr val="53657E"/>
                </a:solidFill>
                <a:latin typeface="MuseoSansCyrl-700"/>
              </a:rPr>
              <a:t>приводите аргументы поочередно: сильные, средние, основной «козырь».</a:t>
            </a:r>
            <a:r>
              <a:rPr lang="ru-RU" sz="1800" b="0" dirty="0">
                <a:solidFill>
                  <a:srgbClr val="53657E"/>
                </a:solidFill>
                <a:latin typeface="MuseoSansCyrl-500"/>
              </a:rPr>
              <a:t> Подобная очередность наиболее убедительна на практике</a:t>
            </a:r>
          </a:p>
          <a:p>
            <a:endParaRPr lang="ru-RU" sz="1800" b="0" dirty="0">
              <a:solidFill>
                <a:srgbClr val="53657E"/>
              </a:solidFill>
              <a:latin typeface="MuseoSansCyrl-500"/>
            </a:endParaRPr>
          </a:p>
          <a:p>
            <a:r>
              <a:rPr lang="ru-RU" sz="1800" b="1" dirty="0">
                <a:solidFill>
                  <a:srgbClr val="53657E"/>
                </a:solidFill>
                <a:latin typeface="MuseoSansCyrl-700"/>
              </a:rPr>
              <a:t>обходитесь без отвлеченных рассказов, скучных затяжных монологов.</a:t>
            </a:r>
            <a:r>
              <a:rPr lang="ru-RU" sz="1800" b="0" dirty="0">
                <a:solidFill>
                  <a:srgbClr val="53657E"/>
                </a:solidFill>
                <a:latin typeface="MuseoSansCyrl-500"/>
              </a:rPr>
              <a:t> Излагайте факты кратко, лаконично, без ненужной «воды». Это поможет лучше донести позицию компании, убедит партнера в вашей компетентности и профессионализме</a:t>
            </a:r>
          </a:p>
          <a:p>
            <a:endParaRPr lang="ru-RU" sz="1800" b="0" dirty="0">
              <a:solidFill>
                <a:srgbClr val="53657E"/>
              </a:solidFill>
              <a:latin typeface="MuseoSansCyrl-500"/>
            </a:endParaRPr>
          </a:p>
          <a:p>
            <a:r>
              <a:rPr lang="ru-RU" sz="1800" b="0" dirty="0">
                <a:solidFill>
                  <a:srgbClr val="53657E"/>
                </a:solidFill>
                <a:latin typeface="MuseoSansCyrl-500"/>
              </a:rPr>
              <a:t>;</a:t>
            </a:r>
            <a:r>
              <a:rPr lang="ru-RU" sz="1800" b="1" dirty="0">
                <a:solidFill>
                  <a:srgbClr val="53657E"/>
                </a:solidFill>
                <a:latin typeface="MuseoSansCyrl-700"/>
              </a:rPr>
              <a:t>избегайте неоднозначности.</a:t>
            </a:r>
            <a:r>
              <a:rPr lang="ru-RU" sz="1800" b="0" dirty="0">
                <a:solidFill>
                  <a:srgbClr val="53657E"/>
                </a:solidFill>
                <a:latin typeface="MuseoSansCyrl-500"/>
              </a:rPr>
              <a:t> Говорите четко, понятно, по сути. Не используйте намеков, двусмысленных слов и выражений. Максимально прозрачно формулируйте письменные соглашения. Пользуясь «языком тела», применяйте уместную мимику и жесты</a:t>
            </a:r>
          </a:p>
          <a:p>
            <a:endParaRPr lang="ru-RU" sz="1800" b="0" dirty="0">
              <a:solidFill>
                <a:srgbClr val="53657E"/>
              </a:solidFill>
              <a:latin typeface="MuseoSansCyrl-500"/>
            </a:endParaRPr>
          </a:p>
          <a:p>
            <a:r>
              <a:rPr lang="ru-RU" sz="1800" b="1" dirty="0">
                <a:solidFill>
                  <a:srgbClr val="53657E"/>
                </a:solidFill>
                <a:latin typeface="MuseoSansCyrl-700"/>
              </a:rPr>
              <a:t>старайтесь искать компромиссы.</a:t>
            </a:r>
            <a:r>
              <a:rPr lang="ru-RU" sz="1800" b="0" dirty="0">
                <a:solidFill>
                  <a:srgbClr val="53657E"/>
                </a:solidFill>
                <a:latin typeface="MuseoSansCyrl-500"/>
              </a:rPr>
              <a:t> Если интересы не совпадают, выведайте скрытые потребности партнера. Предложите оппоненту альтернативные пути решения задачи, не забывая о собственных целях</a:t>
            </a:r>
          </a:p>
          <a:p>
            <a:endParaRPr lang="ru-RU" sz="1800" b="0" dirty="0">
              <a:solidFill>
                <a:srgbClr val="53657E"/>
              </a:solidFill>
              <a:latin typeface="MuseoSansCyrl-500"/>
            </a:endParaRPr>
          </a:p>
          <a:p>
            <a:r>
              <a:rPr lang="ru-RU" sz="1800" b="1" dirty="0">
                <a:solidFill>
                  <a:srgbClr val="53657E"/>
                </a:solidFill>
                <a:latin typeface="MuseoSansCyrl-700"/>
              </a:rPr>
              <a:t>задавайте уточняющие вопросы.</a:t>
            </a:r>
            <a:r>
              <a:rPr lang="ru-RU" sz="1800" b="0" dirty="0">
                <a:solidFill>
                  <a:srgbClr val="53657E"/>
                </a:solidFill>
                <a:latin typeface="MuseoSansCyrl-500"/>
              </a:rPr>
              <a:t> При малейших сомнениях незамедлительно расставляйте точки над «</a:t>
            </a:r>
            <a:r>
              <a:rPr lang="en-GB" sz="1800" b="0" dirty="0">
                <a:solidFill>
                  <a:srgbClr val="53657E"/>
                </a:solidFill>
                <a:latin typeface="MuseoSansCyrl-500"/>
              </a:rPr>
              <a:t>i», </a:t>
            </a:r>
            <a:r>
              <a:rPr lang="ru-RU" sz="1800" b="0" dirty="0">
                <a:solidFill>
                  <a:srgbClr val="53657E"/>
                </a:solidFill>
                <a:latin typeface="MuseoSansCyrl-500"/>
              </a:rPr>
              <a:t>уточняйте непонятные моменты. Не позволяйте оппоненту вводить себя в заблуждение, сбивать с толку. Убеждайтесь в правильности понимания позиций, высказываний партнера</a:t>
            </a:r>
          </a:p>
          <a:p>
            <a:endParaRPr lang="ru-RU" sz="1800" b="0" dirty="0">
              <a:solidFill>
                <a:srgbClr val="53657E"/>
              </a:solidFill>
              <a:latin typeface="MuseoSansCyrl-500"/>
            </a:endParaRPr>
          </a:p>
          <a:p>
            <a:r>
              <a:rPr lang="ru-RU" sz="1800" b="1" dirty="0">
                <a:solidFill>
                  <a:srgbClr val="53657E"/>
                </a:solidFill>
                <a:latin typeface="MuseoSansCyrl-700"/>
              </a:rPr>
              <a:t>не теряйте самообладания.</a:t>
            </a:r>
            <a:r>
              <a:rPr lang="ru-RU" sz="1800" b="0" dirty="0">
                <a:solidFill>
                  <a:srgbClr val="53657E"/>
                </a:solidFill>
                <a:latin typeface="MuseoSansCyrl-500"/>
              </a:rPr>
              <a:t> Научитесь управлять собственными эмоциями. Несмотря на ситуацию, сохраняйте уверенность и полное спокойствие: вообразите себя нерушимой скалой, не поддающейся бушующему морю.</a:t>
            </a:r>
            <a:r>
              <a:rPr lang="ru-RU" sz="1800" b="0" dirty="0">
                <a:solidFill>
                  <a:srgbClr val="424041"/>
                </a:solidFill>
                <a:latin typeface="MuseoSansCyrl-300"/>
              </a:rPr>
              <a:t>В конце всегда подводите итоги, избегая скомканной финальной части. </a:t>
            </a:r>
            <a:r>
              <a:rPr lang="ru-RU" sz="1800" b="1" dirty="0">
                <a:solidFill>
                  <a:srgbClr val="424041"/>
                </a:solidFill>
                <a:latin typeface="MuseoSansCyrl-700"/>
              </a:rPr>
              <a:t>Резюмируйте результаты состоявшейся встречи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F13BF-ECB0-C049-804B-45DB0682DFA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44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0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1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9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0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7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5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0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9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5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48C9B-D80A-4BCD-ABBA-37DC9117A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600" b="1" dirty="0"/>
              <a:t>Тема:</a:t>
            </a:r>
            <a:br>
              <a:rPr lang="ru-RU" sz="3600" dirty="0"/>
            </a:br>
            <a:r>
              <a:rPr lang="ru-RU" sz="3600" dirty="0"/>
              <a:t>Деловой этикет переговоров</a:t>
            </a:r>
            <a:endParaRPr lang="en-US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595F56-21B9-4CDD-AFA7-D60F38DD5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5133" y="4634316"/>
            <a:ext cx="5401733" cy="1464732"/>
          </a:xfrm>
        </p:spPr>
        <p:txBody>
          <a:bodyPr>
            <a:normAutofit/>
          </a:bodyPr>
          <a:lstStyle/>
          <a:p>
            <a:pPr algn="ctr"/>
            <a:r>
              <a:rPr lang="ru-RU" sz="1600" b="1" dirty="0"/>
              <a:t>Подготовил: </a:t>
            </a:r>
            <a:r>
              <a:rPr lang="ru-RU" sz="1600" dirty="0" err="1"/>
              <a:t>подстречный</a:t>
            </a:r>
            <a:r>
              <a:rPr lang="ru-RU" sz="1600" dirty="0"/>
              <a:t> </a:t>
            </a:r>
            <a:r>
              <a:rPr lang="ru-RU" sz="1600" dirty="0" err="1"/>
              <a:t>а.в</a:t>
            </a:r>
            <a:r>
              <a:rPr lang="ru-RU" sz="1600" dirty="0"/>
              <a:t> – 1э2</a:t>
            </a:r>
            <a:endParaRPr lang="ru-RU" sz="1600" b="1" dirty="0"/>
          </a:p>
          <a:p>
            <a:pPr algn="ctr"/>
            <a:r>
              <a:rPr lang="ru-RU" sz="1600" b="1" dirty="0"/>
              <a:t>Проверил: </a:t>
            </a:r>
            <a:r>
              <a:rPr lang="ru-RU" sz="1600" dirty="0"/>
              <a:t>преподаватель культуры речи </a:t>
            </a:r>
            <a:r>
              <a:rPr lang="ru-RU" sz="1600" dirty="0" err="1"/>
              <a:t>Колябин</a:t>
            </a:r>
            <a:r>
              <a:rPr lang="ru-RU" sz="1600" dirty="0"/>
              <a:t> С. В.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4A3D148-2761-4178-9D7C-3CFCD04AEFD8}"/>
              </a:ext>
            </a:extLst>
          </p:cNvPr>
          <p:cNvGrpSpPr/>
          <p:nvPr/>
        </p:nvGrpSpPr>
        <p:grpSpPr>
          <a:xfrm>
            <a:off x="4130234" y="449748"/>
            <a:ext cx="3992492" cy="1458856"/>
            <a:chOff x="4099754" y="449748"/>
            <a:chExt cx="3992492" cy="1458856"/>
          </a:xfrm>
        </p:grpSpPr>
        <p:pic>
          <p:nvPicPr>
            <p:cNvPr id="8" name="Изображение 9">
              <a:extLst>
                <a:ext uri="{FF2B5EF4-FFF2-40B4-BE49-F238E27FC236}">
                  <a16:creationId xmlns:a16="http://schemas.microsoft.com/office/drawing/2014/main" id="{0A56AE5F-0C9D-42FA-835D-246055903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9754" y="449748"/>
              <a:ext cx="3694682" cy="11496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996FC2-1FA7-4876-8AC9-0277A54B720C}"/>
                </a:ext>
              </a:extLst>
            </p:cNvPr>
            <p:cNvSpPr txBox="1"/>
            <p:nvPr/>
          </p:nvSpPr>
          <p:spPr>
            <a:xfrm>
              <a:off x="4099754" y="1539272"/>
              <a:ext cx="3992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951A1D"/>
                  </a:solidFill>
                </a:rPr>
                <a:t>МОСКОВСКИЙ ОБЛАСТНОЙ ФИЛИАЛ</a:t>
              </a:r>
              <a:endParaRPr lang="en-US" b="1" dirty="0">
                <a:solidFill>
                  <a:srgbClr val="951A1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4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48328-6BB9-ABE0-0795-7123E368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E2A04-0B9C-1420-DD99-791A82D79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ru-RU" dirty="0"/>
              <a:t>Деловые переговоры – особая форма коммуникационной связи сторон с противоположными или идентичными целями, происходящая в деловой обстановке и нацеленная на достижение определенных целей и запланированных соглашений.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6A46A6-CA38-93ED-F414-87A9AE446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107" y="2008416"/>
            <a:ext cx="5806098" cy="38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6F294-0C0C-6CC9-440D-BCF08C70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деловых переговоров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4E4CA2-504F-61EA-C528-A65F1871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5734"/>
            <a:ext cx="5059680" cy="4023360"/>
          </a:xfrm>
        </p:spPr>
        <p:txBody>
          <a:bodyPr/>
          <a:lstStyle/>
          <a:p>
            <a:r>
              <a:rPr lang="ru-RU" dirty="0"/>
              <a:t>Выделяют три основных этапа развития деловых переговоров:</a:t>
            </a:r>
          </a:p>
          <a:p>
            <a:r>
              <a:rPr lang="ru-RU" dirty="0"/>
              <a:t>1. Подготовительный;</a:t>
            </a:r>
          </a:p>
          <a:p>
            <a:r>
              <a:rPr lang="ru-RU" dirty="0"/>
              <a:t>2. Основной;</a:t>
            </a:r>
          </a:p>
          <a:p>
            <a:r>
              <a:rPr lang="ru-RU" dirty="0"/>
              <a:t>3. Заключительный;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6FC1A2-32F1-CCAC-24E9-4D889B149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5" y="2041314"/>
            <a:ext cx="5755054" cy="38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1A93B-C171-7FD7-AB9F-DA3C770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Деловой этикет переговоров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77A1E-C4AB-C71D-C5A2-3F3D3A60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35485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Установка акцентов на общих целях.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Обоснование собственной позиции.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Очерёдность предъявления аргументов.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Избегание монологов и длинных, отвлеченных рассказов.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Прямое изложение мыслей, без неоднозначностей.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Поиск компромиссов.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Необходимость уточняющих вопросов.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Самообладание — основа переговоров.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Подведение итогов в конце встречи.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Определение места встречи. 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7A6662-CF87-8AFC-E40E-CA52E4271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649" y="2219245"/>
            <a:ext cx="6026445" cy="36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B1419-61C7-DD02-4363-8AA9B94B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Сопутствующие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8C69B2-D150-08DD-89DC-D6448AAC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5734"/>
            <a:ext cx="5059680" cy="452916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ru-RU" dirty="0"/>
              <a:t> Не стоит излишне жестикулировать. Жесты должны быть сдержанными. </a:t>
            </a:r>
          </a:p>
          <a:p>
            <a:pPr>
              <a:buFont typeface="Wingdings" pitchFamily="2" charset="2"/>
              <a:buChar char="q"/>
            </a:pPr>
            <a:r>
              <a:rPr lang="ru-RU" dirty="0"/>
              <a:t> Дверь за собой следует закрывать мягко, как при входе, так и при воде из помещения. </a:t>
            </a:r>
          </a:p>
          <a:p>
            <a:pPr>
              <a:buFont typeface="Wingdings" pitchFamily="2" charset="2"/>
              <a:buChar char="q"/>
            </a:pPr>
            <a:r>
              <a:rPr lang="ru-RU" dirty="0"/>
              <a:t> Не поворачиваться спиной к собеседнику или к кому-либо, находящемуся поблизости. </a:t>
            </a:r>
          </a:p>
          <a:p>
            <a:pPr>
              <a:buFont typeface="Wingdings" pitchFamily="2" charset="2"/>
              <a:buChar char="q"/>
            </a:pPr>
            <a:r>
              <a:rPr lang="ru-RU" dirty="0"/>
              <a:t> Не делайте шаг вперёд, если собеседник не делает шаг назад. </a:t>
            </a:r>
          </a:p>
          <a:p>
            <a:pPr>
              <a:buFont typeface="Wingdings" pitchFamily="2" charset="2"/>
              <a:buChar char="q"/>
            </a:pPr>
            <a:r>
              <a:rPr lang="ru-RU" dirty="0"/>
              <a:t> Не стоит пожимать плечами — это может вызвать у собеседника чувство, что вы сомневаетесь в его словах. </a:t>
            </a:r>
          </a:p>
          <a:p>
            <a:pPr>
              <a:buFont typeface="Wingdings" pitchFamily="2" charset="2"/>
              <a:buChar char="q"/>
            </a:pPr>
            <a:r>
              <a:rPr lang="ru-RU" dirty="0"/>
              <a:t> Не стоит слишком часто смотреть на часы — окружающим может показаться, что мы тяготитесь общением и спешите уйти. </a:t>
            </a:r>
          </a:p>
          <a:p>
            <a:pPr>
              <a:buFont typeface="Wingdings" pitchFamily="2" charset="2"/>
              <a:buChar char="q"/>
            </a:pPr>
            <a:r>
              <a:rPr lang="ru-RU" dirty="0"/>
              <a:t> Нельзя зевать, заниматься посторонними делами, оставляться включёнными телефоны, играть ручкой и т.д.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2B754B-456B-D469-06B2-1814F62A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6" y="1877852"/>
            <a:ext cx="5640324" cy="423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4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2F5CF-A5EE-42D0-ABAA-707D3B5B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0D1E4-37A6-4925-A9F3-31CB3187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Таким образом мы изучили основные и сопутствующие правила этикета ведения деловых переговоров и поведения на них. Мы ознакомились с основными этапами деловых переговоров.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7ACAFC-C44A-490B-AFEB-0F6233DDB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8"/>
          <a:stretch/>
        </p:blipFill>
        <p:spPr bwMode="auto">
          <a:xfrm>
            <a:off x="1097280" y="4186238"/>
            <a:ext cx="514794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EAA48-FE2F-4041-AC78-6AB448DE9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/>
          <a:stretch/>
        </p:blipFill>
        <p:spPr bwMode="auto">
          <a:xfrm>
            <a:off x="5903119" y="4186237"/>
            <a:ext cx="5252561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73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374C8-0C18-4A70-9708-0C682150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6CA77-7B4C-4383-A083-D0F26AF22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dirty="0"/>
              <a:t>Главные правила делового этикета — Текст: электронный // </a:t>
            </a:r>
            <a:r>
              <a:rPr lang="en-GB" dirty="0" err="1"/>
              <a:t>bbf.ru</a:t>
            </a:r>
            <a:r>
              <a:rPr lang="en-GB" dirty="0"/>
              <a:t>: [</a:t>
            </a:r>
            <a:r>
              <a:rPr lang="ru-RU" dirty="0"/>
              <a:t>сайт]. — </a:t>
            </a:r>
            <a:r>
              <a:rPr lang="en-GB" dirty="0"/>
              <a:t>URL: https://</a:t>
            </a:r>
            <a:r>
              <a:rPr lang="en-GB" dirty="0" err="1"/>
              <a:t>bbf.ru</a:t>
            </a:r>
            <a:r>
              <a:rPr lang="en-GB" dirty="0"/>
              <a:t>/magazine/8/5563/? (</a:t>
            </a:r>
            <a:r>
              <a:rPr lang="ru-RU" dirty="0"/>
              <a:t>дата обращения: 31.05.2022)</a:t>
            </a: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ru-RU" dirty="0"/>
              <a:t>Правила ведения деловых переговоров: этапы и нюансы деловой беседы. — Текст: электронный // </a:t>
            </a:r>
            <a:r>
              <a:rPr lang="en-GB" dirty="0" err="1"/>
              <a:t>insales.com</a:t>
            </a:r>
            <a:r>
              <a:rPr lang="en-GB" dirty="0"/>
              <a:t>: [</a:t>
            </a:r>
            <a:r>
              <a:rPr lang="ru-RU" dirty="0"/>
              <a:t>сайт]. — </a:t>
            </a:r>
            <a:r>
              <a:rPr lang="en-GB" dirty="0"/>
              <a:t>URL: https://</a:t>
            </a:r>
            <a:r>
              <a:rPr lang="en-GB" dirty="0" err="1"/>
              <a:t>www.insales.com</a:t>
            </a:r>
            <a:r>
              <a:rPr lang="en-GB" dirty="0"/>
              <a:t>/</a:t>
            </a:r>
            <a:r>
              <a:rPr lang="en-GB" dirty="0" err="1"/>
              <a:t>ua</a:t>
            </a:r>
            <a:r>
              <a:rPr lang="en-GB" dirty="0"/>
              <a:t>/blogs/blog/</a:t>
            </a:r>
            <a:r>
              <a:rPr lang="en-GB" dirty="0" err="1"/>
              <a:t>pravila-vedeniya</a:t>
            </a:r>
            <a:r>
              <a:rPr lang="en-GB" dirty="0"/>
              <a:t>-</a:t>
            </a:r>
            <a:r>
              <a:rPr lang="en-GB" dirty="0" err="1"/>
              <a:t>peregovorov</a:t>
            </a:r>
            <a:r>
              <a:rPr lang="en-GB" dirty="0"/>
              <a:t> (</a:t>
            </a:r>
            <a:r>
              <a:rPr lang="ru-RU" dirty="0"/>
              <a:t>дата обращения: 31.05.2022).</a:t>
            </a: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ru-RU" dirty="0"/>
              <a:t>Этика и этикет деловых переговоров: Этика и этикет деловых переговоров. — Текст: электронный // </a:t>
            </a:r>
            <a:r>
              <a:rPr lang="en-GB" dirty="0" err="1"/>
              <a:t>moodle.kstu.ru</a:t>
            </a:r>
            <a:r>
              <a:rPr lang="en-GB" dirty="0"/>
              <a:t>: [</a:t>
            </a:r>
            <a:r>
              <a:rPr lang="ru-RU" dirty="0"/>
              <a:t>сайт]. — </a:t>
            </a:r>
            <a:r>
              <a:rPr lang="en-GB" dirty="0"/>
              <a:t>URL: https://</a:t>
            </a:r>
            <a:r>
              <a:rPr lang="en-GB" dirty="0" err="1"/>
              <a:t>moodle.kstu.ru</a:t>
            </a:r>
            <a:r>
              <a:rPr lang="en-GB" dirty="0"/>
              <a:t>/mod/book/view.php?id=18062&amp; (</a:t>
            </a:r>
            <a:r>
              <a:rPr lang="ru-RU" dirty="0"/>
              <a:t>дата обращения: 31.05.2022).</a:t>
            </a:r>
          </a:p>
        </p:txBody>
      </p:sp>
    </p:spTree>
    <p:extLst>
      <p:ext uri="{BB962C8B-B14F-4D97-AF65-F5344CB8AC3E}">
        <p14:creationId xmlns:p14="http://schemas.microsoft.com/office/powerpoint/2010/main" val="157333660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ЭкГео_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00000"/>
      </a:accent1>
      <a:accent2>
        <a:srgbClr val="9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34</Words>
  <Application>Microsoft Office PowerPoint</Application>
  <PresentationFormat>Широкоэкранный</PresentationFormat>
  <Paragraphs>10</Paragraphs>
  <Slides>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Ретро</vt:lpstr>
      <vt:lpstr>Тема: Деловой этикет переговоров</vt:lpstr>
      <vt:lpstr>Определение</vt:lpstr>
      <vt:lpstr>Этапы деловых переговоров</vt:lpstr>
      <vt:lpstr>Деловой этикет переговоров</vt:lpstr>
      <vt:lpstr>Сопутствующие рекомендации</vt:lpstr>
      <vt:lpstr>Заключение</vt:lpstr>
      <vt:lpstr>Источники информации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.</dc:title>
  <dc:creator>Alexander Podstrechnyy</dc:creator>
  <cp:lastModifiedBy>Alexander Podstrechnyy</cp:lastModifiedBy>
  <cp:revision>2</cp:revision>
  <dcterms:created xsi:type="dcterms:W3CDTF">2021-10-05T14:38:21Z</dcterms:created>
  <dcterms:modified xsi:type="dcterms:W3CDTF">2022-05-31T10:58:52Z</dcterms:modified>
</cp:coreProperties>
</file>