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40" autoAdjust="0"/>
  </p:normalViewPr>
  <p:slideViewPr>
    <p:cSldViewPr snapToGrid="0">
      <p:cViewPr varScale="1">
        <p:scale>
          <a:sx n="102" d="100"/>
          <a:sy n="102" d="100"/>
        </p:scale>
        <p:origin x="762" y="1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E6412-57B2-45D7-B3B0-48D07801EBB8}" type="datetimeFigureOut">
              <a:rPr lang="ru-RU" smtClean="0"/>
              <a:t>02.06.2022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DC5F8-81D0-48BF-B7B6-240C976F2B05}" type="slidenum">
              <a:rPr lang="ru-RU" smtClean="0"/>
              <a:t>‹#›</a:t>
            </a:fld>
            <a:endParaRPr lang="ru-RU"/>
          </a:p>
        </p:txBody>
      </p:sp>
    </p:spTree>
    <p:extLst>
      <p:ext uri="{BB962C8B-B14F-4D97-AF65-F5344CB8AC3E}">
        <p14:creationId xmlns:p14="http://schemas.microsoft.com/office/powerpoint/2010/main" val="106537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u.wikipedia.org/wiki/%D0%9C%D0%B0%D0%BB%D0%B0%D1%8F_%D0%B3%D1%80%D1%83%D0%BF%D0%BF%D0%B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ru.wikipedia.org/wiki/%D0%90%D0%BD%D0%B3%D0%BB%D0%B8%D0%B9%D1%81%D0%BA%D0%B8%D0%B9_%D1%8F%D0%B7%D1%8B%D0%B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evkova.org/kursovye-raboty/avtoritet-i-liderstvo-v-sisteme-menedzhmenta-klassicheskie-i-sovremennyie-teorii-liderstva#footnote-7"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evkova.org/kursovye-raboty/avtoritet-i-liderstvo-v-sisteme-menedzhmenta-klassicheskie-i-sovremennyie-teorii-liderstva#footnote-10" TargetMode="External"/><Relationship Id="rId5" Type="http://schemas.openxmlformats.org/officeDocument/2006/relationships/hyperlink" Target="https://www.evkova.org/kursovye-raboty/avtoritet-i-liderstvo-v-sisteme-menedzhmenta-klassicheskie-i-sovremennyie-teorii-liderstva#footnote-9" TargetMode="External"/><Relationship Id="rId4" Type="http://schemas.openxmlformats.org/officeDocument/2006/relationships/hyperlink" Target="https://www.evkova.org/kursovye-raboty/avtoritet-i-liderstvo-v-sisteme-menedzhmenta-klassicheskie-i-sovremennyie-teorii-liderstva#footnote-8"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ПРОЧИТАТЬ ОПРЕДЕЛЕНИЯ, ПОТОМ ТУТ</a:t>
            </a:r>
          </a:p>
          <a:p>
            <a:endParaRPr lang="ru-RU" dirty="0"/>
          </a:p>
          <a:p>
            <a:r>
              <a:rPr lang="ru-RU" dirty="0"/>
              <a:t>Я согласен с этим утверждением, потому как ознакомившись с определениями понятий «руководство» и «лидерство» можно сделать вывод о том, что это вещи хоть и похожи между собой, но они имеют различие: руководитель – управляем рабочим коллективом и имеет определенные полномочия на это, тогда как лидер просто ведет коллектив за собой и имеет некий авторитет перед группой, за счет которого группа доверяет ему.</a:t>
            </a:r>
          </a:p>
          <a:p>
            <a:endParaRPr lang="ru-RU" dirty="0"/>
          </a:p>
          <a:p>
            <a:r>
              <a:rPr lang="ru-RU" dirty="0"/>
              <a:t>ДЛЯ СПРАВКИ, НЕ ЧИТАЙ ЭТО:</a:t>
            </a:r>
          </a:p>
          <a:p>
            <a:r>
              <a:rPr lang="ru-RU" dirty="0"/>
              <a:t>Фредерик Тейлор – основатель научного менеджмента</a:t>
            </a:r>
          </a:p>
          <a:p>
            <a:endParaRPr lang="ru-RU" dirty="0"/>
          </a:p>
          <a:p>
            <a:r>
              <a:rPr lang="ru-RU" dirty="0"/>
              <a:t>Мейо создал теорию человеческих отношений – он считал, что это главное для эффективного труда и сокращении текучести кадров на предприятии, что подтвердил своими экспериментами, проводившимися в течение 13 лет (с 1924 года по 1936).</a:t>
            </a:r>
          </a:p>
          <a:p>
            <a:endParaRPr lang="ru-RU" dirty="0"/>
          </a:p>
          <a:p>
            <a:endParaRPr lang="ru-RU" dirty="0"/>
          </a:p>
          <a:p>
            <a:r>
              <a:rPr lang="ru-RU" dirty="0"/>
              <a:t>============</a:t>
            </a:r>
          </a:p>
          <a:p>
            <a:pPr algn="l"/>
            <a:r>
              <a:rPr lang="ru-RU" b="0" i="0" dirty="0">
                <a:solidFill>
                  <a:srgbClr val="A9A196"/>
                </a:solidFill>
                <a:effectLst/>
                <a:latin typeface="Roboto" panose="02000000000000000000" pitchFamily="2" charset="0"/>
              </a:rPr>
              <a:t>Новая система организации труда, предложенная Тейлором, потребовала определения новых требований к управленческому персоналу и разработки (впервые в истории менеджмента) списка «лидерских качеств», включающих «умственные и душевные качества, необходимые для исполнения всех обязанностей, возлагаемых на этих людей». Всего он выделяет девять таких принципов:</a:t>
            </a:r>
          </a:p>
          <a:p>
            <a:pPr marL="171450" indent="-171450" algn="l">
              <a:buFont typeface="Arial" panose="020B0604020202020204" pitchFamily="34" charset="0"/>
              <a:buChar char="•"/>
            </a:pPr>
            <a:r>
              <a:rPr lang="ru-RU" b="0" i="0" dirty="0">
                <a:solidFill>
                  <a:srgbClr val="A9A196"/>
                </a:solidFill>
                <a:effectLst/>
                <a:latin typeface="Roboto" panose="02000000000000000000" pitchFamily="2" charset="0"/>
              </a:rPr>
              <a:t>Ум.</a:t>
            </a:r>
          </a:p>
          <a:p>
            <a:pPr marL="171450" indent="-171450" algn="l">
              <a:buFont typeface="Arial" panose="020B0604020202020204" pitchFamily="34" charset="0"/>
              <a:buChar char="•"/>
            </a:pPr>
            <a:r>
              <a:rPr lang="ru-RU" b="0" i="0" dirty="0">
                <a:solidFill>
                  <a:srgbClr val="A9A196"/>
                </a:solidFill>
                <a:effectLst/>
                <a:latin typeface="Roboto" panose="02000000000000000000" pitchFamily="2" charset="0"/>
              </a:rPr>
              <a:t>Образование.</a:t>
            </a:r>
          </a:p>
          <a:p>
            <a:pPr marL="171450" indent="-171450" algn="l">
              <a:buFont typeface="Arial" panose="020B0604020202020204" pitchFamily="34" charset="0"/>
              <a:buChar char="•"/>
            </a:pPr>
            <a:r>
              <a:rPr lang="ru-RU" b="0" i="0" dirty="0">
                <a:solidFill>
                  <a:srgbClr val="A9A196"/>
                </a:solidFill>
                <a:effectLst/>
                <a:latin typeface="Roboto" panose="02000000000000000000" pitchFamily="2" charset="0"/>
              </a:rPr>
              <a:t>Специальные или технические познания; физическая ловкость и сила.</a:t>
            </a:r>
          </a:p>
          <a:p>
            <a:pPr marL="171450" indent="-171450" algn="l">
              <a:buFont typeface="Arial" panose="020B0604020202020204" pitchFamily="34" charset="0"/>
              <a:buChar char="•"/>
            </a:pPr>
            <a:r>
              <a:rPr lang="ru-RU" b="0" i="0" dirty="0">
                <a:solidFill>
                  <a:srgbClr val="A9A196"/>
                </a:solidFill>
                <a:effectLst/>
                <a:latin typeface="Roboto" panose="02000000000000000000" pitchFamily="2" charset="0"/>
              </a:rPr>
              <a:t>Такт.</a:t>
            </a:r>
          </a:p>
          <a:p>
            <a:pPr marL="171450" indent="-171450" algn="l">
              <a:buFont typeface="Arial" panose="020B0604020202020204" pitchFamily="34" charset="0"/>
              <a:buChar char="•"/>
            </a:pPr>
            <a:r>
              <a:rPr lang="ru-RU" b="0" i="0" dirty="0">
                <a:solidFill>
                  <a:srgbClr val="A9A196"/>
                </a:solidFill>
                <a:effectLst/>
                <a:latin typeface="Roboto" panose="02000000000000000000" pitchFamily="2" charset="0"/>
              </a:rPr>
              <a:t>Энергия.</a:t>
            </a:r>
          </a:p>
          <a:p>
            <a:pPr marL="171450" indent="-171450" algn="l">
              <a:buFont typeface="Arial" panose="020B0604020202020204" pitchFamily="34" charset="0"/>
              <a:buChar char="•"/>
            </a:pPr>
            <a:r>
              <a:rPr lang="ru-RU" b="0" i="0" dirty="0">
                <a:solidFill>
                  <a:srgbClr val="A9A196"/>
                </a:solidFill>
                <a:effectLst/>
                <a:latin typeface="Roboto" panose="02000000000000000000" pitchFamily="2" charset="0"/>
              </a:rPr>
              <a:t>Решительность.</a:t>
            </a:r>
          </a:p>
          <a:p>
            <a:pPr marL="171450" indent="-171450" algn="l">
              <a:buFont typeface="Arial" panose="020B0604020202020204" pitchFamily="34" charset="0"/>
              <a:buChar char="•"/>
            </a:pPr>
            <a:r>
              <a:rPr lang="ru-RU" b="0" i="0" dirty="0">
                <a:solidFill>
                  <a:srgbClr val="A9A196"/>
                </a:solidFill>
                <a:effectLst/>
                <a:latin typeface="Roboto" panose="02000000000000000000" pitchFamily="2" charset="0"/>
              </a:rPr>
              <a:t>Честность.</a:t>
            </a:r>
          </a:p>
          <a:p>
            <a:pPr marL="171450" indent="-171450" algn="l">
              <a:buFont typeface="Arial" panose="020B0604020202020204" pitchFamily="34" charset="0"/>
              <a:buChar char="•"/>
            </a:pPr>
            <a:r>
              <a:rPr lang="ru-RU" b="0" i="0" dirty="0">
                <a:solidFill>
                  <a:srgbClr val="A9A196"/>
                </a:solidFill>
                <a:effectLst/>
                <a:latin typeface="Roboto" panose="02000000000000000000" pitchFamily="2" charset="0"/>
              </a:rPr>
              <a:t>Рассудительность и здравый смысл.</a:t>
            </a:r>
          </a:p>
          <a:p>
            <a:pPr marL="171450" indent="-171450" algn="l">
              <a:buFont typeface="Arial" panose="020B0604020202020204" pitchFamily="34" charset="0"/>
              <a:buChar char="•"/>
            </a:pPr>
            <a:r>
              <a:rPr lang="ru-RU" b="0" i="0" dirty="0">
                <a:solidFill>
                  <a:srgbClr val="A9A196"/>
                </a:solidFill>
                <a:effectLst/>
                <a:latin typeface="Roboto" panose="02000000000000000000" pitchFamily="2" charset="0"/>
              </a:rPr>
              <a:t>Крепкое здоровье.</a:t>
            </a:r>
          </a:p>
          <a:p>
            <a:pPr algn="l"/>
            <a:r>
              <a:rPr lang="ru-RU" b="0" i="0" dirty="0">
                <a:solidFill>
                  <a:srgbClr val="A9A196"/>
                </a:solidFill>
                <a:effectLst/>
                <a:latin typeface="Roboto" panose="02000000000000000000" pitchFamily="2" charset="0"/>
              </a:rPr>
              <a:t>Конечно, этот список Тейлора рисовал образ идеального лидера-менеджера, что понимал и сам автор, отмечая, что «людей с шестью или восемью качествами почти совсем невозможно добыть». Однако для решения этой, практически неразрешимой проблемы поиска руководителей, обладающих всеми вышеперечисленными качествами лидера, Тейлор предлагает отказаться от организации военного типа: «По всей линии администрации военный тип должен быть отменен и заменен тем, что мы называем «функциональным типом». Функциональная администрация состоит в таком распределении работ по управлению, чтобы каждый служащий, от помощника директора до низших должностей, должен был исполнять возможно меньшее количество функций».</a:t>
            </a:r>
          </a:p>
          <a:p>
            <a:endParaRPr lang="ru-RU" dirty="0"/>
          </a:p>
        </p:txBody>
      </p:sp>
      <p:sp>
        <p:nvSpPr>
          <p:cNvPr id="4" name="Номер слайда 3"/>
          <p:cNvSpPr>
            <a:spLocks noGrp="1"/>
          </p:cNvSpPr>
          <p:nvPr>
            <p:ph type="sldNum" sz="quarter" idx="5"/>
          </p:nvPr>
        </p:nvSpPr>
        <p:spPr/>
        <p:txBody>
          <a:bodyPr/>
          <a:lstStyle/>
          <a:p>
            <a:fld id="{A1CDC5F8-81D0-48BF-B7B6-240C976F2B05}" type="slidenum">
              <a:rPr lang="ru-RU" smtClean="0"/>
              <a:t>4</a:t>
            </a:fld>
            <a:endParaRPr lang="ru-RU"/>
          </a:p>
        </p:txBody>
      </p:sp>
    </p:spTree>
    <p:extLst>
      <p:ext uri="{BB962C8B-B14F-4D97-AF65-F5344CB8AC3E}">
        <p14:creationId xmlns:p14="http://schemas.microsoft.com/office/powerpoint/2010/main" val="239442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Один из главных вкладов Макса </a:t>
            </a:r>
            <a:r>
              <a:rPr lang="ru-RU" dirty="0" err="1"/>
              <a:t>Рингельмана</a:t>
            </a:r>
            <a:r>
              <a:rPr lang="ru-RU" dirty="0"/>
              <a:t> в организационно-управленческую теорию заключается в открытии им Эффекта </a:t>
            </a:r>
            <a:r>
              <a:rPr lang="ru-RU" dirty="0" err="1"/>
              <a:t>Рингельмана</a:t>
            </a:r>
            <a:r>
              <a:rPr lang="ru-RU" dirty="0"/>
              <a:t>, который заключается в том, что при увеличении количества членов в группе происходит уменьшение среднего индивидуального вклада в </a:t>
            </a:r>
            <a:r>
              <a:rPr lang="ru-RU" dirty="0" err="1"/>
              <a:t>общерупповую</a:t>
            </a:r>
            <a:r>
              <a:rPr lang="ru-RU" dirty="0"/>
              <a:t> работу. Другими словами – чем больше людей в группе – тем меньше работает каждый из людей. То есть члены группы менее мотивированы и прилагают меньше усилий при выполнении совместных действий, чем при выполнении индивидуальных действий.</a:t>
            </a:r>
          </a:p>
          <a:p>
            <a:endParaRPr lang="ru-RU" dirty="0"/>
          </a:p>
        </p:txBody>
      </p:sp>
      <p:sp>
        <p:nvSpPr>
          <p:cNvPr id="4" name="Номер слайда 3"/>
          <p:cNvSpPr>
            <a:spLocks noGrp="1"/>
          </p:cNvSpPr>
          <p:nvPr>
            <p:ph type="sldNum" sz="quarter" idx="5"/>
          </p:nvPr>
        </p:nvSpPr>
        <p:spPr/>
        <p:txBody>
          <a:bodyPr/>
          <a:lstStyle/>
          <a:p>
            <a:fld id="{A1CDC5F8-81D0-48BF-B7B6-240C976F2B05}" type="slidenum">
              <a:rPr lang="ru-RU" smtClean="0"/>
              <a:t>5</a:t>
            </a:fld>
            <a:endParaRPr lang="ru-RU"/>
          </a:p>
        </p:txBody>
      </p:sp>
    </p:spTree>
    <p:extLst>
      <p:ext uri="{BB962C8B-B14F-4D97-AF65-F5344CB8AC3E}">
        <p14:creationId xmlns:p14="http://schemas.microsoft.com/office/powerpoint/2010/main" val="314019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BEB9B0"/>
                </a:solidFill>
                <a:effectLst/>
                <a:latin typeface="Tahoma" panose="020B0604030504040204" pitchFamily="34" charset="0"/>
              </a:rPr>
              <a:t>Первую пару составили Томас Питере и Роберт </a:t>
            </a:r>
            <a:r>
              <a:rPr lang="ru-RU" b="0" i="0" dirty="0" err="1">
                <a:solidFill>
                  <a:srgbClr val="BEB9B0"/>
                </a:solidFill>
                <a:effectLst/>
                <a:latin typeface="Tahoma" panose="020B0604030504040204" pitchFamily="34" charset="0"/>
              </a:rPr>
              <a:t>Уотерман</a:t>
            </a:r>
            <a:r>
              <a:rPr lang="ru-RU" b="0" i="0" dirty="0">
                <a:solidFill>
                  <a:srgbClr val="BEB9B0"/>
                </a:solidFill>
                <a:effectLst/>
                <a:latin typeface="Tahoma" panose="020B0604030504040204" pitchFamily="34" charset="0"/>
              </a:rPr>
              <a:t> — авторы известной книги «В поисках эффективного управления», а вторую пару — Ричард Паскаль и Энтони Атос — авторы не менее известного бестселлера «Искусство японского управления: пособие для американских управляющих».</a:t>
            </a:r>
            <a:endParaRPr lang="ru-RU" dirty="0"/>
          </a:p>
        </p:txBody>
      </p:sp>
      <p:sp>
        <p:nvSpPr>
          <p:cNvPr id="4" name="Номер слайда 3"/>
          <p:cNvSpPr>
            <a:spLocks noGrp="1"/>
          </p:cNvSpPr>
          <p:nvPr>
            <p:ph type="sldNum" sz="quarter" idx="5"/>
          </p:nvPr>
        </p:nvSpPr>
        <p:spPr/>
        <p:txBody>
          <a:bodyPr/>
          <a:lstStyle/>
          <a:p>
            <a:fld id="{A1CDC5F8-81D0-48BF-B7B6-240C976F2B05}" type="slidenum">
              <a:rPr lang="ru-RU" smtClean="0"/>
              <a:t>6</a:t>
            </a:fld>
            <a:endParaRPr lang="ru-RU"/>
          </a:p>
        </p:txBody>
      </p:sp>
    </p:spTree>
    <p:extLst>
      <p:ext uri="{BB962C8B-B14F-4D97-AF65-F5344CB8AC3E}">
        <p14:creationId xmlns:p14="http://schemas.microsoft.com/office/powerpoint/2010/main" val="1745911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D3CFCA"/>
                </a:solidFill>
                <a:effectLst/>
                <a:latin typeface="Arial" panose="020B0604020202020204" pitchFamily="34" charset="0"/>
              </a:rPr>
              <a:t>Первоначальная четырёхступенчатая модель </a:t>
            </a:r>
            <a:r>
              <a:rPr lang="ru-RU" b="0" i="0" dirty="0" err="1">
                <a:solidFill>
                  <a:srgbClr val="D3CFCA"/>
                </a:solidFill>
                <a:effectLst/>
                <a:latin typeface="Arial" panose="020B0604020202020204" pitchFamily="34" charset="0"/>
              </a:rPr>
              <a:t>Такмена</a:t>
            </a:r>
            <a:r>
              <a:rPr lang="ru-RU" b="0" i="0" dirty="0">
                <a:solidFill>
                  <a:srgbClr val="D3CFCA"/>
                </a:solidFill>
                <a:effectLst/>
                <a:latin typeface="Arial" panose="020B0604020202020204" pitchFamily="34" charset="0"/>
              </a:rPr>
              <a:t> известна и актуальна по сей день как наиболее широко распространенная и цитируемая и объясняющая развитие </a:t>
            </a:r>
            <a:r>
              <a:rPr lang="ru-RU" b="0" i="0" u="none" strike="noStrike" dirty="0">
                <a:solidFill>
                  <a:srgbClr val="66B1FA"/>
                </a:solidFill>
                <a:effectLst/>
                <a:latin typeface="Arial" panose="020B0604020202020204" pitchFamily="34" charset="0"/>
                <a:hlinkClick r:id="rId3" tooltip="Малая группа"/>
              </a:rPr>
              <a:t>малой группы</a:t>
            </a:r>
            <a:r>
              <a:rPr lang="ru-RU" b="0" i="0" dirty="0">
                <a:solidFill>
                  <a:srgbClr val="D3CFCA"/>
                </a:solidFill>
                <a:effectLst/>
                <a:latin typeface="Arial" panose="020B0604020202020204" pitchFamily="34" charset="0"/>
              </a:rPr>
              <a:t>. Во многом благодаря простоте рифмующихся и легко запоминающихся стадий (</a:t>
            </a:r>
            <a:r>
              <a:rPr lang="ru-RU" b="0" i="0" u="none" strike="noStrike" dirty="0">
                <a:solidFill>
                  <a:srgbClr val="66B1FA"/>
                </a:solidFill>
                <a:effectLst/>
                <a:latin typeface="Arial" panose="020B0604020202020204" pitchFamily="34" charset="0"/>
                <a:hlinkClick r:id="rId4" tooltip="Английский язык"/>
              </a:rPr>
              <a:t>англ.</a:t>
            </a:r>
            <a:r>
              <a:rPr lang="ru-RU" b="0" i="0" dirty="0">
                <a:solidFill>
                  <a:srgbClr val="D3CFCA"/>
                </a:solidFill>
                <a:effectLst/>
                <a:latin typeface="Arial" panose="020B0604020202020204" pitchFamily="34" charset="0"/>
              </a:rPr>
              <a:t> </a:t>
            </a:r>
            <a:r>
              <a:rPr lang="ru-RU" b="0" i="1" dirty="0" err="1">
                <a:solidFill>
                  <a:srgbClr val="D3CFCA"/>
                </a:solidFill>
                <a:effectLst/>
                <a:latin typeface="Arial" panose="020B0604020202020204" pitchFamily="34" charset="0"/>
              </a:rPr>
              <a:t>forming</a:t>
            </a:r>
            <a:r>
              <a:rPr lang="ru-RU" b="0" i="1" dirty="0">
                <a:solidFill>
                  <a:srgbClr val="D3CFCA"/>
                </a:solidFill>
                <a:effectLst/>
                <a:latin typeface="Arial" panose="020B0604020202020204" pitchFamily="34" charset="0"/>
              </a:rPr>
              <a:t>, </a:t>
            </a:r>
            <a:r>
              <a:rPr lang="ru-RU" b="0" i="1" dirty="0" err="1">
                <a:solidFill>
                  <a:srgbClr val="D3CFCA"/>
                </a:solidFill>
                <a:effectLst/>
                <a:latin typeface="Arial" panose="020B0604020202020204" pitchFamily="34" charset="0"/>
              </a:rPr>
              <a:t>storming</a:t>
            </a:r>
            <a:r>
              <a:rPr lang="ru-RU" b="0" i="1" dirty="0">
                <a:solidFill>
                  <a:srgbClr val="D3CFCA"/>
                </a:solidFill>
                <a:effectLst/>
                <a:latin typeface="Arial" panose="020B0604020202020204" pitchFamily="34" charset="0"/>
              </a:rPr>
              <a:t>, </a:t>
            </a:r>
            <a:r>
              <a:rPr lang="ru-RU" b="0" i="1" dirty="0" err="1">
                <a:solidFill>
                  <a:srgbClr val="D3CFCA"/>
                </a:solidFill>
                <a:effectLst/>
                <a:latin typeface="Arial" panose="020B0604020202020204" pitchFamily="34" charset="0"/>
              </a:rPr>
              <a:t>norming</a:t>
            </a:r>
            <a:r>
              <a:rPr lang="ru-RU" b="0" i="1" dirty="0">
                <a:solidFill>
                  <a:srgbClr val="D3CFCA"/>
                </a:solidFill>
                <a:effectLst/>
                <a:latin typeface="Arial" panose="020B0604020202020204" pitchFamily="34" charset="0"/>
              </a:rPr>
              <a:t> </a:t>
            </a:r>
            <a:r>
              <a:rPr lang="ru-RU" b="0" i="1" dirty="0" err="1">
                <a:solidFill>
                  <a:srgbClr val="D3CFCA"/>
                </a:solidFill>
                <a:effectLst/>
                <a:latin typeface="Arial" panose="020B0604020202020204" pitchFamily="34" charset="0"/>
              </a:rPr>
              <a:t>and</a:t>
            </a:r>
            <a:r>
              <a:rPr lang="ru-RU" b="0" i="1" dirty="0">
                <a:solidFill>
                  <a:srgbClr val="D3CFCA"/>
                </a:solidFill>
                <a:effectLst/>
                <a:latin typeface="Arial" panose="020B0604020202020204" pitchFamily="34" charset="0"/>
              </a:rPr>
              <a:t> </a:t>
            </a:r>
            <a:r>
              <a:rPr lang="ru-RU" b="0" i="1" dirty="0" err="1">
                <a:solidFill>
                  <a:srgbClr val="D3CFCA"/>
                </a:solidFill>
                <a:effectLst/>
                <a:latin typeface="Arial" panose="020B0604020202020204" pitchFamily="34" charset="0"/>
              </a:rPr>
              <a:t>performing</a:t>
            </a:r>
            <a:r>
              <a:rPr lang="ru-RU" b="0" i="0" dirty="0">
                <a:solidFill>
                  <a:srgbClr val="D3CFCA"/>
                </a:solidFill>
                <a:effectLst/>
                <a:latin typeface="Arial" panose="020B0604020202020204" pitchFamily="34" charset="0"/>
              </a:rPr>
              <a:t>); но также и потому, что модель была привлекательна для тех, кто сам наблюдал динамику развития группы от её формирования до распада. Модель </a:t>
            </a:r>
            <a:r>
              <a:rPr lang="ru-RU" b="0" i="0" dirty="0" err="1">
                <a:solidFill>
                  <a:srgbClr val="D3CFCA"/>
                </a:solidFill>
                <a:effectLst/>
                <a:latin typeface="Arial" panose="020B0604020202020204" pitchFamily="34" charset="0"/>
              </a:rPr>
              <a:t>Такмена</a:t>
            </a:r>
            <a:r>
              <a:rPr lang="ru-RU" b="0" i="0" dirty="0">
                <a:solidFill>
                  <a:srgbClr val="D3CFCA"/>
                </a:solidFill>
                <a:effectLst/>
                <a:latin typeface="Arial" panose="020B0604020202020204" pitchFamily="34" charset="0"/>
              </a:rPr>
              <a:t> имела прочную доказательную базу, основанную на различных исследованиях в области развития группы за почти двадцать лет.</a:t>
            </a:r>
          </a:p>
          <a:p>
            <a:br>
              <a:rPr lang="ru-RU" dirty="0"/>
            </a:br>
            <a:endParaRPr lang="ru-RU" dirty="0"/>
          </a:p>
          <a:p>
            <a:pPr algn="l"/>
            <a:r>
              <a:rPr lang="ru-RU" b="0" i="1" dirty="0">
                <a:solidFill>
                  <a:srgbClr val="A9A196"/>
                </a:solidFill>
                <a:effectLst/>
                <a:latin typeface="Roboto" panose="02000000000000000000" pitchFamily="2" charset="0"/>
              </a:rPr>
              <a:t>Начальная стадия формирования</a:t>
            </a:r>
            <a:r>
              <a:rPr lang="ru-RU" b="0" i="0" dirty="0">
                <a:solidFill>
                  <a:srgbClr val="A9A196"/>
                </a:solidFill>
                <a:effectLst/>
                <a:latin typeface="Roboto" panose="02000000000000000000" pitchFamily="2" charset="0"/>
              </a:rPr>
              <a:t>, как правило, характеризуется неопределенностью относительно целей группы и ее структуры. Поначалу не всегда ясно, кто является истинным лидером группы, и какой тип поведения в ней наиболее приемлем. Эта стадия завершается тогда, когда люди, входящие в группу начинают отчетливо понимать, что они являются неотъемлемой частью данной группы.</a:t>
            </a:r>
          </a:p>
          <a:p>
            <a:pPr algn="l"/>
            <a:r>
              <a:rPr lang="ru-RU" b="0" i="1" dirty="0">
                <a:solidFill>
                  <a:srgbClr val="A9A196"/>
                </a:solidFill>
                <a:effectLst/>
                <a:latin typeface="Roboto" panose="02000000000000000000" pitchFamily="2" charset="0"/>
              </a:rPr>
              <a:t>Внутригрупповой конфликт</a:t>
            </a:r>
            <a:r>
              <a:rPr lang="ru-RU" b="0" i="0" dirty="0">
                <a:solidFill>
                  <a:srgbClr val="A9A196"/>
                </a:solidFill>
                <a:effectLst/>
                <a:latin typeface="Roboto" panose="02000000000000000000" pitchFamily="2" charset="0"/>
              </a:rPr>
              <a:t> — вторая ступень развития группы. Для нее характерна борьба за лидерство и распределение ролей между членами группы. По завершении этой стадии будет ясно, кто в данной группе является лидером (в случае формальной группы — неформальным лидером).</a:t>
            </a:r>
          </a:p>
          <a:p>
            <a:pPr algn="l"/>
            <a:r>
              <a:rPr lang="ru-RU" b="0" i="1" dirty="0">
                <a:solidFill>
                  <a:srgbClr val="A9A196"/>
                </a:solidFill>
                <a:effectLst/>
                <a:latin typeface="Roboto" panose="02000000000000000000" pitchFamily="2" charset="0"/>
              </a:rPr>
              <a:t>Обеспечение сплоченности членов группы —</a:t>
            </a:r>
            <a:r>
              <a:rPr lang="ru-RU" b="0" i="0" dirty="0">
                <a:solidFill>
                  <a:srgbClr val="A9A196"/>
                </a:solidFill>
                <a:effectLst/>
                <a:latin typeface="Roboto" panose="02000000000000000000" pitchFamily="2" charset="0"/>
              </a:rPr>
              <a:t> на этой ступени отношения между членами группы становятся более тесными. Одновременно появляется ясность относительно неформальных норм поведения и распределения ролей в данной группе.</a:t>
            </a:r>
          </a:p>
          <a:p>
            <a:pPr algn="l"/>
            <a:r>
              <a:rPr lang="ru-RU" b="0" i="1" dirty="0">
                <a:solidFill>
                  <a:srgbClr val="A9A196"/>
                </a:solidFill>
                <a:effectLst/>
                <a:latin typeface="Roboto" panose="02000000000000000000" pitchFamily="2" charset="0"/>
              </a:rPr>
              <a:t>Стадия наивысшей работоспособности и производительности</a:t>
            </a:r>
            <a:r>
              <a:rPr lang="ru-RU" b="0" i="0" dirty="0">
                <a:solidFill>
                  <a:srgbClr val="A9A196"/>
                </a:solidFill>
                <a:effectLst/>
                <a:latin typeface="Roboto" panose="02000000000000000000" pitchFamily="2" charset="0"/>
              </a:rPr>
              <a:t> — на данной ступени группа полностью функциональна, поскольку энергия ее членов направлена не на борьбу за власть и не на распределение ролей, а непосредственно на обеспечение эффективной работы и достижение высоких результатов.</a:t>
            </a:r>
          </a:p>
          <a:p>
            <a:pPr algn="l"/>
            <a:r>
              <a:rPr lang="ru-RU" b="0" i="1" dirty="0">
                <a:solidFill>
                  <a:srgbClr val="A9A196"/>
                </a:solidFill>
                <a:effectLst/>
                <a:latin typeface="Roboto" panose="02000000000000000000" pitchFamily="2" charset="0"/>
              </a:rPr>
              <a:t>Заключительная ступень</a:t>
            </a:r>
            <a:r>
              <a:rPr lang="ru-RU" b="0" i="0" dirty="0">
                <a:solidFill>
                  <a:srgbClr val="A9A196"/>
                </a:solidFill>
                <a:effectLst/>
                <a:latin typeface="Roboto" panose="02000000000000000000" pitchFamily="2" charset="0"/>
              </a:rPr>
              <a:t> существования для временных групп, созданных на время выполнения конкретных задач, связана с периодом выполнения этих самых задач. Чем ближе к завершению работы над проектом, чем ближе выполнение поставленной перед группой задачи, тем отчетливее понимание членами группы того факта, что данная группа скоро прекратит свое существование и тем сильнее мысли членов группы связаны с перспективами своей работы в новом коллективе. Производительность работы группы в этот период может существенно снижаться.</a:t>
            </a:r>
          </a:p>
          <a:p>
            <a:endParaRPr lang="ru-RU" dirty="0"/>
          </a:p>
        </p:txBody>
      </p:sp>
      <p:sp>
        <p:nvSpPr>
          <p:cNvPr id="4" name="Номер слайда 3"/>
          <p:cNvSpPr>
            <a:spLocks noGrp="1"/>
          </p:cNvSpPr>
          <p:nvPr>
            <p:ph type="sldNum" sz="quarter" idx="5"/>
          </p:nvPr>
        </p:nvSpPr>
        <p:spPr/>
        <p:txBody>
          <a:bodyPr/>
          <a:lstStyle/>
          <a:p>
            <a:fld id="{A1CDC5F8-81D0-48BF-B7B6-240C976F2B05}" type="slidenum">
              <a:rPr lang="ru-RU" smtClean="0"/>
              <a:t>7</a:t>
            </a:fld>
            <a:endParaRPr lang="ru-RU"/>
          </a:p>
        </p:txBody>
      </p:sp>
    </p:spTree>
    <p:extLst>
      <p:ext uri="{BB962C8B-B14F-4D97-AF65-F5344CB8AC3E}">
        <p14:creationId xmlns:p14="http://schemas.microsoft.com/office/powerpoint/2010/main" val="113384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C8C3BC"/>
                </a:solidFill>
                <a:effectLst/>
                <a:latin typeface="Merriweather" panose="00000500000000000000" pitchFamily="2" charset="-52"/>
              </a:rPr>
              <a:t>1</a:t>
            </a:r>
            <a:r>
              <a:rPr lang="ru-RU" b="1" i="0" dirty="0">
                <a:solidFill>
                  <a:srgbClr val="C8C3BC"/>
                </a:solidFill>
                <a:effectLst/>
                <a:latin typeface="Merriweather" panose="00000500000000000000" pitchFamily="2" charset="-52"/>
              </a:rPr>
              <a:t>. Деловое лидерство</a:t>
            </a:r>
            <a:r>
              <a:rPr lang="ru-RU" b="1" i="1" dirty="0">
                <a:solidFill>
                  <a:srgbClr val="C8C3BC"/>
                </a:solidFill>
                <a:effectLst/>
                <a:latin typeface="Merriweather" panose="00000500000000000000" pitchFamily="2" charset="-52"/>
              </a:rPr>
              <a:t>. </a:t>
            </a:r>
            <a:r>
              <a:rPr lang="ru-RU" b="0" i="0" dirty="0">
                <a:solidFill>
                  <a:srgbClr val="C8C3BC"/>
                </a:solidFill>
                <a:effectLst/>
                <a:latin typeface="Merriweather" panose="00000500000000000000" pitchFamily="2" charset="-52"/>
              </a:rPr>
              <a:t>Оно характерно для групп, возникающих на основе производственных целей. В его основе лежат такие качества, как высокая компетентность, умение лучше других решать организационные задачи, деловой авторитет, опыт и т.п. Деловое лидерство наиболее сильно влияет на эффективность руководства.</a:t>
            </a:r>
          </a:p>
          <a:p>
            <a:pPr algn="l"/>
            <a:r>
              <a:rPr lang="ru-RU" b="0" i="0" dirty="0">
                <a:solidFill>
                  <a:srgbClr val="C8C3BC"/>
                </a:solidFill>
                <a:effectLst/>
                <a:latin typeface="Merriweather" panose="00000500000000000000" pitchFamily="2" charset="-52"/>
              </a:rPr>
              <a:t>2. </a:t>
            </a:r>
            <a:r>
              <a:rPr lang="ru-RU" b="1" i="0" dirty="0">
                <a:solidFill>
                  <a:srgbClr val="C8C3BC"/>
                </a:solidFill>
                <a:effectLst/>
                <a:latin typeface="Merriweather" panose="00000500000000000000" pitchFamily="2" charset="-52"/>
              </a:rPr>
              <a:t>Эмоциональное лидерство</a:t>
            </a:r>
            <a:r>
              <a:rPr lang="ru-RU" b="1" i="1" dirty="0">
                <a:solidFill>
                  <a:srgbClr val="C8C3BC"/>
                </a:solidFill>
                <a:effectLst/>
                <a:latin typeface="Merriweather" panose="00000500000000000000" pitchFamily="2" charset="-52"/>
              </a:rPr>
              <a:t>. </a:t>
            </a:r>
            <a:r>
              <a:rPr lang="ru-RU" b="0" i="0" dirty="0">
                <a:solidFill>
                  <a:srgbClr val="C8C3BC"/>
                </a:solidFill>
                <a:effectLst/>
                <a:latin typeface="Merriweather" panose="00000500000000000000" pitchFamily="2" charset="-52"/>
              </a:rPr>
              <a:t>Оно возникает в социально-психологических группах на основе человеческих симпатий, притягательности межличностного общения. Эмоциональный лидер вызывает у людей доверие, излучает теплоту, вселяет уверенность, снимает психологическую напряженность, создает атмосферу пси­хологического комфорта.</a:t>
            </a:r>
          </a:p>
          <a:p>
            <a:pPr algn="l"/>
            <a:r>
              <a:rPr lang="ru-RU" b="0" i="0" dirty="0">
                <a:solidFill>
                  <a:srgbClr val="C8C3BC"/>
                </a:solidFill>
                <a:effectLst/>
                <a:latin typeface="Merriweather" panose="00000500000000000000" pitchFamily="2" charset="-52"/>
              </a:rPr>
              <a:t>3. </a:t>
            </a:r>
            <a:r>
              <a:rPr lang="ru-RU" b="1" i="0" dirty="0">
                <a:solidFill>
                  <a:srgbClr val="C8C3BC"/>
                </a:solidFill>
                <a:effectLst/>
                <a:latin typeface="Merriweather" panose="00000500000000000000" pitchFamily="2" charset="-52"/>
              </a:rPr>
              <a:t>Ситуативное лидерство</a:t>
            </a:r>
            <a:r>
              <a:rPr lang="ru-RU" b="1" i="1" dirty="0">
                <a:solidFill>
                  <a:srgbClr val="C8C3BC"/>
                </a:solidFill>
                <a:effectLst/>
                <a:latin typeface="Merriweather" panose="00000500000000000000" pitchFamily="2" charset="-52"/>
              </a:rPr>
              <a:t>. </a:t>
            </a:r>
            <a:r>
              <a:rPr lang="ru-RU" b="0" i="0" dirty="0">
                <a:solidFill>
                  <a:srgbClr val="C8C3BC"/>
                </a:solidFill>
                <a:effectLst/>
                <a:latin typeface="Merriweather" panose="00000500000000000000" pitchFamily="2" charset="-52"/>
              </a:rPr>
              <a:t>Строго говоря, по своей природе оно может быть и деловым, и эмоциональным. Однако его отличительной чертой является неустойчивость, временная ограниченность, связь лишь с определенной ситуацией Ситуационный лидер может повести за собой группу лишь в определенной ситуа­ции, например при всеобщей растерянности во время пожара.</a:t>
            </a:r>
          </a:p>
          <a:p>
            <a:endParaRPr lang="ru-RU" dirty="0"/>
          </a:p>
          <a:p>
            <a:endParaRPr lang="ru-RU" dirty="0"/>
          </a:p>
          <a:p>
            <a:r>
              <a:rPr lang="ru-RU" dirty="0"/>
              <a:t>СЛЕДЮЩАЯ КЛАСИФИКАЦИЯ:</a:t>
            </a:r>
          </a:p>
          <a:p>
            <a:pPr algn="l"/>
            <a:r>
              <a:rPr lang="ru-RU" b="0" i="0" dirty="0">
                <a:solidFill>
                  <a:srgbClr val="C8C3BC"/>
                </a:solidFill>
                <a:effectLst/>
                <a:latin typeface="Merriweather" panose="00000500000000000000" pitchFamily="2" charset="-52"/>
              </a:rPr>
              <a:t>Интересной представляется типология лидерства, предложенная проф. Б. Д. Прыгиным. В ее основу положены </a:t>
            </a:r>
            <a:r>
              <a:rPr lang="ru-RU" b="1" i="0" dirty="0">
                <a:solidFill>
                  <a:srgbClr val="C8C3BC"/>
                </a:solidFill>
                <a:effectLst/>
                <a:latin typeface="Merriweather" panose="00000500000000000000" pitchFamily="2" charset="-52"/>
              </a:rPr>
              <a:t>три различных критерия: во-первых, по содержанию; во-вторых, по стилю; в-третьих, по характеру деятельности лидера.</a:t>
            </a:r>
            <a:endParaRPr lang="ru-RU" b="0" i="0" dirty="0">
              <a:solidFill>
                <a:srgbClr val="C8C3BC"/>
              </a:solidFill>
              <a:effectLst/>
              <a:latin typeface="Merriweather" panose="00000500000000000000" pitchFamily="2" charset="-52"/>
            </a:endParaRPr>
          </a:p>
          <a:p>
            <a:endParaRPr lang="ru-RU" dirty="0"/>
          </a:p>
          <a:p>
            <a:endParaRPr lang="ru-RU" dirty="0"/>
          </a:p>
          <a:p>
            <a:pPr algn="l"/>
            <a:r>
              <a:rPr lang="ru-RU" b="0" i="0" u="sng" dirty="0">
                <a:solidFill>
                  <a:srgbClr val="C8C3BC"/>
                </a:solidFill>
                <a:effectLst/>
                <a:latin typeface="Merriweather" panose="00000500000000000000" pitchFamily="2" charset="-52"/>
              </a:rPr>
              <a:t>По содержанию различают:</a:t>
            </a:r>
            <a:endParaRPr lang="ru-RU" b="0" i="0" dirty="0">
              <a:solidFill>
                <a:srgbClr val="C8C3BC"/>
              </a:solidFill>
              <a:effectLst/>
              <a:latin typeface="Merriweather" panose="00000500000000000000" pitchFamily="2" charset="-52"/>
            </a:endParaRPr>
          </a:p>
          <a:p>
            <a:pPr algn="l"/>
            <a:r>
              <a:rPr lang="ru-RU" b="0" i="0" dirty="0">
                <a:solidFill>
                  <a:srgbClr val="C8C3BC"/>
                </a:solidFill>
                <a:effectLst/>
                <a:latin typeface="Merriweather" panose="00000500000000000000" pitchFamily="2" charset="-52"/>
              </a:rPr>
              <a:t>· лидеров-вдохновителей, разрабатывающих и предлагающих программу поведения;</a:t>
            </a:r>
          </a:p>
          <a:p>
            <a:pPr algn="l"/>
            <a:r>
              <a:rPr lang="ru-RU" b="0" i="0" dirty="0">
                <a:solidFill>
                  <a:srgbClr val="C8C3BC"/>
                </a:solidFill>
                <a:effectLst/>
                <a:latin typeface="Merriweather" panose="00000500000000000000" pitchFamily="2" charset="-52"/>
              </a:rPr>
              <a:t>· лидеров-исполнителей, организаторов выполнения уже заданной программы;</a:t>
            </a:r>
          </a:p>
          <a:p>
            <a:pPr algn="l"/>
            <a:r>
              <a:rPr lang="ru-RU" b="0" i="0" dirty="0">
                <a:solidFill>
                  <a:srgbClr val="C8C3BC"/>
                </a:solidFill>
                <a:effectLst/>
                <a:latin typeface="Merriweather" panose="00000500000000000000" pitchFamily="2" charset="-52"/>
              </a:rPr>
              <a:t>· лидеров, являющихся одновременно и вдохновителями и организаторами.</a:t>
            </a:r>
          </a:p>
          <a:p>
            <a:endParaRPr lang="ru-RU" dirty="0"/>
          </a:p>
          <a:p>
            <a:r>
              <a:rPr lang="ru-RU" dirty="0"/>
              <a:t>По стилю:</a:t>
            </a:r>
          </a:p>
          <a:p>
            <a:r>
              <a:rPr lang="ru-RU" b="0" i="0" dirty="0">
                <a:solidFill>
                  <a:srgbClr val="C8C3BC"/>
                </a:solidFill>
                <a:effectLst/>
                <a:latin typeface="Merriweather" panose="00000500000000000000" pitchFamily="2" charset="-52"/>
              </a:rPr>
              <a:t>Авторитарный. Это лидер, требующий монопольной власти. Он единолично определяет и формулирует цели и способы их достижения.</a:t>
            </a:r>
          </a:p>
          <a:p>
            <a:endParaRPr lang="ru-RU" b="0" i="0" dirty="0">
              <a:solidFill>
                <a:srgbClr val="C8C3BC"/>
              </a:solidFill>
              <a:effectLst/>
              <a:latin typeface="Merriweather" panose="00000500000000000000" pitchFamily="2" charset="-52"/>
            </a:endParaRPr>
          </a:p>
          <a:p>
            <a:r>
              <a:rPr lang="ru-RU" b="0" i="0" dirty="0">
                <a:solidFill>
                  <a:srgbClr val="C8C3BC"/>
                </a:solidFill>
                <a:effectLst/>
                <a:latin typeface="Merriweather" panose="00000500000000000000" pitchFamily="2" charset="-52"/>
              </a:rPr>
              <a:t>Демократический. Этот стиль, по мнению большинства исследователей. Оказывается более предпочтительным. Подобные лидеры обычно тактичны, уважительны, объективны в общении с членами группы.</a:t>
            </a:r>
          </a:p>
          <a:p>
            <a:endParaRPr lang="ru-RU" b="0" i="0" dirty="0">
              <a:solidFill>
                <a:srgbClr val="C8C3BC"/>
              </a:solidFill>
              <a:effectLst/>
              <a:latin typeface="Merriweather" panose="00000500000000000000" pitchFamily="2" charset="-52"/>
            </a:endParaRPr>
          </a:p>
          <a:p>
            <a:r>
              <a:rPr lang="ru-RU" b="0" i="0" dirty="0">
                <a:solidFill>
                  <a:srgbClr val="C8C3BC"/>
                </a:solidFill>
                <a:effectLst/>
                <a:latin typeface="Merriweather" panose="00000500000000000000" pitchFamily="2" charset="-52"/>
              </a:rPr>
              <a:t>Пассивный. Такого лидера характеризует отсутствие похвалы, порицаний. Предложений. Он старается уйти от ответственности, перекладывая ее на подчиненных.</a:t>
            </a:r>
            <a:endParaRPr lang="ru-RU" dirty="0"/>
          </a:p>
          <a:p>
            <a:endParaRPr lang="ru-RU" dirty="0"/>
          </a:p>
          <a:p>
            <a:endParaRPr lang="ru-RU" dirty="0"/>
          </a:p>
          <a:p>
            <a:r>
              <a:rPr lang="ru-RU" dirty="0"/>
              <a:t>По характеру деятельности:</a:t>
            </a:r>
          </a:p>
          <a:p>
            <a:r>
              <a:rPr lang="ru-RU" dirty="0"/>
              <a:t>Универсальный – постоянно проявляет качества лидера</a:t>
            </a:r>
          </a:p>
          <a:p>
            <a:r>
              <a:rPr lang="ru-RU" dirty="0"/>
              <a:t>ситуативный – проявляет качество лидера лишь в определенной ситуации</a:t>
            </a:r>
            <a:br>
              <a:rPr lang="ru-RU" dirty="0"/>
            </a:br>
            <a:endParaRPr lang="ru-RU" dirty="0"/>
          </a:p>
        </p:txBody>
      </p:sp>
      <p:sp>
        <p:nvSpPr>
          <p:cNvPr id="4" name="Номер слайда 3"/>
          <p:cNvSpPr>
            <a:spLocks noGrp="1"/>
          </p:cNvSpPr>
          <p:nvPr>
            <p:ph type="sldNum" sz="quarter" idx="5"/>
          </p:nvPr>
        </p:nvSpPr>
        <p:spPr/>
        <p:txBody>
          <a:bodyPr/>
          <a:lstStyle/>
          <a:p>
            <a:fld id="{A1CDC5F8-81D0-48BF-B7B6-240C976F2B05}" type="slidenum">
              <a:rPr lang="ru-RU" smtClean="0"/>
              <a:t>9</a:t>
            </a:fld>
            <a:endParaRPr lang="ru-RU"/>
          </a:p>
        </p:txBody>
      </p:sp>
    </p:spTree>
    <p:extLst>
      <p:ext uri="{BB962C8B-B14F-4D97-AF65-F5344CB8AC3E}">
        <p14:creationId xmlns:p14="http://schemas.microsoft.com/office/powerpoint/2010/main" val="1316714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D1CDC7"/>
                </a:solidFill>
                <a:effectLst/>
                <a:latin typeface="Roboto Slab"/>
              </a:rPr>
              <a:t>Теория врожденных черт</a:t>
            </a:r>
            <a:r>
              <a:rPr lang="ru-RU" b="0" i="0" dirty="0">
                <a:solidFill>
                  <a:srgbClr val="D1CDC7"/>
                </a:solidFill>
                <a:effectLst/>
                <a:latin typeface="Roboto Slab"/>
              </a:rPr>
              <a:t>.</a:t>
            </a:r>
          </a:p>
          <a:p>
            <a:pPr algn="l"/>
            <a:r>
              <a:rPr lang="ru-RU" b="0" i="0" dirty="0">
                <a:solidFill>
                  <a:srgbClr val="D1CDC7"/>
                </a:solidFill>
                <a:effectLst/>
                <a:latin typeface="Roboto Slab"/>
              </a:rPr>
              <a:t>Этот подход к теории лидерства был популярен вплоть до 40-х гг. XX в. Его основная мысль проста: лидерами рождаются, а не становятся. В 30-е гг. были предприняты исследования с целью определения черт прирожденных лидеров. Исследова­тели считали, что если они изучат характер ряда людей, кото­рые находятся на высших постах в промышленности, торговле и вооруженных силах, определят, что у них общего, то получат черты “прирожденного лидера”</a:t>
            </a:r>
            <a:r>
              <a:rPr lang="ru-RU" b="0" i="0" u="none" strike="noStrike" baseline="30000" dirty="0">
                <a:solidFill>
                  <a:srgbClr val="C8C4BD"/>
                </a:solidFill>
                <a:effectLst/>
                <a:latin typeface="Roboto Slab"/>
                <a:hlinkClick r:id="rId3"/>
              </a:rPr>
              <a:t>[7]</a:t>
            </a:r>
            <a:r>
              <a:rPr lang="ru-RU" b="0" i="0" dirty="0">
                <a:solidFill>
                  <a:srgbClr val="D1CDC7"/>
                </a:solidFill>
                <a:effectLst/>
                <a:latin typeface="Roboto Slab"/>
              </a:rPr>
              <a:t>.</a:t>
            </a:r>
          </a:p>
          <a:p>
            <a:pPr algn="l"/>
            <a:endParaRPr lang="ru-RU" b="0" i="0" dirty="0">
              <a:solidFill>
                <a:srgbClr val="D1CDC7"/>
              </a:solidFill>
              <a:effectLst/>
              <a:latin typeface="Roboto Slab"/>
            </a:endParaRPr>
          </a:p>
          <a:p>
            <a:pPr algn="l"/>
            <a:r>
              <a:rPr lang="ru-RU" b="1" i="0" dirty="0">
                <a:solidFill>
                  <a:srgbClr val="D1CDC7"/>
                </a:solidFill>
                <a:effectLst/>
                <a:latin typeface="Roboto Slab"/>
              </a:rPr>
              <a:t>Поведенческие теории</a:t>
            </a:r>
            <a:r>
              <a:rPr lang="ru-RU" b="0" i="0" dirty="0">
                <a:solidFill>
                  <a:srgbClr val="D1CDC7"/>
                </a:solidFill>
                <a:effectLst/>
                <a:latin typeface="Roboto Slab"/>
              </a:rPr>
              <a:t>.</a:t>
            </a:r>
          </a:p>
          <a:p>
            <a:pPr algn="l"/>
            <a:r>
              <a:rPr lang="ru-RU" b="0" i="0" dirty="0">
                <a:solidFill>
                  <a:srgbClr val="D1CDC7"/>
                </a:solidFill>
                <a:effectLst/>
                <a:latin typeface="Roboto Slab"/>
              </a:rPr>
              <a:t>Эти теории возникли в 40-х гг. XX в. и были популярны до б0-х гг. Положения этих теорий со временем подтвердились, хотя и были уточнены</a:t>
            </a:r>
            <a:r>
              <a:rPr lang="ru-RU" b="0" i="0" u="none" strike="noStrike" baseline="30000" dirty="0">
                <a:solidFill>
                  <a:srgbClr val="C8C4BD"/>
                </a:solidFill>
                <a:effectLst/>
                <a:latin typeface="Roboto Slab"/>
                <a:hlinkClick r:id="rId4"/>
              </a:rPr>
              <a:t>[8]</a:t>
            </a:r>
            <a:r>
              <a:rPr lang="ru-RU" b="0" i="0" dirty="0">
                <a:solidFill>
                  <a:srgbClr val="D1CDC7"/>
                </a:solidFill>
                <a:effectLst/>
                <a:latin typeface="Roboto Slab"/>
              </a:rPr>
              <a:t>.</a:t>
            </a:r>
          </a:p>
          <a:p>
            <a:endParaRPr lang="ru-RU" dirty="0"/>
          </a:p>
          <a:p>
            <a:pPr algn="l"/>
            <a:r>
              <a:rPr lang="ru-RU" b="0" i="0" dirty="0">
                <a:solidFill>
                  <a:srgbClr val="D1CDC7"/>
                </a:solidFill>
                <a:effectLst/>
                <a:latin typeface="Roboto Slab"/>
              </a:rPr>
              <a:t>Ряд ученых взялись ответить на этот вопрос, для чего стали изучать то, как эффективные руководители побуждают людей выполнять задания. Наиболее удачливыми при этом оказались Р. Блейк и Д. Мутон, разработавшие матрицу, с помощью кото­рой можно оценивать общее поведение руководителя по двум критериям — делает ли он упор на задания или отношения</a:t>
            </a:r>
            <a:r>
              <a:rPr lang="ru-RU" b="0" i="0" u="none" strike="noStrike" baseline="30000" dirty="0">
                <a:solidFill>
                  <a:srgbClr val="C8C4BD"/>
                </a:solidFill>
                <a:effectLst/>
                <a:latin typeface="Roboto Slab"/>
                <a:hlinkClick r:id="rId5"/>
              </a:rPr>
              <a:t>[9]</a:t>
            </a:r>
            <a:r>
              <a:rPr lang="ru-RU" b="0" i="0" dirty="0">
                <a:solidFill>
                  <a:srgbClr val="D1CDC7"/>
                </a:solidFill>
                <a:effectLst/>
                <a:latin typeface="Roboto Slab"/>
              </a:rPr>
              <a:t>.</a:t>
            </a:r>
          </a:p>
          <a:p>
            <a:pPr algn="l"/>
            <a:endParaRPr lang="ru-RU" b="0" i="0" dirty="0">
              <a:solidFill>
                <a:srgbClr val="D1CDC7"/>
              </a:solidFill>
              <a:effectLst/>
              <a:latin typeface="Roboto Slab"/>
            </a:endParaRPr>
          </a:p>
          <a:p>
            <a:pPr algn="l"/>
            <a:endParaRPr lang="ru-RU" b="0" i="0" dirty="0">
              <a:solidFill>
                <a:srgbClr val="D1CDC7"/>
              </a:solidFill>
              <a:effectLst/>
              <a:latin typeface="Roboto Slab"/>
            </a:endParaRPr>
          </a:p>
          <a:p>
            <a:pPr algn="l"/>
            <a:r>
              <a:rPr lang="ru-RU" b="1" i="0" dirty="0">
                <a:solidFill>
                  <a:srgbClr val="D1CDC7"/>
                </a:solidFill>
                <a:effectLst/>
                <a:latin typeface="Roboto Slab"/>
              </a:rPr>
              <a:t>Ситуационные теории</a:t>
            </a:r>
            <a:r>
              <a:rPr lang="ru-RU" b="0" i="0" dirty="0">
                <a:solidFill>
                  <a:srgbClr val="D1CDC7"/>
                </a:solidFill>
                <a:effectLst/>
                <a:latin typeface="Roboto Slab"/>
              </a:rPr>
              <a:t>.</a:t>
            </a:r>
          </a:p>
          <a:p>
            <a:pPr algn="l"/>
            <a:r>
              <a:rPr lang="ru-RU" b="0" i="0" dirty="0">
                <a:solidFill>
                  <a:srgbClr val="D1CDC7"/>
                </a:solidFill>
                <a:effectLst/>
                <a:latin typeface="Roboto Slab"/>
              </a:rPr>
              <a:t>Эти теории, будучи продолжением поведенческих теорий, возникли в 60-е гг. XX в. В основе этих теорий лежит одно прин­ципиальное убеждение: “Не существует единственного на­илучшего способа руководства”. Наиболее точно это определи­ли П. </a:t>
            </a:r>
            <a:r>
              <a:rPr lang="ru-RU" b="0" i="0" dirty="0" err="1">
                <a:solidFill>
                  <a:srgbClr val="D1CDC7"/>
                </a:solidFill>
                <a:effectLst/>
                <a:latin typeface="Roboto Slab"/>
              </a:rPr>
              <a:t>Херси</a:t>
            </a:r>
            <a:r>
              <a:rPr lang="ru-RU" b="0" i="0" dirty="0">
                <a:solidFill>
                  <a:srgbClr val="D1CDC7"/>
                </a:solidFill>
                <a:effectLst/>
                <a:latin typeface="Roboto Slab"/>
              </a:rPr>
              <a:t> и К. </a:t>
            </a:r>
            <a:r>
              <a:rPr lang="ru-RU" b="0" i="0" dirty="0" err="1">
                <a:solidFill>
                  <a:srgbClr val="D1CDC7"/>
                </a:solidFill>
                <a:effectLst/>
                <a:latin typeface="Roboto Slab"/>
              </a:rPr>
              <a:t>Бланшард</a:t>
            </a:r>
            <a:r>
              <a:rPr lang="ru-RU" b="0" i="0" u="none" strike="noStrike" baseline="30000" dirty="0">
                <a:solidFill>
                  <a:srgbClr val="C8C4BD"/>
                </a:solidFill>
                <a:effectLst/>
                <a:latin typeface="Roboto Slab"/>
                <a:hlinkClick r:id="rId6"/>
              </a:rPr>
              <a:t>[10]</a:t>
            </a:r>
            <a:r>
              <a:rPr lang="ru-RU" b="0" i="0" dirty="0">
                <a:solidFill>
                  <a:srgbClr val="D1CDC7"/>
                </a:solidFill>
                <a:effectLst/>
                <a:latin typeface="Roboto Slab"/>
              </a:rPr>
              <a:t>.</a:t>
            </a:r>
          </a:p>
          <a:p>
            <a:pPr algn="l"/>
            <a:r>
              <a:rPr lang="ru-RU" b="0" i="0" dirty="0">
                <a:solidFill>
                  <a:srgbClr val="D1CDC7"/>
                </a:solidFill>
                <a:effectLst/>
                <a:latin typeface="Roboto Slab"/>
              </a:rPr>
              <a:t>Идея, лежащая в основе теории ситуационного лидер­ства, проста, но основательна. Она гласит, что действенных результатов руководитель добивается тогда, когда он адапти­рует свое поведение к ситуации и соответственно ориентирует своих сотрудников.</a:t>
            </a:r>
          </a:p>
          <a:p>
            <a:endParaRPr lang="ru-RU" dirty="0"/>
          </a:p>
          <a:p>
            <a:endParaRPr lang="ru-RU" dirty="0"/>
          </a:p>
          <a:p>
            <a:r>
              <a:rPr lang="ru-RU" dirty="0"/>
              <a:t>НОВЫЕ КОНЦЕПЦИИ:</a:t>
            </a:r>
          </a:p>
          <a:p>
            <a:pPr marL="171450" indent="-171450" algn="l">
              <a:buFontTx/>
              <a:buChar char="-"/>
            </a:pPr>
            <a:r>
              <a:rPr lang="ru-RU" dirty="0"/>
              <a:t>Атрибутивное лидерство (</a:t>
            </a:r>
            <a:r>
              <a:rPr lang="ru-RU" i="1" dirty="0"/>
              <a:t>любой руководитель небольшой фирмы: смотрит, наблюдает, всех знает лично, учитывает специфику работы</a:t>
            </a:r>
            <a:r>
              <a:rPr lang="ru-RU" dirty="0"/>
              <a:t>)  – знание причин, создавших ситуацию, усиливает лидерское понимание и способность предсказывать реакцию людей на ситуацию. Отвечает на вопрос «почему люди ведут себя так, а не иначе?». Атрибутивная задача лидера- разделить на категории причины поведения подчинённых:</a:t>
            </a:r>
            <a:br>
              <a:rPr lang="ru-RU" dirty="0"/>
            </a:br>
            <a:r>
              <a:rPr lang="ru-RU" dirty="0"/>
              <a:t>1. особенности личности</a:t>
            </a:r>
            <a:br>
              <a:rPr lang="ru-RU" dirty="0"/>
            </a:br>
            <a:r>
              <a:rPr lang="ru-RU" dirty="0"/>
              <a:t>2. специфика работы</a:t>
            </a:r>
            <a:br>
              <a:rPr lang="ru-RU" dirty="0"/>
            </a:br>
            <a:r>
              <a:rPr lang="ru-RU" dirty="0"/>
              <a:t>3. организационное окружение или обстоятельства</a:t>
            </a:r>
            <a:br>
              <a:rPr lang="ru-RU" dirty="0"/>
            </a:br>
            <a:endParaRPr lang="ru-RU" dirty="0"/>
          </a:p>
          <a:p>
            <a:pPr algn="l"/>
            <a:r>
              <a:rPr lang="ru-RU" dirty="0"/>
              <a:t>- Харизматический тип лидерства является формой влияния на других посредством личностной привлекательности, вызывающей поддержку и признание лидерства, что обеспечивает обладателю харизмы власть над последователями</a:t>
            </a:r>
            <a:br>
              <a:rPr lang="ru-RU" dirty="0"/>
            </a:br>
            <a:endParaRPr lang="ru-RU" dirty="0"/>
          </a:p>
          <a:p>
            <a:r>
              <a:rPr lang="ru-RU" dirty="0"/>
              <a:t>- </a:t>
            </a:r>
            <a:r>
              <a:rPr lang="ru-RU" b="0" i="0" dirty="0">
                <a:solidFill>
                  <a:srgbClr val="A9A196"/>
                </a:solidFill>
                <a:effectLst/>
                <a:latin typeface="Roboto" panose="02000000000000000000" pitchFamily="2" charset="0"/>
              </a:rPr>
              <a:t>Лидер-реформатор — это </a:t>
            </a:r>
            <a:r>
              <a:rPr lang="ru-RU" b="0" i="1" dirty="0">
                <a:solidFill>
                  <a:srgbClr val="A9A196"/>
                </a:solidFill>
                <a:effectLst/>
                <a:latin typeface="Roboto" panose="02000000000000000000" pitchFamily="2" charset="0"/>
              </a:rPr>
              <a:t>преобразователь,</a:t>
            </a:r>
            <a:r>
              <a:rPr lang="ru-RU" b="0" i="0" dirty="0">
                <a:solidFill>
                  <a:srgbClr val="A9A196"/>
                </a:solidFill>
                <a:effectLst/>
                <a:latin typeface="Roboto" panose="02000000000000000000" pitchFamily="2" charset="0"/>
              </a:rPr>
              <a:t> а не спаситель. Он проявляет </a:t>
            </a:r>
            <a:r>
              <a:rPr lang="ru-RU" b="0" i="1" dirty="0">
                <a:solidFill>
                  <a:srgbClr val="A9A196"/>
                </a:solidFill>
                <a:effectLst/>
                <a:latin typeface="Roboto" panose="02000000000000000000" pitchFamily="2" charset="0"/>
              </a:rPr>
              <a:t>творчество,</a:t>
            </a:r>
            <a:r>
              <a:rPr lang="ru-RU" b="0" i="0" dirty="0">
                <a:solidFill>
                  <a:srgbClr val="A9A196"/>
                </a:solidFill>
                <a:effectLst/>
                <a:latin typeface="Roboto" panose="02000000000000000000" pitchFamily="2" charset="0"/>
              </a:rPr>
              <a:t> а не </a:t>
            </a:r>
            <a:r>
              <a:rPr lang="ru-RU" b="0" i="0" dirty="0" err="1">
                <a:solidFill>
                  <a:srgbClr val="A9A196"/>
                </a:solidFill>
                <a:effectLst/>
                <a:latin typeface="Roboto" panose="02000000000000000000" pitchFamily="2" charset="0"/>
              </a:rPr>
              <a:t>кудесничество</a:t>
            </a:r>
            <a:r>
              <a:rPr lang="ru-RU" b="0" i="0" dirty="0">
                <a:solidFill>
                  <a:srgbClr val="A9A196"/>
                </a:solidFill>
                <a:effectLst/>
                <a:latin typeface="Roboto" panose="02000000000000000000" pitchFamily="2" charset="0"/>
              </a:rPr>
              <a:t>. За ним стоят </a:t>
            </a:r>
            <a:r>
              <a:rPr lang="ru-RU" b="0" i="1" dirty="0">
                <a:solidFill>
                  <a:srgbClr val="A9A196"/>
                </a:solidFill>
                <a:effectLst/>
                <a:latin typeface="Roboto" panose="02000000000000000000" pitchFamily="2" charset="0"/>
              </a:rPr>
              <a:t>реалии,</a:t>
            </a:r>
            <a:r>
              <a:rPr lang="ru-RU" b="0" i="0" dirty="0">
                <a:solidFill>
                  <a:srgbClr val="A9A196"/>
                </a:solidFill>
                <a:effectLst/>
                <a:latin typeface="Roboto" panose="02000000000000000000" pitchFamily="2" charset="0"/>
              </a:rPr>
              <a:t> а не мифы. Он ведет последователей от </a:t>
            </a:r>
            <a:r>
              <a:rPr lang="ru-RU" b="0" i="1" dirty="0">
                <a:solidFill>
                  <a:srgbClr val="A9A196"/>
                </a:solidFill>
                <a:effectLst/>
                <a:latin typeface="Roboto" panose="02000000000000000000" pitchFamily="2" charset="0"/>
              </a:rPr>
              <a:t>результата к результату,</a:t>
            </a:r>
            <a:r>
              <a:rPr lang="ru-RU" b="0" i="0" dirty="0">
                <a:solidFill>
                  <a:srgbClr val="A9A196"/>
                </a:solidFill>
                <a:effectLst/>
                <a:latin typeface="Roboto" panose="02000000000000000000" pitchFamily="2" charset="0"/>
              </a:rPr>
              <a:t> а не от обещания к обещанию. Он ориентирует людей на </a:t>
            </a:r>
            <a:r>
              <a:rPr lang="ru-RU" b="0" i="1" dirty="0">
                <a:solidFill>
                  <a:srgbClr val="A9A196"/>
                </a:solidFill>
                <a:effectLst/>
                <a:latin typeface="Roboto" panose="02000000000000000000" pitchFamily="2" charset="0"/>
              </a:rPr>
              <a:t>работу,</a:t>
            </a:r>
            <a:r>
              <a:rPr lang="ru-RU" b="0" i="0" dirty="0">
                <a:solidFill>
                  <a:srgbClr val="A9A196"/>
                </a:solidFill>
                <a:effectLst/>
                <a:latin typeface="Roboto" panose="02000000000000000000" pitchFamily="2" charset="0"/>
              </a:rPr>
              <a:t> а не на дивиденды. Его цель — </a:t>
            </a:r>
            <a:r>
              <a:rPr lang="ru-RU" b="0" i="1" dirty="0">
                <a:solidFill>
                  <a:srgbClr val="A9A196"/>
                </a:solidFill>
                <a:effectLst/>
                <a:latin typeface="Roboto" panose="02000000000000000000" pitchFamily="2" charset="0"/>
              </a:rPr>
              <a:t>не изменить мир,</a:t>
            </a:r>
            <a:r>
              <a:rPr lang="ru-RU" b="0" i="0" dirty="0">
                <a:solidFill>
                  <a:srgbClr val="A9A196"/>
                </a:solidFill>
                <a:effectLst/>
                <a:latin typeface="Roboto" panose="02000000000000000000" pitchFamily="2" charset="0"/>
              </a:rPr>
              <a:t> а измениться в мире через развитие.</a:t>
            </a:r>
            <a:endParaRPr lang="ru-RU" dirty="0"/>
          </a:p>
          <a:p>
            <a:endParaRPr lang="ru-RU" dirty="0"/>
          </a:p>
          <a:p>
            <a:endParaRPr lang="ru-RU" dirty="0"/>
          </a:p>
          <a:p>
            <a:endParaRPr lang="ru-RU" dirty="0"/>
          </a:p>
          <a:p>
            <a:r>
              <a:rPr lang="ru-RU" dirty="0"/>
              <a:t>===================</a:t>
            </a:r>
          </a:p>
          <a:p>
            <a:r>
              <a:rPr lang="ru-RU" dirty="0"/>
              <a:t>НЕ ЧИТАЙ ЭТО, ЧИТАЙ КАРТИНКУ СО СЛАЙДА:</a:t>
            </a:r>
          </a:p>
          <a:p>
            <a:r>
              <a:rPr lang="ru-RU" dirty="0"/>
              <a:t>НОВЫЕ ТЕОРИИ ЛИДЕРСТВА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новые теории лидерства включают концепцию атрибутивного лидерства, концепцию харизматического лидерства, концепцию трансформирующего лидерства или лидерство по измерениям. Концепция атрибутивного лидерства основана на теории атрибуции, которая объясняет причинную связь между тем, что произошло, и тем, что люди считают причиной того, что произошло. Харизматический лидер - это тот, кто в силу своих личных качеств способен оказывать глубокое влияние на последователей. Лидер-реформатор оказывает влияние на последователей, повышая их уровень сознания в восприятии важности и ценности цели. </a:t>
            </a:r>
          </a:p>
          <a:p>
            <a:br>
              <a:rPr lang="ru-RU" dirty="0"/>
            </a:br>
            <a:endParaRPr lang="ru-RU" dirty="0"/>
          </a:p>
        </p:txBody>
      </p:sp>
      <p:sp>
        <p:nvSpPr>
          <p:cNvPr id="4" name="Номер слайда 3"/>
          <p:cNvSpPr>
            <a:spLocks noGrp="1"/>
          </p:cNvSpPr>
          <p:nvPr>
            <p:ph type="sldNum" sz="quarter" idx="5"/>
          </p:nvPr>
        </p:nvSpPr>
        <p:spPr/>
        <p:txBody>
          <a:bodyPr/>
          <a:lstStyle/>
          <a:p>
            <a:fld id="{A1CDC5F8-81D0-48BF-B7B6-240C976F2B05}" type="slidenum">
              <a:rPr lang="ru-RU" smtClean="0"/>
              <a:t>11</a:t>
            </a:fld>
            <a:endParaRPr lang="ru-RU"/>
          </a:p>
        </p:txBody>
      </p:sp>
    </p:spTree>
    <p:extLst>
      <p:ext uri="{BB962C8B-B14F-4D97-AF65-F5344CB8AC3E}">
        <p14:creationId xmlns:p14="http://schemas.microsoft.com/office/powerpoint/2010/main" val="145482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1" dirty="0">
                <a:solidFill>
                  <a:srgbClr val="A9A196"/>
                </a:solidFill>
                <a:effectLst/>
                <a:latin typeface="Roboto" panose="02000000000000000000" pitchFamily="2" charset="0"/>
              </a:rPr>
              <a:t>Теория атрибуции Дж. Конгера и Р. </a:t>
            </a:r>
            <a:r>
              <a:rPr lang="ru-RU" b="0" i="1" dirty="0" err="1">
                <a:solidFill>
                  <a:srgbClr val="A9A196"/>
                </a:solidFill>
                <a:effectLst/>
                <a:latin typeface="Roboto" panose="02000000000000000000" pitchFamily="2" charset="0"/>
              </a:rPr>
              <a:t>Канунго</a:t>
            </a:r>
            <a:r>
              <a:rPr lang="ru-RU" b="0" i="0" dirty="0">
                <a:solidFill>
                  <a:srgbClr val="A9A196"/>
                </a:solidFill>
                <a:effectLst/>
                <a:latin typeface="Roboto" panose="02000000000000000000" pitchFamily="2" charset="0"/>
              </a:rPr>
              <a:t> (</a:t>
            </a:r>
            <a:r>
              <a:rPr lang="ru-RU" b="0" i="0" dirty="0" err="1">
                <a:solidFill>
                  <a:srgbClr val="A9A196"/>
                </a:solidFill>
                <a:effectLst/>
                <a:latin typeface="Roboto" panose="02000000000000000000" pitchFamily="2" charset="0"/>
              </a:rPr>
              <a:t>Conger</a:t>
            </a:r>
            <a:r>
              <a:rPr lang="ru-RU" b="0" i="0" dirty="0">
                <a:solidFill>
                  <a:srgbClr val="A9A196"/>
                </a:solidFill>
                <a:effectLst/>
                <a:latin typeface="Roboto" panose="02000000000000000000" pitchFamily="2" charset="0"/>
              </a:rPr>
              <a:t> &amp; </a:t>
            </a:r>
            <a:r>
              <a:rPr lang="ru-RU" b="0" i="0" dirty="0" err="1">
                <a:solidFill>
                  <a:srgbClr val="A9A196"/>
                </a:solidFill>
                <a:effectLst/>
                <a:latin typeface="Roboto" panose="02000000000000000000" pitchFamily="2" charset="0"/>
              </a:rPr>
              <a:t>Kanungo</a:t>
            </a:r>
            <a:r>
              <a:rPr lang="ru-RU" b="0" i="0" dirty="0">
                <a:solidFill>
                  <a:srgbClr val="A9A196"/>
                </a:solidFill>
                <a:effectLst/>
                <a:latin typeface="Roboto" panose="02000000000000000000" pitchFamily="2" charset="0"/>
              </a:rPr>
              <a:t>, 1987) уточняет, что харизма — это феномен процесса атрибуции, т. е. люди приписывают харизму некоторым лидерам при определенных обстоятельствах. Это теория касается исключительно </a:t>
            </a:r>
            <a:r>
              <a:rPr lang="ru-RU" b="0" i="1" dirty="0">
                <a:solidFill>
                  <a:srgbClr val="A9A196"/>
                </a:solidFill>
                <a:effectLst/>
                <a:latin typeface="Roboto" panose="02000000000000000000" pitchFamily="2" charset="0"/>
              </a:rPr>
              <a:t>делового</a:t>
            </a:r>
            <a:r>
              <a:rPr lang="ru-RU" b="0" i="0" dirty="0">
                <a:solidFill>
                  <a:srgbClr val="A9A196"/>
                </a:solidFill>
                <a:effectLst/>
                <a:latin typeface="Roboto" panose="02000000000000000000" pitchFamily="2" charset="0"/>
              </a:rPr>
              <a:t> лидерства. В ней рассматриваются прежде всего те типы поведения, которые повышают вероятность их оценки как харизматических. </a:t>
            </a:r>
          </a:p>
          <a:p>
            <a:pPr algn="l"/>
            <a:endParaRPr lang="ru-RU" b="0" i="0" dirty="0">
              <a:solidFill>
                <a:srgbClr val="A9A196"/>
              </a:solidFill>
              <a:effectLst/>
              <a:latin typeface="Roboto" panose="02000000000000000000" pitchFamily="2" charset="0"/>
            </a:endParaRPr>
          </a:p>
          <a:p>
            <a:pPr algn="l"/>
            <a:r>
              <a:rPr lang="ru-RU" b="0" i="0" dirty="0">
                <a:solidFill>
                  <a:srgbClr val="A9A196"/>
                </a:solidFill>
                <a:effectLst/>
                <a:latin typeface="Roboto" panose="02000000000000000000" pitchFamily="2" charset="0"/>
              </a:rPr>
              <a:t>В данной теории подчеркивается, что для возникновения харизматического лидерства должны быть соблюдены определенные условия: лидеры должны быть чувствительны к потребностям и желаниям подчиненных, а также к обстановке в организации, чтобы их видение будущего соответствовало и тому и другому. Важен и выбор времени стратегических вмешательств: не слишком рано и не слишком поздно. Кризис может привести как к появлению харизматического лидера, так и к полному разочарованию подчиненных в существующем положении дел. Однако подлинный кризис не всегда необходим: лидер может «искусственно» создать кризис или указать на то, что статус-кво полностью недопустим. А затем нарисовать картину более желательного будущего, к которому могут стремиться последователи.</a:t>
            </a:r>
          </a:p>
          <a:p>
            <a:pPr algn="l"/>
            <a:r>
              <a:rPr lang="ru-RU" b="0" i="0" dirty="0">
                <a:solidFill>
                  <a:srgbClr val="A9A196"/>
                </a:solidFill>
                <a:effectLst/>
                <a:latin typeface="Roboto" panose="02000000000000000000" pitchFamily="2" charset="0"/>
              </a:rPr>
              <a:t>В своих исследованиях авторы теории также использовали сопоставление харизматических и </a:t>
            </a:r>
            <a:r>
              <a:rPr lang="ru-RU" b="0" i="0" dirty="0" err="1">
                <a:solidFill>
                  <a:srgbClr val="A9A196"/>
                </a:solidFill>
                <a:effectLst/>
                <a:latin typeface="Roboto" panose="02000000000000000000" pitchFamily="2" charset="0"/>
              </a:rPr>
              <a:t>нехаризматических</a:t>
            </a:r>
            <a:r>
              <a:rPr lang="ru-RU" b="0" i="0" dirty="0">
                <a:solidFill>
                  <a:srgbClr val="A9A196"/>
                </a:solidFill>
                <a:effectLst/>
                <a:latin typeface="Roboto" panose="02000000000000000000" pitchFamily="2" charset="0"/>
              </a:rPr>
              <a:t> лидеров из сферы крупного бизнеса. Были использованы следующие методы: интервью с лидером и подчиненными, прямое наблюдение за поведением лидеров и изучение документов компании.</a:t>
            </a:r>
          </a:p>
          <a:p>
            <a:pPr algn="l"/>
            <a:endParaRPr lang="ru-RU" b="0" i="0" dirty="0">
              <a:solidFill>
                <a:srgbClr val="A9A196"/>
              </a:solidFill>
              <a:effectLst/>
              <a:latin typeface="Roboto" panose="02000000000000000000" pitchFamily="2" charset="0"/>
            </a:endParaRPr>
          </a:p>
          <a:p>
            <a:pPr algn="l"/>
            <a:endParaRPr lang="ru-RU" b="0" i="0" dirty="0">
              <a:solidFill>
                <a:srgbClr val="A9A196"/>
              </a:solidFill>
              <a:effectLst/>
              <a:latin typeface="Roboto" panose="02000000000000000000" pitchFamily="2" charset="0"/>
            </a:endParaRPr>
          </a:p>
          <a:p>
            <a:pPr algn="l"/>
            <a:endParaRPr lang="ru-RU" b="0" i="0" dirty="0">
              <a:solidFill>
                <a:srgbClr val="A9A196"/>
              </a:solidFill>
              <a:effectLst/>
              <a:latin typeface="Roboto" panose="02000000000000000000" pitchFamily="2" charset="0"/>
            </a:endParaRPr>
          </a:p>
          <a:p>
            <a:pPr algn="l"/>
            <a:r>
              <a:rPr lang="ru-RU" b="0" i="0" dirty="0">
                <a:solidFill>
                  <a:srgbClr val="A9A196"/>
                </a:solidFill>
                <a:effectLst/>
                <a:latin typeface="Roboto" panose="02000000000000000000" pitchFamily="2" charset="0"/>
              </a:rPr>
              <a:t>==============</a:t>
            </a:r>
          </a:p>
          <a:p>
            <a:pPr algn="l"/>
            <a:r>
              <a:rPr lang="ru-RU" b="0" i="0" dirty="0">
                <a:solidFill>
                  <a:srgbClr val="A9A196"/>
                </a:solidFill>
                <a:effectLst/>
                <a:latin typeface="Roboto" panose="02000000000000000000" pitchFamily="2" charset="0"/>
              </a:rPr>
              <a:t>Авторы выделяют следующие формы поведения.</a:t>
            </a:r>
          </a:p>
          <a:p>
            <a:pPr algn="l">
              <a:buFont typeface="Arial" panose="020B0604020202020204" pitchFamily="34" charset="0"/>
              <a:buChar char="•"/>
            </a:pPr>
            <a:r>
              <a:rPr lang="ru-RU" b="0" i="0" dirty="0">
                <a:solidFill>
                  <a:srgbClr val="A9A196"/>
                </a:solidFill>
                <a:effectLst/>
                <a:latin typeface="Roboto" panose="02000000000000000000" pitchFamily="2" charset="0"/>
              </a:rPr>
              <a:t>• </a:t>
            </a:r>
            <a:r>
              <a:rPr lang="ru-RU" b="0" i="1" dirty="0">
                <a:solidFill>
                  <a:srgbClr val="A9A196"/>
                </a:solidFill>
                <a:effectLst/>
                <a:latin typeface="Roboto" panose="02000000000000000000" pitchFamily="2" charset="0"/>
              </a:rPr>
              <a:t>Видение будущего.</a:t>
            </a:r>
            <a:r>
              <a:rPr lang="ru-RU" b="0" i="0" dirty="0">
                <a:solidFill>
                  <a:srgbClr val="A9A196"/>
                </a:solidFill>
                <a:effectLst/>
                <a:latin typeface="Roboto" panose="02000000000000000000" pitchFamily="2" charset="0"/>
              </a:rPr>
              <a:t> При этом картина будущего у них значительно отличается от существующего состояния дел, но в то же время не воспринимается последователями как неестественная или недосягаемая. </a:t>
            </a:r>
            <a:r>
              <a:rPr lang="ru-RU" b="0" i="0" dirty="0" err="1">
                <a:solidFill>
                  <a:srgbClr val="A9A196"/>
                </a:solidFill>
                <a:effectLst/>
                <a:latin typeface="Roboto" panose="02000000000000000000" pitchFamily="2" charset="0"/>
              </a:rPr>
              <a:t>Нехаризматические</a:t>
            </a:r>
            <a:r>
              <a:rPr lang="ru-RU" b="0" i="0" dirty="0">
                <a:solidFill>
                  <a:srgbClr val="A9A196"/>
                </a:solidFill>
                <a:effectLst/>
                <a:latin typeface="Roboto" panose="02000000000000000000" pitchFamily="2" charset="0"/>
              </a:rPr>
              <a:t> лидеры, напротив, делают выбор в пользу небольших постепенных изменений: они скорее склонны к процессу адаптации (лучшее решение задач), чем к инновации (решение задач по- другому). Видение определяет цель изменения так, что это придает смысл задачам, поставленным перед последователями: Конгер описывает данный процесс как </a:t>
            </a:r>
            <a:r>
              <a:rPr lang="ru-RU" b="0" i="1" dirty="0" err="1">
                <a:solidFill>
                  <a:srgbClr val="A9A196"/>
                </a:solidFill>
                <a:effectLst/>
                <a:latin typeface="Roboto" panose="02000000000000000000" pitchFamily="2" charset="0"/>
              </a:rPr>
              <a:t>фрейминг</a:t>
            </a:r>
            <a:r>
              <a:rPr lang="ru-RU" b="0" i="1" dirty="0">
                <a:solidFill>
                  <a:srgbClr val="A9A196"/>
                </a:solidFill>
                <a:effectLst/>
                <a:latin typeface="Roboto" panose="02000000000000000000" pitchFamily="2" charset="0"/>
              </a:rPr>
              <a:t>.</a:t>
            </a:r>
            <a:endParaRPr lang="ru-RU" b="0" i="0" dirty="0">
              <a:solidFill>
                <a:srgbClr val="A9A196"/>
              </a:solidFill>
              <a:effectLst/>
              <a:latin typeface="Roboto" panose="02000000000000000000" pitchFamily="2" charset="0"/>
            </a:endParaRPr>
          </a:p>
          <a:p>
            <a:pPr algn="l">
              <a:buFont typeface="Arial" panose="020B0604020202020204" pitchFamily="34" charset="0"/>
              <a:buChar char="•"/>
            </a:pPr>
            <a:r>
              <a:rPr lang="ru-RU" b="0" i="0" dirty="0">
                <a:solidFill>
                  <a:srgbClr val="A9A196"/>
                </a:solidFill>
                <a:effectLst/>
                <a:latin typeface="Roboto" panose="02000000000000000000" pitchFamily="2" charset="0"/>
              </a:rPr>
              <a:t>• Использование </a:t>
            </a:r>
            <a:r>
              <a:rPr lang="ru-RU" b="0" i="1" dirty="0">
                <a:solidFill>
                  <a:srgbClr val="A9A196"/>
                </a:solidFill>
                <a:effectLst/>
                <a:latin typeface="Roboto" panose="02000000000000000000" pitchFamily="2" charset="0"/>
              </a:rPr>
              <a:t>личной власти,</a:t>
            </a:r>
            <a:r>
              <a:rPr lang="ru-RU" b="0" i="0" dirty="0">
                <a:solidFill>
                  <a:srgbClr val="A9A196"/>
                </a:solidFill>
                <a:effectLst/>
                <a:latin typeface="Roboto" panose="02000000000000000000" pitchFamily="2" charset="0"/>
              </a:rPr>
              <a:t> а не формальной для убеждения последователей и влияния на них. </a:t>
            </a:r>
            <a:r>
              <a:rPr lang="ru-RU" b="0" i="1" dirty="0">
                <a:solidFill>
                  <a:srgbClr val="A9A196"/>
                </a:solidFill>
                <a:effectLst/>
                <a:latin typeface="Roboto" panose="02000000000000000000" pitchFamily="2" charset="0"/>
              </a:rPr>
              <a:t>Убедительные обращения</a:t>
            </a:r>
            <a:r>
              <a:rPr lang="ru-RU" b="0" i="0" dirty="0">
                <a:solidFill>
                  <a:srgbClr val="A9A196"/>
                </a:solidFill>
                <a:effectLst/>
                <a:latin typeface="Roboto" panose="02000000000000000000" pitchFamily="2" charset="0"/>
              </a:rPr>
              <a:t> с помощью эмоциональных фраз, которые захватывают воображение последователей, помогают передать идеальный образ будущего (видение) и мотивировать к его достижению.</a:t>
            </a:r>
          </a:p>
          <a:p>
            <a:pPr algn="l">
              <a:buFont typeface="Arial" panose="020B0604020202020204" pitchFamily="34" charset="0"/>
              <a:buChar char="•"/>
            </a:pPr>
            <a:r>
              <a:rPr lang="ru-RU" b="0" i="0" dirty="0">
                <a:solidFill>
                  <a:srgbClr val="A9A196"/>
                </a:solidFill>
                <a:effectLst/>
                <a:latin typeface="Roboto" panose="02000000000000000000" pitchFamily="2" charset="0"/>
              </a:rPr>
              <a:t>• Использование </a:t>
            </a:r>
            <a:r>
              <a:rPr lang="ru-RU" b="0" i="1" dirty="0">
                <a:solidFill>
                  <a:srgbClr val="A9A196"/>
                </a:solidFill>
                <a:effectLst/>
                <a:latin typeface="Roboto" panose="02000000000000000000" pitchFamily="2" charset="0"/>
              </a:rPr>
              <a:t>нетрадиционных методов</a:t>
            </a:r>
            <a:r>
              <a:rPr lang="ru-RU" b="0" i="0" dirty="0">
                <a:solidFill>
                  <a:srgbClr val="A9A196"/>
                </a:solidFill>
                <a:effectLst/>
                <a:latin typeface="Roboto" panose="02000000000000000000" pitchFamily="2" charset="0"/>
              </a:rPr>
              <a:t> в реализации своего видения. Нетрадиционные методы, приводящие к успеху, способствуют тому, что последователи будут приписывать лидеру исключительные мастерство и умения. Например, поведение, связанное с риском, больше способствует харизматическому восприятию последователями.</a:t>
            </a:r>
          </a:p>
          <a:p>
            <a:pPr algn="l">
              <a:buFont typeface="Arial" panose="020B0604020202020204" pitchFamily="34" charset="0"/>
              <a:buChar char="•"/>
            </a:pPr>
            <a:r>
              <a:rPr lang="ru-RU" b="0" i="0" dirty="0">
                <a:solidFill>
                  <a:srgbClr val="A9A196"/>
                </a:solidFill>
                <a:effectLst/>
                <a:latin typeface="Roboto" panose="02000000000000000000" pitchFamily="2" charset="0"/>
              </a:rPr>
              <a:t>• </a:t>
            </a:r>
            <a:r>
              <a:rPr lang="ru-RU" b="0" i="1" dirty="0">
                <a:solidFill>
                  <a:srgbClr val="A9A196"/>
                </a:solidFill>
                <a:effectLst/>
                <a:latin typeface="Roboto" panose="02000000000000000000" pitchFamily="2" charset="0"/>
              </a:rPr>
              <a:t>Забота о других</a:t>
            </a:r>
            <a:r>
              <a:rPr lang="ru-RU" b="0" i="0" dirty="0">
                <a:solidFill>
                  <a:srgbClr val="A9A196"/>
                </a:solidFill>
                <a:effectLst/>
                <a:latin typeface="Roboto" panose="02000000000000000000" pitchFamily="2" charset="0"/>
              </a:rPr>
              <a:t> вместо заботы о себе самом связана с харизмой, так как вызывает большее доверие у последователей.</a:t>
            </a:r>
          </a:p>
          <a:p>
            <a:pPr algn="l">
              <a:buFont typeface="Arial" panose="020B0604020202020204" pitchFamily="34" charset="0"/>
              <a:buChar char="•"/>
            </a:pPr>
            <a:r>
              <a:rPr lang="ru-RU" b="0" i="0" dirty="0">
                <a:solidFill>
                  <a:srgbClr val="A9A196"/>
                </a:solidFill>
                <a:effectLst/>
                <a:latin typeface="Roboto" panose="02000000000000000000" pitchFamily="2" charset="0"/>
              </a:rPr>
              <a:t>• </a:t>
            </a:r>
            <a:r>
              <a:rPr lang="ru-RU" b="0" i="1" dirty="0">
                <a:solidFill>
                  <a:srgbClr val="A9A196"/>
                </a:solidFill>
                <a:effectLst/>
                <a:latin typeface="Roboto" panose="02000000000000000000" pitchFamily="2" charset="0"/>
              </a:rPr>
              <a:t>Уверенность в себе</a:t>
            </a:r>
            <a:r>
              <a:rPr lang="ru-RU" b="0" i="0" dirty="0">
                <a:solidFill>
                  <a:srgbClr val="A9A196"/>
                </a:solidFill>
                <a:effectLst/>
                <a:latin typeface="Roboto" panose="02000000000000000000" pitchFamily="2" charset="0"/>
              </a:rPr>
              <a:t> и энтузиазм касательно своего видения также способствуют восприятию лидеров как харизматических. Здесь проявляется феномен </a:t>
            </a:r>
            <a:r>
              <a:rPr lang="ru-RU" b="0" i="0" dirty="0" err="1">
                <a:solidFill>
                  <a:srgbClr val="A9A196"/>
                </a:solidFill>
                <a:effectLst/>
                <a:latin typeface="Roboto" panose="02000000000000000000" pitchFamily="2" charset="0"/>
              </a:rPr>
              <a:t>самоисполняющихся</a:t>
            </a:r>
            <a:r>
              <a:rPr lang="ru-RU" b="0" i="0" dirty="0">
                <a:solidFill>
                  <a:srgbClr val="A9A196"/>
                </a:solidFill>
                <a:effectLst/>
                <a:latin typeface="Roboto" panose="02000000000000000000" pitchFamily="2" charset="0"/>
              </a:rPr>
              <a:t> пророчеств: «Я знаю, что все получится».</a:t>
            </a:r>
          </a:p>
          <a:p>
            <a:endParaRPr lang="ru-RU" dirty="0"/>
          </a:p>
        </p:txBody>
      </p:sp>
      <p:sp>
        <p:nvSpPr>
          <p:cNvPr id="4" name="Номер слайда 3"/>
          <p:cNvSpPr>
            <a:spLocks noGrp="1"/>
          </p:cNvSpPr>
          <p:nvPr>
            <p:ph type="sldNum" sz="quarter" idx="5"/>
          </p:nvPr>
        </p:nvSpPr>
        <p:spPr/>
        <p:txBody>
          <a:bodyPr/>
          <a:lstStyle/>
          <a:p>
            <a:fld id="{A1CDC5F8-81D0-48BF-B7B6-240C976F2B05}" type="slidenum">
              <a:rPr lang="ru-RU" smtClean="0"/>
              <a:t>12</a:t>
            </a:fld>
            <a:endParaRPr lang="ru-RU"/>
          </a:p>
        </p:txBody>
      </p:sp>
    </p:spTree>
    <p:extLst>
      <p:ext uri="{BB962C8B-B14F-4D97-AF65-F5344CB8AC3E}">
        <p14:creationId xmlns:p14="http://schemas.microsoft.com/office/powerpoint/2010/main" val="104989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«Монстр перемен» — универсальное определение, придуманное автором для обозначения сложных, порой пугающих эмоциональных всплесков и социальных процессов, вырывающихся наружу, подобно всплывающему из морской пучины мифическому дракону, при любой попытке осуществить серьезные организационные изменения. Слияние компаний, реорганизация и прочие преобразования всегда затрагивают интересы людей, а это неизбежно сопряжено с явным (или, что хуже, неявным) проявлением чувств и задетого самолюбия. Ирония, а иногда и трагедия ситуации в том, что руководители преобразуемых компаний нередко игнорируют человеческий фактор как таковой. Именно это и послужило причиной написания данной книги, посвященной эмоциональному и поведенческому аспектам организационных преобразований. Книга ориентирована на менеджеров, предпринимателей, а также студентов и преподавателей экономических вузов.</a:t>
            </a:r>
          </a:p>
          <a:p>
            <a:endParaRPr lang="ru-RU" dirty="0"/>
          </a:p>
          <a:p>
            <a:r>
              <a:rPr lang="ru-RU" dirty="0"/>
              <a:t>ПРО ДОСТИЖЕНИЯ:</a:t>
            </a:r>
          </a:p>
          <a:p>
            <a:pPr algn="l"/>
            <a:r>
              <a:rPr lang="ru-RU" b="0" i="0" dirty="0">
                <a:solidFill>
                  <a:srgbClr val="CDC8C2"/>
                </a:solidFill>
                <a:effectLst/>
                <a:latin typeface="Gilroy"/>
              </a:rPr>
              <a:t>Старший вице-президент компании The Boston Consulting Group, возглавляет направление организационного консалтинга. Она помогла многим компаниям по всему миру осуществить масштабные программы преобразования.</a:t>
            </a:r>
          </a:p>
          <a:p>
            <a:pPr algn="l"/>
            <a:r>
              <a:rPr lang="ru-RU" b="0" i="0" dirty="0">
                <a:solidFill>
                  <a:srgbClr val="CDC8C2"/>
                </a:solidFill>
                <a:effectLst/>
                <a:latin typeface="Gilroy"/>
              </a:rPr>
              <a:t>Ее статья "</a:t>
            </a:r>
            <a:r>
              <a:rPr lang="ru-RU" b="0" i="0" dirty="0" err="1">
                <a:solidFill>
                  <a:srgbClr val="CDC8C2"/>
                </a:solidFill>
                <a:effectLst/>
                <a:latin typeface="Gilroy"/>
              </a:rPr>
              <a:t>Managing</a:t>
            </a:r>
            <a:r>
              <a:rPr lang="ru-RU" b="0" i="0" dirty="0">
                <a:solidFill>
                  <a:srgbClr val="CDC8C2"/>
                </a:solidFill>
                <a:effectLst/>
                <a:latin typeface="Gilroy"/>
              </a:rPr>
              <a:t> Change: The Art </a:t>
            </a:r>
            <a:r>
              <a:rPr lang="ru-RU" b="0" i="0" dirty="0" err="1">
                <a:solidFill>
                  <a:srgbClr val="CDC8C2"/>
                </a:solidFill>
                <a:effectLst/>
                <a:latin typeface="Gilroy"/>
              </a:rPr>
              <a:t>of</a:t>
            </a:r>
            <a:r>
              <a:rPr lang="ru-RU" b="0" i="0" dirty="0">
                <a:solidFill>
                  <a:srgbClr val="CDC8C2"/>
                </a:solidFill>
                <a:effectLst/>
                <a:latin typeface="Gilroy"/>
              </a:rPr>
              <a:t> </a:t>
            </a:r>
            <a:r>
              <a:rPr lang="ru-RU" b="0" i="0" dirty="0" err="1">
                <a:solidFill>
                  <a:srgbClr val="CDC8C2"/>
                </a:solidFill>
                <a:effectLst/>
                <a:latin typeface="Gilroy"/>
              </a:rPr>
              <a:t>Balancing</a:t>
            </a:r>
            <a:r>
              <a:rPr lang="ru-RU" b="0" i="0" dirty="0">
                <a:solidFill>
                  <a:srgbClr val="CDC8C2"/>
                </a:solidFill>
                <a:effectLst/>
                <a:latin typeface="Gilroy"/>
              </a:rPr>
              <a:t>" в журнале Harvard Business Review используется как учебное пособие в программах обучения руководителей во многих компаниях. Многие бизнес-школы включают ее в число обязательных для изучения материалов.</a:t>
            </a:r>
          </a:p>
          <a:p>
            <a:pPr algn="l"/>
            <a:r>
              <a:rPr lang="ru-RU" b="0" i="0" dirty="0">
                <a:solidFill>
                  <a:srgbClr val="CDC8C2"/>
                </a:solidFill>
                <a:effectLst/>
                <a:latin typeface="Gilroy"/>
              </a:rPr>
              <a:t>Джини Даниэль Дак не только эксперт по управлению изменениями, но и человек искусства, она имеет степень магистра в области скульптуры, она тонко чувствует то, что придает людям силы.</a:t>
            </a:r>
          </a:p>
          <a:p>
            <a:endParaRPr lang="ru-RU" dirty="0"/>
          </a:p>
        </p:txBody>
      </p:sp>
      <p:sp>
        <p:nvSpPr>
          <p:cNvPr id="4" name="Номер слайда 3"/>
          <p:cNvSpPr>
            <a:spLocks noGrp="1"/>
          </p:cNvSpPr>
          <p:nvPr>
            <p:ph type="sldNum" sz="quarter" idx="5"/>
          </p:nvPr>
        </p:nvSpPr>
        <p:spPr/>
        <p:txBody>
          <a:bodyPr/>
          <a:lstStyle/>
          <a:p>
            <a:fld id="{A1CDC5F8-81D0-48BF-B7B6-240C976F2B05}" type="slidenum">
              <a:rPr lang="ru-RU" smtClean="0"/>
              <a:t>13</a:t>
            </a:fld>
            <a:endParaRPr lang="ru-RU"/>
          </a:p>
        </p:txBody>
      </p:sp>
    </p:spTree>
    <p:extLst>
      <p:ext uri="{BB962C8B-B14F-4D97-AF65-F5344CB8AC3E}">
        <p14:creationId xmlns:p14="http://schemas.microsoft.com/office/powerpoint/2010/main" val="281934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173E2-6CAF-4928-A7E8-818D140BB18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47ED188-52AA-4C78-AFD2-30D79F00043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Tree>
    <p:extLst>
      <p:ext uri="{BB962C8B-B14F-4D97-AF65-F5344CB8AC3E}">
        <p14:creationId xmlns:p14="http://schemas.microsoft.com/office/powerpoint/2010/main" val="211553777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14562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FA54A0F-CD35-44AA-806C-44C0498F9493}"/>
              </a:ext>
            </a:extLst>
          </p:cNvPr>
          <p:cNvSpPr>
            <a:spLocks noGrp="1"/>
          </p:cNvSpPr>
          <p:nvPr>
            <p:ph type="ctrTitle"/>
          </p:nvPr>
        </p:nvSpPr>
        <p:spPr>
          <a:xfrm>
            <a:off x="1524000" y="1122363"/>
            <a:ext cx="9144000" cy="2387600"/>
          </a:xfrm>
        </p:spPr>
        <p:txBody>
          <a:bodyPr/>
          <a:lstStyle/>
          <a:p>
            <a:r>
              <a:rPr lang="ru-RU" dirty="0"/>
              <a:t>Менеджмент. Тема 10.</a:t>
            </a:r>
          </a:p>
        </p:txBody>
      </p:sp>
      <p:sp>
        <p:nvSpPr>
          <p:cNvPr id="5" name="Подзаголовок 2">
            <a:extLst>
              <a:ext uri="{FF2B5EF4-FFF2-40B4-BE49-F238E27FC236}">
                <a16:creationId xmlns:a16="http://schemas.microsoft.com/office/drawing/2014/main" id="{FB6362F6-8737-45A7-B030-D517F7FBDCD1}"/>
              </a:ext>
            </a:extLst>
          </p:cNvPr>
          <p:cNvSpPr>
            <a:spLocks noGrp="1"/>
          </p:cNvSpPr>
          <p:nvPr>
            <p:ph type="subTitle" idx="1"/>
          </p:nvPr>
        </p:nvSpPr>
        <p:spPr>
          <a:xfrm>
            <a:off x="1524000" y="3602038"/>
            <a:ext cx="9144000" cy="1655762"/>
          </a:xfrm>
        </p:spPr>
        <p:txBody>
          <a:bodyPr/>
          <a:lstStyle/>
          <a:p>
            <a:r>
              <a:rPr lang="ru-RU" dirty="0"/>
              <a:t>Подготовил: Подстречный А.В. – 1Э2</a:t>
            </a:r>
          </a:p>
          <a:p>
            <a:r>
              <a:rPr lang="ru-RU" dirty="0"/>
              <a:t>Проверил: преподаватель менеджмента </a:t>
            </a:r>
            <a:r>
              <a:rPr lang="ru-RU" dirty="0" err="1"/>
              <a:t>Понуждаев</a:t>
            </a:r>
            <a:r>
              <a:rPr lang="ru-RU" dirty="0"/>
              <a:t> Э.А.</a:t>
            </a:r>
          </a:p>
        </p:txBody>
      </p:sp>
      <p:grpSp>
        <p:nvGrpSpPr>
          <p:cNvPr id="6" name="Группа 5">
            <a:extLst>
              <a:ext uri="{FF2B5EF4-FFF2-40B4-BE49-F238E27FC236}">
                <a16:creationId xmlns:a16="http://schemas.microsoft.com/office/drawing/2014/main" id="{1A5A74E4-F383-4DC1-BEDF-CB4B707358CE}"/>
              </a:ext>
            </a:extLst>
          </p:cNvPr>
          <p:cNvGrpSpPr/>
          <p:nvPr/>
        </p:nvGrpSpPr>
        <p:grpSpPr>
          <a:xfrm>
            <a:off x="3649287" y="299183"/>
            <a:ext cx="4893425" cy="2015691"/>
            <a:chOff x="3649287" y="299183"/>
            <a:chExt cx="4893425" cy="2015691"/>
          </a:xfrm>
        </p:grpSpPr>
        <p:pic>
          <p:nvPicPr>
            <p:cNvPr id="7" name="Рисунок 6">
              <a:extLst>
                <a:ext uri="{FF2B5EF4-FFF2-40B4-BE49-F238E27FC236}">
                  <a16:creationId xmlns:a16="http://schemas.microsoft.com/office/drawing/2014/main" id="{CEC3D2A8-385E-46A8-85BE-AEFD18D98D0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649287" y="299183"/>
              <a:ext cx="4893425" cy="1646359"/>
            </a:xfrm>
            <a:prstGeom prst="rect">
              <a:avLst/>
            </a:prstGeom>
          </p:spPr>
        </p:pic>
        <p:sp>
          <p:nvSpPr>
            <p:cNvPr id="8" name="TextBox 7">
              <a:extLst>
                <a:ext uri="{FF2B5EF4-FFF2-40B4-BE49-F238E27FC236}">
                  <a16:creationId xmlns:a16="http://schemas.microsoft.com/office/drawing/2014/main" id="{F36E1177-5F3E-400A-8207-5E3E1A830E81}"/>
                </a:ext>
              </a:extLst>
            </p:cNvPr>
            <p:cNvSpPr txBox="1"/>
            <p:nvPr/>
          </p:nvSpPr>
          <p:spPr>
            <a:xfrm>
              <a:off x="3649287" y="1945542"/>
              <a:ext cx="4893425" cy="369332"/>
            </a:xfrm>
            <a:prstGeom prst="rect">
              <a:avLst/>
            </a:prstGeom>
            <a:noFill/>
          </p:spPr>
          <p:txBody>
            <a:bodyPr wrap="square" rtlCol="0">
              <a:spAutoFit/>
            </a:bodyPr>
            <a:lstStyle/>
            <a:p>
              <a:pPr algn="ctr"/>
              <a:r>
                <a:rPr lang="ru-RU" dirty="0">
                  <a:solidFill>
                    <a:srgbClr val="96130C"/>
                  </a:solidFill>
                </a:rPr>
                <a:t>МОСКОВСКИЙ ОБЛАСТНОЙ ФИЛИАЛ</a:t>
              </a:r>
            </a:p>
          </p:txBody>
        </p:sp>
      </p:grpSp>
    </p:spTree>
    <p:extLst>
      <p:ext uri="{BB962C8B-B14F-4D97-AF65-F5344CB8AC3E}">
        <p14:creationId xmlns:p14="http://schemas.microsoft.com/office/powerpoint/2010/main" val="190076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1323439"/>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9. Сопоставьте универсальный и ситуативный подходы к трактовке лидерства. Какой из них, на Ваш взгляд, сегодня более востребован в организациях? Укажите несколько причин.</a:t>
            </a:r>
          </a:p>
        </p:txBody>
      </p:sp>
      <p:sp>
        <p:nvSpPr>
          <p:cNvPr id="5" name="TextBox 4">
            <a:extLst>
              <a:ext uri="{FF2B5EF4-FFF2-40B4-BE49-F238E27FC236}">
                <a16:creationId xmlns:a16="http://schemas.microsoft.com/office/drawing/2014/main" id="{5C1DEF1D-A279-4073-9B2A-5664943F089B}"/>
              </a:ext>
            </a:extLst>
          </p:cNvPr>
          <p:cNvSpPr txBox="1"/>
          <p:nvPr/>
        </p:nvSpPr>
        <p:spPr>
          <a:xfrm>
            <a:off x="152172" y="1405795"/>
            <a:ext cx="6093228" cy="5355312"/>
          </a:xfrm>
          <a:prstGeom prst="rect">
            <a:avLst/>
          </a:prstGeom>
          <a:noFill/>
        </p:spPr>
        <p:txBody>
          <a:bodyPr wrap="square">
            <a:spAutoFit/>
          </a:bodyPr>
          <a:lstStyle/>
          <a:p>
            <a:pPr algn="just"/>
            <a:r>
              <a:rPr lang="ru-RU" dirty="0"/>
              <a:t>По характеру деятельности различают:</a:t>
            </a:r>
          </a:p>
          <a:p>
            <a:pPr algn="just"/>
            <a:endParaRPr lang="ru-RU" dirty="0"/>
          </a:p>
          <a:p>
            <a:pPr algn="just"/>
            <a:r>
              <a:rPr lang="ru-RU" dirty="0"/>
              <a:t>· </a:t>
            </a:r>
            <a:r>
              <a:rPr lang="ru-RU" b="1" dirty="0"/>
              <a:t>универсальный</a:t>
            </a:r>
            <a:r>
              <a:rPr lang="ru-RU" dirty="0"/>
              <a:t> тип, т. е. Постоянно проявляющий качества лидера;</a:t>
            </a:r>
          </a:p>
          <a:p>
            <a:pPr algn="just"/>
            <a:r>
              <a:rPr lang="ru-RU" dirty="0"/>
              <a:t>· </a:t>
            </a:r>
            <a:r>
              <a:rPr lang="ru-RU" b="1" dirty="0"/>
              <a:t>ситуативный</a:t>
            </a:r>
            <a:r>
              <a:rPr lang="ru-RU" dirty="0"/>
              <a:t>, проявляющий качества лидера лишь в определенной ситуации.</a:t>
            </a:r>
          </a:p>
          <a:p>
            <a:pPr algn="just"/>
            <a:endParaRPr lang="ru-RU" dirty="0"/>
          </a:p>
          <a:p>
            <a:pPr marL="342900" indent="-342900" algn="just">
              <a:buFont typeface="+mj-lt"/>
              <a:buAutoNum type="arabicPeriod"/>
            </a:pPr>
            <a:r>
              <a:rPr lang="ru-RU" dirty="0"/>
              <a:t>На мой взгляд более востребован универсальный тип лидерства, поскольку руководитель должен уметь ориентироваться если не во всех, то в большинстве случаев и ситуаций, которые могут возникнуть в компании/команде.</a:t>
            </a:r>
          </a:p>
          <a:p>
            <a:pPr marL="342900" indent="-342900" algn="just">
              <a:buFont typeface="+mj-lt"/>
              <a:buAutoNum type="arabicPeriod"/>
            </a:pPr>
            <a:r>
              <a:rPr lang="ru-RU" dirty="0"/>
              <a:t>Для организации постоянной и продуктивной работы должен быть постоянный контроль за исполнением обязательств со стороны руководителя, который будет следить, контролировать и проверять работу.</a:t>
            </a:r>
          </a:p>
          <a:p>
            <a:pPr marL="342900" indent="-342900" algn="just">
              <a:buFont typeface="+mj-lt"/>
              <a:buAutoNum type="arabicPeriod"/>
            </a:pPr>
            <a:r>
              <a:rPr lang="ru-RU" dirty="0"/>
              <a:t>Для спокойства в коллективе люди должен знать и осознавать присутствие и поддержку со стороны руководства.</a:t>
            </a:r>
          </a:p>
        </p:txBody>
      </p:sp>
      <p:sp>
        <p:nvSpPr>
          <p:cNvPr id="6" name="TextBox 5">
            <a:extLst>
              <a:ext uri="{FF2B5EF4-FFF2-40B4-BE49-F238E27FC236}">
                <a16:creationId xmlns:a16="http://schemas.microsoft.com/office/drawing/2014/main" id="{A8C45FA9-E16B-446B-AEC4-641E6EC964C8}"/>
              </a:ext>
            </a:extLst>
          </p:cNvPr>
          <p:cNvSpPr txBox="1"/>
          <p:nvPr/>
        </p:nvSpPr>
        <p:spPr>
          <a:xfrm>
            <a:off x="7040880" y="6114776"/>
            <a:ext cx="5020104" cy="646331"/>
          </a:xfrm>
          <a:prstGeom prst="rect">
            <a:avLst/>
          </a:prstGeom>
          <a:noFill/>
        </p:spPr>
        <p:txBody>
          <a:bodyPr wrap="square">
            <a:spAutoFit/>
          </a:bodyPr>
          <a:lstStyle/>
          <a:p>
            <a:r>
              <a:rPr lang="ru-RU" sz="1200" dirty="0"/>
              <a:t>Ильинична, Д. Н. Современная типология лидерства в организации / Д. Н. Ильинична. — Текст : непосредственный // Социология и право. — 2012. — № 2. — С. 10-23.</a:t>
            </a:r>
          </a:p>
        </p:txBody>
      </p:sp>
      <p:pic>
        <p:nvPicPr>
          <p:cNvPr id="8" name="Рисунок 7">
            <a:extLst>
              <a:ext uri="{FF2B5EF4-FFF2-40B4-BE49-F238E27FC236}">
                <a16:creationId xmlns:a16="http://schemas.microsoft.com/office/drawing/2014/main" id="{4A710501-0E23-4FF5-BF83-2ABDF2D5A6F8}"/>
              </a:ext>
            </a:extLst>
          </p:cNvPr>
          <p:cNvPicPr>
            <a:picLocks noChangeAspect="1"/>
          </p:cNvPicPr>
          <p:nvPr/>
        </p:nvPicPr>
        <p:blipFill>
          <a:blip r:embed="rId2"/>
          <a:stretch>
            <a:fillRect/>
          </a:stretch>
        </p:blipFill>
        <p:spPr>
          <a:xfrm>
            <a:off x="7273963" y="98024"/>
            <a:ext cx="4195565" cy="6016752"/>
          </a:xfrm>
          <a:prstGeom prst="rect">
            <a:avLst/>
          </a:prstGeom>
        </p:spPr>
      </p:pic>
    </p:spTree>
    <p:extLst>
      <p:ext uri="{BB962C8B-B14F-4D97-AF65-F5344CB8AC3E}">
        <p14:creationId xmlns:p14="http://schemas.microsoft.com/office/powerpoint/2010/main" val="64353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1015663"/>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10.Кратко охарактеризуйте «классические» и «новые» теории лидерства. В чём заключается их принципиальная новизна?</a:t>
            </a:r>
          </a:p>
        </p:txBody>
      </p:sp>
      <p:sp>
        <p:nvSpPr>
          <p:cNvPr id="6" name="TextBox 5">
            <a:extLst>
              <a:ext uri="{FF2B5EF4-FFF2-40B4-BE49-F238E27FC236}">
                <a16:creationId xmlns:a16="http://schemas.microsoft.com/office/drawing/2014/main" id="{C0584B6B-49D3-4494-AEA7-6B279FAFC880}"/>
              </a:ext>
            </a:extLst>
          </p:cNvPr>
          <p:cNvSpPr txBox="1"/>
          <p:nvPr/>
        </p:nvSpPr>
        <p:spPr>
          <a:xfrm>
            <a:off x="6574584" y="707108"/>
            <a:ext cx="5248656" cy="3170099"/>
          </a:xfrm>
          <a:prstGeom prst="rect">
            <a:avLst/>
          </a:prstGeom>
          <a:noFill/>
        </p:spPr>
        <p:txBody>
          <a:bodyPr wrap="square">
            <a:spAutoFit/>
          </a:bodyPr>
          <a:lstStyle/>
          <a:p>
            <a:r>
              <a:rPr lang="ru-RU" sz="2000" dirty="0"/>
              <a:t>Классические теории:</a:t>
            </a:r>
          </a:p>
          <a:p>
            <a:pPr marL="285750" indent="-285750">
              <a:buFont typeface="Arial" panose="020B0604020202020204" pitchFamily="34" charset="0"/>
              <a:buChar char="•"/>
            </a:pPr>
            <a:r>
              <a:rPr lang="ru-RU" sz="2000" dirty="0"/>
              <a:t>Теория врожденных черт</a:t>
            </a:r>
          </a:p>
          <a:p>
            <a:pPr marL="285750" indent="-285750">
              <a:buFont typeface="Arial" panose="020B0604020202020204" pitchFamily="34" charset="0"/>
              <a:buChar char="•"/>
            </a:pPr>
            <a:r>
              <a:rPr lang="ru-RU" sz="2000" dirty="0"/>
              <a:t>Поведенческая теория</a:t>
            </a:r>
          </a:p>
          <a:p>
            <a:pPr marL="285750" indent="-285750">
              <a:buFont typeface="Arial" panose="020B0604020202020204" pitchFamily="34" charset="0"/>
              <a:buChar char="•"/>
            </a:pPr>
            <a:r>
              <a:rPr lang="ru-RU" sz="2000" dirty="0"/>
              <a:t>Ситуационная теория</a:t>
            </a:r>
          </a:p>
          <a:p>
            <a:pPr marL="285750" indent="-285750">
              <a:buFont typeface="Arial" panose="020B0604020202020204" pitchFamily="34" charset="0"/>
              <a:buChar char="•"/>
            </a:pPr>
            <a:endParaRPr lang="ru-RU" sz="2000" dirty="0"/>
          </a:p>
          <a:p>
            <a:r>
              <a:rPr lang="ru-RU" sz="2000" dirty="0"/>
              <a:t>Новые теории:</a:t>
            </a:r>
          </a:p>
          <a:p>
            <a:pPr marL="285750" indent="-285750">
              <a:buFont typeface="Arial" panose="020B0604020202020204" pitchFamily="34" charset="0"/>
              <a:buChar char="•"/>
            </a:pPr>
            <a:r>
              <a:rPr lang="ru-RU" sz="2000" dirty="0"/>
              <a:t>Концепция атрибутивного лидерства</a:t>
            </a:r>
          </a:p>
          <a:p>
            <a:pPr marL="285750" indent="-285750">
              <a:buFont typeface="Arial" panose="020B0604020202020204" pitchFamily="34" charset="0"/>
              <a:buChar char="•"/>
            </a:pPr>
            <a:r>
              <a:rPr lang="ru-RU" sz="2000" dirty="0"/>
              <a:t>Концепция харизматического лидерства</a:t>
            </a:r>
          </a:p>
          <a:p>
            <a:pPr marL="285750" indent="-285750">
              <a:buFont typeface="Arial" panose="020B0604020202020204" pitchFamily="34" charset="0"/>
              <a:buChar char="•"/>
            </a:pPr>
            <a:r>
              <a:rPr lang="ru-RU" sz="2000" dirty="0"/>
              <a:t>Концепция преобразующего лидерства (лидер реформатор)</a:t>
            </a:r>
          </a:p>
        </p:txBody>
      </p:sp>
      <p:sp>
        <p:nvSpPr>
          <p:cNvPr id="8" name="TextBox 7">
            <a:extLst>
              <a:ext uri="{FF2B5EF4-FFF2-40B4-BE49-F238E27FC236}">
                <a16:creationId xmlns:a16="http://schemas.microsoft.com/office/drawing/2014/main" id="{EC33E68C-70A4-4C1B-9C61-03D6C6460A31}"/>
              </a:ext>
            </a:extLst>
          </p:cNvPr>
          <p:cNvSpPr txBox="1"/>
          <p:nvPr/>
        </p:nvSpPr>
        <p:spPr>
          <a:xfrm>
            <a:off x="152172" y="5688780"/>
            <a:ext cx="5425668" cy="1169551"/>
          </a:xfrm>
          <a:prstGeom prst="rect">
            <a:avLst/>
          </a:prstGeom>
          <a:noFill/>
        </p:spPr>
        <p:txBody>
          <a:bodyPr wrap="square">
            <a:spAutoFit/>
          </a:bodyPr>
          <a:lstStyle/>
          <a:p>
            <a:r>
              <a:rPr lang="ru-RU" sz="1400" dirty="0"/>
              <a:t>Современные теории лидерства - Теория лидерства: основные эволюционные направления. Типы лидеров. — Текст : электронный // studbooks.net : [сайт]. — URL: https://studbooks.net/1316361/menedzhment/sovremennye_teorii_liderstva (дата обращения: 02.06.2022).</a:t>
            </a:r>
          </a:p>
        </p:txBody>
      </p:sp>
      <p:pic>
        <p:nvPicPr>
          <p:cNvPr id="6146" name="Picture 2">
            <a:extLst>
              <a:ext uri="{FF2B5EF4-FFF2-40B4-BE49-F238E27FC236}">
                <a16:creationId xmlns:a16="http://schemas.microsoft.com/office/drawing/2014/main" id="{B1AB6FC5-9B57-4FF0-A76B-1938CDEF4F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83" t="6938" r="7959" b="13878"/>
          <a:stretch/>
        </p:blipFill>
        <p:spPr bwMode="auto">
          <a:xfrm>
            <a:off x="240678" y="1655064"/>
            <a:ext cx="5248656" cy="35478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4E99F19-A6A7-4A41-A6EB-59CCFA574724}"/>
              </a:ext>
            </a:extLst>
          </p:cNvPr>
          <p:cNvSpPr txBox="1"/>
          <p:nvPr/>
        </p:nvSpPr>
        <p:spPr>
          <a:xfrm>
            <a:off x="5940780" y="5714972"/>
            <a:ext cx="6099048" cy="954107"/>
          </a:xfrm>
          <a:prstGeom prst="rect">
            <a:avLst/>
          </a:prstGeom>
          <a:noFill/>
        </p:spPr>
        <p:txBody>
          <a:bodyPr wrap="square">
            <a:spAutoFit/>
          </a:bodyPr>
          <a:lstStyle/>
          <a:p>
            <a:r>
              <a:rPr lang="ru-RU" sz="1400" dirty="0"/>
              <a:t>4. Современные теории лидерства - Презентация 207597-15. — Текст : электронный // 900igr.net : [сайт]. — URL: http://900igr.net/prezentacija/obschestvoznanie/politicheskoe-liderstvo-207597/4.-sovremennye-teorii-liderstva-15.html (дата обращения: 02.06.2022).</a:t>
            </a:r>
          </a:p>
        </p:txBody>
      </p:sp>
      <p:sp>
        <p:nvSpPr>
          <p:cNvPr id="15" name="TextBox 14">
            <a:extLst>
              <a:ext uri="{FF2B5EF4-FFF2-40B4-BE49-F238E27FC236}">
                <a16:creationId xmlns:a16="http://schemas.microsoft.com/office/drawing/2014/main" id="{8FACB6D7-0D13-45FE-8EF7-58DDB35DDD00}"/>
              </a:ext>
            </a:extLst>
          </p:cNvPr>
          <p:cNvSpPr txBox="1"/>
          <p:nvPr/>
        </p:nvSpPr>
        <p:spPr>
          <a:xfrm>
            <a:off x="5940780" y="4918161"/>
            <a:ext cx="6099048" cy="954107"/>
          </a:xfrm>
          <a:prstGeom prst="rect">
            <a:avLst/>
          </a:prstGeom>
          <a:noFill/>
        </p:spPr>
        <p:txBody>
          <a:bodyPr wrap="square">
            <a:spAutoFit/>
          </a:bodyPr>
          <a:lstStyle/>
          <a:p>
            <a:r>
              <a:rPr lang="ru-RU" sz="1400" dirty="0"/>
              <a:t>Руководство и лидерство: теории и модели. Лекция 6 - презентация онлайн. — Текст : электронный // ppt-online.org : [сайт]. — URL: https://ppt-online.org/7148 (дата обращения: 02.06.2022).</a:t>
            </a:r>
          </a:p>
          <a:p>
            <a:endParaRPr lang="ru-RU" sz="1400" dirty="0"/>
          </a:p>
        </p:txBody>
      </p:sp>
    </p:spTree>
    <p:extLst>
      <p:ext uri="{BB962C8B-B14F-4D97-AF65-F5344CB8AC3E}">
        <p14:creationId xmlns:p14="http://schemas.microsoft.com/office/powerpoint/2010/main" val="275982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707886"/>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11.Охарактеризуйте модель харизматического лидерства </a:t>
            </a:r>
            <a:r>
              <a:rPr lang="ru-RU" sz="2000" dirty="0" err="1"/>
              <a:t>Конждера</a:t>
            </a:r>
            <a:r>
              <a:rPr lang="ru-RU" sz="2000" dirty="0"/>
              <a:t> – </a:t>
            </a:r>
            <a:r>
              <a:rPr lang="ru-RU" sz="2000" dirty="0" err="1"/>
              <a:t>Канунго</a:t>
            </a:r>
            <a:r>
              <a:rPr lang="ru-RU" sz="2000" dirty="0"/>
              <a:t>. </a:t>
            </a:r>
          </a:p>
        </p:txBody>
      </p:sp>
      <p:sp>
        <p:nvSpPr>
          <p:cNvPr id="6" name="TextBox 5">
            <a:extLst>
              <a:ext uri="{FF2B5EF4-FFF2-40B4-BE49-F238E27FC236}">
                <a16:creationId xmlns:a16="http://schemas.microsoft.com/office/drawing/2014/main" id="{636D6177-E5EA-4C84-91D5-50663E46EAE5}"/>
              </a:ext>
            </a:extLst>
          </p:cNvPr>
          <p:cNvSpPr txBox="1"/>
          <p:nvPr/>
        </p:nvSpPr>
        <p:spPr>
          <a:xfrm>
            <a:off x="152172" y="1143429"/>
            <a:ext cx="6099048" cy="3139321"/>
          </a:xfrm>
          <a:prstGeom prst="rect">
            <a:avLst/>
          </a:prstGeom>
          <a:noFill/>
        </p:spPr>
        <p:txBody>
          <a:bodyPr wrap="square">
            <a:spAutoFit/>
          </a:bodyPr>
          <a:lstStyle/>
          <a:p>
            <a:r>
              <a:rPr lang="ru-RU" dirty="0"/>
              <a:t>Дж. </a:t>
            </a:r>
            <a:r>
              <a:rPr lang="ru-RU" dirty="0" err="1"/>
              <a:t>Конжер</a:t>
            </a:r>
            <a:r>
              <a:rPr lang="ru-RU" dirty="0"/>
              <a:t> и Р. </a:t>
            </a:r>
            <a:r>
              <a:rPr lang="ru-RU" dirty="0" err="1"/>
              <a:t>Канунго</a:t>
            </a:r>
            <a:r>
              <a:rPr lang="ru-RU" dirty="0"/>
              <a:t> разработали атрибутивную модель, согласно которой последователи приписывают лидеру харизматические черты, наблюдая за его поведением, на протяжении сменяющих друг друга трех стадий в процессе:</a:t>
            </a:r>
          </a:p>
          <a:p>
            <a:endParaRPr lang="ru-RU" dirty="0"/>
          </a:p>
          <a:p>
            <a:r>
              <a:rPr lang="ru-RU" dirty="0"/>
              <a:t>-оценки ситуации (учитывается точность этой оценки)</a:t>
            </a:r>
          </a:p>
          <a:p>
            <a:r>
              <a:rPr lang="ru-RU" dirty="0"/>
              <a:t>-демонстрации стратегического предвидения, в частности, с помощью формулировки нетрадиционных целей</a:t>
            </a:r>
          </a:p>
          <a:p>
            <a:r>
              <a:rPr lang="ru-RU" dirty="0"/>
              <a:t>-демонстрации способности служить примером и вдохновлять последователей.</a:t>
            </a:r>
          </a:p>
        </p:txBody>
      </p:sp>
      <p:sp>
        <p:nvSpPr>
          <p:cNvPr id="10" name="TextBox 9">
            <a:extLst>
              <a:ext uri="{FF2B5EF4-FFF2-40B4-BE49-F238E27FC236}">
                <a16:creationId xmlns:a16="http://schemas.microsoft.com/office/drawing/2014/main" id="{7088BD81-57FA-43E2-B5B4-9BDD07343B1A}"/>
              </a:ext>
            </a:extLst>
          </p:cNvPr>
          <p:cNvSpPr txBox="1"/>
          <p:nvPr/>
        </p:nvSpPr>
        <p:spPr>
          <a:xfrm>
            <a:off x="152172" y="4385271"/>
            <a:ext cx="5754852" cy="923330"/>
          </a:xfrm>
          <a:prstGeom prst="rect">
            <a:avLst/>
          </a:prstGeom>
          <a:noFill/>
        </p:spPr>
        <p:txBody>
          <a:bodyPr wrap="square">
            <a:spAutoFit/>
          </a:bodyPr>
          <a:lstStyle/>
          <a:p>
            <a:r>
              <a:rPr lang="ru-RU" dirty="0"/>
              <a:t>Джон </a:t>
            </a:r>
            <a:r>
              <a:rPr lang="ru-RU" dirty="0" err="1"/>
              <a:t>Джейнвей</a:t>
            </a:r>
            <a:r>
              <a:rPr lang="ru-RU" dirty="0"/>
              <a:t> </a:t>
            </a:r>
            <a:r>
              <a:rPr lang="ru-RU" dirty="0" err="1"/>
              <a:t>Конджер</a:t>
            </a:r>
            <a:r>
              <a:rPr lang="ru-RU" dirty="0"/>
              <a:t> (27 февраля 1921 - 24 июня 2006) был американским психологом и бывшим президентом American </a:t>
            </a:r>
            <a:r>
              <a:rPr lang="ru-RU" dirty="0" err="1"/>
              <a:t>Psychological</a:t>
            </a:r>
            <a:r>
              <a:rPr lang="ru-RU" dirty="0"/>
              <a:t> Association (APA).</a:t>
            </a:r>
          </a:p>
        </p:txBody>
      </p:sp>
      <p:sp>
        <p:nvSpPr>
          <p:cNvPr id="16" name="TextBox 15">
            <a:extLst>
              <a:ext uri="{FF2B5EF4-FFF2-40B4-BE49-F238E27FC236}">
                <a16:creationId xmlns:a16="http://schemas.microsoft.com/office/drawing/2014/main" id="{0D610A34-4C37-4A40-81D5-E3099AA8A8D0}"/>
              </a:ext>
            </a:extLst>
          </p:cNvPr>
          <p:cNvSpPr txBox="1"/>
          <p:nvPr/>
        </p:nvSpPr>
        <p:spPr>
          <a:xfrm>
            <a:off x="6245400" y="3805696"/>
            <a:ext cx="5794428" cy="954107"/>
          </a:xfrm>
          <a:prstGeom prst="rect">
            <a:avLst/>
          </a:prstGeom>
          <a:noFill/>
        </p:spPr>
        <p:txBody>
          <a:bodyPr wrap="square">
            <a:spAutoFit/>
          </a:bodyPr>
          <a:lstStyle/>
          <a:p>
            <a:r>
              <a:rPr lang="ru-RU" sz="1400" dirty="0"/>
              <a:t>Теория атрибуции Дж. Конгера и Р. </a:t>
            </a:r>
            <a:r>
              <a:rPr lang="ru-RU" sz="1400" dirty="0" err="1"/>
              <a:t>Канунго</a:t>
            </a:r>
            <a:r>
              <a:rPr lang="ru-RU" sz="1400" dirty="0"/>
              <a:t> - ЛИДЕРСТВО В БИЗНЕСЕ. — Текст : электронный // studme.org : [сайт]. — URL: https://studme.org/343518/menedzhment/teoriya_atributsii_kongera_kanungo (дата обращения: 02.06.2022).</a:t>
            </a:r>
          </a:p>
        </p:txBody>
      </p:sp>
      <p:sp>
        <p:nvSpPr>
          <p:cNvPr id="20" name="TextBox 19">
            <a:extLst>
              <a:ext uri="{FF2B5EF4-FFF2-40B4-BE49-F238E27FC236}">
                <a16:creationId xmlns:a16="http://schemas.microsoft.com/office/drawing/2014/main" id="{FBF9B189-DAF3-4C3C-A7BA-0D75209C3588}"/>
              </a:ext>
            </a:extLst>
          </p:cNvPr>
          <p:cNvSpPr txBox="1"/>
          <p:nvPr/>
        </p:nvSpPr>
        <p:spPr>
          <a:xfrm>
            <a:off x="6245400" y="1040908"/>
            <a:ext cx="5628084" cy="2585323"/>
          </a:xfrm>
          <a:prstGeom prst="rect">
            <a:avLst/>
          </a:prstGeom>
          <a:noFill/>
        </p:spPr>
        <p:txBody>
          <a:bodyPr wrap="square">
            <a:spAutoFit/>
          </a:bodyPr>
          <a:lstStyle/>
          <a:p>
            <a:pPr algn="just"/>
            <a:r>
              <a:rPr lang="ru-RU" dirty="0"/>
              <a:t>Теория атрибуции Дж. Конгера и Р. </a:t>
            </a:r>
            <a:r>
              <a:rPr lang="ru-RU" dirty="0" err="1"/>
              <a:t>Канунго</a:t>
            </a:r>
            <a:r>
              <a:rPr lang="ru-RU" dirty="0"/>
              <a:t> (</a:t>
            </a:r>
            <a:r>
              <a:rPr lang="ru-RU" dirty="0" err="1"/>
              <a:t>Conger</a:t>
            </a:r>
            <a:r>
              <a:rPr lang="ru-RU" dirty="0"/>
              <a:t> &amp; </a:t>
            </a:r>
            <a:r>
              <a:rPr lang="ru-RU" dirty="0" err="1"/>
              <a:t>Kanungo</a:t>
            </a:r>
            <a:r>
              <a:rPr lang="ru-RU" dirty="0"/>
              <a:t>, 1987) уточняет, что харизма — это феномен процесса атрибуции, т. е. люди приписывают харизму некоторым лидерам при определенных обстоятельствах. Это теория касается исключительно делового лидерства. В ней рассматриваются прежде всего те типы поведения, которые повышают вероятность их оценки как харизматических. </a:t>
            </a:r>
          </a:p>
        </p:txBody>
      </p:sp>
    </p:spTree>
    <p:extLst>
      <p:ext uri="{BB962C8B-B14F-4D97-AF65-F5344CB8AC3E}">
        <p14:creationId xmlns:p14="http://schemas.microsoft.com/office/powerpoint/2010/main" val="150924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1323439"/>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12. Познакомьтесь с источниками, содержащими биографию Джини Д. Дак. Кратко охарактеризуйте её профессиональные достижения и объясните название книги «Монстр перемен».</a:t>
            </a:r>
          </a:p>
        </p:txBody>
      </p:sp>
      <p:pic>
        <p:nvPicPr>
          <p:cNvPr id="3" name="Рисунок 2">
            <a:extLst>
              <a:ext uri="{FF2B5EF4-FFF2-40B4-BE49-F238E27FC236}">
                <a16:creationId xmlns:a16="http://schemas.microsoft.com/office/drawing/2014/main" id="{E3F8D96C-712A-4979-B0AD-0136DB685CBA}"/>
              </a:ext>
            </a:extLst>
          </p:cNvPr>
          <p:cNvPicPr>
            <a:picLocks noChangeAspect="1"/>
          </p:cNvPicPr>
          <p:nvPr/>
        </p:nvPicPr>
        <p:blipFill>
          <a:blip r:embed="rId3"/>
          <a:stretch>
            <a:fillRect/>
          </a:stretch>
        </p:blipFill>
        <p:spPr>
          <a:xfrm>
            <a:off x="9445154" y="71330"/>
            <a:ext cx="2594674" cy="3412603"/>
          </a:xfrm>
          <a:prstGeom prst="rect">
            <a:avLst/>
          </a:prstGeom>
        </p:spPr>
      </p:pic>
      <p:sp>
        <p:nvSpPr>
          <p:cNvPr id="6" name="TextBox 5">
            <a:extLst>
              <a:ext uri="{FF2B5EF4-FFF2-40B4-BE49-F238E27FC236}">
                <a16:creationId xmlns:a16="http://schemas.microsoft.com/office/drawing/2014/main" id="{A6202BE2-1C12-45DA-AEE1-E7B6B45405EA}"/>
              </a:ext>
            </a:extLst>
          </p:cNvPr>
          <p:cNvSpPr txBox="1"/>
          <p:nvPr/>
        </p:nvSpPr>
        <p:spPr>
          <a:xfrm>
            <a:off x="8629043" y="4288065"/>
            <a:ext cx="3562957" cy="1169551"/>
          </a:xfrm>
          <a:prstGeom prst="rect">
            <a:avLst/>
          </a:prstGeom>
          <a:noFill/>
        </p:spPr>
        <p:txBody>
          <a:bodyPr wrap="square">
            <a:spAutoFit/>
          </a:bodyPr>
          <a:lstStyle/>
          <a:p>
            <a:r>
              <a:rPr lang="ru-RU" sz="1400" dirty="0"/>
              <a:t>Дак Д. Д. Монстр перемен. Причины успеха и провала организационных преобразований — 2-е изд. — М.: Альпина Бизнес Букс, 2007. — 320 с. ISBN 978-5-9614-0467-8</a:t>
            </a:r>
          </a:p>
        </p:txBody>
      </p:sp>
      <p:sp>
        <p:nvSpPr>
          <p:cNvPr id="8" name="TextBox 7">
            <a:extLst>
              <a:ext uri="{FF2B5EF4-FFF2-40B4-BE49-F238E27FC236}">
                <a16:creationId xmlns:a16="http://schemas.microsoft.com/office/drawing/2014/main" id="{6D3C93E0-425F-4933-87C7-C0B3B3219AB8}"/>
              </a:ext>
            </a:extLst>
          </p:cNvPr>
          <p:cNvSpPr txBox="1"/>
          <p:nvPr/>
        </p:nvSpPr>
        <p:spPr>
          <a:xfrm>
            <a:off x="146352" y="1454856"/>
            <a:ext cx="6099048" cy="1477328"/>
          </a:xfrm>
          <a:prstGeom prst="rect">
            <a:avLst/>
          </a:prstGeom>
          <a:noFill/>
        </p:spPr>
        <p:txBody>
          <a:bodyPr wrap="square">
            <a:spAutoFit/>
          </a:bodyPr>
          <a:lstStyle/>
          <a:p>
            <a:r>
              <a:rPr lang="ru-RU" dirty="0"/>
              <a:t>«Монстр перемен» — универсальное определение, придуманное автором для обозначения сложных, эмоциональных всплесков и социальных процессов, при попытке осуществить серьезные организационные изменения.</a:t>
            </a:r>
          </a:p>
        </p:txBody>
      </p:sp>
      <p:pic>
        <p:nvPicPr>
          <p:cNvPr id="7170" name="Picture 2">
            <a:extLst>
              <a:ext uri="{FF2B5EF4-FFF2-40B4-BE49-F238E27FC236}">
                <a16:creationId xmlns:a16="http://schemas.microsoft.com/office/drawing/2014/main" id="{7EF415C4-B988-4E87-B0DE-EB06DD851C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354" r="37250"/>
          <a:stretch/>
        </p:blipFill>
        <p:spPr bwMode="auto">
          <a:xfrm>
            <a:off x="6417060" y="417410"/>
            <a:ext cx="2956560" cy="3622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A0F0568-10D0-4FC0-8C21-0C46DD358DE4}"/>
              </a:ext>
            </a:extLst>
          </p:cNvPr>
          <p:cNvSpPr txBox="1"/>
          <p:nvPr/>
        </p:nvSpPr>
        <p:spPr>
          <a:xfrm>
            <a:off x="185700" y="2887682"/>
            <a:ext cx="6099048" cy="3970318"/>
          </a:xfrm>
          <a:prstGeom prst="rect">
            <a:avLst/>
          </a:prstGeom>
          <a:noFill/>
        </p:spPr>
        <p:txBody>
          <a:bodyPr wrap="square">
            <a:spAutoFit/>
          </a:bodyPr>
          <a:lstStyle/>
          <a:p>
            <a:r>
              <a:rPr lang="ru-RU" dirty="0"/>
              <a:t>Джини Даниэль </a:t>
            </a:r>
            <a:r>
              <a:rPr lang="ru-RU" dirty="0" err="1"/>
              <a:t>Дарк</a:t>
            </a:r>
            <a:r>
              <a:rPr lang="ru-RU" dirty="0"/>
              <a:t> - Управленческий консультант, лектор, эксперт в области организационных изменений. Окончила Чикагский университет. Также получила степень магистра искусств в институте </a:t>
            </a:r>
            <a:r>
              <a:rPr lang="ru-RU" dirty="0" err="1"/>
              <a:t>Пратта</a:t>
            </a:r>
            <a:r>
              <a:rPr lang="ru-RU" dirty="0"/>
              <a:t>. На протяжении 20 лет работала в The Boston Consulting Group (BCG), став страшим партером и исполнительным директором компании. В 2008 году покинула компанию и начала работать независимым консультантом. Ее статья "</a:t>
            </a:r>
            <a:r>
              <a:rPr lang="ru-RU" dirty="0" err="1"/>
              <a:t>Managing</a:t>
            </a:r>
            <a:r>
              <a:rPr lang="ru-RU" dirty="0"/>
              <a:t> Change: The Art </a:t>
            </a:r>
            <a:r>
              <a:rPr lang="ru-RU" dirty="0" err="1"/>
              <a:t>of</a:t>
            </a:r>
            <a:r>
              <a:rPr lang="ru-RU" dirty="0"/>
              <a:t> </a:t>
            </a:r>
            <a:r>
              <a:rPr lang="ru-RU" dirty="0" err="1"/>
              <a:t>Balancing</a:t>
            </a:r>
            <a:r>
              <a:rPr lang="ru-RU" dirty="0"/>
              <a:t>" в </a:t>
            </a:r>
            <a:r>
              <a:rPr lang="ru-RU" dirty="0" err="1"/>
              <a:t>Harward</a:t>
            </a:r>
            <a:r>
              <a:rPr lang="ru-RU" dirty="0"/>
              <a:t> Business Review, опубликованная в 1990 году, множество раз переиздавалась и используется в обучающих программах для руководителей. В 2001 в издательстве Crown Business (подразделение </a:t>
            </a:r>
            <a:r>
              <a:rPr lang="ru-RU" dirty="0" err="1"/>
              <a:t>Random</a:t>
            </a:r>
            <a:r>
              <a:rPr lang="ru-RU" dirty="0"/>
              <a:t> House) вышла книга Джини Дак Монстр перемен , которая стала международным бестселлером.</a:t>
            </a:r>
          </a:p>
        </p:txBody>
      </p:sp>
      <p:sp>
        <p:nvSpPr>
          <p:cNvPr id="13" name="TextBox 12">
            <a:extLst>
              <a:ext uri="{FF2B5EF4-FFF2-40B4-BE49-F238E27FC236}">
                <a16:creationId xmlns:a16="http://schemas.microsoft.com/office/drawing/2014/main" id="{01CD1856-AF2B-478E-8E8F-9956F4C9F39A}"/>
              </a:ext>
            </a:extLst>
          </p:cNvPr>
          <p:cNvSpPr txBox="1"/>
          <p:nvPr/>
        </p:nvSpPr>
        <p:spPr>
          <a:xfrm>
            <a:off x="6324096" y="5794259"/>
            <a:ext cx="6099048" cy="646331"/>
          </a:xfrm>
          <a:prstGeom prst="rect">
            <a:avLst/>
          </a:prstGeom>
          <a:noFill/>
        </p:spPr>
        <p:txBody>
          <a:bodyPr wrap="square">
            <a:spAutoFit/>
          </a:bodyPr>
          <a:lstStyle/>
          <a:p>
            <a:r>
              <a:rPr lang="ru-RU" sz="1200" dirty="0"/>
              <a:t>Джини Даниэль Дак – биография, книги, отзывы, цитаты. — Текст : электронный // livelib.ru : [сайт]. — URL: https://www.livelib.ru/author/13176-dzhini-daniel-dak (дата обращения: 02.06.2022).</a:t>
            </a:r>
          </a:p>
        </p:txBody>
      </p:sp>
    </p:spTree>
    <p:extLst>
      <p:ext uri="{BB962C8B-B14F-4D97-AF65-F5344CB8AC3E}">
        <p14:creationId xmlns:p14="http://schemas.microsoft.com/office/powerpoint/2010/main" val="393667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3477875"/>
          </a:xfrm>
          <a:prstGeom prst="rect">
            <a:avLst/>
          </a:prstGeom>
          <a:noFill/>
          <a:effectLst>
            <a:outerShdw blurRad="50800" dist="38100" dir="2700000" algn="tl" rotWithShape="0">
              <a:prstClr val="black">
                <a:alpha val="40000"/>
              </a:prstClr>
            </a:outerShdw>
          </a:effectLst>
        </p:spPr>
        <p:txBody>
          <a:bodyPr wrap="square">
            <a:spAutoFit/>
          </a:bodyPr>
          <a:lstStyle/>
          <a:p>
            <a:r>
              <a:rPr lang="en-US" sz="2000" dirty="0"/>
              <a:t>1. </a:t>
            </a:r>
            <a:r>
              <a:rPr lang="ru-RU" sz="2000" dirty="0"/>
              <a:t>В середине XVII века английский философ Томас Гоббс сформулировал один из постулатов лидерства. Он писал: «Кто должен управлять целым народом, должен постичь в самом себе не того или иного отдельного человека, а человеческий род» . Допустим, сегодня эта мысль прозвучит так: «Кто должен управлять организацией, тот обязан постичь в самом себе не того или иного работника, а трудовой коллектив в целом». К чему должен стремиться современный менеджер, если воспримет данное утверждение как руководство к действию? </a:t>
            </a:r>
          </a:p>
        </p:txBody>
      </p:sp>
      <p:sp>
        <p:nvSpPr>
          <p:cNvPr id="2" name="TextBox 1">
            <a:extLst>
              <a:ext uri="{FF2B5EF4-FFF2-40B4-BE49-F238E27FC236}">
                <a16:creationId xmlns:a16="http://schemas.microsoft.com/office/drawing/2014/main" id="{1BA1CFC3-0903-44DB-8AEF-F5B11E3D965E}"/>
              </a:ext>
            </a:extLst>
          </p:cNvPr>
          <p:cNvSpPr txBox="1"/>
          <p:nvPr/>
        </p:nvSpPr>
        <p:spPr>
          <a:xfrm>
            <a:off x="6483927" y="153557"/>
            <a:ext cx="5370022" cy="4524315"/>
          </a:xfrm>
          <a:prstGeom prst="rect">
            <a:avLst/>
          </a:prstGeom>
          <a:noFill/>
        </p:spPr>
        <p:txBody>
          <a:bodyPr wrap="square" rtlCol="0">
            <a:spAutoFit/>
          </a:bodyPr>
          <a:lstStyle/>
          <a:p>
            <a:r>
              <a:rPr lang="ru-RU" dirty="0"/>
              <a:t>Сегодня современный менеджер, руководствуясь данным изречением, должен стремиться к полному пониманию сильных и слабых сторон своего коллектива и каждого его члена в отдельности, чтобы рационально распределить обязанности и получить самые продуктивные результаты работы своего коллектива. В этом поможет грамотное распределение обязанностей между членами коллектива.</a:t>
            </a:r>
          </a:p>
          <a:p>
            <a:endParaRPr lang="ru-RU" dirty="0"/>
          </a:p>
          <a:p>
            <a:r>
              <a:rPr lang="ru-RU" dirty="0"/>
              <a:t>Например в </a:t>
            </a:r>
            <a:r>
              <a:rPr lang="en-US" dirty="0"/>
              <a:t>IT </a:t>
            </a:r>
            <a:r>
              <a:rPr lang="ru-RU" dirty="0"/>
              <a:t>компании при работе над каким либо проектом опытный руководитель (обычно таким выступает </a:t>
            </a:r>
            <a:r>
              <a:rPr lang="en-US" dirty="0"/>
              <a:t>Team Leader</a:t>
            </a:r>
            <a:r>
              <a:rPr lang="ru-RU" dirty="0"/>
              <a:t>) никогда не поставит работать </a:t>
            </a:r>
            <a:r>
              <a:rPr lang="en-US" dirty="0"/>
              <a:t>backend</a:t>
            </a:r>
            <a:r>
              <a:rPr lang="ru-RU" dirty="0"/>
              <a:t>-разработчиков разрабатывать дизайн сайта, а группа </a:t>
            </a:r>
            <a:r>
              <a:rPr lang="ru-RU" dirty="0" err="1"/>
              <a:t>джуниор</a:t>
            </a:r>
            <a:r>
              <a:rPr lang="ru-RU" dirty="0"/>
              <a:t> программистов никогда не будет «скелетом» команды.</a:t>
            </a:r>
          </a:p>
        </p:txBody>
      </p:sp>
    </p:spTree>
    <p:extLst>
      <p:ext uri="{BB962C8B-B14F-4D97-AF65-F5344CB8AC3E}">
        <p14:creationId xmlns:p14="http://schemas.microsoft.com/office/powerpoint/2010/main" val="341330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2246769"/>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2. Считаете ли Вы, что эффективно управлять крупной корпорацией с числом работников в несколько тысяч или десятков тысяч работников и малым предприятием, в котором работают до ста сотрудников, – не одно и то же. Если Вы согласны, тогда поразмышляйте о том, чем отличаются лидеры таких организаций? </a:t>
            </a:r>
          </a:p>
        </p:txBody>
      </p:sp>
      <p:sp>
        <p:nvSpPr>
          <p:cNvPr id="2" name="TextBox 1">
            <a:extLst>
              <a:ext uri="{FF2B5EF4-FFF2-40B4-BE49-F238E27FC236}">
                <a16:creationId xmlns:a16="http://schemas.microsoft.com/office/drawing/2014/main" id="{EA2EA99A-B45E-455C-99C8-E21062A223AF}"/>
              </a:ext>
            </a:extLst>
          </p:cNvPr>
          <p:cNvSpPr txBox="1"/>
          <p:nvPr/>
        </p:nvSpPr>
        <p:spPr>
          <a:xfrm>
            <a:off x="6749935" y="153557"/>
            <a:ext cx="4488872" cy="5355312"/>
          </a:xfrm>
          <a:prstGeom prst="rect">
            <a:avLst/>
          </a:prstGeom>
          <a:noFill/>
        </p:spPr>
        <p:txBody>
          <a:bodyPr wrap="square" rtlCol="0">
            <a:spAutoFit/>
          </a:bodyPr>
          <a:lstStyle/>
          <a:p>
            <a:r>
              <a:rPr lang="ru-RU" dirty="0"/>
              <a:t>Я согласен с данным утверждением и считаю, что это действительно не одно и тоже.</a:t>
            </a:r>
            <a:br>
              <a:rPr lang="ru-RU" dirty="0"/>
            </a:br>
            <a:br>
              <a:rPr lang="ru-RU" dirty="0"/>
            </a:br>
            <a:r>
              <a:rPr lang="ru-RU" b="1" dirty="0"/>
              <a:t>Лидер на малых предприятиях </a:t>
            </a:r>
            <a:r>
              <a:rPr lang="ru-RU" dirty="0"/>
              <a:t>из-за небольшого штата сотрудников и невозможности нанять высококлассных специалистов вынужден контролировать все отделы и зачастую может выполнять функции не только руководителя, но и экономиста, юриста, бухгалтера.</a:t>
            </a:r>
          </a:p>
          <a:p>
            <a:endParaRPr lang="ru-RU" dirty="0"/>
          </a:p>
          <a:p>
            <a:r>
              <a:rPr lang="ru-RU" b="1" dirty="0"/>
              <a:t>Лидер на крупных предприятиях</a:t>
            </a:r>
            <a:r>
              <a:rPr lang="ru-RU" dirty="0"/>
              <a:t> имеет возможность содержать высококлассных специалистов по всем ключевым вопросам и направлениям деятельности. Он мыслит глобально, принимает ключевые решения для компании, прислушивается к мнению своих помощников, доверяет им.</a:t>
            </a:r>
          </a:p>
        </p:txBody>
      </p:sp>
    </p:spTree>
    <p:extLst>
      <p:ext uri="{BB962C8B-B14F-4D97-AF65-F5344CB8AC3E}">
        <p14:creationId xmlns:p14="http://schemas.microsoft.com/office/powerpoint/2010/main" val="231296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1323439"/>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3. Оцените правомерность утверждения: «Руководство и лидерство отличны друг от друга, как системы управления Тейлора и Мэйо, школы научного менеджмента и человеческих отношений».</a:t>
            </a:r>
          </a:p>
        </p:txBody>
      </p:sp>
      <p:sp>
        <p:nvSpPr>
          <p:cNvPr id="2" name="TextBox 1">
            <a:extLst>
              <a:ext uri="{FF2B5EF4-FFF2-40B4-BE49-F238E27FC236}">
                <a16:creationId xmlns:a16="http://schemas.microsoft.com/office/drawing/2014/main" id="{0CF60C3B-BC11-4931-AD9C-7D62B5D6F434}"/>
              </a:ext>
            </a:extLst>
          </p:cNvPr>
          <p:cNvSpPr txBox="1"/>
          <p:nvPr/>
        </p:nvSpPr>
        <p:spPr>
          <a:xfrm>
            <a:off x="152172" y="1732975"/>
            <a:ext cx="4087319" cy="2308324"/>
          </a:xfrm>
          <a:prstGeom prst="rect">
            <a:avLst/>
          </a:prstGeom>
          <a:noFill/>
        </p:spPr>
        <p:txBody>
          <a:bodyPr wrap="square" rtlCol="0">
            <a:spAutoFit/>
          </a:bodyPr>
          <a:lstStyle/>
          <a:p>
            <a:pPr algn="just"/>
            <a:r>
              <a:rPr lang="ru-RU" b="1" dirty="0">
                <a:latin typeface="Times New Roman" panose="02020603050405020304" pitchFamily="18" charset="0"/>
                <a:cs typeface="Times New Roman" panose="02020603050405020304" pitchFamily="18" charset="0"/>
              </a:rPr>
              <a:t>РУКОВОДИТЬ</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ожу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одишь</a:t>
            </a:r>
            <a:r>
              <a:rPr lang="ru-RU" dirty="0">
                <a:latin typeface="Times New Roman" panose="02020603050405020304" pitchFamily="18" charset="0"/>
                <a:cs typeface="Times New Roman" panose="02020603050405020304" pitchFamily="18" charset="0"/>
              </a:rPr>
              <a:t>; несов., кем-чем. </a:t>
            </a:r>
          </a:p>
          <a:p>
            <a:pPr algn="just"/>
            <a:r>
              <a:rPr lang="ru-RU" dirty="0">
                <a:latin typeface="Times New Roman" panose="02020603050405020304" pitchFamily="18" charset="0"/>
                <a:cs typeface="Times New Roman" panose="02020603050405020304" pitchFamily="18" charset="0"/>
              </a:rPr>
              <a:t>1. Направлять чью-</a:t>
            </a:r>
            <a:r>
              <a:rPr lang="ru-RU" dirty="0" err="1">
                <a:latin typeface="Times New Roman" panose="02020603050405020304" pitchFamily="18" charset="0"/>
                <a:cs typeface="Times New Roman" panose="02020603050405020304" pitchFamily="18" charset="0"/>
              </a:rPr>
              <a:t>н.деятельность</a:t>
            </a:r>
            <a:r>
              <a:rPr lang="ru-RU" dirty="0">
                <a:latin typeface="Times New Roman" panose="02020603050405020304" pitchFamily="18" charset="0"/>
                <a:cs typeface="Times New Roman" panose="02020603050405020304" pitchFamily="18" charset="0"/>
              </a:rPr>
              <a:t>. Р. кружкам. Р. аспирантами. </a:t>
            </a:r>
          </a:p>
          <a:p>
            <a:pPr algn="just"/>
            <a:r>
              <a:rPr lang="ru-RU" dirty="0">
                <a:latin typeface="Times New Roman" panose="02020603050405020304" pitchFamily="18" charset="0"/>
                <a:cs typeface="Times New Roman" panose="02020603050405020304" pitchFamily="18" charset="0"/>
              </a:rPr>
              <a:t>2. Управлять, заведовать. </a:t>
            </a:r>
            <a:r>
              <a:rPr lang="ru-RU" dirty="0" err="1">
                <a:latin typeface="Times New Roman" panose="02020603050405020304" pitchFamily="18" charset="0"/>
                <a:cs typeface="Times New Roman" panose="02020603050405020304" pitchFamily="18" charset="0"/>
              </a:rPr>
              <a:t>Р.учреждением</a:t>
            </a:r>
            <a:r>
              <a:rPr lang="ru-RU" dirty="0">
                <a:latin typeface="Times New Roman" panose="02020603050405020304" pitchFamily="18" charset="0"/>
                <a:cs typeface="Times New Roman" panose="02020603050405020304" pitchFamily="18" charset="0"/>
              </a:rPr>
              <a:t>. II </a:t>
            </a:r>
            <a:r>
              <a:rPr lang="ru-RU" dirty="0" err="1">
                <a:latin typeface="Times New Roman" panose="02020603050405020304" pitchFamily="18" charset="0"/>
                <a:cs typeface="Times New Roman" panose="02020603050405020304" pitchFamily="18" charset="0"/>
              </a:rPr>
              <a:t>сущ</a:t>
            </a:r>
            <a:r>
              <a:rPr lang="ru-RU" dirty="0">
                <a:latin typeface="Times New Roman" panose="02020603050405020304" pitchFamily="18" charset="0"/>
                <a:cs typeface="Times New Roman" panose="02020603050405020304" pitchFamily="18" charset="0"/>
              </a:rPr>
              <a:t>, руководство, -а, ср. Под руководством чьим-н. (имея кого-н. в качестве руководителя).</a:t>
            </a:r>
          </a:p>
        </p:txBody>
      </p:sp>
      <p:sp>
        <p:nvSpPr>
          <p:cNvPr id="7" name="TextBox 6">
            <a:extLst>
              <a:ext uri="{FF2B5EF4-FFF2-40B4-BE49-F238E27FC236}">
                <a16:creationId xmlns:a16="http://schemas.microsoft.com/office/drawing/2014/main" id="{2D86B773-9DF1-47F1-A29B-6297F4269B7B}"/>
              </a:ext>
            </a:extLst>
          </p:cNvPr>
          <p:cNvSpPr txBox="1"/>
          <p:nvPr/>
        </p:nvSpPr>
        <p:spPr>
          <a:xfrm>
            <a:off x="152172" y="4297278"/>
            <a:ext cx="4087319" cy="2308324"/>
          </a:xfrm>
          <a:prstGeom prst="rect">
            <a:avLst/>
          </a:prstGeom>
          <a:noFill/>
        </p:spPr>
        <p:txBody>
          <a:bodyPr wrap="square">
            <a:spAutoFit/>
          </a:bodyPr>
          <a:lstStyle/>
          <a:p>
            <a:pPr algn="just"/>
            <a:r>
              <a:rPr lang="ru-RU" b="1" dirty="0">
                <a:latin typeface="Times New Roman" panose="02020603050405020304" pitchFamily="18" charset="0"/>
                <a:cs typeface="Times New Roman" panose="02020603050405020304" pitchFamily="18" charset="0"/>
              </a:rPr>
              <a:t>РУКОВОДИТЬ</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ожу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одишь</a:t>
            </a:r>
            <a:r>
              <a:rPr lang="ru-RU" dirty="0">
                <a:latin typeface="Times New Roman" panose="02020603050405020304" pitchFamily="18" charset="0"/>
                <a:cs typeface="Times New Roman" panose="02020603050405020304" pitchFamily="18" charset="0"/>
              </a:rPr>
              <a:t>; несов., кем-чем. </a:t>
            </a:r>
          </a:p>
          <a:p>
            <a:pPr algn="just"/>
            <a:r>
              <a:rPr lang="ru-RU" dirty="0">
                <a:latin typeface="Times New Roman" panose="02020603050405020304" pitchFamily="18" charset="0"/>
                <a:cs typeface="Times New Roman" panose="02020603050405020304" pitchFamily="18" charset="0"/>
              </a:rPr>
              <a:t>1. Направлять чью-</a:t>
            </a:r>
            <a:r>
              <a:rPr lang="ru-RU" dirty="0" err="1">
                <a:latin typeface="Times New Roman" panose="02020603050405020304" pitchFamily="18" charset="0"/>
                <a:cs typeface="Times New Roman" panose="02020603050405020304" pitchFamily="18" charset="0"/>
              </a:rPr>
              <a:t>н.деятельность</a:t>
            </a:r>
            <a:r>
              <a:rPr lang="ru-RU" dirty="0">
                <a:latin typeface="Times New Roman" panose="02020603050405020304" pitchFamily="18" charset="0"/>
                <a:cs typeface="Times New Roman" panose="02020603050405020304" pitchFamily="18" charset="0"/>
              </a:rPr>
              <a:t>. Р. кружкам. Р. аспирантами. </a:t>
            </a:r>
          </a:p>
          <a:p>
            <a:pPr algn="just"/>
            <a:r>
              <a:rPr lang="ru-RU" dirty="0">
                <a:latin typeface="Times New Roman" panose="02020603050405020304" pitchFamily="18" charset="0"/>
                <a:cs typeface="Times New Roman" panose="02020603050405020304" pitchFamily="18" charset="0"/>
              </a:rPr>
              <a:t>2. Управлять, заведовать. </a:t>
            </a:r>
            <a:r>
              <a:rPr lang="ru-RU" dirty="0" err="1">
                <a:latin typeface="Times New Roman" panose="02020603050405020304" pitchFamily="18" charset="0"/>
                <a:cs typeface="Times New Roman" panose="02020603050405020304" pitchFamily="18" charset="0"/>
              </a:rPr>
              <a:t>Р.учреждением</a:t>
            </a:r>
            <a:r>
              <a:rPr lang="ru-RU" dirty="0">
                <a:latin typeface="Times New Roman" panose="02020603050405020304" pitchFamily="18" charset="0"/>
                <a:cs typeface="Times New Roman" panose="02020603050405020304" pitchFamily="18" charset="0"/>
              </a:rPr>
              <a:t>. II </a:t>
            </a:r>
            <a:r>
              <a:rPr lang="ru-RU" dirty="0" err="1">
                <a:latin typeface="Times New Roman" panose="02020603050405020304" pitchFamily="18" charset="0"/>
                <a:cs typeface="Times New Roman" panose="02020603050405020304" pitchFamily="18" charset="0"/>
              </a:rPr>
              <a:t>сущ</a:t>
            </a:r>
            <a:r>
              <a:rPr lang="ru-RU" dirty="0">
                <a:latin typeface="Times New Roman" panose="02020603050405020304" pitchFamily="18" charset="0"/>
                <a:cs typeface="Times New Roman" panose="02020603050405020304" pitchFamily="18" charset="0"/>
              </a:rPr>
              <a:t>, руководство, -а, ср. Под руководством чьим-н. (</a:t>
            </a:r>
            <a:r>
              <a:rPr lang="ru-RU" dirty="0" err="1">
                <a:latin typeface="Times New Roman" panose="02020603050405020304" pitchFamily="18" charset="0"/>
                <a:cs typeface="Times New Roman" panose="02020603050405020304" pitchFamily="18" charset="0"/>
              </a:rPr>
              <a:t>имеякого</a:t>
            </a:r>
            <a:r>
              <a:rPr lang="ru-RU" dirty="0">
                <a:latin typeface="Times New Roman" panose="02020603050405020304" pitchFamily="18" charset="0"/>
                <a:cs typeface="Times New Roman" panose="02020603050405020304" pitchFamily="18" charset="0"/>
              </a:rPr>
              <a:t>-н. в качестве руководителя).</a:t>
            </a:r>
          </a:p>
        </p:txBody>
      </p:sp>
      <p:pic>
        <p:nvPicPr>
          <p:cNvPr id="1026" name="Picture 2">
            <a:extLst>
              <a:ext uri="{FF2B5EF4-FFF2-40B4-BE49-F238E27FC236}">
                <a16:creationId xmlns:a16="http://schemas.microsoft.com/office/drawing/2014/main" id="{FEE4593E-0AC6-4245-B25C-39E1EBB63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624" y="180209"/>
            <a:ext cx="2879205" cy="38048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8FFBD1C-7C19-403E-BA3D-94B81140357E}"/>
              </a:ext>
            </a:extLst>
          </p:cNvPr>
          <p:cNvSpPr txBox="1"/>
          <p:nvPr/>
        </p:nvSpPr>
        <p:spPr>
          <a:xfrm>
            <a:off x="4405745" y="1732975"/>
            <a:ext cx="4588625" cy="3693319"/>
          </a:xfrm>
          <a:prstGeom prst="rect">
            <a:avLst/>
          </a:prstGeom>
          <a:noFill/>
        </p:spPr>
        <p:txBody>
          <a:bodyPr wrap="square">
            <a:spAutoFit/>
          </a:bodyPr>
          <a:lstStyle/>
          <a:p>
            <a:pPr algn="just"/>
            <a:r>
              <a:rPr lang="ru-RU" b="1" dirty="0">
                <a:latin typeface="Times New Roman" panose="02020603050405020304" pitchFamily="18" charset="0"/>
                <a:cs typeface="Times New Roman" panose="02020603050405020304" pitchFamily="18" charset="0"/>
              </a:rPr>
              <a:t>ЛИДЕР</a:t>
            </a:r>
            <a:r>
              <a:rPr lang="ru-RU" dirty="0">
                <a:latin typeface="Times New Roman" panose="02020603050405020304" pitchFamily="18" charset="0"/>
                <a:cs typeface="Times New Roman" panose="02020603050405020304" pitchFamily="18" charset="0"/>
              </a:rPr>
              <a:t>, -а, м. </a:t>
            </a:r>
          </a:p>
          <a:p>
            <a:pPr algn="just"/>
            <a:r>
              <a:rPr lang="ru-RU" dirty="0">
                <a:latin typeface="Times New Roman" panose="02020603050405020304" pitchFamily="18" charset="0"/>
                <a:cs typeface="Times New Roman" panose="02020603050405020304" pitchFamily="18" charset="0"/>
              </a:rPr>
              <a:t>1. Глава, руководитель политической партии, общественно-политической организации или вообще какой-н. группы людей; человек, пользующийся авторитетом и влиянием в каком-н. коллективе. Политический л. </a:t>
            </a:r>
          </a:p>
          <a:p>
            <a:pPr algn="just"/>
            <a:r>
              <a:rPr lang="ru-RU" dirty="0">
                <a:latin typeface="Times New Roman" panose="02020603050405020304" pitchFamily="18" charset="0"/>
                <a:cs typeface="Times New Roman" panose="02020603050405020304" pitchFamily="18" charset="0"/>
              </a:rPr>
              <a:t>2. Спортсмен или спортивная команда, идущие первыми в состязании. Л. турнира. Гонка за лидером (в велоспорте: вслед за идущим впереди мотоциклом). </a:t>
            </a:r>
          </a:p>
          <a:p>
            <a:pPr algn="just"/>
            <a:r>
              <a:rPr lang="ru-RU" dirty="0">
                <a:latin typeface="Times New Roman" panose="02020603050405020304" pitchFamily="18" charset="0"/>
                <a:cs typeface="Times New Roman" panose="02020603050405020304" pitchFamily="18" charset="0"/>
              </a:rPr>
              <a:t>3. Корабль, возглавляющий колонну, группу судов. </a:t>
            </a:r>
            <a:r>
              <a:rPr lang="ru-RU" dirty="0" err="1">
                <a:latin typeface="Times New Roman" panose="02020603050405020304" pitchFamily="18" charset="0"/>
                <a:cs typeface="Times New Roman" panose="02020603050405020304" pitchFamily="18" charset="0"/>
              </a:rPr>
              <a:t>IIприл</a:t>
            </a:r>
            <a:r>
              <a:rPr lang="ru-RU" dirty="0">
                <a:latin typeface="Times New Roman" panose="02020603050405020304" pitchFamily="18" charset="0"/>
                <a:cs typeface="Times New Roman" panose="02020603050405020304" pitchFamily="18" charset="0"/>
              </a:rPr>
              <a:t>. лидерский, -</a:t>
            </a:r>
            <a:r>
              <a:rPr lang="ru-RU" dirty="0" err="1">
                <a:latin typeface="Times New Roman" panose="02020603050405020304" pitchFamily="18" charset="0"/>
                <a:cs typeface="Times New Roman" panose="02020603050405020304" pitchFamily="18" charset="0"/>
              </a:rPr>
              <a:t>ая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ое</a:t>
            </a:r>
            <a:r>
              <a:rPr lang="ru-RU" dirty="0">
                <a:latin typeface="Times New Roman" panose="02020603050405020304" pitchFamily="18" charset="0"/>
                <a:cs typeface="Times New Roman" panose="02020603050405020304" pitchFamily="18" charset="0"/>
              </a:rPr>
              <a:t> (к 1 и 2 знач.; разг.).</a:t>
            </a:r>
          </a:p>
        </p:txBody>
      </p:sp>
      <p:sp>
        <p:nvSpPr>
          <p:cNvPr id="16" name="TextBox 15">
            <a:extLst>
              <a:ext uri="{FF2B5EF4-FFF2-40B4-BE49-F238E27FC236}">
                <a16:creationId xmlns:a16="http://schemas.microsoft.com/office/drawing/2014/main" id="{A013DDEF-85EC-4355-B1C2-7941A8CA27A8}"/>
              </a:ext>
            </a:extLst>
          </p:cNvPr>
          <p:cNvSpPr txBox="1"/>
          <p:nvPr/>
        </p:nvSpPr>
        <p:spPr>
          <a:xfrm>
            <a:off x="5946600" y="5851549"/>
            <a:ext cx="6093228" cy="954107"/>
          </a:xfrm>
          <a:prstGeom prst="rect">
            <a:avLst/>
          </a:prstGeom>
          <a:noFill/>
        </p:spPr>
        <p:txBody>
          <a:bodyPr wrap="square">
            <a:spAutoFit/>
          </a:bodyPr>
          <a:lstStyle/>
          <a:p>
            <a:r>
              <a:rPr lang="ru-RU" sz="1400" dirty="0"/>
              <a:t>Толковый словарь русского языка [Текст] : 72500 слов и 7500 фразеологических выражений / С. И. Ожегов, Н. Ю. Шведова ; Российская АН, Ин-т рус. яз., Российский фонд культуры. - 2-е изд., </a:t>
            </a:r>
            <a:r>
              <a:rPr lang="ru-RU" sz="1400" dirty="0" err="1"/>
              <a:t>испр</a:t>
            </a:r>
            <a:r>
              <a:rPr lang="ru-RU" sz="1400" dirty="0"/>
              <a:t>. и доп. - Москва : </a:t>
            </a:r>
            <a:r>
              <a:rPr lang="ru-RU" sz="1400" dirty="0" err="1"/>
              <a:t>Азъ</a:t>
            </a:r>
            <a:r>
              <a:rPr lang="ru-RU" sz="1400" dirty="0"/>
              <a:t>, 1994. - 907, [1] с.; 27 см.; ISBN 5-85632-007-7 (В пер.)</a:t>
            </a:r>
          </a:p>
        </p:txBody>
      </p:sp>
    </p:spTree>
    <p:extLst>
      <p:ext uri="{BB962C8B-B14F-4D97-AF65-F5344CB8AC3E}">
        <p14:creationId xmlns:p14="http://schemas.microsoft.com/office/powerpoint/2010/main" val="291938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707886"/>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4. Охарактеризуйте вклад Макса </a:t>
            </a:r>
            <a:r>
              <a:rPr lang="ru-RU" sz="2000" dirty="0" err="1"/>
              <a:t>Рингельмана</a:t>
            </a:r>
            <a:r>
              <a:rPr lang="ru-RU" sz="2000" dirty="0"/>
              <a:t> в развитие организационно-управленческой теории. </a:t>
            </a:r>
          </a:p>
        </p:txBody>
      </p:sp>
      <p:sp>
        <p:nvSpPr>
          <p:cNvPr id="6" name="TextBox 5">
            <a:extLst>
              <a:ext uri="{FF2B5EF4-FFF2-40B4-BE49-F238E27FC236}">
                <a16:creationId xmlns:a16="http://schemas.microsoft.com/office/drawing/2014/main" id="{A8176638-D7A5-4A67-A792-C4398A2EB6F2}"/>
              </a:ext>
            </a:extLst>
          </p:cNvPr>
          <p:cNvSpPr txBox="1"/>
          <p:nvPr/>
        </p:nvSpPr>
        <p:spPr>
          <a:xfrm>
            <a:off x="146352" y="1430757"/>
            <a:ext cx="6099048" cy="1200329"/>
          </a:xfrm>
          <a:prstGeom prst="rect">
            <a:avLst/>
          </a:prstGeom>
          <a:noFill/>
        </p:spPr>
        <p:txBody>
          <a:bodyPr wrap="square">
            <a:spAutoFit/>
          </a:bodyPr>
          <a:lstStyle/>
          <a:p>
            <a:pPr algn="just"/>
            <a:r>
              <a:rPr lang="ru-RU" b="1" dirty="0">
                <a:latin typeface="Times New Roman" panose="02020603050405020304" pitchFamily="18" charset="0"/>
                <a:cs typeface="Times New Roman" panose="02020603050405020304" pitchFamily="18" charset="0"/>
              </a:rPr>
              <a:t>Максимилиан </a:t>
            </a:r>
            <a:r>
              <a:rPr lang="ru-RU" b="1" dirty="0" err="1">
                <a:latin typeface="Times New Roman" panose="02020603050405020304" pitchFamily="18" charset="0"/>
                <a:cs typeface="Times New Roman" panose="02020603050405020304" pitchFamily="18" charset="0"/>
              </a:rPr>
              <a:t>Рингельман</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французский профессор сельскохозяйственного машиностроения и инженер-агроном, который занимался научными испытаниями и разработкой сельскохозяйственной техники</a:t>
            </a:r>
          </a:p>
        </p:txBody>
      </p:sp>
      <p:pic>
        <p:nvPicPr>
          <p:cNvPr id="2050" name="Picture 2">
            <a:extLst>
              <a:ext uri="{FF2B5EF4-FFF2-40B4-BE49-F238E27FC236}">
                <a16:creationId xmlns:a16="http://schemas.microsoft.com/office/drawing/2014/main" id="{E7BFD8FD-2457-4E91-BA35-168E13057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373" y="15832"/>
            <a:ext cx="5553456" cy="44125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7B208F-A77B-4B1D-9A36-87F23FD8E7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33" y="799111"/>
            <a:ext cx="2770934" cy="70788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93DAFD1-1DBB-4105-8DAD-25F2967923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2192" y="4428363"/>
            <a:ext cx="5553456" cy="2429637"/>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8">
            <a:extLst>
              <a:ext uri="{FF2B5EF4-FFF2-40B4-BE49-F238E27FC236}">
                <a16:creationId xmlns:a16="http://schemas.microsoft.com/office/drawing/2014/main" id="{23B2322E-AAD8-4BAF-AFAA-A715627460BF}"/>
              </a:ext>
            </a:extLst>
          </p:cNvPr>
          <p:cNvPicPr>
            <a:picLocks noChangeAspect="1"/>
          </p:cNvPicPr>
          <p:nvPr/>
        </p:nvPicPr>
        <p:blipFill>
          <a:blip r:embed="rId6"/>
          <a:stretch>
            <a:fillRect/>
          </a:stretch>
        </p:blipFill>
        <p:spPr>
          <a:xfrm>
            <a:off x="80471" y="3262732"/>
            <a:ext cx="6164929" cy="2665915"/>
          </a:xfrm>
          <a:prstGeom prst="rect">
            <a:avLst/>
          </a:prstGeom>
        </p:spPr>
      </p:pic>
      <p:sp>
        <p:nvSpPr>
          <p:cNvPr id="16" name="TextBox 15">
            <a:extLst>
              <a:ext uri="{FF2B5EF4-FFF2-40B4-BE49-F238E27FC236}">
                <a16:creationId xmlns:a16="http://schemas.microsoft.com/office/drawing/2014/main" id="{9A20693B-179F-4313-B9D0-696185CE7A2A}"/>
              </a:ext>
            </a:extLst>
          </p:cNvPr>
          <p:cNvSpPr txBox="1"/>
          <p:nvPr/>
        </p:nvSpPr>
        <p:spPr>
          <a:xfrm>
            <a:off x="113411" y="5873446"/>
            <a:ext cx="6099048" cy="830997"/>
          </a:xfrm>
          <a:prstGeom prst="rect">
            <a:avLst/>
          </a:prstGeom>
          <a:noFill/>
        </p:spPr>
        <p:txBody>
          <a:bodyPr wrap="square">
            <a:spAutoFit/>
          </a:bodyPr>
          <a:lstStyle/>
          <a:p>
            <a:r>
              <a:rPr lang="ru-RU" sz="1200" dirty="0"/>
              <a:t>психология | Записи в рубрике психология | Дневник Эмина7 : </a:t>
            </a:r>
            <a:r>
              <a:rPr lang="ru-RU" sz="1200" dirty="0" err="1"/>
              <a:t>LiveInternet</a:t>
            </a:r>
            <a:r>
              <a:rPr lang="ru-RU" sz="1200" dirty="0"/>
              <a:t> - Российский Сервис Онлайн-Дневников. — Текст: электронный // liveinternet.ru: [сайт]. — URL: https://www.liveinternet.ru/users/5192184/rubric/4186190/page13.html (дата обращения: 02.06.2022).</a:t>
            </a:r>
          </a:p>
        </p:txBody>
      </p:sp>
    </p:spTree>
    <p:extLst>
      <p:ext uri="{BB962C8B-B14F-4D97-AF65-F5344CB8AC3E}">
        <p14:creationId xmlns:p14="http://schemas.microsoft.com/office/powerpoint/2010/main" val="156921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1323439"/>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5. Раскройте сущность «правила семи». Укажите фамилию учёного, который сформулировал данный принцип, и название научной статьи, содержащей его обоснование.</a:t>
            </a:r>
          </a:p>
        </p:txBody>
      </p:sp>
      <p:pic>
        <p:nvPicPr>
          <p:cNvPr id="3074" name="Picture 2">
            <a:extLst>
              <a:ext uri="{FF2B5EF4-FFF2-40B4-BE49-F238E27FC236}">
                <a16:creationId xmlns:a16="http://schemas.microsoft.com/office/drawing/2014/main" id="{4BCDFC48-9A4F-4478-9B74-DC48CFBBA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096" y="1723073"/>
            <a:ext cx="6579680" cy="43310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99F2B6-3735-4DF9-B2D3-C06D313341EE}"/>
              </a:ext>
            </a:extLst>
          </p:cNvPr>
          <p:cNvSpPr txBox="1"/>
          <p:nvPr/>
        </p:nvSpPr>
        <p:spPr>
          <a:xfrm>
            <a:off x="6245400" y="6054163"/>
            <a:ext cx="5330904" cy="415498"/>
          </a:xfrm>
          <a:prstGeom prst="rect">
            <a:avLst/>
          </a:prstGeom>
          <a:noFill/>
        </p:spPr>
        <p:txBody>
          <a:bodyPr wrap="square">
            <a:spAutoFit/>
          </a:bodyPr>
          <a:lstStyle/>
          <a:p>
            <a:r>
              <a:rPr lang="ru-RU" sz="1050" dirty="0"/>
              <a:t>Правило 7S. — Текст: электронный // studopedia.su: [сайт]. — URL: https://studopedia.su/3_24158_kontseptsiya-S.html (дата обращения: 02.06.2022).</a:t>
            </a:r>
          </a:p>
        </p:txBody>
      </p:sp>
      <p:sp>
        <p:nvSpPr>
          <p:cNvPr id="9" name="TextBox 8">
            <a:extLst>
              <a:ext uri="{FF2B5EF4-FFF2-40B4-BE49-F238E27FC236}">
                <a16:creationId xmlns:a16="http://schemas.microsoft.com/office/drawing/2014/main" id="{5F057F74-2506-4839-B263-4BFEB7B45902}"/>
              </a:ext>
            </a:extLst>
          </p:cNvPr>
          <p:cNvSpPr txBox="1"/>
          <p:nvPr/>
        </p:nvSpPr>
        <p:spPr>
          <a:xfrm>
            <a:off x="152172" y="1436088"/>
            <a:ext cx="5197744" cy="6124754"/>
          </a:xfrm>
          <a:prstGeom prst="rect">
            <a:avLst/>
          </a:prstGeom>
          <a:noFill/>
        </p:spPr>
        <p:txBody>
          <a:bodyPr wrap="square">
            <a:spAutoFit/>
          </a:bodyPr>
          <a:lstStyle/>
          <a:p>
            <a:r>
              <a:rPr lang="ru-RU" sz="1400" dirty="0"/>
              <a:t>• стратегия (</a:t>
            </a:r>
            <a:r>
              <a:rPr lang="ru-RU" sz="1400" dirty="0" err="1"/>
              <a:t>strategy</a:t>
            </a:r>
            <a:r>
              <a:rPr lang="ru-RU" sz="1400" dirty="0"/>
              <a:t>) — планы и направления действий, определяющие распределение ресурсов, фиксирующие обязательства по осу­ществлению определенных действий во времени для достиже­ния поставленных целей;</a:t>
            </a:r>
          </a:p>
          <a:p>
            <a:endParaRPr lang="ru-RU" sz="1400" dirty="0"/>
          </a:p>
          <a:p>
            <a:r>
              <a:rPr lang="ru-RU" sz="1400" dirty="0"/>
              <a:t>• структура (</a:t>
            </a:r>
            <a:r>
              <a:rPr lang="ru-RU" sz="1400" dirty="0" err="1"/>
              <a:t>structure</a:t>
            </a:r>
            <a:r>
              <a:rPr lang="ru-RU" sz="1400" dirty="0"/>
              <a:t>) — внутренняя композиция организации, отражаю­щая распадение организации на подразделения, иерархическую субординацию этих подразделений и распределение власти между ними;</a:t>
            </a:r>
          </a:p>
          <a:p>
            <a:endParaRPr lang="ru-RU" sz="1400" dirty="0"/>
          </a:p>
          <a:p>
            <a:r>
              <a:rPr lang="ru-RU" sz="1400" dirty="0"/>
              <a:t>• системы (</a:t>
            </a:r>
            <a:r>
              <a:rPr lang="ru-RU" sz="1400" dirty="0" err="1"/>
              <a:t>systems</a:t>
            </a:r>
            <a:r>
              <a:rPr lang="ru-RU" sz="1400" dirty="0"/>
              <a:t>) — процедуры и рутинные процессы, протекающие в организации;</a:t>
            </a:r>
          </a:p>
          <a:p>
            <a:endParaRPr lang="ru-RU" sz="1400" dirty="0"/>
          </a:p>
          <a:p>
            <a:r>
              <a:rPr lang="ru-RU" sz="1400" dirty="0"/>
              <a:t>• штат (</a:t>
            </a:r>
            <a:r>
              <a:rPr lang="ru-RU" sz="1400" dirty="0" err="1"/>
              <a:t>staff</a:t>
            </a:r>
            <a:r>
              <a:rPr lang="ru-RU" sz="1400" dirty="0"/>
              <a:t>)— ключевые группы персонала, существующие в орга­низации и охарактеризованные по возрасту, полу, образованию и т.п.;</a:t>
            </a:r>
          </a:p>
          <a:p>
            <a:endParaRPr lang="ru-RU" sz="1400" dirty="0"/>
          </a:p>
          <a:p>
            <a:r>
              <a:rPr lang="ru-RU" sz="1400" dirty="0"/>
              <a:t>• стиль(</a:t>
            </a:r>
            <a:r>
              <a:rPr lang="ru-RU" sz="1400" dirty="0" err="1"/>
              <a:t>style</a:t>
            </a:r>
            <a:r>
              <a:rPr lang="ru-RU" sz="1400" dirty="0"/>
              <a:t>) — способ, каким руководители управляют организацией;</a:t>
            </a:r>
          </a:p>
          <a:p>
            <a:endParaRPr lang="ru-RU" sz="1400" dirty="0"/>
          </a:p>
          <a:p>
            <a:r>
              <a:rPr lang="ru-RU" sz="1400" dirty="0"/>
              <a:t>сюда же относится организационная культура;</a:t>
            </a:r>
          </a:p>
          <a:p>
            <a:endParaRPr lang="ru-RU" sz="1400" dirty="0"/>
          </a:p>
          <a:p>
            <a:r>
              <a:rPr lang="ru-RU" sz="1400" dirty="0"/>
              <a:t>• квалификация (</a:t>
            </a:r>
            <a:r>
              <a:rPr lang="ru-RU" sz="1400" dirty="0" err="1"/>
              <a:t>skills</a:t>
            </a:r>
            <a:r>
              <a:rPr lang="ru-RU" sz="1400" dirty="0"/>
              <a:t>)— отличительные возможности ключевых людей в организации;</a:t>
            </a:r>
          </a:p>
          <a:p>
            <a:endParaRPr lang="ru-RU" sz="1400" dirty="0"/>
          </a:p>
          <a:p>
            <a:r>
              <a:rPr lang="ru-RU" sz="1400" dirty="0"/>
              <a:t>• разделенные ценности (</a:t>
            </a:r>
            <a:r>
              <a:rPr lang="ru-RU" sz="1400" dirty="0" err="1"/>
              <a:t>shared</a:t>
            </a:r>
            <a:r>
              <a:rPr lang="ru-RU" sz="1400" dirty="0"/>
              <a:t> </a:t>
            </a:r>
            <a:r>
              <a:rPr lang="ru-RU" sz="1400" dirty="0" err="1"/>
              <a:t>value</a:t>
            </a:r>
            <a:r>
              <a:rPr lang="ru-RU" sz="1400" dirty="0"/>
              <a:t>)— смысл и содержание основных направ­лений деятельности, которые организация доводит до своих членов.</a:t>
            </a:r>
          </a:p>
        </p:txBody>
      </p:sp>
    </p:spTree>
    <p:extLst>
      <p:ext uri="{BB962C8B-B14F-4D97-AF65-F5344CB8AC3E}">
        <p14:creationId xmlns:p14="http://schemas.microsoft.com/office/powerpoint/2010/main" val="148334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1015663"/>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6. Охарактеризуйте основные этапы развития группы. На каком этапе развития находится студенческая группа, в составе которой Вы обучаетесь в вузе? </a:t>
            </a:r>
          </a:p>
        </p:txBody>
      </p:sp>
      <p:pic>
        <p:nvPicPr>
          <p:cNvPr id="3" name="Рисунок 2">
            <a:extLst>
              <a:ext uri="{FF2B5EF4-FFF2-40B4-BE49-F238E27FC236}">
                <a16:creationId xmlns:a16="http://schemas.microsoft.com/office/drawing/2014/main" id="{DDA06A41-52D3-4CB7-8FAE-B3C76FC13FD3}"/>
              </a:ext>
            </a:extLst>
          </p:cNvPr>
          <p:cNvPicPr>
            <a:picLocks noChangeAspect="1"/>
          </p:cNvPicPr>
          <p:nvPr/>
        </p:nvPicPr>
        <p:blipFill>
          <a:blip r:embed="rId3"/>
          <a:stretch>
            <a:fillRect/>
          </a:stretch>
        </p:blipFill>
        <p:spPr>
          <a:xfrm>
            <a:off x="4645974" y="1196652"/>
            <a:ext cx="7325747" cy="4791744"/>
          </a:xfrm>
          <a:prstGeom prst="rect">
            <a:avLst/>
          </a:prstGeom>
        </p:spPr>
      </p:pic>
      <p:sp>
        <p:nvSpPr>
          <p:cNvPr id="8" name="TextBox 7">
            <a:extLst>
              <a:ext uri="{FF2B5EF4-FFF2-40B4-BE49-F238E27FC236}">
                <a16:creationId xmlns:a16="http://schemas.microsoft.com/office/drawing/2014/main" id="{2A2FABED-A269-43C9-9DEB-4010562C14F8}"/>
              </a:ext>
            </a:extLst>
          </p:cNvPr>
          <p:cNvSpPr txBox="1"/>
          <p:nvPr/>
        </p:nvSpPr>
        <p:spPr>
          <a:xfrm>
            <a:off x="4645974" y="6014904"/>
            <a:ext cx="6099048" cy="707886"/>
          </a:xfrm>
          <a:prstGeom prst="rect">
            <a:avLst/>
          </a:prstGeom>
          <a:noFill/>
        </p:spPr>
        <p:txBody>
          <a:bodyPr wrap="square">
            <a:spAutoFit/>
          </a:bodyPr>
          <a:lstStyle/>
          <a:p>
            <a:r>
              <a:rPr lang="ru-RU" sz="1000" dirty="0"/>
              <a:t>Стадии развития группы по </a:t>
            </a:r>
            <a:r>
              <a:rPr lang="ru-RU" sz="1000" dirty="0" err="1"/>
              <a:t>Такмену</a:t>
            </a:r>
            <a:r>
              <a:rPr lang="ru-RU" sz="1000" dirty="0"/>
              <a:t> — Википедия. — Текст: электронный // ru.wikipedia.org: [сайт]. — URL: https://ru.wikipedia.org/wiki/%D0%A1%D1%82%D0%B0%D0%B4%D0%B8%D0%B8_%D1%80%D0%B0%D0%B7%D0%B2%D0%B8%D1%82%D0%B8%D1%8F_%D0%B3%D1%80%D1%83%D0%BF%D0%BF%D1%8B_%D0%BF%D0%BE_%D0%A2%D0%B0%D0%BA%D0%BC%D0%B5%D0%BD%D1%83 (дата обращения: 02.06.2022).</a:t>
            </a:r>
          </a:p>
        </p:txBody>
      </p:sp>
      <p:sp>
        <p:nvSpPr>
          <p:cNvPr id="12" name="TextBox 11">
            <a:extLst>
              <a:ext uri="{FF2B5EF4-FFF2-40B4-BE49-F238E27FC236}">
                <a16:creationId xmlns:a16="http://schemas.microsoft.com/office/drawing/2014/main" id="{A912F829-4280-4EC0-A249-5724A3EACB78}"/>
              </a:ext>
            </a:extLst>
          </p:cNvPr>
          <p:cNvSpPr txBox="1"/>
          <p:nvPr/>
        </p:nvSpPr>
        <p:spPr>
          <a:xfrm>
            <a:off x="152172" y="1384084"/>
            <a:ext cx="4346676" cy="2862322"/>
          </a:xfrm>
          <a:prstGeom prst="rect">
            <a:avLst/>
          </a:prstGeom>
          <a:noFill/>
        </p:spPr>
        <p:txBody>
          <a:bodyPr wrap="square">
            <a:spAutoFit/>
          </a:bodyPr>
          <a:lstStyle/>
          <a:p>
            <a:r>
              <a:rPr lang="ru-RU" dirty="0"/>
              <a:t>Стадии развития группы по </a:t>
            </a:r>
            <a:r>
              <a:rPr lang="ru-RU" dirty="0" err="1"/>
              <a:t>Такмену</a:t>
            </a:r>
            <a:r>
              <a:rPr lang="ru-RU" dirty="0"/>
              <a:t> (англ. </a:t>
            </a:r>
            <a:r>
              <a:rPr lang="ru-RU" dirty="0" err="1"/>
              <a:t>forming</a:t>
            </a:r>
            <a:r>
              <a:rPr lang="ru-RU" dirty="0"/>
              <a:t>, </a:t>
            </a:r>
            <a:r>
              <a:rPr lang="ru-RU" dirty="0" err="1"/>
              <a:t>storming</a:t>
            </a:r>
            <a:r>
              <a:rPr lang="ru-RU" dirty="0"/>
              <a:t>, </a:t>
            </a:r>
            <a:r>
              <a:rPr lang="ru-RU" dirty="0" err="1"/>
              <a:t>norming</a:t>
            </a:r>
            <a:r>
              <a:rPr lang="ru-RU" dirty="0"/>
              <a:t> </a:t>
            </a:r>
            <a:r>
              <a:rPr lang="ru-RU" dirty="0" err="1"/>
              <a:t>and</a:t>
            </a:r>
            <a:r>
              <a:rPr lang="ru-RU" dirty="0"/>
              <a:t> </a:t>
            </a:r>
            <a:r>
              <a:rPr lang="ru-RU" dirty="0" err="1"/>
              <a:t>performing</a:t>
            </a:r>
            <a:r>
              <a:rPr lang="ru-RU" dirty="0"/>
              <a:t>) — модель групповой динамики, предложенная Брюсом </a:t>
            </a:r>
            <a:r>
              <a:rPr lang="ru-RU" dirty="0" err="1"/>
              <a:t>Такменом</a:t>
            </a:r>
            <a:r>
              <a:rPr lang="ru-RU" dirty="0"/>
              <a:t> в 1965 году.</a:t>
            </a:r>
          </a:p>
          <a:p>
            <a:endParaRPr lang="ru-RU" dirty="0"/>
          </a:p>
          <a:p>
            <a:r>
              <a:rPr lang="ru-RU" dirty="0"/>
              <a:t>Моя группа, по моему мнению и моим наблюдениям, находится на стадии функционирования.</a:t>
            </a:r>
          </a:p>
          <a:p>
            <a:endParaRPr lang="ru-RU" dirty="0"/>
          </a:p>
        </p:txBody>
      </p:sp>
    </p:spTree>
    <p:extLst>
      <p:ext uri="{BB962C8B-B14F-4D97-AF65-F5344CB8AC3E}">
        <p14:creationId xmlns:p14="http://schemas.microsoft.com/office/powerpoint/2010/main" val="285476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95D5102A-273F-40DA-BA2E-F1563CFDE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929" y="3209503"/>
            <a:ext cx="2388214" cy="3601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707886"/>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7. Уточните понятия «лидер», «лидерство», «лидерский потенциал».</a:t>
            </a:r>
          </a:p>
        </p:txBody>
      </p:sp>
      <p:pic>
        <p:nvPicPr>
          <p:cNvPr id="3" name="Picture 2">
            <a:extLst>
              <a:ext uri="{FF2B5EF4-FFF2-40B4-BE49-F238E27FC236}">
                <a16:creationId xmlns:a16="http://schemas.microsoft.com/office/drawing/2014/main" id="{EEA59983-7087-44AA-947B-9E04CFBFE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1929" y="41922"/>
            <a:ext cx="2333751" cy="30840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310C55-0450-4B68-93B6-EFF9F8B83C65}"/>
              </a:ext>
            </a:extLst>
          </p:cNvPr>
          <p:cNvSpPr txBox="1"/>
          <p:nvPr/>
        </p:nvSpPr>
        <p:spPr>
          <a:xfrm>
            <a:off x="4233304" y="564206"/>
            <a:ext cx="4588625" cy="3046988"/>
          </a:xfrm>
          <a:prstGeom prst="rect">
            <a:avLst/>
          </a:prstGeom>
          <a:noFill/>
        </p:spPr>
        <p:txBody>
          <a:bodyPr wrap="square">
            <a:spAutoFit/>
          </a:bodyPr>
          <a:lstStyle/>
          <a:p>
            <a:pPr algn="just"/>
            <a:r>
              <a:rPr lang="ru-RU" sz="1600" b="1" dirty="0">
                <a:latin typeface="Times New Roman" panose="02020603050405020304" pitchFamily="18" charset="0"/>
                <a:cs typeface="Times New Roman" panose="02020603050405020304" pitchFamily="18" charset="0"/>
              </a:rPr>
              <a:t>ЛИДЕР</a:t>
            </a:r>
            <a:r>
              <a:rPr lang="ru-RU" sz="1600" dirty="0">
                <a:latin typeface="Times New Roman" panose="02020603050405020304" pitchFamily="18" charset="0"/>
                <a:cs typeface="Times New Roman" panose="02020603050405020304" pitchFamily="18" charset="0"/>
              </a:rPr>
              <a:t>, -а, м. </a:t>
            </a:r>
          </a:p>
          <a:p>
            <a:pPr algn="just"/>
            <a:r>
              <a:rPr lang="ru-RU" sz="1600" dirty="0">
                <a:latin typeface="Times New Roman" panose="02020603050405020304" pitchFamily="18" charset="0"/>
                <a:cs typeface="Times New Roman" panose="02020603050405020304" pitchFamily="18" charset="0"/>
              </a:rPr>
              <a:t>1. Глава, руководитель политической партии, общественно-политической организации или вообще какой-н. группы людей; человек, пользующийся авторитетом и влиянием в каком-н. коллективе. Политический л. </a:t>
            </a:r>
          </a:p>
          <a:p>
            <a:pPr algn="just"/>
            <a:r>
              <a:rPr lang="ru-RU" sz="1600" dirty="0">
                <a:latin typeface="Times New Roman" panose="02020603050405020304" pitchFamily="18" charset="0"/>
                <a:cs typeface="Times New Roman" panose="02020603050405020304" pitchFamily="18" charset="0"/>
              </a:rPr>
              <a:t>2. Спортсмен или спортивная команда, идущие первыми в состязании. Л. турнира. Гонка за лидером (в велоспорте: вслед за идущим впереди мотоциклом). </a:t>
            </a:r>
          </a:p>
          <a:p>
            <a:pPr algn="just"/>
            <a:r>
              <a:rPr lang="ru-RU" sz="1600" dirty="0">
                <a:latin typeface="Times New Roman" panose="02020603050405020304" pitchFamily="18" charset="0"/>
                <a:cs typeface="Times New Roman" panose="02020603050405020304" pitchFamily="18" charset="0"/>
              </a:rPr>
              <a:t>3. Корабль, возглавляющий колонну, группу судов. </a:t>
            </a:r>
            <a:r>
              <a:rPr lang="ru-RU" sz="1600" dirty="0" err="1">
                <a:latin typeface="Times New Roman" panose="02020603050405020304" pitchFamily="18" charset="0"/>
                <a:cs typeface="Times New Roman" panose="02020603050405020304" pitchFamily="18" charset="0"/>
              </a:rPr>
              <a:t>IIприл</a:t>
            </a:r>
            <a:r>
              <a:rPr lang="ru-RU" sz="1600" dirty="0">
                <a:latin typeface="Times New Roman" panose="02020603050405020304" pitchFamily="18" charset="0"/>
                <a:cs typeface="Times New Roman" panose="02020603050405020304" pitchFamily="18" charset="0"/>
              </a:rPr>
              <a:t>. лидерский, -</a:t>
            </a:r>
            <a:r>
              <a:rPr lang="ru-RU" sz="1600" dirty="0" err="1">
                <a:latin typeface="Times New Roman" panose="02020603050405020304" pitchFamily="18" charset="0"/>
                <a:cs typeface="Times New Roman" panose="02020603050405020304" pitchFamily="18" charset="0"/>
              </a:rPr>
              <a:t>ая</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ое</a:t>
            </a:r>
            <a:r>
              <a:rPr lang="ru-RU" sz="1600" dirty="0">
                <a:latin typeface="Times New Roman" panose="02020603050405020304" pitchFamily="18" charset="0"/>
                <a:cs typeface="Times New Roman" panose="02020603050405020304" pitchFamily="18" charset="0"/>
              </a:rPr>
              <a:t> (к 1 и 2 знач.; разг.).</a:t>
            </a:r>
          </a:p>
        </p:txBody>
      </p:sp>
      <p:sp>
        <p:nvSpPr>
          <p:cNvPr id="6" name="TextBox 5">
            <a:extLst>
              <a:ext uri="{FF2B5EF4-FFF2-40B4-BE49-F238E27FC236}">
                <a16:creationId xmlns:a16="http://schemas.microsoft.com/office/drawing/2014/main" id="{6A042B6C-A61E-4E5E-9321-6CF15B48D75C}"/>
              </a:ext>
            </a:extLst>
          </p:cNvPr>
          <p:cNvSpPr txBox="1"/>
          <p:nvPr/>
        </p:nvSpPr>
        <p:spPr>
          <a:xfrm>
            <a:off x="4233304" y="3601457"/>
            <a:ext cx="4517843" cy="707886"/>
          </a:xfrm>
          <a:prstGeom prst="rect">
            <a:avLst/>
          </a:prstGeom>
          <a:noFill/>
        </p:spPr>
        <p:txBody>
          <a:bodyPr wrap="square">
            <a:spAutoFit/>
          </a:bodyPr>
          <a:lstStyle/>
          <a:p>
            <a:r>
              <a:rPr lang="ru-RU" sz="1000" dirty="0"/>
              <a:t>Толковый словарь русского языка [Текст] : 72500 слов и 7500 фразеологических выражений / С. И. Ожегов, Н. Ю. Шведова ; Российская АН, Ин-т рус. яз., Российский фонд культуры. - 2-е изд., </a:t>
            </a:r>
            <a:r>
              <a:rPr lang="ru-RU" sz="1000" dirty="0" err="1"/>
              <a:t>испр</a:t>
            </a:r>
            <a:r>
              <a:rPr lang="ru-RU" sz="1000" dirty="0"/>
              <a:t>. и доп. - Москва : </a:t>
            </a:r>
            <a:r>
              <a:rPr lang="ru-RU" sz="1000" dirty="0" err="1"/>
              <a:t>Азъ</a:t>
            </a:r>
            <a:r>
              <a:rPr lang="ru-RU" sz="1000" dirty="0"/>
              <a:t>, 1994. - 907, [1] с.; 27 см.; ISBN 5-85632-007-7 (В пер.)</a:t>
            </a:r>
          </a:p>
        </p:txBody>
      </p:sp>
      <p:sp>
        <p:nvSpPr>
          <p:cNvPr id="7" name="TextBox 6">
            <a:extLst>
              <a:ext uri="{FF2B5EF4-FFF2-40B4-BE49-F238E27FC236}">
                <a16:creationId xmlns:a16="http://schemas.microsoft.com/office/drawing/2014/main" id="{42C293DA-9BA1-4AF6-8B26-7671042ABEF4}"/>
              </a:ext>
            </a:extLst>
          </p:cNvPr>
          <p:cNvSpPr txBox="1"/>
          <p:nvPr/>
        </p:nvSpPr>
        <p:spPr>
          <a:xfrm>
            <a:off x="152171" y="824251"/>
            <a:ext cx="4081133" cy="1815882"/>
          </a:xfrm>
          <a:prstGeom prst="rect">
            <a:avLst/>
          </a:prstGeom>
          <a:noFill/>
        </p:spPr>
        <p:txBody>
          <a:bodyPr wrap="square">
            <a:spAutoFit/>
          </a:bodyPr>
          <a:lstStyle/>
          <a:p>
            <a:pPr algn="just"/>
            <a:r>
              <a:rPr lang="ru-RU" sz="1600" b="1" dirty="0">
                <a:latin typeface="Times New Roman" panose="02020603050405020304" pitchFamily="18" charset="0"/>
                <a:cs typeface="Times New Roman" panose="02020603050405020304" pitchFamily="18" charset="0"/>
              </a:rPr>
              <a:t>Лидерство</a:t>
            </a:r>
          </a:p>
          <a:p>
            <a:pPr algn="just"/>
            <a:r>
              <a:rPr lang="ru-RU" sz="1600" dirty="0">
                <a:latin typeface="Times New Roman" panose="02020603050405020304" pitchFamily="18" charset="0"/>
                <a:cs typeface="Times New Roman" panose="02020603050405020304" pitchFamily="18" charset="0"/>
              </a:rPr>
              <a:t>Один из механизмов интеграции групповой деятельности, когда индивид или часть социальной группы выполняет роль лидера, т. е. объединяет, направляет действия всей группы, которая ожидает, принимает и поддерживает его действия.</a:t>
            </a:r>
          </a:p>
        </p:txBody>
      </p:sp>
      <p:sp>
        <p:nvSpPr>
          <p:cNvPr id="11" name="TextBox 10">
            <a:extLst>
              <a:ext uri="{FF2B5EF4-FFF2-40B4-BE49-F238E27FC236}">
                <a16:creationId xmlns:a16="http://schemas.microsoft.com/office/drawing/2014/main" id="{DF11ABDE-6765-44DB-9F8C-20B7FE6E57E3}"/>
              </a:ext>
            </a:extLst>
          </p:cNvPr>
          <p:cNvSpPr txBox="1"/>
          <p:nvPr/>
        </p:nvSpPr>
        <p:spPr>
          <a:xfrm>
            <a:off x="4233304" y="4479009"/>
            <a:ext cx="4233304" cy="1077218"/>
          </a:xfrm>
          <a:prstGeom prst="rect">
            <a:avLst/>
          </a:prstGeom>
          <a:noFill/>
        </p:spPr>
        <p:txBody>
          <a:bodyPr wrap="square">
            <a:spAutoFit/>
          </a:bodyPr>
          <a:lstStyle/>
          <a:p>
            <a:r>
              <a:rPr lang="ru-RU" sz="1600" b="1" dirty="0">
                <a:latin typeface="Times New Roman" panose="02020603050405020304" pitchFamily="18" charset="0"/>
                <a:cs typeface="Times New Roman" panose="02020603050405020304" pitchFamily="18" charset="0"/>
              </a:rPr>
              <a:t>Лидерство в психологии </a:t>
            </a:r>
            <a:r>
              <a:rPr lang="ru-RU" sz="1600" dirty="0">
                <a:latin typeface="Times New Roman" panose="02020603050405020304" pitchFamily="18" charset="0"/>
                <a:cs typeface="Times New Roman" panose="02020603050405020304" pitchFamily="18" charset="0"/>
              </a:rPr>
              <a:t>— процесс социального влияния, благодаря которому лидер получает поддержку со стороны других членов сообщества для достижения цели.</a:t>
            </a:r>
          </a:p>
        </p:txBody>
      </p:sp>
      <p:sp>
        <p:nvSpPr>
          <p:cNvPr id="13" name="TextBox 12">
            <a:extLst>
              <a:ext uri="{FF2B5EF4-FFF2-40B4-BE49-F238E27FC236}">
                <a16:creationId xmlns:a16="http://schemas.microsoft.com/office/drawing/2014/main" id="{9DD11B52-93F0-429D-A54A-D12EC6246CDC}"/>
              </a:ext>
            </a:extLst>
          </p:cNvPr>
          <p:cNvSpPr txBox="1"/>
          <p:nvPr/>
        </p:nvSpPr>
        <p:spPr>
          <a:xfrm>
            <a:off x="4233304" y="5512994"/>
            <a:ext cx="4233304" cy="1015663"/>
          </a:xfrm>
          <a:prstGeom prst="rect">
            <a:avLst/>
          </a:prstGeom>
          <a:noFill/>
        </p:spPr>
        <p:txBody>
          <a:bodyPr wrap="square">
            <a:spAutoFit/>
          </a:bodyPr>
          <a:lstStyle/>
          <a:p>
            <a:r>
              <a:rPr lang="ru-RU" sz="1200" dirty="0"/>
              <a:t>Лидерство — Википедия. — Текст: электронный // ru.wikipedia.org: [сайт]. — URL: https://ru.wikipedia.org/wiki/%D0%9B%D0%B8%D0%B4%D0%B5%D1%80%D1%81%D1%82%D0%B2%D0%BE (дата обращения: 02.06.2022).</a:t>
            </a:r>
          </a:p>
        </p:txBody>
      </p:sp>
      <p:sp>
        <p:nvSpPr>
          <p:cNvPr id="17" name="TextBox 16">
            <a:extLst>
              <a:ext uri="{FF2B5EF4-FFF2-40B4-BE49-F238E27FC236}">
                <a16:creationId xmlns:a16="http://schemas.microsoft.com/office/drawing/2014/main" id="{9EB7CB47-C3FA-4BBB-9381-2D08F4FC9FFC}"/>
              </a:ext>
            </a:extLst>
          </p:cNvPr>
          <p:cNvSpPr txBox="1"/>
          <p:nvPr/>
        </p:nvSpPr>
        <p:spPr>
          <a:xfrm>
            <a:off x="70262" y="3337156"/>
            <a:ext cx="3816813" cy="1569660"/>
          </a:xfrm>
          <a:prstGeom prst="rect">
            <a:avLst/>
          </a:prstGeom>
          <a:noFill/>
        </p:spPr>
        <p:txBody>
          <a:bodyPr wrap="square">
            <a:spAutoFit/>
          </a:bodyPr>
          <a:lstStyle/>
          <a:p>
            <a:pPr algn="just"/>
            <a:r>
              <a:rPr lang="ru-RU" sz="1600" b="1" dirty="0">
                <a:latin typeface="Times New Roman" panose="02020603050405020304" pitchFamily="18" charset="0"/>
                <a:cs typeface="Times New Roman" panose="02020603050405020304" pitchFamily="18" charset="0"/>
              </a:rPr>
              <a:t>Лидерский потенциал </a:t>
            </a:r>
            <a:r>
              <a:rPr lang="ru-RU" sz="1600" dirty="0">
                <a:latin typeface="Times New Roman" panose="02020603050405020304" pitchFamily="18" charset="0"/>
                <a:cs typeface="Times New Roman" panose="02020603050405020304" pitchFamily="18" charset="0"/>
              </a:rPr>
              <a:t>— это совокупность психологических качеств, соответствующих потребностям группы и наиболее полезных для разрешения проблемной ситуации, в которую эта группа попала.</a:t>
            </a:r>
          </a:p>
        </p:txBody>
      </p:sp>
      <p:sp>
        <p:nvSpPr>
          <p:cNvPr id="22" name="TextBox 21">
            <a:extLst>
              <a:ext uri="{FF2B5EF4-FFF2-40B4-BE49-F238E27FC236}">
                <a16:creationId xmlns:a16="http://schemas.microsoft.com/office/drawing/2014/main" id="{92FBA1A0-373D-4E7A-8AA2-2E1B5EAE8908}"/>
              </a:ext>
            </a:extLst>
          </p:cNvPr>
          <p:cNvSpPr txBox="1"/>
          <p:nvPr/>
        </p:nvSpPr>
        <p:spPr>
          <a:xfrm>
            <a:off x="-39624" y="4912830"/>
            <a:ext cx="3926699" cy="1107996"/>
          </a:xfrm>
          <a:prstGeom prst="rect">
            <a:avLst/>
          </a:prstGeom>
          <a:noFill/>
        </p:spPr>
        <p:txBody>
          <a:bodyPr wrap="square">
            <a:spAutoFit/>
          </a:bodyPr>
          <a:lstStyle/>
          <a:p>
            <a:r>
              <a:rPr lang="ru-RU" sz="1100" dirty="0"/>
              <a:t>18.3. ПОТЕНЦИАЛ ЛИДЕРСТВА, Глава 18. УСЛОВИЯ ЛИЧНОСТНОЙ САМОРЕАЛИЗАЦИИ. Психология. Крылов А. А. Страница 89. Читать онлайн - Bookap.info. — Текст: электронный // bookap.info: [сайт]. — URL: https://bookap.info/genpsy/krylov_psihologiya/gl89.shtm (дата обращения: 02.06.2022).</a:t>
            </a:r>
          </a:p>
        </p:txBody>
      </p:sp>
      <p:sp>
        <p:nvSpPr>
          <p:cNvPr id="26" name="TextBox 25">
            <a:extLst>
              <a:ext uri="{FF2B5EF4-FFF2-40B4-BE49-F238E27FC236}">
                <a16:creationId xmlns:a16="http://schemas.microsoft.com/office/drawing/2014/main" id="{76521877-828C-4FE2-B63B-23B55DD6803B}"/>
              </a:ext>
            </a:extLst>
          </p:cNvPr>
          <p:cNvSpPr txBox="1"/>
          <p:nvPr/>
        </p:nvSpPr>
        <p:spPr>
          <a:xfrm>
            <a:off x="70262" y="2606934"/>
            <a:ext cx="3816813" cy="646331"/>
          </a:xfrm>
          <a:prstGeom prst="rect">
            <a:avLst/>
          </a:prstGeom>
          <a:noFill/>
        </p:spPr>
        <p:txBody>
          <a:bodyPr wrap="square">
            <a:spAutoFit/>
          </a:bodyPr>
          <a:lstStyle/>
          <a:p>
            <a:r>
              <a:rPr lang="ru-RU" sz="1200" dirty="0"/>
              <a:t>Большая советская энциклопедия [Текст] / гл. ред. О. Ю. Шмидт. - Москва : Советская энциклопедия, 1926-1947. - 26 см.</a:t>
            </a:r>
          </a:p>
        </p:txBody>
      </p:sp>
      <p:pic>
        <p:nvPicPr>
          <p:cNvPr id="4100" name="Picture 4">
            <a:extLst>
              <a:ext uri="{FF2B5EF4-FFF2-40B4-BE49-F238E27FC236}">
                <a16:creationId xmlns:a16="http://schemas.microsoft.com/office/drawing/2014/main" id="{38BCB276-1982-48C4-AE2A-1BFB06D88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4822" y="4846194"/>
            <a:ext cx="1266916" cy="196512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03A9E99-438D-4361-88BA-4034F28DB843}"/>
              </a:ext>
            </a:extLst>
          </p:cNvPr>
          <p:cNvSpPr txBox="1"/>
          <p:nvPr/>
        </p:nvSpPr>
        <p:spPr>
          <a:xfrm>
            <a:off x="-13687" y="5941416"/>
            <a:ext cx="4246991" cy="830997"/>
          </a:xfrm>
          <a:prstGeom prst="rect">
            <a:avLst/>
          </a:prstGeom>
          <a:noFill/>
        </p:spPr>
        <p:txBody>
          <a:bodyPr wrap="square">
            <a:spAutoFit/>
          </a:bodyPr>
          <a:lstStyle/>
          <a:p>
            <a:r>
              <a:rPr lang="ru-RU" sz="1600" b="1" dirty="0">
                <a:latin typeface="Times New Roman" panose="02020603050405020304" pitchFamily="18" charset="0"/>
                <a:cs typeface="Times New Roman" panose="02020603050405020304" pitchFamily="18" charset="0"/>
              </a:rPr>
              <a:t>Лидерство</a:t>
            </a:r>
            <a:r>
              <a:rPr lang="ru-RU" sz="1600" dirty="0">
                <a:latin typeface="Times New Roman" panose="02020603050405020304" pitchFamily="18" charset="0"/>
                <a:cs typeface="Times New Roman" panose="02020603050405020304" pitchFamily="18" charset="0"/>
              </a:rPr>
              <a:t> — это главенство в стимулировании, планировании и организации активности группы.</a:t>
            </a:r>
          </a:p>
        </p:txBody>
      </p:sp>
    </p:spTree>
    <p:extLst>
      <p:ext uri="{BB962C8B-B14F-4D97-AF65-F5344CB8AC3E}">
        <p14:creationId xmlns:p14="http://schemas.microsoft.com/office/powerpoint/2010/main" val="36528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F69BF-3B38-4A85-9FE0-86E6B8EC4EAC}"/>
              </a:ext>
            </a:extLst>
          </p:cNvPr>
          <p:cNvSpPr txBox="1"/>
          <p:nvPr/>
        </p:nvSpPr>
        <p:spPr>
          <a:xfrm>
            <a:off x="152172" y="153557"/>
            <a:ext cx="6093228" cy="707886"/>
          </a:xfrm>
          <a:prstGeom prst="rect">
            <a:avLst/>
          </a:prstGeom>
          <a:noFill/>
          <a:effectLst>
            <a:outerShdw blurRad="50800" dist="38100" dir="2700000" algn="tl" rotWithShape="0">
              <a:prstClr val="black">
                <a:alpha val="40000"/>
              </a:prstClr>
            </a:outerShdw>
          </a:effectLst>
        </p:spPr>
        <p:txBody>
          <a:bodyPr wrap="square">
            <a:spAutoFit/>
          </a:bodyPr>
          <a:lstStyle/>
          <a:p>
            <a:r>
              <a:rPr lang="ru-RU" sz="2000" dirty="0"/>
              <a:t>8. По каким основаниям можно классифицировать лидеров?</a:t>
            </a:r>
          </a:p>
        </p:txBody>
      </p:sp>
      <p:pic>
        <p:nvPicPr>
          <p:cNvPr id="5122" name="Picture 2">
            <a:extLst>
              <a:ext uri="{FF2B5EF4-FFF2-40B4-BE49-F238E27FC236}">
                <a16:creationId xmlns:a16="http://schemas.microsoft.com/office/drawing/2014/main" id="{8A885024-E553-45F7-8C06-AB9FCBB4C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955" y="382156"/>
            <a:ext cx="6205873" cy="32297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9A987E-9241-4D20-B5ED-E5E728AD08D4}"/>
              </a:ext>
            </a:extLst>
          </p:cNvPr>
          <p:cNvSpPr txBox="1"/>
          <p:nvPr/>
        </p:nvSpPr>
        <p:spPr>
          <a:xfrm>
            <a:off x="152172" y="861443"/>
            <a:ext cx="5443956" cy="4801314"/>
          </a:xfrm>
          <a:prstGeom prst="rect">
            <a:avLst/>
          </a:prstGeom>
          <a:noFill/>
        </p:spPr>
        <p:txBody>
          <a:bodyPr wrap="square" rtlCol="0">
            <a:spAutoFit/>
          </a:bodyPr>
          <a:lstStyle/>
          <a:p>
            <a:r>
              <a:rPr lang="ru-RU" dirty="0"/>
              <a:t>Классифицировать лидеров можно по следующим основаниям (она из возможных, есть и другие):</a:t>
            </a:r>
          </a:p>
          <a:p>
            <a:pPr marL="342900" indent="-342900">
              <a:buFont typeface="+mj-lt"/>
              <a:buAutoNum type="arabicPeriod"/>
            </a:pPr>
            <a:r>
              <a:rPr lang="ru-RU" dirty="0"/>
              <a:t>По типу лидерства:</a:t>
            </a:r>
          </a:p>
          <a:p>
            <a:pPr marL="800100" lvl="1" indent="-342900">
              <a:buFont typeface="+mj-lt"/>
              <a:buAutoNum type="arabicPeriod"/>
            </a:pPr>
            <a:r>
              <a:rPr lang="ru-RU" dirty="0"/>
              <a:t>Деловое лидерство</a:t>
            </a:r>
          </a:p>
          <a:p>
            <a:pPr marL="800100" lvl="1" indent="-342900">
              <a:buFont typeface="+mj-lt"/>
              <a:buAutoNum type="arabicPeriod"/>
            </a:pPr>
            <a:r>
              <a:rPr lang="ru-RU" dirty="0"/>
              <a:t>Эмоциональное лидерство</a:t>
            </a:r>
          </a:p>
          <a:p>
            <a:pPr marL="800100" lvl="1" indent="-342900">
              <a:buFont typeface="+mj-lt"/>
              <a:buAutoNum type="arabicPeriod"/>
            </a:pPr>
            <a:r>
              <a:rPr lang="ru-RU" dirty="0"/>
              <a:t>Ситуативное лидерство</a:t>
            </a:r>
          </a:p>
          <a:p>
            <a:pPr marL="342900" indent="-342900">
              <a:buFont typeface="+mj-lt"/>
              <a:buAutoNum type="arabicPeriod"/>
            </a:pPr>
            <a:r>
              <a:rPr lang="ru-RU" dirty="0"/>
              <a:t>По содержанию:</a:t>
            </a:r>
          </a:p>
          <a:p>
            <a:pPr marL="800100" lvl="1" indent="-342900">
              <a:buFont typeface="+mj-lt"/>
              <a:buAutoNum type="arabicPeriod"/>
            </a:pPr>
            <a:r>
              <a:rPr lang="ru-RU" dirty="0"/>
              <a:t>Лидер-вдохновитель</a:t>
            </a:r>
          </a:p>
          <a:p>
            <a:pPr marL="800100" lvl="1" indent="-342900">
              <a:buFont typeface="+mj-lt"/>
              <a:buAutoNum type="arabicPeriod"/>
            </a:pPr>
            <a:r>
              <a:rPr lang="ru-RU" dirty="0"/>
              <a:t>Лидер-исполнитель</a:t>
            </a:r>
          </a:p>
          <a:p>
            <a:pPr marL="800100" lvl="1" indent="-342900">
              <a:buFont typeface="+mj-lt"/>
              <a:buAutoNum type="arabicPeriod"/>
            </a:pPr>
            <a:r>
              <a:rPr lang="ru-RU" dirty="0"/>
              <a:t>Лидер вдохновитель-исполнитель</a:t>
            </a:r>
          </a:p>
          <a:p>
            <a:pPr marL="342900" indent="-342900">
              <a:buFont typeface="+mj-lt"/>
              <a:buAutoNum type="arabicPeriod"/>
            </a:pPr>
            <a:r>
              <a:rPr lang="ru-RU" dirty="0"/>
              <a:t>По стилю:</a:t>
            </a:r>
          </a:p>
          <a:p>
            <a:pPr marL="800100" lvl="1" indent="-342900">
              <a:buFont typeface="+mj-lt"/>
              <a:buAutoNum type="arabicPeriod"/>
            </a:pPr>
            <a:r>
              <a:rPr lang="ru-RU" dirty="0"/>
              <a:t>Авторитарный</a:t>
            </a:r>
          </a:p>
          <a:p>
            <a:pPr marL="800100" lvl="1" indent="-342900">
              <a:buFont typeface="+mj-lt"/>
              <a:buAutoNum type="arabicPeriod"/>
            </a:pPr>
            <a:r>
              <a:rPr lang="ru-RU" dirty="0"/>
              <a:t>Демократический</a:t>
            </a:r>
          </a:p>
          <a:p>
            <a:pPr marL="800100" lvl="1" indent="-342900">
              <a:buFont typeface="+mj-lt"/>
              <a:buAutoNum type="arabicPeriod"/>
            </a:pPr>
            <a:r>
              <a:rPr lang="ru-RU" dirty="0"/>
              <a:t>Пассивный</a:t>
            </a:r>
          </a:p>
          <a:p>
            <a:pPr marL="342900" indent="-342900">
              <a:buFont typeface="+mj-lt"/>
              <a:buAutoNum type="arabicPeriod"/>
            </a:pPr>
            <a:r>
              <a:rPr lang="ru-RU" dirty="0"/>
              <a:t>По характеру деятельности:</a:t>
            </a:r>
          </a:p>
          <a:p>
            <a:pPr marL="800100" lvl="1" indent="-342900">
              <a:buFont typeface="+mj-lt"/>
              <a:buAutoNum type="arabicPeriod"/>
            </a:pPr>
            <a:r>
              <a:rPr lang="ru-RU" dirty="0"/>
              <a:t>Универсальный</a:t>
            </a:r>
          </a:p>
          <a:p>
            <a:pPr marL="800100" lvl="1" indent="-342900">
              <a:buFont typeface="+mj-lt"/>
              <a:buAutoNum type="arabicPeriod"/>
            </a:pPr>
            <a:r>
              <a:rPr lang="ru-RU" dirty="0"/>
              <a:t>Ситуативный</a:t>
            </a:r>
          </a:p>
        </p:txBody>
      </p:sp>
      <p:sp>
        <p:nvSpPr>
          <p:cNvPr id="6" name="TextBox 5">
            <a:extLst>
              <a:ext uri="{FF2B5EF4-FFF2-40B4-BE49-F238E27FC236}">
                <a16:creationId xmlns:a16="http://schemas.microsoft.com/office/drawing/2014/main" id="{F8BF0A0C-78F2-4F17-B2C9-9DD1FCDEA9C0}"/>
              </a:ext>
            </a:extLst>
          </p:cNvPr>
          <p:cNvSpPr txBox="1"/>
          <p:nvPr/>
        </p:nvSpPr>
        <p:spPr>
          <a:xfrm>
            <a:off x="5940780" y="4318135"/>
            <a:ext cx="6099048" cy="1384995"/>
          </a:xfrm>
          <a:prstGeom prst="rect">
            <a:avLst/>
          </a:prstGeom>
          <a:noFill/>
        </p:spPr>
        <p:txBody>
          <a:bodyPr wrap="square">
            <a:spAutoFit/>
          </a:bodyPr>
          <a:lstStyle/>
          <a:p>
            <a:r>
              <a:rPr lang="ru-RU" sz="1400" dirty="0"/>
              <a:t>Типы лидерства. — Текст : электронный // allrefs.net : [сайт]. — URL: http://allrefs.net/c3/3rrke/p2/ (дата обращения: 02.06.2022).</a:t>
            </a:r>
          </a:p>
          <a:p>
            <a:endParaRPr lang="ru-RU" sz="1400" dirty="0"/>
          </a:p>
          <a:p>
            <a:r>
              <a:rPr lang="ru-RU" sz="1400" dirty="0"/>
              <a:t>Классификации лидерства. — </a:t>
            </a:r>
            <a:r>
              <a:rPr lang="ru-RU" sz="1400" dirty="0" err="1"/>
              <a:t>Студопедия</a:t>
            </a:r>
            <a:r>
              <a:rPr lang="ru-RU" sz="1400" dirty="0"/>
              <a:t>. — Текст : электронный // studopedia.ru : [сайт]. — URL: https://studopedia.ru/21_127385_klassifikatsii-liderstva.html (дата обращения: 02.06.2022).</a:t>
            </a:r>
          </a:p>
        </p:txBody>
      </p:sp>
    </p:spTree>
    <p:extLst>
      <p:ext uri="{BB962C8B-B14F-4D97-AF65-F5344CB8AC3E}">
        <p14:creationId xmlns:p14="http://schemas.microsoft.com/office/powerpoint/2010/main" val="48919758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4883</Words>
  <Application>Microsoft Office PowerPoint</Application>
  <PresentationFormat>Широкоэкранный</PresentationFormat>
  <Paragraphs>230</Paragraphs>
  <Slides>13</Slides>
  <Notes>8</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13</vt:i4>
      </vt:variant>
    </vt:vector>
  </HeadingPairs>
  <TitlesOfParts>
    <vt:vector size="23" baseType="lpstr">
      <vt:lpstr>Arial</vt:lpstr>
      <vt:lpstr>Calibri</vt:lpstr>
      <vt:lpstr>Calibri Light</vt:lpstr>
      <vt:lpstr>Gilroy</vt:lpstr>
      <vt:lpstr>Merriweather</vt:lpstr>
      <vt:lpstr>Roboto</vt:lpstr>
      <vt:lpstr>Roboto Slab</vt:lpstr>
      <vt:lpstr>Tahoma</vt:lpstr>
      <vt:lpstr>Times New Roman</vt:lpstr>
      <vt:lpstr>Тема Office</vt:lpstr>
      <vt:lpstr>Менеджмент. Тема 10.</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Менеджмент. Тема 9.</dc:title>
  <dc:creator>Alexander Podstrechnyy</dc:creator>
  <cp:lastModifiedBy>Alexander Podstrechnyy</cp:lastModifiedBy>
  <cp:revision>288</cp:revision>
  <dcterms:created xsi:type="dcterms:W3CDTF">2022-05-26T18:21:15Z</dcterms:created>
  <dcterms:modified xsi:type="dcterms:W3CDTF">2022-06-02T20:18:05Z</dcterms:modified>
</cp:coreProperties>
</file>