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sldIdLst>
    <p:sldId id="256" r:id="rId5"/>
    <p:sldId id="282" r:id="rId6"/>
    <p:sldId id="281" r:id="rId7"/>
    <p:sldId id="279" r:id="rId8"/>
    <p:sldId id="280" r:id="rId9"/>
    <p:sldId id="261" r:id="rId10"/>
    <p:sldId id="283" r:id="rId11"/>
    <p:sldId id="284" r:id="rId12"/>
    <p:sldId id="287" r:id="rId13"/>
    <p:sldId id="288" r:id="rId14"/>
    <p:sldId id="258" r:id="rId15"/>
    <p:sldId id="285" r:id="rId16"/>
    <p:sldId id="295" r:id="rId17"/>
    <p:sldId id="277" r:id="rId18"/>
    <p:sldId id="275"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89" autoAdjust="0"/>
    <p:restoredTop sz="93216" autoAdjust="0"/>
  </p:normalViewPr>
  <p:slideViewPr>
    <p:cSldViewPr snapToGrid="0">
      <p:cViewPr varScale="1">
        <p:scale>
          <a:sx n="51" d="100"/>
          <a:sy n="51" d="100"/>
        </p:scale>
        <p:origin x="955" y="43"/>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a Tanksali" userId="6af40de7cc2abc50" providerId="LiveId" clId="{EF78EAF0-768A-46FC-9920-9A88468B07B3}"/>
    <pc:docChg chg="delSld modSld sldOrd">
      <pc:chgData name="Harshita Tanksali" userId="6af40de7cc2abc50" providerId="LiveId" clId="{EF78EAF0-768A-46FC-9920-9A88468B07B3}" dt="2024-03-21T19:57:26.837" v="2" actId="2696"/>
      <pc:docMkLst>
        <pc:docMk/>
      </pc:docMkLst>
      <pc:sldChg chg="del">
        <pc:chgData name="Harshita Tanksali" userId="6af40de7cc2abc50" providerId="LiveId" clId="{EF78EAF0-768A-46FC-9920-9A88468B07B3}" dt="2024-03-21T19:57:26.837" v="2" actId="2696"/>
        <pc:sldMkLst>
          <pc:docMk/>
          <pc:sldMk cId="1129530962" sldId="270"/>
        </pc:sldMkLst>
      </pc:sldChg>
      <pc:sldChg chg="ord">
        <pc:chgData name="Harshita Tanksali" userId="6af40de7cc2abc50" providerId="LiveId" clId="{EF78EAF0-768A-46FC-9920-9A88468B07B3}" dt="2024-03-21T19:15:52.006" v="1"/>
        <pc:sldMkLst>
          <pc:docMk/>
          <pc:sldMk cId="941212250" sldId="28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5" csCatId="accent1" phldr="1"/>
      <dgm:spPr/>
      <dgm:t>
        <a:bodyPr/>
        <a:lstStyle/>
        <a:p>
          <a:endParaRPr lang="en-US"/>
        </a:p>
      </dgm:t>
    </dgm:pt>
    <dgm:pt modelId="{CEA68BC1-0214-475A-AAEB-F2C106BEDF3D}">
      <dgm:prSet/>
      <dgm:spPr/>
      <dgm:t>
        <a:bodyPr/>
        <a:lstStyle/>
        <a:p>
          <a:pPr algn="l"/>
          <a:r>
            <a:rPr lang="en-US" dirty="0">
              <a:solidFill>
                <a:schemeClr val="tx2"/>
              </a:solidFill>
              <a:latin typeface="+mj-lt"/>
            </a:rPr>
            <a:t>Phase 1</a:t>
          </a:r>
        </a:p>
      </dgm:t>
    </dgm:pt>
    <dgm:pt modelId="{D39F5498-D166-4D4F-959E-220D13F281F2}" type="parTrans" cxnId="{4A7F6715-186E-49A7-B901-131CC9610C6D}">
      <dgm:prSet/>
      <dgm:spPr/>
      <dgm:t>
        <a:bodyPr/>
        <a:lstStyle/>
        <a:p>
          <a:endParaRPr lang="en-US">
            <a:latin typeface="+mn-lt"/>
          </a:endParaRPr>
        </a:p>
      </dgm:t>
    </dgm:pt>
    <dgm:pt modelId="{D52D63DB-7300-43C9-9B4D-DCAB119753ED}" type="sibTrans" cxnId="{4A7F6715-186E-49A7-B901-131CC9610C6D}">
      <dgm:prSet/>
      <dgm:spPr/>
      <dgm:t>
        <a:bodyPr/>
        <a:lstStyle/>
        <a:p>
          <a:endParaRPr lang="en-US">
            <a:latin typeface="+mn-lt"/>
          </a:endParaRPr>
        </a:p>
      </dgm:t>
    </dgm:pt>
    <dgm:pt modelId="{6E78410F-604C-43A6-A991-1F6A0685C76E}">
      <dgm:prSet custT="1"/>
      <dgm:spPr/>
      <dgm:t>
        <a:bodyPr lIns="182880" tIns="182880" rIns="182880" bIns="182880"/>
        <a:lstStyle/>
        <a:p>
          <a:pPr marL="0">
            <a:buFont typeface="Arial" panose="020B0604020202020204" pitchFamily="34" charset="0"/>
            <a:buChar char="•"/>
          </a:pPr>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Loading the data with appropriate libraries</a:t>
          </a:r>
          <a:endParaRPr lang="en-US" sz="17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endParaRPr>
        </a:p>
      </dgm:t>
    </dgm:pt>
    <dgm:pt modelId="{B87758DC-95B9-415D-8FA2-3A592F03EEB6}" type="parTrans" cxnId="{E6E94786-140A-4645-ACBD-B11A56308E02}">
      <dgm:prSet/>
      <dgm:spPr/>
      <dgm:t>
        <a:bodyPr/>
        <a:lstStyle/>
        <a:p>
          <a:endParaRPr lang="en-US">
            <a:latin typeface="+mn-lt"/>
          </a:endParaRPr>
        </a:p>
      </dgm:t>
    </dgm:pt>
    <dgm:pt modelId="{81ADE71D-3BBC-45B9-8FE7-89C53F21FB8E}" type="sibTrans" cxnId="{E6E94786-140A-4645-ACBD-B11A56308E02}">
      <dgm:prSet/>
      <dgm:spPr/>
      <dgm:t>
        <a:bodyPr/>
        <a:lstStyle/>
        <a:p>
          <a:endParaRPr lang="en-US">
            <a:latin typeface="+mn-lt"/>
          </a:endParaRPr>
        </a:p>
      </dgm:t>
    </dgm:pt>
    <dgm:pt modelId="{57B30C7E-2C98-474C-972A-4A9F013596F6}">
      <dgm:prSet/>
      <dgm:spPr/>
      <dgm:t>
        <a:bodyPr/>
        <a:lstStyle/>
        <a:p>
          <a:pPr algn="l"/>
          <a:r>
            <a:rPr lang="en-US" dirty="0">
              <a:solidFill>
                <a:schemeClr val="tx2"/>
              </a:solidFill>
              <a:latin typeface="+mj-lt"/>
              <a:ea typeface="Calibri" charset="0"/>
              <a:cs typeface="Calibri" charset="0"/>
            </a:rPr>
            <a:t>Phase 2</a:t>
          </a:r>
        </a:p>
      </dgm:t>
    </dgm:pt>
    <dgm:pt modelId="{3C56CB1B-7905-41E8-90E6-A55A14BA7821}" type="parTrans" cxnId="{13126A2F-129D-4762-93CF-9798949EB589}">
      <dgm:prSet/>
      <dgm:spPr/>
      <dgm:t>
        <a:bodyPr/>
        <a:lstStyle/>
        <a:p>
          <a:endParaRPr lang="en-US">
            <a:latin typeface="+mn-lt"/>
          </a:endParaRPr>
        </a:p>
      </dgm:t>
    </dgm:pt>
    <dgm:pt modelId="{7F14057D-1A20-4F64-A110-C77AC5F00602}" type="sibTrans" cxnId="{13126A2F-129D-4762-93CF-9798949EB589}">
      <dgm:prSet/>
      <dgm:spPr/>
      <dgm:t>
        <a:bodyPr/>
        <a:lstStyle/>
        <a:p>
          <a:endParaRPr lang="en-US">
            <a:latin typeface="+mn-lt"/>
          </a:endParaRPr>
        </a:p>
      </dgm:t>
    </dgm:pt>
    <dgm:pt modelId="{B45FF3C1-5A75-4E4C-B2B6-84B0FAC421C2}">
      <dgm:prSet custT="1"/>
      <dgm:spPr/>
      <dgm:t>
        <a:bodyPr lIns="182880" tIns="182880" rIns="182880" bIns="182880"/>
        <a:lstStyle/>
        <a:p>
          <a:pPr marL="0">
            <a:buNone/>
          </a:pPr>
          <a:r>
            <a:rPr lang="en-US" sz="17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rPr>
            <a:t>Data Cleaning</a:t>
          </a:r>
        </a:p>
      </dgm:t>
    </dgm:pt>
    <dgm:pt modelId="{34A81C80-FF70-48EA-B442-BDB1EF403754}" type="parTrans" cxnId="{D6AF6FC0-4B56-4246-AC09-69D41F1CFC6B}">
      <dgm:prSet/>
      <dgm:spPr/>
      <dgm:t>
        <a:bodyPr/>
        <a:lstStyle/>
        <a:p>
          <a:endParaRPr lang="en-US">
            <a:latin typeface="+mn-lt"/>
          </a:endParaRPr>
        </a:p>
      </dgm:t>
    </dgm:pt>
    <dgm:pt modelId="{5B9815BA-8A8F-4251-B182-AD39A4FE26DD}" type="sibTrans" cxnId="{D6AF6FC0-4B56-4246-AC09-69D41F1CFC6B}">
      <dgm:prSet/>
      <dgm:spPr/>
      <dgm:t>
        <a:bodyPr/>
        <a:lstStyle/>
        <a:p>
          <a:endParaRPr lang="en-US">
            <a:latin typeface="+mn-lt"/>
          </a:endParaRPr>
        </a:p>
      </dgm:t>
    </dgm:pt>
    <dgm:pt modelId="{0A954AA6-C6B0-4271-8792-CCCE30CE7D69}">
      <dgm:prSet/>
      <dgm:spPr/>
      <dgm:t>
        <a:bodyPr/>
        <a:lstStyle/>
        <a:p>
          <a:pPr algn="l"/>
          <a:r>
            <a:rPr lang="en-US" dirty="0">
              <a:solidFill>
                <a:schemeClr val="tx2"/>
              </a:solidFill>
              <a:latin typeface="+mj-lt"/>
              <a:ea typeface="Calibri" charset="0"/>
              <a:cs typeface="Calibri" charset="0"/>
            </a:rPr>
            <a:t>Phase 3</a:t>
          </a:r>
        </a:p>
      </dgm:t>
    </dgm:pt>
    <dgm:pt modelId="{81CA91A9-12C9-4000-A833-6528B617CCA1}" type="parTrans" cxnId="{61DE8435-87FC-4ED8-A1D9-A0E36224C192}">
      <dgm:prSet/>
      <dgm:spPr/>
      <dgm:t>
        <a:bodyPr/>
        <a:lstStyle/>
        <a:p>
          <a:endParaRPr lang="en-US">
            <a:latin typeface="+mn-lt"/>
          </a:endParaRPr>
        </a:p>
      </dgm:t>
    </dgm:pt>
    <dgm:pt modelId="{7635DF39-FFCE-4F67-A43A-C3F7B847830D}" type="sibTrans" cxnId="{61DE8435-87FC-4ED8-A1D9-A0E36224C192}">
      <dgm:prSet/>
      <dgm:spPr/>
      <dgm:t>
        <a:bodyPr/>
        <a:lstStyle/>
        <a:p>
          <a:endParaRPr lang="en-US">
            <a:latin typeface="+mn-lt"/>
          </a:endParaRPr>
        </a:p>
      </dgm:t>
    </dgm:pt>
    <dgm:pt modelId="{838BD54C-88AD-40D7-AF5F-AB65EB0898A5}">
      <dgm:prSet custT="1"/>
      <dgm:spPr/>
      <dgm:t>
        <a:bodyPr lIns="182880" tIns="182880" rIns="182880" bIns="182880"/>
        <a:lstStyle/>
        <a:p>
          <a:pPr marL="0">
            <a:buNone/>
          </a:pPr>
          <a:r>
            <a:rPr lang="en-US" sz="17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rPr>
            <a:t>To</a:t>
          </a:r>
          <a:r>
            <a:rPr lang="en-US" sz="1700" baseline="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rPr>
            <a:t> generate different prediction models</a:t>
          </a:r>
          <a:endParaRPr lang="en-US" sz="17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endParaRPr>
        </a:p>
      </dgm:t>
    </dgm:pt>
    <dgm:pt modelId="{FD106F30-FED7-4A4D-9063-A51FC1861B8D}" type="parTrans" cxnId="{122438FB-0EB1-4DC7-B97A-C5EDE3236321}">
      <dgm:prSet/>
      <dgm:spPr/>
      <dgm:t>
        <a:bodyPr/>
        <a:lstStyle/>
        <a:p>
          <a:endParaRPr lang="en-US">
            <a:latin typeface="+mn-lt"/>
          </a:endParaRPr>
        </a:p>
      </dgm:t>
    </dgm:pt>
    <dgm:pt modelId="{C5AC6457-3C00-4583-9061-8DA5017D63FF}" type="sibTrans" cxnId="{122438FB-0EB1-4DC7-B97A-C5EDE3236321}">
      <dgm:prSet/>
      <dgm:spPr/>
      <dgm:t>
        <a:bodyPr/>
        <a:lstStyle/>
        <a:p>
          <a:endParaRPr lang="en-US">
            <a:latin typeface="+mn-lt"/>
          </a:endParaRPr>
        </a:p>
      </dgm:t>
    </dgm:pt>
    <dgm:pt modelId="{1E1BD5C7-7E98-4E9C-980A-6231C710F86D}">
      <dgm:prSet/>
      <dgm:spPr/>
      <dgm:t>
        <a:bodyPr/>
        <a:lstStyle/>
        <a:p>
          <a:pPr algn="l"/>
          <a:r>
            <a:rPr lang="en-US" dirty="0">
              <a:solidFill>
                <a:schemeClr val="tx2"/>
              </a:solidFill>
              <a:latin typeface="+mj-lt"/>
              <a:ea typeface="Calibri" charset="0"/>
              <a:cs typeface="Calibri" charset="0"/>
            </a:rPr>
            <a:t>Phase 4</a:t>
          </a:r>
        </a:p>
      </dgm:t>
    </dgm:pt>
    <dgm:pt modelId="{63D0BD99-D324-4743-A063-0F16264E6A03}" type="parTrans" cxnId="{F291143C-5080-4FD6-BEEA-B126FBAFEC70}">
      <dgm:prSet/>
      <dgm:spPr/>
      <dgm:t>
        <a:bodyPr/>
        <a:lstStyle/>
        <a:p>
          <a:endParaRPr lang="en-US">
            <a:latin typeface="+mn-lt"/>
          </a:endParaRPr>
        </a:p>
      </dgm:t>
    </dgm:pt>
    <dgm:pt modelId="{BDC49242-DD3A-494A-A4AF-E750AD6D3DAB}" type="sibTrans" cxnId="{F291143C-5080-4FD6-BEEA-B126FBAFEC70}">
      <dgm:prSet/>
      <dgm:spPr/>
      <dgm:t>
        <a:bodyPr/>
        <a:lstStyle/>
        <a:p>
          <a:endParaRPr lang="en-US">
            <a:latin typeface="+mn-lt"/>
          </a:endParaRPr>
        </a:p>
      </dgm:t>
    </dgm:pt>
    <dgm:pt modelId="{A0B60079-4AAF-49AC-8F08-8A2DFAEE29DB}">
      <dgm:prSet custT="1"/>
      <dgm:spPr/>
      <dgm:t>
        <a:bodyPr lIns="182880" tIns="182880" rIns="182880" bIns="182880"/>
        <a:lstStyle/>
        <a:p>
          <a:pPr marL="0">
            <a:buNone/>
          </a:pPr>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Create Shiny App for the user with the best predictive model</a:t>
          </a:r>
          <a:endParaRPr lang="en-US" sz="17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endParaRPr>
        </a:p>
      </dgm:t>
    </dgm:pt>
    <dgm:pt modelId="{94E190C2-DE76-4E92-9B8B-12C8AC85398D}" type="parTrans" cxnId="{DA65D739-98AB-49B5-B28F-78D06B43157F}">
      <dgm:prSet/>
      <dgm:spPr/>
      <dgm:t>
        <a:bodyPr/>
        <a:lstStyle/>
        <a:p>
          <a:endParaRPr lang="en-US">
            <a:latin typeface="+mn-lt"/>
          </a:endParaRPr>
        </a:p>
      </dgm:t>
    </dgm:pt>
    <dgm:pt modelId="{B3783AFC-A7BD-4A0E-8A53-49FBB33EB50F}" type="sibTrans" cxnId="{DA65D739-98AB-49B5-B28F-78D06B43157F}">
      <dgm:prSet/>
      <dgm:spPr/>
      <dgm:t>
        <a:bodyPr/>
        <a:lstStyle/>
        <a:p>
          <a:endParaRPr lang="en-US">
            <a:latin typeface="+mn-lt"/>
          </a:endParaRPr>
        </a:p>
      </dgm:t>
    </dgm:pt>
    <dgm:pt modelId="{13416990-6629-4AE4-B0B2-7DE8418884DB}">
      <dgm:prSet/>
      <dgm:spPr/>
      <dgm:t>
        <a:bodyPr/>
        <a:lstStyle/>
        <a:p>
          <a:pPr algn="l"/>
          <a:r>
            <a:rPr lang="en-US" dirty="0">
              <a:solidFill>
                <a:schemeClr val="tx2"/>
              </a:solidFill>
              <a:latin typeface="+mj-lt"/>
              <a:ea typeface="Calibri" charset="0"/>
              <a:cs typeface="Calibri" charset="0"/>
            </a:rPr>
            <a:t>Phase 5</a:t>
          </a:r>
        </a:p>
      </dgm:t>
    </dgm:pt>
    <dgm:pt modelId="{180D8207-97DB-48B4-AFB6-E1571502D51D}" type="parTrans" cxnId="{88C7DEFE-ACEF-4A9F-B154-781CBBFCBE18}">
      <dgm:prSet/>
      <dgm:spPr/>
      <dgm:t>
        <a:bodyPr/>
        <a:lstStyle/>
        <a:p>
          <a:endParaRPr lang="en-US">
            <a:latin typeface="+mn-lt"/>
          </a:endParaRPr>
        </a:p>
      </dgm:t>
    </dgm:pt>
    <dgm:pt modelId="{355D6E8A-518E-4B49-955A-8C7CE0CBDA24}" type="sibTrans" cxnId="{88C7DEFE-ACEF-4A9F-B154-781CBBFCBE18}">
      <dgm:prSet/>
      <dgm:spPr/>
      <dgm:t>
        <a:bodyPr/>
        <a:lstStyle/>
        <a:p>
          <a:endParaRPr lang="en-US">
            <a:latin typeface="+mn-lt"/>
          </a:endParaRPr>
        </a:p>
      </dgm:t>
    </dgm:pt>
    <dgm:pt modelId="{8FE81FEC-2664-411F-AEB3-065F29F52751}">
      <dgm:prSet custT="1"/>
      <dgm:spPr/>
      <dgm:t>
        <a:bodyPr lIns="182880" tIns="182880" rIns="182880" bIns="182880"/>
        <a:lstStyle/>
        <a:p>
          <a:pPr marL="0">
            <a:buNone/>
          </a:pPr>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Conclusion</a:t>
          </a:r>
          <a:endParaRPr lang="en-US" sz="17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endParaRP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2359A55A-48EF-4762-B1BA-6B858599A56E}">
      <dgm:prSet custT="1"/>
      <dgm:spPr/>
      <dgm:t>
        <a:bodyPr lIns="182880" tIns="182880" rIns="182880" bIns="182880"/>
        <a:lstStyle/>
        <a:p>
          <a:pPr marL="0">
            <a:buFont typeface="Arial" panose="020B0604020202020204" pitchFamily="34" charset="0"/>
            <a:buChar char="•"/>
          </a:pPr>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Understanding the data</a:t>
          </a:r>
          <a:endParaRPr lang="en-US" sz="17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endParaRPr>
        </a:p>
      </dgm:t>
    </dgm:pt>
    <dgm:pt modelId="{80D9C629-E455-4BD5-BB8A-0F29FC7565CE}" type="parTrans" cxnId="{DA304F39-BF46-4D96-8FD4-2125E4BE224E}">
      <dgm:prSet/>
      <dgm:spPr/>
      <dgm:t>
        <a:bodyPr/>
        <a:lstStyle/>
        <a:p>
          <a:endParaRPr lang="en-IN"/>
        </a:p>
      </dgm:t>
    </dgm:pt>
    <dgm:pt modelId="{6E3397CB-7E92-462B-836B-5B7BD97E492D}" type="sibTrans" cxnId="{DA304F39-BF46-4D96-8FD4-2125E4BE224E}">
      <dgm:prSet/>
      <dgm:spPr/>
      <dgm:t>
        <a:bodyPr/>
        <a:lstStyle/>
        <a:p>
          <a:endParaRPr lang="en-IN"/>
        </a:p>
      </dgm:t>
    </dgm:pt>
    <dgm:pt modelId="{6F8A5B30-C56B-40AF-BCDE-89B255B5A889}">
      <dgm:prSet custT="1"/>
      <dgm:spPr/>
      <dgm:t>
        <a:bodyPr lIns="182880" tIns="182880" rIns="182880" bIns="182880"/>
        <a:lstStyle/>
        <a:p>
          <a:pPr marL="0">
            <a:buNone/>
          </a:pPr>
          <a:r>
            <a:rPr lang="en-US" sz="17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rPr>
            <a:t>And explore data by using statistical methods and visualization</a:t>
          </a:r>
        </a:p>
      </dgm:t>
    </dgm:pt>
    <dgm:pt modelId="{A2A55FE4-DCC5-41C3-9B6B-9FBBAE4C759B}" type="parTrans" cxnId="{316AE569-1F91-4255-9272-F41930EC7501}">
      <dgm:prSet/>
      <dgm:spPr/>
      <dgm:t>
        <a:bodyPr/>
        <a:lstStyle/>
        <a:p>
          <a:endParaRPr lang="en-IN"/>
        </a:p>
      </dgm:t>
    </dgm:pt>
    <dgm:pt modelId="{DF31D99A-3F7B-41B7-B4B1-B89C54E63307}" type="sibTrans" cxnId="{316AE569-1F91-4255-9272-F41930EC7501}">
      <dgm:prSet/>
      <dgm:spPr/>
      <dgm:t>
        <a:bodyPr/>
        <a:lstStyle/>
        <a:p>
          <a:endParaRPr lang="en-IN"/>
        </a:p>
      </dgm:t>
    </dgm:pt>
    <dgm:pt modelId="{222204AE-F8A6-423C-82AD-ADDABA4D8FCF}">
      <dgm:prSet custT="1"/>
      <dgm:spPr/>
      <dgm:t>
        <a:bodyPr lIns="182880" tIns="182880" rIns="182880" bIns="182880"/>
        <a:lstStyle/>
        <a:p>
          <a:pPr marL="0">
            <a:buNone/>
          </a:pPr>
          <a:r>
            <a:rPr lang="en-US" sz="1700" baseline="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rPr>
            <a:t>And compare the model results to find the best model</a:t>
          </a:r>
          <a:endParaRPr lang="en-US" sz="17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endParaRPr>
        </a:p>
      </dgm:t>
    </dgm:pt>
    <dgm:pt modelId="{A093A276-C39A-4E60-B930-5C74E18EBEEE}" type="parTrans" cxnId="{AAC490F9-90CC-42D7-9C43-FA295994D5FC}">
      <dgm:prSet/>
      <dgm:spPr/>
      <dgm:t>
        <a:bodyPr/>
        <a:lstStyle/>
        <a:p>
          <a:endParaRPr lang="en-IN"/>
        </a:p>
      </dgm:t>
    </dgm:pt>
    <dgm:pt modelId="{7093AADC-0BF4-4946-855D-78EFA8AD8388}" type="sibTrans" cxnId="{AAC490F9-90CC-42D7-9C43-FA295994D5FC}">
      <dgm:prSet/>
      <dgm:spPr/>
      <dgm:t>
        <a:bodyPr/>
        <a:lstStyle/>
        <a:p>
          <a:endParaRPr lang="en-IN"/>
        </a:p>
      </dgm:t>
    </dgm:pt>
    <dgm:pt modelId="{51D146D1-D726-4279-B94F-0FE8EE133C10}">
      <dgm:prSet custT="1"/>
      <dgm:spPr/>
      <dgm:t>
        <a:bodyPr lIns="182880" tIns="182880" rIns="182880" bIns="182880"/>
        <a:lstStyle/>
        <a:p>
          <a:pPr marL="0">
            <a:buNone/>
          </a:pPr>
          <a:r>
            <a:rPr lang="en-US" sz="17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rPr>
            <a:t>Actionable Insights</a:t>
          </a:r>
        </a:p>
      </dgm:t>
    </dgm:pt>
    <dgm:pt modelId="{C5204735-A7A6-4304-9094-F416686DD035}" type="parTrans" cxnId="{B07410DB-2F77-45DD-8483-1EA10BD24806}">
      <dgm:prSet/>
      <dgm:spPr/>
      <dgm:t>
        <a:bodyPr/>
        <a:lstStyle/>
        <a:p>
          <a:endParaRPr lang="en-IN"/>
        </a:p>
      </dgm:t>
    </dgm:pt>
    <dgm:pt modelId="{49C0C7EF-7B76-4734-BF79-0E05C983B278}" type="sibTrans" cxnId="{B07410DB-2F77-45DD-8483-1EA10BD24806}">
      <dgm:prSet/>
      <dgm:spPr/>
      <dgm:t>
        <a:bodyPr/>
        <a:lstStyle/>
        <a:p>
          <a:endParaRPr lang="en-IN"/>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99BADF0B-C47A-4DE6-AD14-4B671DB53DB5}" type="presOf" srcId="{6F8A5B30-C56B-40AF-BCDE-89B255B5A889}" destId="{8382FB71-379A-4A42-BEC2-AAF439B565D5}" srcOrd="0" destOrd="1" presId="urn:microsoft.com/office/officeart/2016/7/layout/HorizontalActionLi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304F39-BF46-4D96-8FD4-2125E4BE224E}" srcId="{CEA68BC1-0214-475A-AAEB-F2C106BEDF3D}" destId="{2359A55A-48EF-4762-B1BA-6B858599A56E}" srcOrd="1" destOrd="0" parTransId="{80D9C629-E455-4BD5-BB8A-0F29FC7565CE}" sibTransId="{6E3397CB-7E92-462B-836B-5B7BD97E492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316AE569-1F91-4255-9272-F41930EC7501}" srcId="{57B30C7E-2C98-474C-972A-4A9F013596F6}" destId="{6F8A5B30-C56B-40AF-BCDE-89B255B5A889}" srcOrd="1" destOrd="0" parTransId="{A2A55FE4-DCC5-41C3-9B6B-9FBBAE4C759B}" sibTransId="{DF31D99A-3F7B-41B7-B4B1-B89C54E63307}"/>
    <dgm:cxn modelId="{7AF7564A-7BD3-438E-9B3C-14BD86824042}" type="presOf" srcId="{57B30C7E-2C98-474C-972A-4A9F013596F6}" destId="{1F484571-9C36-4EBC-94E8-740ECF59A9E8}" srcOrd="0" destOrd="0" presId="urn:microsoft.com/office/officeart/2016/7/layout/HorizontalActionList"/>
    <dgm:cxn modelId="{EB1B1D50-511B-4FB4-AB68-A0BAE48F3F74}" type="presOf" srcId="{2359A55A-48EF-4762-B1BA-6B858599A56E}" destId="{910C52EF-D1F5-4581-A150-24B263AF9343}" srcOrd="0" destOrd="1"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66670F54-E383-4B80-9229-7E5A7138AEE6}" type="presOf" srcId="{222204AE-F8A6-423C-82AD-ADDABA4D8FCF}" destId="{D49AD3F7-B2B6-4709-A43B-C22DEB981B39}" srcOrd="0" destOrd="1"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B07410DB-2F77-45DD-8483-1EA10BD24806}" srcId="{13416990-6629-4AE4-B0B2-7DE8418884DB}" destId="{51D146D1-D726-4279-B94F-0FE8EE133C10}" srcOrd="1" destOrd="0" parTransId="{C5204735-A7A6-4304-9094-F416686DD035}" sibTransId="{49C0C7EF-7B76-4734-BF79-0E05C983B278}"/>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3D6AFDF4-9490-4543-9D1C-54B5E6831465}" type="presOf" srcId="{51D146D1-D726-4279-B94F-0FE8EE133C10}" destId="{44C7D37A-568B-4A53-88BE-8330DEF7D4A3}" srcOrd="0" destOrd="1" presId="urn:microsoft.com/office/officeart/2016/7/layout/HorizontalActionList"/>
    <dgm:cxn modelId="{AAC490F9-90CC-42D7-9C43-FA295994D5FC}" srcId="{0A954AA6-C6B0-4271-8792-CCCE30CE7D69}" destId="{222204AE-F8A6-423C-82AD-ADDABA4D8FCF}" srcOrd="1" destOrd="0" parTransId="{A093A276-C39A-4E60-B930-5C74E18EBEEE}" sibTransId="{7093AADC-0BF4-4946-855D-78EFA8AD8388}"/>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3502" y="838920"/>
          <a:ext cx="2015318" cy="604595"/>
        </a:xfrm>
        <a:prstGeom prst="rect">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rPr>
            <a:t>Phase 1</a:t>
          </a:r>
        </a:p>
      </dsp:txBody>
      <dsp:txXfrm>
        <a:off x="3502" y="838920"/>
        <a:ext cx="2015318" cy="604595"/>
      </dsp:txXfrm>
    </dsp:sp>
    <dsp:sp modelId="{910C52EF-D1F5-4581-A150-24B263AF9343}">
      <dsp:nvSpPr>
        <dsp:cNvPr id="0" name=""/>
        <dsp:cNvSpPr/>
      </dsp:nvSpPr>
      <dsp:spPr>
        <a:xfrm>
          <a:off x="3502" y="1443516"/>
          <a:ext cx="2015318" cy="206890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kern="1200" dirty="0">
              <a:solidFill>
                <a:schemeClr val="tx1">
                  <a:lumMod val="75000"/>
                  <a:lumOff val="25000"/>
                </a:schemeClr>
              </a:solidFill>
              <a:latin typeface="Times New Roman" panose="02020603050405020304" pitchFamily="18" charset="0"/>
              <a:cs typeface="Times New Roman" panose="02020603050405020304" pitchFamily="18" charset="0"/>
            </a:rPr>
            <a:t>Loading the data with appropriate libraries</a:t>
          </a:r>
          <a:endParaRPr lang="en-US" sz="1700" kern="12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endParaRPr>
        </a:p>
        <a:p>
          <a:pPr marL="0" lvl="0" indent="0" algn="l" defTabSz="755650">
            <a:lnSpc>
              <a:spcPct val="90000"/>
            </a:lnSpc>
            <a:spcBef>
              <a:spcPct val="0"/>
            </a:spcBef>
            <a:spcAft>
              <a:spcPct val="35000"/>
            </a:spcAft>
            <a:buFont typeface="Arial" panose="020B0604020202020204" pitchFamily="34" charset="0"/>
            <a:buNone/>
          </a:pPr>
          <a:r>
            <a:rPr lang="en-US" sz="1700" kern="1200" dirty="0">
              <a:solidFill>
                <a:schemeClr val="tx1">
                  <a:lumMod val="75000"/>
                  <a:lumOff val="25000"/>
                </a:schemeClr>
              </a:solidFill>
              <a:latin typeface="Times New Roman" panose="02020603050405020304" pitchFamily="18" charset="0"/>
              <a:cs typeface="Times New Roman" panose="02020603050405020304" pitchFamily="18" charset="0"/>
            </a:rPr>
            <a:t>Understanding the data</a:t>
          </a:r>
          <a:endParaRPr lang="en-US" sz="1700" kern="12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endParaRPr>
        </a:p>
      </dsp:txBody>
      <dsp:txXfrm>
        <a:off x="3502" y="1443516"/>
        <a:ext cx="2015318" cy="2068901"/>
      </dsp:txXfrm>
    </dsp:sp>
    <dsp:sp modelId="{1F484571-9C36-4EBC-94E8-740ECF59A9E8}">
      <dsp:nvSpPr>
        <dsp:cNvPr id="0" name=""/>
        <dsp:cNvSpPr/>
      </dsp:nvSpPr>
      <dsp:spPr>
        <a:xfrm>
          <a:off x="2126821" y="838920"/>
          <a:ext cx="2015318" cy="604595"/>
        </a:xfrm>
        <a:prstGeom prst="rect">
          <a:avLst/>
        </a:prstGeom>
        <a:solidFill>
          <a:schemeClr val="accent1">
            <a:alpha val="90000"/>
            <a:hueOff val="0"/>
            <a:satOff val="0"/>
            <a:lumOff val="0"/>
            <a:alphaOff val="-10000"/>
          </a:schemeClr>
        </a:solidFill>
        <a:ln w="12700" cap="flat" cmpd="sng" algn="ctr">
          <a:solidFill>
            <a:schemeClr val="accent1">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Phase 2</a:t>
          </a:r>
        </a:p>
      </dsp:txBody>
      <dsp:txXfrm>
        <a:off x="2126821" y="838920"/>
        <a:ext cx="2015318" cy="604595"/>
      </dsp:txXfrm>
    </dsp:sp>
    <dsp:sp modelId="{8382FB71-379A-4A42-BEC2-AAF439B565D5}">
      <dsp:nvSpPr>
        <dsp:cNvPr id="0" name=""/>
        <dsp:cNvSpPr/>
      </dsp:nvSpPr>
      <dsp:spPr>
        <a:xfrm>
          <a:off x="2126821" y="1443516"/>
          <a:ext cx="2015318" cy="206890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55650">
            <a:lnSpc>
              <a:spcPct val="90000"/>
            </a:lnSpc>
            <a:spcBef>
              <a:spcPct val="0"/>
            </a:spcBef>
            <a:spcAft>
              <a:spcPct val="35000"/>
            </a:spcAft>
            <a:buNone/>
          </a:pPr>
          <a:r>
            <a:rPr lang="en-US" sz="1700" kern="12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rPr>
            <a:t>Data Cleaning</a:t>
          </a:r>
        </a:p>
        <a:p>
          <a:pPr marL="0" lvl="0" indent="0" algn="l" defTabSz="755650">
            <a:lnSpc>
              <a:spcPct val="90000"/>
            </a:lnSpc>
            <a:spcBef>
              <a:spcPct val="0"/>
            </a:spcBef>
            <a:spcAft>
              <a:spcPct val="35000"/>
            </a:spcAft>
            <a:buNone/>
          </a:pPr>
          <a:r>
            <a:rPr lang="en-US" sz="1700" kern="12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rPr>
            <a:t>And explore data by using statistical methods and visualization</a:t>
          </a:r>
        </a:p>
      </dsp:txBody>
      <dsp:txXfrm>
        <a:off x="2126821" y="1443516"/>
        <a:ext cx="2015318" cy="2068901"/>
      </dsp:txXfrm>
    </dsp:sp>
    <dsp:sp modelId="{6B33ABE5-CEF1-4B39-82C3-F1FC644C0A8F}">
      <dsp:nvSpPr>
        <dsp:cNvPr id="0" name=""/>
        <dsp:cNvSpPr/>
      </dsp:nvSpPr>
      <dsp:spPr>
        <a:xfrm>
          <a:off x="4250140" y="838920"/>
          <a:ext cx="2015318" cy="604595"/>
        </a:xfrm>
        <a:prstGeom prst="rect">
          <a:avLst/>
        </a:prstGeom>
        <a:solidFill>
          <a:schemeClr val="accent1">
            <a:alpha val="90000"/>
            <a:hueOff val="0"/>
            <a:satOff val="0"/>
            <a:lumOff val="0"/>
            <a:alphaOff val="-20000"/>
          </a:schemeClr>
        </a:solidFill>
        <a:ln w="12700" cap="flat" cmpd="sng" algn="ctr">
          <a:solidFill>
            <a:schemeClr val="accent1">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Phase 3</a:t>
          </a:r>
        </a:p>
      </dsp:txBody>
      <dsp:txXfrm>
        <a:off x="4250140" y="838920"/>
        <a:ext cx="2015318" cy="604595"/>
      </dsp:txXfrm>
    </dsp:sp>
    <dsp:sp modelId="{D49AD3F7-B2B6-4709-A43B-C22DEB981B39}">
      <dsp:nvSpPr>
        <dsp:cNvPr id="0" name=""/>
        <dsp:cNvSpPr/>
      </dsp:nvSpPr>
      <dsp:spPr>
        <a:xfrm>
          <a:off x="4250140" y="1443516"/>
          <a:ext cx="2015318" cy="206890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55650">
            <a:lnSpc>
              <a:spcPct val="90000"/>
            </a:lnSpc>
            <a:spcBef>
              <a:spcPct val="0"/>
            </a:spcBef>
            <a:spcAft>
              <a:spcPct val="35000"/>
            </a:spcAft>
            <a:buNone/>
          </a:pPr>
          <a:r>
            <a:rPr lang="en-US" sz="1700" kern="12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rPr>
            <a:t>To</a:t>
          </a:r>
          <a:r>
            <a:rPr lang="en-US" sz="1700" kern="1200" baseline="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rPr>
            <a:t> generate different prediction models</a:t>
          </a:r>
          <a:endParaRPr lang="en-US" sz="1700" kern="12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endParaRPr>
        </a:p>
        <a:p>
          <a:pPr marL="0" lvl="0" indent="0" algn="l" defTabSz="755650">
            <a:lnSpc>
              <a:spcPct val="90000"/>
            </a:lnSpc>
            <a:spcBef>
              <a:spcPct val="0"/>
            </a:spcBef>
            <a:spcAft>
              <a:spcPct val="35000"/>
            </a:spcAft>
            <a:buNone/>
          </a:pPr>
          <a:r>
            <a:rPr lang="en-US" sz="1700" kern="1200" baseline="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rPr>
            <a:t>And compare the model results to find the best model</a:t>
          </a:r>
          <a:endParaRPr lang="en-US" sz="1700" kern="12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endParaRPr>
        </a:p>
      </dsp:txBody>
      <dsp:txXfrm>
        <a:off x="4250140" y="1443516"/>
        <a:ext cx="2015318" cy="2068901"/>
      </dsp:txXfrm>
    </dsp:sp>
    <dsp:sp modelId="{4AE355A7-3A54-47B1-8CB5-F35120F77B1B}">
      <dsp:nvSpPr>
        <dsp:cNvPr id="0" name=""/>
        <dsp:cNvSpPr/>
      </dsp:nvSpPr>
      <dsp:spPr>
        <a:xfrm>
          <a:off x="6373459" y="838920"/>
          <a:ext cx="2015318" cy="604595"/>
        </a:xfrm>
        <a:prstGeom prst="rect">
          <a:avLst/>
        </a:prstGeom>
        <a:solidFill>
          <a:schemeClr val="accent1">
            <a:alpha val="90000"/>
            <a:hueOff val="0"/>
            <a:satOff val="0"/>
            <a:lumOff val="0"/>
            <a:alphaOff val="-30000"/>
          </a:schemeClr>
        </a:solidFill>
        <a:ln w="12700" cap="flat" cmpd="sng" algn="ctr">
          <a:solidFill>
            <a:schemeClr val="accent1">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Phase 4</a:t>
          </a:r>
        </a:p>
      </dsp:txBody>
      <dsp:txXfrm>
        <a:off x="6373459" y="838920"/>
        <a:ext cx="2015318" cy="604595"/>
      </dsp:txXfrm>
    </dsp:sp>
    <dsp:sp modelId="{C0A30CE6-D937-498A-8D1C-AB49CDB4AE52}">
      <dsp:nvSpPr>
        <dsp:cNvPr id="0" name=""/>
        <dsp:cNvSpPr/>
      </dsp:nvSpPr>
      <dsp:spPr>
        <a:xfrm>
          <a:off x="6373459" y="1443516"/>
          <a:ext cx="2015318" cy="206890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55650">
            <a:lnSpc>
              <a:spcPct val="90000"/>
            </a:lnSpc>
            <a:spcBef>
              <a:spcPct val="0"/>
            </a:spcBef>
            <a:spcAft>
              <a:spcPct val="35000"/>
            </a:spcAft>
            <a:buNone/>
          </a:pPr>
          <a:r>
            <a:rPr lang="en-US" sz="1700" kern="1200" dirty="0">
              <a:solidFill>
                <a:schemeClr val="tx1">
                  <a:lumMod val="75000"/>
                  <a:lumOff val="25000"/>
                </a:schemeClr>
              </a:solidFill>
              <a:latin typeface="Times New Roman" panose="02020603050405020304" pitchFamily="18" charset="0"/>
              <a:cs typeface="Times New Roman" panose="02020603050405020304" pitchFamily="18" charset="0"/>
            </a:rPr>
            <a:t>Create Shiny App for the user with the best predictive model</a:t>
          </a:r>
          <a:endParaRPr lang="en-US" sz="1700" kern="12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endParaRPr>
        </a:p>
      </dsp:txBody>
      <dsp:txXfrm>
        <a:off x="6373459" y="1443516"/>
        <a:ext cx="2015318" cy="2068901"/>
      </dsp:txXfrm>
    </dsp:sp>
    <dsp:sp modelId="{1D3D5FCC-5789-4468-99A6-5D6A676B6013}">
      <dsp:nvSpPr>
        <dsp:cNvPr id="0" name=""/>
        <dsp:cNvSpPr/>
      </dsp:nvSpPr>
      <dsp:spPr>
        <a:xfrm>
          <a:off x="8496778" y="838920"/>
          <a:ext cx="2015318" cy="604595"/>
        </a:xfrm>
        <a:prstGeom prst="rect">
          <a:avLst/>
        </a:prstGeom>
        <a:solidFill>
          <a:schemeClr val="accent1">
            <a:alpha val="90000"/>
            <a:hueOff val="0"/>
            <a:satOff val="0"/>
            <a:lumOff val="0"/>
            <a:alphaOff val="-4000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Phase 5</a:t>
          </a:r>
        </a:p>
      </dsp:txBody>
      <dsp:txXfrm>
        <a:off x="8496778" y="838920"/>
        <a:ext cx="2015318" cy="604595"/>
      </dsp:txXfrm>
    </dsp:sp>
    <dsp:sp modelId="{44C7D37A-568B-4A53-88BE-8330DEF7D4A3}">
      <dsp:nvSpPr>
        <dsp:cNvPr id="0" name=""/>
        <dsp:cNvSpPr/>
      </dsp:nvSpPr>
      <dsp:spPr>
        <a:xfrm>
          <a:off x="8496778" y="1443516"/>
          <a:ext cx="2015318" cy="206890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55650">
            <a:lnSpc>
              <a:spcPct val="90000"/>
            </a:lnSpc>
            <a:spcBef>
              <a:spcPct val="0"/>
            </a:spcBef>
            <a:spcAft>
              <a:spcPct val="35000"/>
            </a:spcAft>
            <a:buNone/>
          </a:pPr>
          <a:r>
            <a:rPr lang="en-US" sz="1700" kern="1200" dirty="0">
              <a:solidFill>
                <a:schemeClr val="tx1">
                  <a:lumMod val="75000"/>
                  <a:lumOff val="25000"/>
                </a:schemeClr>
              </a:solidFill>
              <a:latin typeface="Times New Roman" panose="02020603050405020304" pitchFamily="18" charset="0"/>
              <a:cs typeface="Times New Roman" panose="02020603050405020304" pitchFamily="18" charset="0"/>
            </a:rPr>
            <a:t>Conclusion</a:t>
          </a:r>
          <a:endParaRPr lang="en-US" sz="1700" kern="12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endParaRPr>
        </a:p>
        <a:p>
          <a:pPr marL="0" lvl="0" indent="0" algn="l" defTabSz="755650">
            <a:lnSpc>
              <a:spcPct val="90000"/>
            </a:lnSpc>
            <a:spcBef>
              <a:spcPct val="0"/>
            </a:spcBef>
            <a:spcAft>
              <a:spcPct val="35000"/>
            </a:spcAft>
            <a:buNone/>
          </a:pPr>
          <a:r>
            <a:rPr lang="en-US" sz="1700" kern="1200" dirty="0">
              <a:solidFill>
                <a:schemeClr val="tx1">
                  <a:lumMod val="75000"/>
                  <a:lumOff val="25000"/>
                </a:schemeClr>
              </a:solidFill>
              <a:latin typeface="Times New Roman" panose="02020603050405020304" pitchFamily="18" charset="0"/>
              <a:ea typeface="Calibri" charset="0"/>
              <a:cs typeface="Times New Roman" panose="02020603050405020304" pitchFamily="18" charset="0"/>
            </a:rPr>
            <a:t>Actionable Insights</a:t>
          </a:r>
        </a:p>
      </dsp:txBody>
      <dsp:txXfrm>
        <a:off x="8496778" y="1443516"/>
        <a:ext cx="2015318" cy="2068901"/>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3/21/2024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0DAF765-81DF-4CD4-A737-DDE62C84D09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0C67C45-8307-4F47-91BB-229B740A8CE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D8F83D-D593-4D91-ADFA-C49B8378676D}"/>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r>
              <a:rPr lang="en-US"/>
              <a:t>Click icon to add picture</a:t>
            </a:r>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7FB6E25-C828-48BC-8628-82D1E81A507C}"/>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210386C-9F0A-4DAC-822E-DEC8EA1DDEAC}"/>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B3A59EB-A4AA-43EC-A853-BDDFB7AB3D8B}"/>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r>
              <a:rPr lang="en-US"/>
              <a:t>Click icon to add picture</a:t>
            </a:r>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r>
              <a:rPr lang="en-US"/>
              <a:t>Click icon to add picture</a:t>
            </a:r>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r>
              <a:rPr lang="en-US"/>
              <a:t>Click icon to add picture</a:t>
            </a:r>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r>
              <a:rPr lang="en-US"/>
              <a:t>Click icon to add picture</a:t>
            </a:r>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r>
              <a:rPr lang="en-US"/>
              <a:t>Click icon to add picture</a:t>
            </a:r>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 up of frosty pine leaves&#10;">
            <a:extLst>
              <a:ext uri="{FF2B5EF4-FFF2-40B4-BE49-F238E27FC236}">
                <a16:creationId xmlns:a16="http://schemas.microsoft.com/office/drawing/2014/main" id="{E700099C-08E5-415B-A866-CD9A073DCD9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458724" y="411480"/>
            <a:ext cx="11274552" cy="6035040"/>
          </a:xfr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8724" y="3236493"/>
            <a:ext cx="5351526" cy="1630782"/>
          </a:xfrm>
        </p:spPr>
        <p:txBody>
          <a:bodyPr>
            <a:normAutofit fontScale="90000"/>
          </a:bodyPr>
          <a:lstStyle/>
          <a:p>
            <a:r>
              <a:rPr lang="en-US" dirty="0"/>
              <a:t>Insights and Analysis on Healthcare Management Organization (HMO) Data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22D9-370F-792A-A0C1-13073A4F53C4}"/>
              </a:ext>
            </a:extLst>
          </p:cNvPr>
          <p:cNvSpPr>
            <a:spLocks noGrp="1"/>
          </p:cNvSpPr>
          <p:nvPr>
            <p:ph type="title"/>
          </p:nvPr>
        </p:nvSpPr>
        <p:spPr/>
        <p:txBody>
          <a:bodyPr/>
          <a:lstStyle/>
          <a:p>
            <a:r>
              <a:rPr lang="en-IN" dirty="0"/>
              <a:t>EXPLORATORY ANALYSIS</a:t>
            </a:r>
          </a:p>
        </p:txBody>
      </p:sp>
      <p:sp>
        <p:nvSpPr>
          <p:cNvPr id="9" name="Date Placeholder 8">
            <a:extLst>
              <a:ext uri="{FF2B5EF4-FFF2-40B4-BE49-F238E27FC236}">
                <a16:creationId xmlns:a16="http://schemas.microsoft.com/office/drawing/2014/main" id="{9EB9069A-712A-5FE3-5245-E20E61D969E5}"/>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4CEC679A-4D44-ECF8-560F-8661EEC6084A}"/>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2EEEC433-D0F3-23B7-DD96-4E40480B9202}"/>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6" name="TextBox 5">
            <a:extLst>
              <a:ext uri="{FF2B5EF4-FFF2-40B4-BE49-F238E27FC236}">
                <a16:creationId xmlns:a16="http://schemas.microsoft.com/office/drawing/2014/main" id="{42F8E149-7A6B-EB79-76F9-789CFAF13B7B}"/>
              </a:ext>
            </a:extLst>
          </p:cNvPr>
          <p:cNvSpPr txBox="1"/>
          <p:nvPr/>
        </p:nvSpPr>
        <p:spPr>
          <a:xfrm>
            <a:off x="10839450" y="800100"/>
            <a:ext cx="1352550" cy="369332"/>
          </a:xfrm>
          <a:prstGeom prst="rect">
            <a:avLst/>
          </a:prstGeom>
          <a:noFill/>
        </p:spPr>
        <p:txBody>
          <a:bodyPr wrap="square" rtlCol="0">
            <a:spAutoFit/>
          </a:bodyPr>
          <a:lstStyle/>
          <a:p>
            <a:r>
              <a:rPr lang="en-IN" dirty="0"/>
              <a:t>CONT..</a:t>
            </a:r>
          </a:p>
        </p:txBody>
      </p:sp>
      <p:pic>
        <p:nvPicPr>
          <p:cNvPr id="3" name="Picture 2">
            <a:extLst>
              <a:ext uri="{FF2B5EF4-FFF2-40B4-BE49-F238E27FC236}">
                <a16:creationId xmlns:a16="http://schemas.microsoft.com/office/drawing/2014/main" id="{C03B4ECE-BB59-6518-0857-E0A6EC19BE5E}"/>
              </a:ext>
            </a:extLst>
          </p:cNvPr>
          <p:cNvPicPr>
            <a:picLocks noChangeAspect="1"/>
          </p:cNvPicPr>
          <p:nvPr/>
        </p:nvPicPr>
        <p:blipFill>
          <a:blip r:embed="rId2"/>
          <a:stretch>
            <a:fillRect/>
          </a:stretch>
        </p:blipFill>
        <p:spPr>
          <a:xfrm>
            <a:off x="4727643" y="1690687"/>
            <a:ext cx="6978665" cy="4564197"/>
          </a:xfrm>
          <a:prstGeom prst="rect">
            <a:avLst/>
          </a:prstGeom>
        </p:spPr>
      </p:pic>
      <p:sp>
        <p:nvSpPr>
          <p:cNvPr id="4" name="TextBox 3">
            <a:extLst>
              <a:ext uri="{FF2B5EF4-FFF2-40B4-BE49-F238E27FC236}">
                <a16:creationId xmlns:a16="http://schemas.microsoft.com/office/drawing/2014/main" id="{DE46E145-306F-C1D5-F278-D7A31DBBF28C}"/>
              </a:ext>
            </a:extLst>
          </p:cNvPr>
          <p:cNvSpPr txBox="1"/>
          <p:nvPr/>
        </p:nvSpPr>
        <p:spPr>
          <a:xfrm>
            <a:off x="457200" y="2680124"/>
            <a:ext cx="3881740" cy="2585323"/>
          </a:xfrm>
          <a:prstGeom prst="rect">
            <a:avLst/>
          </a:prstGeom>
          <a:noFill/>
        </p:spPr>
        <p:txBody>
          <a:bodyPr wrap="square" rtlCol="0">
            <a:spAutoFit/>
          </a:bodyPr>
          <a:lstStyle/>
          <a:p>
            <a:r>
              <a:rPr lang="en-US" dirty="0"/>
              <a:t>-&gt; Most young adults in the who were in the expensive bracket were smokers.</a:t>
            </a:r>
          </a:p>
          <a:p>
            <a:endParaRPr lang="en-US" dirty="0"/>
          </a:p>
          <a:p>
            <a:r>
              <a:rPr lang="en-US" dirty="0"/>
              <a:t>-&gt; The majority of middle-aged adults in the expensive bracket were smokers.</a:t>
            </a:r>
          </a:p>
          <a:p>
            <a:endParaRPr lang="en-US" dirty="0"/>
          </a:p>
          <a:p>
            <a:r>
              <a:rPr lang="en-US" dirty="0"/>
              <a:t>-&gt; Smoking was not a big factor in older adults, probably because age related health treatments played a big factor</a:t>
            </a:r>
          </a:p>
        </p:txBody>
      </p:sp>
    </p:spTree>
    <p:extLst>
      <p:ext uri="{BB962C8B-B14F-4D97-AF65-F5344CB8AC3E}">
        <p14:creationId xmlns:p14="http://schemas.microsoft.com/office/powerpoint/2010/main" val="404768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286625" y="548557"/>
            <a:ext cx="4905375" cy="1325563"/>
          </a:xfrm>
        </p:spPr>
        <p:txBody>
          <a:bodyPr/>
          <a:lstStyle/>
          <a:p>
            <a:r>
              <a:rPr lang="en-US" dirty="0"/>
              <a:t>VISUALIZATIONS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7367081" y="2087411"/>
            <a:ext cx="4572000" cy="3364225"/>
          </a:xfrm>
        </p:spPr>
        <p:txBody>
          <a:bodyPr vert="horz" lIns="91440" tIns="45720" rIns="91440" bIns="45720" rtlCol="0" anchor="t">
            <a:normAutofit/>
          </a:bodyPr>
          <a:lstStyle/>
          <a:p>
            <a:r>
              <a:rPr lang="en-US" sz="2400" dirty="0"/>
              <a:t>-&gt; Map</a:t>
            </a:r>
          </a:p>
          <a:p>
            <a:r>
              <a:rPr lang="en-US" sz="2400" dirty="0"/>
              <a:t>-&gt; Observation : </a:t>
            </a:r>
          </a:p>
          <a:p>
            <a:pPr marL="742950" lvl="1" indent="-285750">
              <a:buFont typeface="Arial" panose="020B0604020202020204" pitchFamily="34" charset="0"/>
              <a:buChar char="•"/>
            </a:pPr>
            <a:r>
              <a:rPr lang="en-US" sz="2400" dirty="0"/>
              <a:t>Highest Cost : Rhode Island</a:t>
            </a:r>
          </a:p>
          <a:p>
            <a:endParaRPr lang="en-US" dirty="0"/>
          </a:p>
        </p:txBody>
      </p:sp>
      <p:sp>
        <p:nvSpPr>
          <p:cNvPr id="4" name="Date Placeholder 3">
            <a:extLst>
              <a:ext uri="{FF2B5EF4-FFF2-40B4-BE49-F238E27FC236}">
                <a16:creationId xmlns:a16="http://schemas.microsoft.com/office/drawing/2014/main" id="{0B3453EA-8B6C-49E3-9028-BE35379E0E04}"/>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5" name="Footer Placeholder 4">
            <a:extLst>
              <a:ext uri="{FF2B5EF4-FFF2-40B4-BE49-F238E27FC236}">
                <a16:creationId xmlns:a16="http://schemas.microsoft.com/office/drawing/2014/main" id="{E35C394A-C440-414E-942C-A00E8C0FDD48}"/>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11</a:t>
            </a:fld>
            <a:endParaRPr lang="en-US" dirty="0"/>
          </a:p>
        </p:txBody>
      </p:sp>
      <p:pic>
        <p:nvPicPr>
          <p:cNvPr id="20" name="Picture 19">
            <a:extLst>
              <a:ext uri="{FF2B5EF4-FFF2-40B4-BE49-F238E27FC236}">
                <a16:creationId xmlns:a16="http://schemas.microsoft.com/office/drawing/2014/main" id="{6CBB76B2-B909-D6BD-82B1-FCC57F9792A5}"/>
              </a:ext>
            </a:extLst>
          </p:cNvPr>
          <p:cNvPicPr>
            <a:picLocks noChangeAspect="1"/>
          </p:cNvPicPr>
          <p:nvPr/>
        </p:nvPicPr>
        <p:blipFill rotWithShape="1">
          <a:blip r:embed="rId2"/>
          <a:srcRect l="4365"/>
          <a:stretch/>
        </p:blipFill>
        <p:spPr>
          <a:xfrm>
            <a:off x="162812" y="691492"/>
            <a:ext cx="7123813" cy="5391427"/>
          </a:xfrm>
          <a:prstGeom prst="rect">
            <a:avLst/>
          </a:prstGeom>
        </p:spPr>
      </p:pic>
      <p:sp>
        <p:nvSpPr>
          <p:cNvPr id="21" name="Rectangle 20">
            <a:extLst>
              <a:ext uri="{FF2B5EF4-FFF2-40B4-BE49-F238E27FC236}">
                <a16:creationId xmlns:a16="http://schemas.microsoft.com/office/drawing/2014/main" id="{FE379DC4-BEF4-25EA-BD1E-79ED6598F4EA}"/>
              </a:ext>
              <a:ext uri="{C183D7F6-B498-43B3-948B-1728B52AA6E4}">
                <adec:decorative xmlns:adec="http://schemas.microsoft.com/office/drawing/2017/decorative" val="1"/>
              </a:ext>
            </a:extLst>
          </p:cNvPr>
          <p:cNvSpPr/>
          <p:nvPr/>
        </p:nvSpPr>
        <p:spPr>
          <a:xfrm>
            <a:off x="6385560" y="754138"/>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979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2C32-D84D-EFD8-51B8-E405326E585D}"/>
              </a:ext>
            </a:extLst>
          </p:cNvPr>
          <p:cNvSpPr>
            <a:spLocks noGrp="1"/>
          </p:cNvSpPr>
          <p:nvPr>
            <p:ph type="title"/>
          </p:nvPr>
        </p:nvSpPr>
        <p:spPr/>
        <p:txBody>
          <a:bodyPr/>
          <a:lstStyle/>
          <a:p>
            <a:r>
              <a:rPr lang="en-IN" dirty="0"/>
              <a:t>PREDICTION MODELS</a:t>
            </a:r>
          </a:p>
        </p:txBody>
      </p:sp>
      <p:sp>
        <p:nvSpPr>
          <p:cNvPr id="4" name="Date Placeholder 3">
            <a:extLst>
              <a:ext uri="{FF2B5EF4-FFF2-40B4-BE49-F238E27FC236}">
                <a16:creationId xmlns:a16="http://schemas.microsoft.com/office/drawing/2014/main" id="{4D553C01-A54F-5356-1918-FF61E3AA936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0458C80-24F0-1B94-7796-62AAF2DFF6D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2030CCA-0969-FDE5-43EC-E68D1227ED2D}"/>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12" name="TextBox 11">
            <a:extLst>
              <a:ext uri="{FF2B5EF4-FFF2-40B4-BE49-F238E27FC236}">
                <a16:creationId xmlns:a16="http://schemas.microsoft.com/office/drawing/2014/main" id="{191B64F1-A95A-300D-72F1-D7AF5E065903}"/>
              </a:ext>
            </a:extLst>
          </p:cNvPr>
          <p:cNvSpPr txBox="1"/>
          <p:nvPr/>
        </p:nvSpPr>
        <p:spPr>
          <a:xfrm>
            <a:off x="657225" y="1706563"/>
            <a:ext cx="11534775" cy="5109091"/>
          </a:xfrm>
          <a:prstGeom prst="rect">
            <a:avLst/>
          </a:prstGeom>
          <a:noFill/>
        </p:spPr>
        <p:txBody>
          <a:bodyPr wrap="square" rtlCol="0">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For each model type, we have adjusted the data so that the model will be able to read the data.</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We first used linear </a:t>
            </a:r>
            <a:r>
              <a:rPr lang="en-IN" sz="2200" dirty="0" err="1">
                <a:latin typeface="Times New Roman" panose="02020603050405020304" pitchFamily="18" charset="0"/>
                <a:cs typeface="Times New Roman" panose="02020603050405020304" pitchFamily="18" charset="0"/>
              </a:rPr>
              <a:t>modeling</a:t>
            </a:r>
            <a:r>
              <a:rPr lang="en-IN" sz="2200" dirty="0">
                <a:latin typeface="Times New Roman" panose="02020603050405020304" pitchFamily="18" charset="0"/>
                <a:cs typeface="Times New Roman" panose="02020603050405020304" pitchFamily="18" charset="0"/>
              </a:rPr>
              <a:t> to help us understand the significance of each variable.</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After understanding the importance of each variable, we ran the rules association model which is an unsupervised machine learning model. This provided us with the set of variables that in combination were linked to high cost.</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We ran 2 models based on the relevant variables: </a:t>
            </a:r>
            <a:r>
              <a:rPr lang="en-IN" sz="2200" dirty="0" err="1">
                <a:latin typeface="Times New Roman" panose="02020603050405020304" pitchFamily="18" charset="0"/>
                <a:cs typeface="Times New Roman" panose="02020603050405020304" pitchFamily="18" charset="0"/>
              </a:rPr>
              <a:t>rpart</a:t>
            </a:r>
            <a:r>
              <a:rPr lang="en-IN" sz="2200" dirty="0">
                <a:latin typeface="Times New Roman" panose="02020603050405020304" pitchFamily="18" charset="0"/>
                <a:cs typeface="Times New Roman" panose="02020603050405020304" pitchFamily="18" charset="0"/>
              </a:rPr>
              <a:t> and SVM</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SVM is a supervised machine learning model with an accuracy rate of 86.81% and </a:t>
            </a:r>
            <a:r>
              <a:rPr lang="en-IN" sz="2200" dirty="0" err="1">
                <a:latin typeface="Times New Roman" panose="02020603050405020304" pitchFamily="18" charset="0"/>
                <a:cs typeface="Times New Roman" panose="02020603050405020304" pitchFamily="18" charset="0"/>
              </a:rPr>
              <a:t>rpart</a:t>
            </a:r>
            <a:r>
              <a:rPr lang="en-IN" sz="2200" dirty="0">
                <a:latin typeface="Times New Roman" panose="02020603050405020304" pitchFamily="18" charset="0"/>
                <a:cs typeface="Times New Roman" panose="02020603050405020304" pitchFamily="18" charset="0"/>
              </a:rPr>
              <a:t> is an unsupervised machine learning model with an accuracy of 50%. </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Based on the results we selected the model which is having highest accuracy and sensitivity.</a:t>
            </a:r>
          </a:p>
          <a:p>
            <a:endParaRPr lang="en-IN" dirty="0"/>
          </a:p>
        </p:txBody>
      </p:sp>
    </p:spTree>
    <p:extLst>
      <p:ext uri="{BB962C8B-B14F-4D97-AF65-F5344CB8AC3E}">
        <p14:creationId xmlns:p14="http://schemas.microsoft.com/office/powerpoint/2010/main" val="393677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DE0E-BEB5-B7A7-5392-B9434664934C}"/>
              </a:ext>
            </a:extLst>
          </p:cNvPr>
          <p:cNvSpPr>
            <a:spLocks noGrp="1"/>
          </p:cNvSpPr>
          <p:nvPr>
            <p:ph type="title"/>
          </p:nvPr>
        </p:nvSpPr>
        <p:spPr/>
        <p:txBody>
          <a:bodyPr/>
          <a:lstStyle/>
          <a:p>
            <a:r>
              <a:rPr lang="en-IN" dirty="0"/>
              <a:t>SHINY APP</a:t>
            </a:r>
          </a:p>
        </p:txBody>
      </p:sp>
      <p:sp>
        <p:nvSpPr>
          <p:cNvPr id="4" name="Date Placeholder 3">
            <a:extLst>
              <a:ext uri="{FF2B5EF4-FFF2-40B4-BE49-F238E27FC236}">
                <a16:creationId xmlns:a16="http://schemas.microsoft.com/office/drawing/2014/main" id="{3A086163-DD6C-3F0B-95BF-65C6666BB71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24F9240-81B0-054B-D266-D021B3A2CF9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85D2F35-CFDD-231B-683F-C7F2EAFD5EE1}"/>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7" name="TextBox 6">
            <a:extLst>
              <a:ext uri="{FF2B5EF4-FFF2-40B4-BE49-F238E27FC236}">
                <a16:creationId xmlns:a16="http://schemas.microsoft.com/office/drawing/2014/main" id="{216945F7-5A69-3C7A-4AC6-561EA36D2901}"/>
              </a:ext>
            </a:extLst>
          </p:cNvPr>
          <p:cNvSpPr txBox="1"/>
          <p:nvPr/>
        </p:nvSpPr>
        <p:spPr>
          <a:xfrm>
            <a:off x="965200" y="1706562"/>
            <a:ext cx="10220960" cy="369331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Here our team created a UI that is helpful to the user to easily upload files and determine the customers who are expensive or not expensive.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is a user-friendly website that allows the user to know the data easily because we have included Exploratory Analysis by displaying the histograms, maps, and scatterplots on various types of data to provide clear insight for the users.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Then to know how accurately the model is working we have also included a section that contains the Confusion Matrix. This allows the user to understand the model in and out.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And we have also included another section “Results”, that allows the user to determine which customers are expensive and not expensive. This section represents the binary values of </a:t>
            </a:r>
            <a:r>
              <a:rPr lang="en-IN">
                <a:latin typeface="Times New Roman" panose="02020603050405020304" pitchFamily="18" charset="0"/>
                <a:cs typeface="Times New Roman" panose="02020603050405020304" pitchFamily="18" charset="0"/>
              </a:rPr>
              <a:t>the results.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29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524000" y="5407042"/>
            <a:ext cx="9144000" cy="1356310"/>
          </a:xfrm>
        </p:spPr>
        <p:txBody>
          <a:bodyPr/>
          <a:lstStyle/>
          <a:p>
            <a:r>
              <a:rPr lang="en-US" dirty="0"/>
              <a:t>SHINY WEBSITE FOR USER</a:t>
            </a:r>
          </a:p>
        </p:txBody>
      </p:sp>
      <p:pic>
        <p:nvPicPr>
          <p:cNvPr id="8" name="Picture 7">
            <a:extLst>
              <a:ext uri="{FF2B5EF4-FFF2-40B4-BE49-F238E27FC236}">
                <a16:creationId xmlns:a16="http://schemas.microsoft.com/office/drawing/2014/main" id="{1DEA6A2D-F6AF-DB13-FBAC-4A0CB3AAF6BD}"/>
              </a:ext>
            </a:extLst>
          </p:cNvPr>
          <p:cNvPicPr>
            <a:picLocks noChangeAspect="1"/>
          </p:cNvPicPr>
          <p:nvPr/>
        </p:nvPicPr>
        <p:blipFill>
          <a:blip r:embed="rId2"/>
          <a:stretch>
            <a:fillRect/>
          </a:stretch>
        </p:blipFill>
        <p:spPr>
          <a:xfrm>
            <a:off x="0" y="0"/>
            <a:ext cx="12192000" cy="5943600"/>
          </a:xfrm>
          <a:prstGeom prst="rect">
            <a:avLst/>
          </a:prstGeom>
        </p:spPr>
      </p:pic>
    </p:spTree>
    <p:extLst>
      <p:ext uri="{BB962C8B-B14F-4D97-AF65-F5344CB8AC3E}">
        <p14:creationId xmlns:p14="http://schemas.microsoft.com/office/powerpoint/2010/main" val="206891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457200" y="365125"/>
            <a:ext cx="10515600" cy="1325563"/>
          </a:xfrm>
        </p:spPr>
        <p:txBody>
          <a:bodyPr/>
          <a:lstStyle/>
          <a:p>
            <a:r>
              <a:rPr lang="en-US" dirty="0"/>
              <a:t>ACTIONABLE INSIGHTS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1289640" y="1844259"/>
            <a:ext cx="3657600" cy="823912"/>
          </a:xfrm>
        </p:spPr>
        <p:txBody>
          <a:bodyPr>
            <a:normAutofit/>
          </a:bodyPr>
          <a:lstStyle/>
          <a:p>
            <a:r>
              <a:rPr lang="en-US" dirty="0"/>
              <a:t>Business Constraint/Risks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693683" y="2668171"/>
            <a:ext cx="4903076" cy="2290084"/>
          </a:xfrm>
        </p:spPr>
        <p:txBody>
          <a:bodyPr vert="horz" lIns="91440" tIns="45720" rIns="91440" bIns="45720" rtlCol="0" anchor="t">
            <a:noAutofit/>
          </a:bodyPr>
          <a:lstStyle/>
          <a:p>
            <a:pPr marL="0" indent="0" algn="just">
              <a:buNone/>
            </a:pPr>
            <a:r>
              <a:rPr lang="en-US" sz="1800" dirty="0"/>
              <a:t>-&gt; If we are predicting a customer who is going to be expensive based on certain attribute, we need to make sure that mis- prediction does not happen, for example a person who is  actually expensive and we predict him as not expensive this will lead to huge capital loss and operational cost to the HMO</a:t>
            </a:r>
          </a:p>
          <a:p>
            <a:pPr marL="0" indent="0" algn="just">
              <a:buNone/>
            </a:pPr>
            <a:endParaRPr lang="en-US" sz="1800" dirty="0"/>
          </a:p>
          <a:p>
            <a:pPr marL="0" indent="0" algn="just">
              <a:buNone/>
            </a:pPr>
            <a:r>
              <a:rPr lang="en-US" sz="1800" dirty="0"/>
              <a:t>-&gt; So, our model should be recommending in a sensible way</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780133" y="1808163"/>
            <a:ext cx="4703841" cy="823912"/>
          </a:xfrm>
        </p:spPr>
        <p:txBody>
          <a:bodyPr>
            <a:normAutofit/>
          </a:bodyPr>
          <a:lstStyle/>
          <a:p>
            <a:r>
              <a:rPr lang="en-US" dirty="0"/>
              <a:t>Our Recommendation</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780132" y="2749551"/>
            <a:ext cx="4192667" cy="2376926"/>
          </a:xfrm>
        </p:spPr>
        <p:txBody>
          <a:bodyPr>
            <a:normAutofit/>
          </a:bodyPr>
          <a:lstStyle/>
          <a:p>
            <a:pPr marL="0" indent="0" algn="just">
              <a:buNone/>
            </a:pPr>
            <a:r>
              <a:rPr lang="en-US" sz="1600" dirty="0"/>
              <a:t>-&gt; Run anti-smoking campaigns targeting children and younger adults, while promoting a healthier lifestyle for everyone.</a:t>
            </a:r>
          </a:p>
          <a:p>
            <a:pPr marL="0" indent="0" algn="just">
              <a:buNone/>
            </a:pPr>
            <a:r>
              <a:rPr lang="en-US" sz="1600" dirty="0"/>
              <a:t>-&gt;  Based on the model sensitivity we can target low cost customers and run promotions/offers, as well as increase medical insurance premiums to expensive customers, which can lead to capital growth for HMO</a:t>
            </a:r>
          </a:p>
          <a:p>
            <a:pPr marL="0" indent="0">
              <a:buNone/>
            </a:pPr>
            <a:endParaRPr lang="en-US" dirty="0"/>
          </a:p>
        </p:txBody>
      </p:sp>
      <p:sp>
        <p:nvSpPr>
          <p:cNvPr id="7" name="Date Placeholder 6">
            <a:extLst>
              <a:ext uri="{FF2B5EF4-FFF2-40B4-BE49-F238E27FC236}">
                <a16:creationId xmlns:a16="http://schemas.microsoft.com/office/drawing/2014/main" id="{B2838087-D445-4015-BEEA-94686BC175BF}"/>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8" name="Footer Placeholder 7">
            <a:extLst>
              <a:ext uri="{FF2B5EF4-FFF2-40B4-BE49-F238E27FC236}">
                <a16:creationId xmlns:a16="http://schemas.microsoft.com/office/drawing/2014/main" id="{460CEA2A-51A2-4AA7-8AD0-68D6FEFB76A5}"/>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3AFC16FA-62DC-4D56-810F-B1F6F94EBF7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78593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D2229390-19C0-4498-8C60-A8B976781F6F}"/>
              </a:ext>
            </a:extLst>
          </p:cNvPr>
          <p:cNvSpPr>
            <a:spLocks noGrp="1"/>
          </p:cNvSpPr>
          <p:nvPr>
            <p:ph type="title"/>
          </p:nvPr>
        </p:nvSpPr>
        <p:spPr>
          <a:xfrm>
            <a:off x="1042416" y="2386584"/>
            <a:ext cx="4315968" cy="2084832"/>
          </a:xfrm>
        </p:spPr>
        <p:txBody>
          <a:bodyPr>
            <a:normAutofit/>
          </a:bodyPr>
          <a:lstStyle/>
          <a:p>
            <a:r>
              <a:rPr lang="en-US" dirty="0"/>
              <a:t>THANK YOU</a:t>
            </a:r>
          </a:p>
        </p:txBody>
      </p:sp>
      <p:pic>
        <p:nvPicPr>
          <p:cNvPr id="24" name="Picture Placeholder 23" descr="A snowy field with snow covered trees&#10;&#10;">
            <a:extLst>
              <a:ext uri="{FF2B5EF4-FFF2-40B4-BE49-F238E27FC236}">
                <a16:creationId xmlns:a16="http://schemas.microsoft.com/office/drawing/2014/main" id="{57CE5AFB-7187-4C2D-B242-7DFB03D9BCA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232491" y="946404"/>
            <a:ext cx="5486400" cy="4965192"/>
          </a:xfrm>
        </p:spPr>
      </p:pic>
      <p:sp>
        <p:nvSpPr>
          <p:cNvPr id="2" name="Date Placeholder 1">
            <a:extLst>
              <a:ext uri="{FF2B5EF4-FFF2-40B4-BE49-F238E27FC236}">
                <a16:creationId xmlns:a16="http://schemas.microsoft.com/office/drawing/2014/main" id="{7AB4E9E8-56E4-460B-A054-A71EF0C99919}"/>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3" name="Footer Placeholder 2">
            <a:extLst>
              <a:ext uri="{FF2B5EF4-FFF2-40B4-BE49-F238E27FC236}">
                <a16:creationId xmlns:a16="http://schemas.microsoft.com/office/drawing/2014/main" id="{A1087061-589F-4FC7-8B5A-546227C31F4A}"/>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13D261B-78DC-43BA-8897-281BB35FE6F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55456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4EF9-5D7B-27C3-FDA1-482F77AC9164}"/>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05507586-37DA-5896-BF8A-0FDF86D71765}"/>
              </a:ext>
            </a:extLst>
          </p:cNvPr>
          <p:cNvSpPr>
            <a:spLocks noGrp="1"/>
          </p:cNvSpPr>
          <p:nvPr>
            <p:ph idx="1"/>
          </p:nvPr>
        </p:nvSpPr>
        <p:spPr/>
        <p:txBody>
          <a:bodyPr>
            <a:normAutofit/>
          </a:bodyPr>
          <a:lstStyle/>
          <a:p>
            <a:r>
              <a:rPr lang="en-IN" sz="2500" dirty="0">
                <a:latin typeface="Times New Roman" panose="02020603050405020304" pitchFamily="18" charset="0"/>
                <a:cs typeface="Times New Roman" panose="02020603050405020304" pitchFamily="18" charset="0"/>
              </a:rPr>
              <a:t>Primary Goal</a:t>
            </a:r>
          </a:p>
          <a:p>
            <a:r>
              <a:rPr lang="en-IN" sz="2500" dirty="0">
                <a:latin typeface="Times New Roman" panose="02020603050405020304" pitchFamily="18" charset="0"/>
                <a:cs typeface="Times New Roman" panose="02020603050405020304" pitchFamily="18" charset="0"/>
              </a:rPr>
              <a:t>Different Phases in Analysis</a:t>
            </a:r>
          </a:p>
          <a:p>
            <a:r>
              <a:rPr lang="en-IN" sz="2500" dirty="0">
                <a:latin typeface="Times New Roman" panose="02020603050405020304" pitchFamily="18" charset="0"/>
                <a:cs typeface="Times New Roman" panose="02020603050405020304" pitchFamily="18" charset="0"/>
              </a:rPr>
              <a:t>Understanding the Data</a:t>
            </a:r>
          </a:p>
          <a:p>
            <a:r>
              <a:rPr lang="en-IN" sz="2500" dirty="0">
                <a:latin typeface="Times New Roman" panose="02020603050405020304" pitchFamily="18" charset="0"/>
                <a:cs typeface="Times New Roman" panose="02020603050405020304" pitchFamily="18" charset="0"/>
              </a:rPr>
              <a:t>Data Cleaning</a:t>
            </a:r>
          </a:p>
          <a:p>
            <a:r>
              <a:rPr lang="en-IN" sz="2500" dirty="0">
                <a:latin typeface="Times New Roman" panose="02020603050405020304" pitchFamily="18" charset="0"/>
                <a:cs typeface="Times New Roman" panose="02020603050405020304" pitchFamily="18" charset="0"/>
              </a:rPr>
              <a:t>Exploratory Data Analysis</a:t>
            </a:r>
          </a:p>
          <a:p>
            <a:r>
              <a:rPr lang="en-IN" sz="2500" dirty="0">
                <a:latin typeface="Times New Roman" panose="02020603050405020304" pitchFamily="18" charset="0"/>
                <a:cs typeface="Times New Roman" panose="02020603050405020304" pitchFamily="18" charset="0"/>
              </a:rPr>
              <a:t>Prediction Models</a:t>
            </a:r>
          </a:p>
          <a:p>
            <a:r>
              <a:rPr lang="en-IN" sz="2500" dirty="0">
                <a:latin typeface="Times New Roman" panose="02020603050405020304" pitchFamily="18" charset="0"/>
                <a:cs typeface="Times New Roman" panose="02020603050405020304" pitchFamily="18" charset="0"/>
              </a:rPr>
              <a:t>Shiny App</a:t>
            </a:r>
          </a:p>
          <a:p>
            <a:r>
              <a:rPr lang="en-IN" sz="2500" dirty="0">
                <a:latin typeface="Times New Roman" panose="02020603050405020304" pitchFamily="18" charset="0"/>
                <a:cs typeface="Times New Roman" panose="02020603050405020304" pitchFamily="18" charset="0"/>
              </a:rPr>
              <a:t>Results</a:t>
            </a:r>
          </a:p>
          <a:p>
            <a:r>
              <a:rPr lang="en-IN" sz="2500" dirty="0">
                <a:latin typeface="Times New Roman" panose="02020603050405020304" pitchFamily="18" charset="0"/>
                <a:cs typeface="Times New Roman" panose="02020603050405020304" pitchFamily="18" charset="0"/>
              </a:rPr>
              <a:t>Actionable Insights &amp; Recommendations</a:t>
            </a:r>
          </a:p>
        </p:txBody>
      </p:sp>
      <p:sp>
        <p:nvSpPr>
          <p:cNvPr id="4" name="Date Placeholder 3">
            <a:extLst>
              <a:ext uri="{FF2B5EF4-FFF2-40B4-BE49-F238E27FC236}">
                <a16:creationId xmlns:a16="http://schemas.microsoft.com/office/drawing/2014/main" id="{2BD9625E-0128-849C-D139-AB9E4D7A776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0C47277-F021-05D0-8927-2880C7FFE7A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DF29728-8DAB-A454-A076-64B151B958CC}"/>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327574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59EA-BCB4-3E4B-342A-48DF1398165D}"/>
              </a:ext>
            </a:extLst>
          </p:cNvPr>
          <p:cNvSpPr>
            <a:spLocks noGrp="1"/>
          </p:cNvSpPr>
          <p:nvPr>
            <p:ph type="title"/>
          </p:nvPr>
        </p:nvSpPr>
        <p:spPr/>
        <p:txBody>
          <a:bodyPr/>
          <a:lstStyle/>
          <a:p>
            <a:r>
              <a:rPr lang="en-IN" dirty="0"/>
              <a:t>PRIMARY GOAL</a:t>
            </a:r>
          </a:p>
        </p:txBody>
      </p:sp>
      <p:sp>
        <p:nvSpPr>
          <p:cNvPr id="5" name="Date Placeholder 4">
            <a:extLst>
              <a:ext uri="{FF2B5EF4-FFF2-40B4-BE49-F238E27FC236}">
                <a16:creationId xmlns:a16="http://schemas.microsoft.com/office/drawing/2014/main" id="{E4518BAB-51F9-17F2-A555-DCA31BEF51C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38C1322-C929-CB43-8323-38AADE5E934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F351E716-21DF-2A6D-2DD2-7D3915E51E89}"/>
              </a:ext>
            </a:extLst>
          </p:cNvPr>
          <p:cNvSpPr>
            <a:spLocks noGrp="1"/>
          </p:cNvSpPr>
          <p:nvPr>
            <p:ph type="sldNum" sz="quarter" idx="12"/>
          </p:nvPr>
        </p:nvSpPr>
        <p:spPr/>
        <p:txBody>
          <a:bodyPr/>
          <a:lstStyle/>
          <a:p>
            <a:fld id="{294A09A9-5501-47C1-A89A-A340965A2BE2}" type="slidenum">
              <a:rPr lang="en-US" smtClean="0"/>
              <a:t>3</a:t>
            </a:fld>
            <a:endParaRPr lang="en-US" dirty="0"/>
          </a:p>
        </p:txBody>
      </p:sp>
      <p:sp>
        <p:nvSpPr>
          <p:cNvPr id="8" name="TextBox 7">
            <a:extLst>
              <a:ext uri="{FF2B5EF4-FFF2-40B4-BE49-F238E27FC236}">
                <a16:creationId xmlns:a16="http://schemas.microsoft.com/office/drawing/2014/main" id="{D0A5EBB2-CD43-A84D-BA0C-14412A3028A5}"/>
              </a:ext>
            </a:extLst>
          </p:cNvPr>
          <p:cNvSpPr txBox="1"/>
          <p:nvPr/>
        </p:nvSpPr>
        <p:spPr>
          <a:xfrm>
            <a:off x="6286500" y="1305024"/>
            <a:ext cx="5448301" cy="4247317"/>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primary goal of this project is to provide actionable insight based on the data available to predict which customers will be expensive.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And to provide recommendations that will help to lower the healthcare costs of the customers to HMO.</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Our team used various algorithms to </a:t>
            </a:r>
            <a:r>
              <a:rPr lang="en-IN" dirty="0" err="1"/>
              <a:t>analyze</a:t>
            </a:r>
            <a:r>
              <a:rPr lang="en-IN" dirty="0"/>
              <a:t> the key factors which lead to expensive healthcare costs.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And we deployed different predictive modelling techniques to provide actionable insights using data analysis.</a:t>
            </a:r>
          </a:p>
          <a:p>
            <a:endParaRPr lang="en-IN" dirty="0"/>
          </a:p>
          <a:p>
            <a:endParaRPr lang="en-IN" dirty="0"/>
          </a:p>
        </p:txBody>
      </p:sp>
    </p:spTree>
    <p:extLst>
      <p:ext uri="{BB962C8B-B14F-4D97-AF65-F5344CB8AC3E}">
        <p14:creationId xmlns:p14="http://schemas.microsoft.com/office/powerpoint/2010/main" val="94121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CB3E39-422E-4D7D-8E74-35066111423B}"/>
              </a:ext>
            </a:extLst>
          </p:cNvPr>
          <p:cNvSpPr>
            <a:spLocks noGrp="1"/>
          </p:cNvSpPr>
          <p:nvPr>
            <p:ph type="title"/>
          </p:nvPr>
        </p:nvSpPr>
        <p:spPr>
          <a:xfrm>
            <a:off x="457200" y="381000"/>
            <a:ext cx="11277600" cy="1325563"/>
          </a:xfrm>
        </p:spPr>
        <p:txBody>
          <a:bodyPr/>
          <a:lstStyle/>
          <a:p>
            <a:r>
              <a:rPr lang="en-US" dirty="0"/>
              <a:t>DIFFERENT PHASES IN ANALYSIS</a:t>
            </a:r>
          </a:p>
        </p:txBody>
      </p:sp>
      <p:sp>
        <p:nvSpPr>
          <p:cNvPr id="3" name="Date Placeholder 2">
            <a:extLst>
              <a:ext uri="{FF2B5EF4-FFF2-40B4-BE49-F238E27FC236}">
                <a16:creationId xmlns:a16="http://schemas.microsoft.com/office/drawing/2014/main" id="{CC8A9AFD-0E39-4031-BFE3-2526B0031471}"/>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A0CE4071-0E64-4887-A97D-3DCF1AF2A5F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3663BA4-91BA-4643-99B0-739956FDCA5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4</a:t>
            </a:fld>
            <a:endParaRPr lang="en-US" dirty="0"/>
          </a:p>
        </p:txBody>
      </p:sp>
      <p:graphicFrame>
        <p:nvGraphicFramePr>
          <p:cNvPr id="10" name="Content Placeholder 3" descr="Horizontal list&#10;">
            <a:extLst>
              <a:ext uri="{FF2B5EF4-FFF2-40B4-BE49-F238E27FC236}">
                <a16:creationId xmlns:a16="http://schemas.microsoft.com/office/drawing/2014/main" id="{CC7A8C35-E466-4E16-BA37-2EFDD88C8CB2}"/>
              </a:ext>
            </a:extLst>
          </p:cNvPr>
          <p:cNvGraphicFramePr>
            <a:graphicFrameLocks/>
          </p:cNvGraphicFramePr>
          <p:nvPr>
            <p:extLst>
              <p:ext uri="{D42A27DB-BD31-4B8C-83A1-F6EECF244321}">
                <p14:modId xmlns:p14="http://schemas.microsoft.com/office/powerpoint/2010/main" val="31269717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980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15C7-78B7-0BFE-B639-A14982E55ECB}"/>
              </a:ext>
            </a:extLst>
          </p:cNvPr>
          <p:cNvSpPr>
            <a:spLocks noGrp="1"/>
          </p:cNvSpPr>
          <p:nvPr>
            <p:ph type="title"/>
          </p:nvPr>
        </p:nvSpPr>
        <p:spPr>
          <a:xfrm>
            <a:off x="371475" y="2899210"/>
            <a:ext cx="5124450" cy="1059580"/>
          </a:xfrm>
        </p:spPr>
        <p:txBody>
          <a:bodyPr>
            <a:normAutofit fontScale="90000"/>
          </a:bodyPr>
          <a:lstStyle/>
          <a:p>
            <a:r>
              <a:rPr lang="en-IN" dirty="0"/>
              <a:t>VARIABLES ANALYZED</a:t>
            </a:r>
          </a:p>
        </p:txBody>
      </p:sp>
      <p:sp>
        <p:nvSpPr>
          <p:cNvPr id="3" name="Picture Placeholder 2">
            <a:extLst>
              <a:ext uri="{FF2B5EF4-FFF2-40B4-BE49-F238E27FC236}">
                <a16:creationId xmlns:a16="http://schemas.microsoft.com/office/drawing/2014/main" id="{964C6521-3DC1-3F5C-C99F-C035D3834499}"/>
              </a:ext>
            </a:extLst>
          </p:cNvPr>
          <p:cNvSpPr>
            <a:spLocks noGrp="1"/>
          </p:cNvSpPr>
          <p:nvPr>
            <p:ph type="pic" sz="quarter" idx="15"/>
          </p:nvPr>
        </p:nvSpPr>
        <p:spPr>
          <a:xfrm>
            <a:off x="5591175" y="910984"/>
            <a:ext cx="6229350" cy="5036031"/>
          </a:xfrm>
        </p:spPr>
        <p:txBody>
          <a:bodyPr/>
          <a:lstStyle/>
          <a:p>
            <a:endParaRPr lang="en-US"/>
          </a:p>
        </p:txBody>
      </p:sp>
      <p:sp>
        <p:nvSpPr>
          <p:cNvPr id="5" name="Date Placeholder 4">
            <a:extLst>
              <a:ext uri="{FF2B5EF4-FFF2-40B4-BE49-F238E27FC236}">
                <a16:creationId xmlns:a16="http://schemas.microsoft.com/office/drawing/2014/main" id="{05AD0892-7455-457B-95C6-C5FB0EC423AB}"/>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E15DE09-4C16-BD48-C336-7F6C3CC6065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523653F6-6413-2AE1-A89D-253D83943CD3}"/>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8" name="TextBox 7">
            <a:extLst>
              <a:ext uri="{FF2B5EF4-FFF2-40B4-BE49-F238E27FC236}">
                <a16:creationId xmlns:a16="http://schemas.microsoft.com/office/drawing/2014/main" id="{B70EF648-CEA0-8518-BC4C-11065C9CCCC3}"/>
              </a:ext>
            </a:extLst>
          </p:cNvPr>
          <p:cNvSpPr txBox="1"/>
          <p:nvPr/>
        </p:nvSpPr>
        <p:spPr>
          <a:xfrm>
            <a:off x="5591174" y="1671513"/>
            <a:ext cx="3019425" cy="33725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Age</a:t>
            </a:r>
          </a:p>
          <a:p>
            <a:pPr marL="285750" indent="-285750">
              <a:lnSpc>
                <a:spcPct val="150000"/>
              </a:lnSpc>
              <a:buFont typeface="Arial" panose="020B0604020202020204" pitchFamily="34" charset="0"/>
              <a:buChar char="•"/>
            </a:pPr>
            <a:r>
              <a:rPr lang="en-IN" dirty="0"/>
              <a:t>Location</a:t>
            </a:r>
          </a:p>
          <a:p>
            <a:pPr marL="285750" indent="-285750">
              <a:lnSpc>
                <a:spcPct val="150000"/>
              </a:lnSpc>
              <a:buFont typeface="Arial" panose="020B0604020202020204" pitchFamily="34" charset="0"/>
              <a:buChar char="•"/>
            </a:pPr>
            <a:r>
              <a:rPr lang="en-IN" dirty="0"/>
              <a:t>Location Type</a:t>
            </a:r>
          </a:p>
          <a:p>
            <a:pPr marL="285750" indent="-285750">
              <a:lnSpc>
                <a:spcPct val="150000"/>
              </a:lnSpc>
              <a:buFont typeface="Arial" panose="020B0604020202020204" pitchFamily="34" charset="0"/>
              <a:buChar char="•"/>
            </a:pPr>
            <a:r>
              <a:rPr lang="en-IN" dirty="0"/>
              <a:t>Physically Active</a:t>
            </a:r>
          </a:p>
          <a:p>
            <a:pPr marL="285750" indent="-285750">
              <a:lnSpc>
                <a:spcPct val="150000"/>
              </a:lnSpc>
              <a:buFont typeface="Arial" panose="020B0604020202020204" pitchFamily="34" charset="0"/>
              <a:buChar char="•"/>
            </a:pPr>
            <a:r>
              <a:rPr lang="en-IN" dirty="0"/>
              <a:t>Smoker</a:t>
            </a:r>
          </a:p>
          <a:p>
            <a:pPr marL="285750" indent="-285750">
              <a:lnSpc>
                <a:spcPct val="150000"/>
              </a:lnSpc>
              <a:buFont typeface="Arial" panose="020B0604020202020204" pitchFamily="34" charset="0"/>
              <a:buChar char="•"/>
            </a:pPr>
            <a:r>
              <a:rPr lang="en-IN" dirty="0"/>
              <a:t>BMI</a:t>
            </a:r>
          </a:p>
          <a:p>
            <a:pPr marL="285750" indent="-285750">
              <a:lnSpc>
                <a:spcPct val="150000"/>
              </a:lnSpc>
              <a:buFont typeface="Arial" panose="020B0604020202020204" pitchFamily="34" charset="0"/>
              <a:buChar char="•"/>
            </a:pPr>
            <a:r>
              <a:rPr lang="en-IN" dirty="0"/>
              <a:t>Hypertension</a:t>
            </a:r>
          </a:p>
          <a:p>
            <a:pPr marL="285750" indent="-285750">
              <a:lnSpc>
                <a:spcPct val="150000"/>
              </a:lnSpc>
              <a:buFont typeface="Arial" panose="020B0604020202020204" pitchFamily="34" charset="0"/>
              <a:buChar char="•"/>
            </a:pPr>
            <a:r>
              <a:rPr lang="en-IN" dirty="0"/>
              <a:t>Gender</a:t>
            </a:r>
          </a:p>
        </p:txBody>
      </p:sp>
      <p:sp>
        <p:nvSpPr>
          <p:cNvPr id="9" name="TextBox 8">
            <a:extLst>
              <a:ext uri="{FF2B5EF4-FFF2-40B4-BE49-F238E27FC236}">
                <a16:creationId xmlns:a16="http://schemas.microsoft.com/office/drawing/2014/main" id="{A0258535-84F4-491A-8C49-3EEB680F80EA}"/>
              </a:ext>
            </a:extLst>
          </p:cNvPr>
          <p:cNvSpPr txBox="1"/>
          <p:nvPr/>
        </p:nvSpPr>
        <p:spPr>
          <a:xfrm>
            <a:off x="8610600" y="1675798"/>
            <a:ext cx="3209925" cy="24468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Yearly Physical</a:t>
            </a:r>
          </a:p>
          <a:p>
            <a:pPr marL="285750" indent="-285750">
              <a:lnSpc>
                <a:spcPct val="150000"/>
              </a:lnSpc>
              <a:buFont typeface="Arial" panose="020B0604020202020204" pitchFamily="34" charset="0"/>
              <a:buChar char="•"/>
            </a:pPr>
            <a:r>
              <a:rPr lang="en-IN" dirty="0"/>
              <a:t>Education Level</a:t>
            </a:r>
          </a:p>
          <a:p>
            <a:pPr marL="285750" indent="-285750">
              <a:lnSpc>
                <a:spcPct val="150000"/>
              </a:lnSpc>
              <a:buFont typeface="Arial" panose="020B0604020202020204" pitchFamily="34" charset="0"/>
              <a:buChar char="•"/>
            </a:pPr>
            <a:r>
              <a:rPr lang="en-IN" dirty="0"/>
              <a:t>Married</a:t>
            </a:r>
          </a:p>
          <a:p>
            <a:pPr marL="285750" indent="-285750">
              <a:lnSpc>
                <a:spcPct val="150000"/>
              </a:lnSpc>
              <a:buFont typeface="Arial" panose="020B0604020202020204" pitchFamily="34" charset="0"/>
              <a:buChar char="•"/>
            </a:pPr>
            <a:r>
              <a:rPr lang="en-IN" dirty="0"/>
              <a:t>Number of Children</a:t>
            </a:r>
          </a:p>
          <a:p>
            <a:pPr marL="285750" indent="-285750">
              <a:lnSpc>
                <a:spcPct val="150000"/>
              </a:lnSpc>
              <a:buFont typeface="Arial" panose="020B0604020202020204" pitchFamily="34" charset="0"/>
              <a:buChar char="•"/>
            </a:pPr>
            <a:r>
              <a:rPr lang="en-IN" dirty="0"/>
              <a:t>Cost</a:t>
            </a:r>
          </a:p>
          <a:p>
            <a:endParaRPr lang="en-IN" dirty="0"/>
          </a:p>
        </p:txBody>
      </p:sp>
    </p:spTree>
    <p:extLst>
      <p:ext uri="{BB962C8B-B14F-4D97-AF65-F5344CB8AC3E}">
        <p14:creationId xmlns:p14="http://schemas.microsoft.com/office/powerpoint/2010/main" val="67225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57200" y="381000"/>
            <a:ext cx="11277600" cy="1325563"/>
          </a:xfrm>
        </p:spPr>
        <p:txBody>
          <a:bodyPr/>
          <a:lstStyle/>
          <a:p>
            <a:r>
              <a:rPr lang="en-US" dirty="0"/>
              <a:t>UNDERSTANDING THE DATA</a:t>
            </a:r>
          </a:p>
        </p:txBody>
      </p:sp>
      <p:sp>
        <p:nvSpPr>
          <p:cNvPr id="22" name="Date Placeholder 21">
            <a:extLst>
              <a:ext uri="{FF2B5EF4-FFF2-40B4-BE49-F238E27FC236}">
                <a16:creationId xmlns:a16="http://schemas.microsoft.com/office/drawing/2014/main" id="{B81083FB-A085-49A6-86D0-C27C10E0F9DF}"/>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23" name="Footer Placeholder 22">
            <a:extLst>
              <a:ext uri="{FF2B5EF4-FFF2-40B4-BE49-F238E27FC236}">
                <a16:creationId xmlns:a16="http://schemas.microsoft.com/office/drawing/2014/main" id="{506B7C46-1674-4D98-BA90-890C98167424}"/>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24" name="Slide Number Placeholder 23">
            <a:extLst>
              <a:ext uri="{FF2B5EF4-FFF2-40B4-BE49-F238E27FC236}">
                <a16:creationId xmlns:a16="http://schemas.microsoft.com/office/drawing/2014/main" id="{65A50E3A-08FC-486C-97F2-111E46731EE6}"/>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6</a:t>
            </a:fld>
            <a:endParaRPr lang="en-US" dirty="0"/>
          </a:p>
        </p:txBody>
      </p:sp>
      <p:sp>
        <p:nvSpPr>
          <p:cNvPr id="5" name="TextBox 4">
            <a:extLst>
              <a:ext uri="{FF2B5EF4-FFF2-40B4-BE49-F238E27FC236}">
                <a16:creationId xmlns:a16="http://schemas.microsoft.com/office/drawing/2014/main" id="{A109CAF8-1D6B-1D47-96BB-655CE428F3C7}"/>
              </a:ext>
            </a:extLst>
          </p:cNvPr>
          <p:cNvSpPr txBox="1"/>
          <p:nvPr/>
        </p:nvSpPr>
        <p:spPr>
          <a:xfrm>
            <a:off x="457200" y="1600200"/>
            <a:ext cx="11734800" cy="4154984"/>
          </a:xfrm>
          <a:prstGeom prst="rect">
            <a:avLst/>
          </a:prstGeom>
          <a:noFill/>
        </p:spPr>
        <p:txBody>
          <a:bodyPr wrap="square" rtlCol="0">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As we know that every dataset consists of many null values which are not required in the data analysis so our team took care of them.</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After cleaning the Null values we searched for any outliers which may distort the data and affect the computation.</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We also looked for the data which needs to be converted to ensure that our model could read the data.</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Different types of values present are:</a:t>
            </a:r>
          </a:p>
          <a:p>
            <a:pPr lvl="2"/>
            <a:r>
              <a:rPr lang="en-IN" sz="2200" dirty="0">
                <a:latin typeface="Times New Roman" panose="02020603050405020304" pitchFamily="18" charset="0"/>
                <a:cs typeface="Times New Roman" panose="02020603050405020304" pitchFamily="18" charset="0"/>
              </a:rPr>
              <a:t>Binary values: Location type, Smoker, Physically active.</a:t>
            </a:r>
          </a:p>
          <a:p>
            <a:pPr lvl="2"/>
            <a:r>
              <a:rPr lang="en-IN" sz="2200" dirty="0">
                <a:latin typeface="Times New Roman" panose="02020603050405020304" pitchFamily="18" charset="0"/>
                <a:cs typeface="Times New Roman" panose="02020603050405020304" pitchFamily="18" charset="0"/>
              </a:rPr>
              <a:t>Numeric Values: Age, BMI, No of Children, Cost.</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57200" y="381000"/>
            <a:ext cx="11277600" cy="1325563"/>
          </a:xfrm>
        </p:spPr>
        <p:txBody>
          <a:bodyPr/>
          <a:lstStyle/>
          <a:p>
            <a:r>
              <a:rPr lang="en-US" dirty="0"/>
              <a:t>UNDERSTANDING THE DATA</a:t>
            </a:r>
          </a:p>
        </p:txBody>
      </p:sp>
      <p:sp>
        <p:nvSpPr>
          <p:cNvPr id="22" name="Date Placeholder 21">
            <a:extLst>
              <a:ext uri="{FF2B5EF4-FFF2-40B4-BE49-F238E27FC236}">
                <a16:creationId xmlns:a16="http://schemas.microsoft.com/office/drawing/2014/main" id="{B81083FB-A085-49A6-86D0-C27C10E0F9DF}"/>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23" name="Footer Placeholder 22">
            <a:extLst>
              <a:ext uri="{FF2B5EF4-FFF2-40B4-BE49-F238E27FC236}">
                <a16:creationId xmlns:a16="http://schemas.microsoft.com/office/drawing/2014/main" id="{506B7C46-1674-4D98-BA90-890C98167424}"/>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24" name="Slide Number Placeholder 23">
            <a:extLst>
              <a:ext uri="{FF2B5EF4-FFF2-40B4-BE49-F238E27FC236}">
                <a16:creationId xmlns:a16="http://schemas.microsoft.com/office/drawing/2014/main" id="{65A50E3A-08FC-486C-97F2-111E46731EE6}"/>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7</a:t>
            </a:fld>
            <a:endParaRPr lang="en-US" dirty="0"/>
          </a:p>
        </p:txBody>
      </p:sp>
      <p:sp>
        <p:nvSpPr>
          <p:cNvPr id="5" name="TextBox 4">
            <a:extLst>
              <a:ext uri="{FF2B5EF4-FFF2-40B4-BE49-F238E27FC236}">
                <a16:creationId xmlns:a16="http://schemas.microsoft.com/office/drawing/2014/main" id="{A109CAF8-1D6B-1D47-96BB-655CE428F3C7}"/>
              </a:ext>
            </a:extLst>
          </p:cNvPr>
          <p:cNvSpPr txBox="1"/>
          <p:nvPr/>
        </p:nvSpPr>
        <p:spPr>
          <a:xfrm>
            <a:off x="457200" y="1600200"/>
            <a:ext cx="11734800" cy="4832092"/>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sample's age distribution ranged from 18 to 66, with a mean age of about 39. BMI levels were in the range of 16 to 53, with a mean of 31.</a:t>
            </a:r>
          </a:p>
          <a:p>
            <a:pPr algn="just"/>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With a mean of $4,043, the insurance cost has a wide range, ranging from only $2 to $55,715. This indicates that the cost variable has several exceptionally high values that tilt it to the right.</a:t>
            </a:r>
          </a:p>
          <a:p>
            <a:pPr marL="342900" indent="-342900" algn="just">
              <a:buFont typeface="Arial" panose="020B0604020202020204" pitchFamily="34" charset="0"/>
              <a:buChar char="•"/>
            </a:pPr>
            <a:endParaRPr lang="en-US"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We can observe 67% of the people are married and 75% of the people exercise actively which gives us the insight that all the married people are healthy </a:t>
            </a:r>
            <a:r>
              <a:rPr lang="en-US" sz="22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p>
          <a:p>
            <a:pPr marL="342900" indent="-342900" algn="just">
              <a:buFont typeface="Arial" panose="020B0604020202020204" pitchFamily="34" charset="0"/>
              <a:buChar char="•"/>
            </a:pPr>
            <a:endParaRPr lang="en-US" sz="22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endParaRPr>
          </a:p>
          <a:p>
            <a:pPr marL="342900" indent="-342900" algn="just">
              <a:buFont typeface="Arial" panose="020B0604020202020204" pitchFamily="34" charset="0"/>
              <a:buChar char="•"/>
            </a:pPr>
            <a:r>
              <a:rPr lang="en-US" sz="2200"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48.3% are females, just below 75% live in urban areas and nearly 20% of the customers are smokers and only 25% of the customers are physically active.</a:t>
            </a:r>
            <a:endParaRPr lang="en-US"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FAB9E34-EC9A-7738-687B-D40CFA57328E}"/>
              </a:ext>
            </a:extLst>
          </p:cNvPr>
          <p:cNvSpPr txBox="1"/>
          <p:nvPr/>
        </p:nvSpPr>
        <p:spPr>
          <a:xfrm>
            <a:off x="10839450" y="800100"/>
            <a:ext cx="1352550"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174120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22D9-370F-792A-A0C1-13073A4F53C4}"/>
              </a:ext>
            </a:extLst>
          </p:cNvPr>
          <p:cNvSpPr>
            <a:spLocks noGrp="1"/>
          </p:cNvSpPr>
          <p:nvPr>
            <p:ph type="title"/>
          </p:nvPr>
        </p:nvSpPr>
        <p:spPr/>
        <p:txBody>
          <a:bodyPr/>
          <a:lstStyle/>
          <a:p>
            <a:r>
              <a:rPr lang="en-IN" dirty="0"/>
              <a:t>EXPLORATORY ANALYSIS</a:t>
            </a:r>
          </a:p>
        </p:txBody>
      </p:sp>
      <p:sp>
        <p:nvSpPr>
          <p:cNvPr id="9" name="Date Placeholder 8">
            <a:extLst>
              <a:ext uri="{FF2B5EF4-FFF2-40B4-BE49-F238E27FC236}">
                <a16:creationId xmlns:a16="http://schemas.microsoft.com/office/drawing/2014/main" id="{9EB9069A-712A-5FE3-5245-E20E61D969E5}"/>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4CEC679A-4D44-ECF8-560F-8661EEC6084A}"/>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2EEEC433-D0F3-23B7-DD96-4E40480B9202}"/>
              </a:ext>
            </a:extLst>
          </p:cNvPr>
          <p:cNvSpPr>
            <a:spLocks noGrp="1"/>
          </p:cNvSpPr>
          <p:nvPr>
            <p:ph type="sldNum" sz="quarter" idx="12"/>
          </p:nvPr>
        </p:nvSpPr>
        <p:spPr/>
        <p:txBody>
          <a:bodyPr/>
          <a:lstStyle/>
          <a:p>
            <a:fld id="{294A09A9-5501-47C1-A89A-A340965A2BE2}" type="slidenum">
              <a:rPr lang="en-US" smtClean="0"/>
              <a:t>8</a:t>
            </a:fld>
            <a:endParaRPr lang="en-US" dirty="0"/>
          </a:p>
        </p:txBody>
      </p:sp>
      <p:pic>
        <p:nvPicPr>
          <p:cNvPr id="23" name="Picture 22">
            <a:extLst>
              <a:ext uri="{FF2B5EF4-FFF2-40B4-BE49-F238E27FC236}">
                <a16:creationId xmlns:a16="http://schemas.microsoft.com/office/drawing/2014/main" id="{B27AAED3-7498-FDE1-CDBC-A3D3BA082A60}"/>
              </a:ext>
            </a:extLst>
          </p:cNvPr>
          <p:cNvPicPr>
            <a:picLocks noChangeAspect="1"/>
          </p:cNvPicPr>
          <p:nvPr/>
        </p:nvPicPr>
        <p:blipFill>
          <a:blip r:embed="rId2"/>
          <a:stretch>
            <a:fillRect/>
          </a:stretch>
        </p:blipFill>
        <p:spPr>
          <a:xfrm>
            <a:off x="4160174" y="1690688"/>
            <a:ext cx="7574626" cy="4566343"/>
          </a:xfrm>
          <a:prstGeom prst="rect">
            <a:avLst/>
          </a:prstGeom>
        </p:spPr>
      </p:pic>
      <p:sp>
        <p:nvSpPr>
          <p:cNvPr id="7" name="TextBox 6">
            <a:extLst>
              <a:ext uri="{FF2B5EF4-FFF2-40B4-BE49-F238E27FC236}">
                <a16:creationId xmlns:a16="http://schemas.microsoft.com/office/drawing/2014/main" id="{38C3B0C8-2DA9-369A-E8F7-C68613BB0571}"/>
              </a:ext>
            </a:extLst>
          </p:cNvPr>
          <p:cNvSpPr txBox="1"/>
          <p:nvPr/>
        </p:nvSpPr>
        <p:spPr>
          <a:xfrm>
            <a:off x="457200" y="2199911"/>
            <a:ext cx="3641834" cy="3416320"/>
          </a:xfrm>
          <a:prstGeom prst="rect">
            <a:avLst/>
          </a:prstGeom>
          <a:noFill/>
        </p:spPr>
        <p:txBody>
          <a:bodyPr wrap="square" rtlCol="0">
            <a:spAutoFit/>
          </a:bodyPr>
          <a:lstStyle/>
          <a:p>
            <a:r>
              <a:rPr lang="en-US" b="0" i="0" dirty="0">
                <a:solidFill>
                  <a:srgbClr val="242424"/>
                </a:solidFill>
                <a:effectLst/>
                <a:latin typeface="-apple-system"/>
              </a:rPr>
              <a:t>-&gt; From the </a:t>
            </a:r>
            <a:r>
              <a:rPr lang="en-US" b="0" i="0" dirty="0" err="1">
                <a:solidFill>
                  <a:srgbClr val="242424"/>
                </a:solidFill>
                <a:effectLst/>
                <a:latin typeface="-apple-system"/>
              </a:rPr>
              <a:t>jittter</a:t>
            </a:r>
            <a:r>
              <a:rPr lang="en-US" b="0" i="0" dirty="0">
                <a:solidFill>
                  <a:srgbClr val="242424"/>
                </a:solidFill>
                <a:effectLst/>
                <a:latin typeface="-apple-system"/>
              </a:rPr>
              <a:t> plot of cost v/s smoker we can see the pattern of some people who are smoking are paying high costs.</a:t>
            </a:r>
          </a:p>
          <a:p>
            <a:endParaRPr lang="en-US" dirty="0">
              <a:solidFill>
                <a:srgbClr val="242424"/>
              </a:solidFill>
              <a:latin typeface="-apple-system"/>
            </a:endParaRPr>
          </a:p>
          <a:p>
            <a:br>
              <a:rPr lang="en-US" dirty="0"/>
            </a:br>
            <a:r>
              <a:rPr lang="en-US" b="0" i="0" dirty="0">
                <a:solidFill>
                  <a:srgbClr val="242424"/>
                </a:solidFill>
                <a:effectLst/>
                <a:latin typeface="-apple-system"/>
              </a:rPr>
              <a:t>-&gt; Also we can see from the plot, some people who are smoking are also paying low cost and</a:t>
            </a:r>
            <a:br>
              <a:rPr lang="en-US" dirty="0"/>
            </a:br>
            <a:r>
              <a:rPr lang="en-US" b="0" i="0" dirty="0">
                <a:solidFill>
                  <a:srgbClr val="242424"/>
                </a:solidFill>
                <a:effectLst/>
                <a:latin typeface="-apple-system"/>
              </a:rPr>
              <a:t>there are few people who are non smoking but paying cost above 15k probably due to some other factors.</a:t>
            </a:r>
            <a:endParaRPr lang="en-US" dirty="0"/>
          </a:p>
        </p:txBody>
      </p:sp>
    </p:spTree>
    <p:extLst>
      <p:ext uri="{BB962C8B-B14F-4D97-AF65-F5344CB8AC3E}">
        <p14:creationId xmlns:p14="http://schemas.microsoft.com/office/powerpoint/2010/main" val="32308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22D9-370F-792A-A0C1-13073A4F53C4}"/>
              </a:ext>
            </a:extLst>
          </p:cNvPr>
          <p:cNvSpPr>
            <a:spLocks noGrp="1"/>
          </p:cNvSpPr>
          <p:nvPr>
            <p:ph type="title"/>
          </p:nvPr>
        </p:nvSpPr>
        <p:spPr/>
        <p:txBody>
          <a:bodyPr/>
          <a:lstStyle/>
          <a:p>
            <a:r>
              <a:rPr lang="en-IN" dirty="0"/>
              <a:t>EXPLORATORY ANALYSIS</a:t>
            </a:r>
          </a:p>
        </p:txBody>
      </p:sp>
      <p:sp>
        <p:nvSpPr>
          <p:cNvPr id="9" name="Date Placeholder 8">
            <a:extLst>
              <a:ext uri="{FF2B5EF4-FFF2-40B4-BE49-F238E27FC236}">
                <a16:creationId xmlns:a16="http://schemas.microsoft.com/office/drawing/2014/main" id="{9EB9069A-712A-5FE3-5245-E20E61D969E5}"/>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4CEC679A-4D44-ECF8-560F-8661EEC6084A}"/>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2EEEC433-D0F3-23B7-DD96-4E40480B9202}"/>
              </a:ext>
            </a:extLst>
          </p:cNvPr>
          <p:cNvSpPr>
            <a:spLocks noGrp="1"/>
          </p:cNvSpPr>
          <p:nvPr>
            <p:ph type="sldNum" sz="quarter" idx="12"/>
          </p:nvPr>
        </p:nvSpPr>
        <p:spPr/>
        <p:txBody>
          <a:bodyPr/>
          <a:lstStyle/>
          <a:p>
            <a:fld id="{294A09A9-5501-47C1-A89A-A340965A2BE2}" type="slidenum">
              <a:rPr lang="en-US" smtClean="0"/>
              <a:t>9</a:t>
            </a:fld>
            <a:endParaRPr lang="en-US" dirty="0"/>
          </a:p>
        </p:txBody>
      </p:sp>
      <p:pic>
        <p:nvPicPr>
          <p:cNvPr id="4" name="Picture 3">
            <a:extLst>
              <a:ext uri="{FF2B5EF4-FFF2-40B4-BE49-F238E27FC236}">
                <a16:creationId xmlns:a16="http://schemas.microsoft.com/office/drawing/2014/main" id="{B7798EA1-9ECB-FCEB-1F4A-0F9FFC36704F}"/>
              </a:ext>
            </a:extLst>
          </p:cNvPr>
          <p:cNvPicPr>
            <a:picLocks noChangeAspect="1"/>
          </p:cNvPicPr>
          <p:nvPr/>
        </p:nvPicPr>
        <p:blipFill>
          <a:blip r:embed="rId2"/>
          <a:stretch>
            <a:fillRect/>
          </a:stretch>
        </p:blipFill>
        <p:spPr>
          <a:xfrm>
            <a:off x="4450391" y="1678117"/>
            <a:ext cx="7581520" cy="4590520"/>
          </a:xfrm>
          <a:prstGeom prst="rect">
            <a:avLst/>
          </a:prstGeom>
        </p:spPr>
      </p:pic>
      <p:sp>
        <p:nvSpPr>
          <p:cNvPr id="5" name="TextBox 4">
            <a:extLst>
              <a:ext uri="{FF2B5EF4-FFF2-40B4-BE49-F238E27FC236}">
                <a16:creationId xmlns:a16="http://schemas.microsoft.com/office/drawing/2014/main" id="{A2E629F7-FF74-D10C-0C2E-078C06872F43}"/>
              </a:ext>
            </a:extLst>
          </p:cNvPr>
          <p:cNvSpPr txBox="1"/>
          <p:nvPr/>
        </p:nvSpPr>
        <p:spPr>
          <a:xfrm>
            <a:off x="10839450" y="800100"/>
            <a:ext cx="1352550" cy="369332"/>
          </a:xfrm>
          <a:prstGeom prst="rect">
            <a:avLst/>
          </a:prstGeom>
          <a:noFill/>
        </p:spPr>
        <p:txBody>
          <a:bodyPr wrap="square" rtlCol="0">
            <a:spAutoFit/>
          </a:bodyPr>
          <a:lstStyle/>
          <a:p>
            <a:r>
              <a:rPr lang="en-IN" dirty="0"/>
              <a:t>CONT..</a:t>
            </a:r>
          </a:p>
        </p:txBody>
      </p:sp>
      <p:sp>
        <p:nvSpPr>
          <p:cNvPr id="3" name="TextBox 2">
            <a:extLst>
              <a:ext uri="{FF2B5EF4-FFF2-40B4-BE49-F238E27FC236}">
                <a16:creationId xmlns:a16="http://schemas.microsoft.com/office/drawing/2014/main" id="{855010F1-8007-1A1E-011F-E9479A1E847A}"/>
              </a:ext>
            </a:extLst>
          </p:cNvPr>
          <p:cNvSpPr txBox="1"/>
          <p:nvPr/>
        </p:nvSpPr>
        <p:spPr>
          <a:xfrm>
            <a:off x="638504" y="2532524"/>
            <a:ext cx="3231929" cy="923330"/>
          </a:xfrm>
          <a:prstGeom prst="rect">
            <a:avLst/>
          </a:prstGeom>
          <a:noFill/>
        </p:spPr>
        <p:txBody>
          <a:bodyPr wrap="square" rtlCol="0">
            <a:spAutoFit/>
          </a:bodyPr>
          <a:lstStyle/>
          <a:p>
            <a:r>
              <a:rPr lang="en-US" dirty="0"/>
              <a:t>-&gt; We can notice that there are outliers in this box plot of cost vs exercise</a:t>
            </a:r>
          </a:p>
        </p:txBody>
      </p:sp>
      <p:sp>
        <p:nvSpPr>
          <p:cNvPr id="7" name="TextBox 6">
            <a:extLst>
              <a:ext uri="{FF2B5EF4-FFF2-40B4-BE49-F238E27FC236}">
                <a16:creationId xmlns:a16="http://schemas.microsoft.com/office/drawing/2014/main" id="{1547A4D6-93DB-578F-0501-BBBBA188EF43}"/>
              </a:ext>
            </a:extLst>
          </p:cNvPr>
          <p:cNvSpPr txBox="1"/>
          <p:nvPr/>
        </p:nvSpPr>
        <p:spPr>
          <a:xfrm>
            <a:off x="638504" y="4129519"/>
            <a:ext cx="3400096" cy="923330"/>
          </a:xfrm>
          <a:prstGeom prst="rect">
            <a:avLst/>
          </a:prstGeom>
          <a:noFill/>
        </p:spPr>
        <p:txBody>
          <a:bodyPr wrap="square">
            <a:spAutoFit/>
          </a:bodyPr>
          <a:lstStyle/>
          <a:p>
            <a:r>
              <a:rPr lang="en-US" dirty="0"/>
              <a:t>-&gt; We need to remove the outliers pertaining to the cost so that it may not effect the modelling stage</a:t>
            </a:r>
          </a:p>
        </p:txBody>
      </p:sp>
    </p:spTree>
    <p:extLst>
      <p:ext uri="{BB962C8B-B14F-4D97-AF65-F5344CB8AC3E}">
        <p14:creationId xmlns:p14="http://schemas.microsoft.com/office/powerpoint/2010/main" val="3963478376"/>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owscape_tm44613219_Win32_JB_SL_v3" id="{1C87AC08-773C-4510-A4A8-B1D3594C4029}" vid="{72F6DBE6-EDB8-4427-B790-8ECF5ED62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473F6E9-2FA5-4F36-A42B-ED7213C4AABD}">
  <ds:schemaRefs>
    <ds:schemaRef ds:uri="http://schemas.microsoft.com/sharepoint/v3/contenttype/forms"/>
  </ds:schemaRefs>
</ds:datastoreItem>
</file>

<file path=customXml/itemProps2.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576AF5-45CB-4D7F-8506-5C2B8F7E0C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307</TotalTime>
  <Words>1090</Words>
  <Application>Microsoft Office PowerPoint</Application>
  <PresentationFormat>Widescreen</PresentationFormat>
  <Paragraphs>160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Bodoni MT</vt:lpstr>
      <vt:lpstr>Calibri</vt:lpstr>
      <vt:lpstr>Source Sans Pro Light</vt:lpstr>
      <vt:lpstr>Times New Roman</vt:lpstr>
      <vt:lpstr>Office Theme</vt:lpstr>
      <vt:lpstr>Insights and Analysis on Healthcare Management Organization (HMO) Data</vt:lpstr>
      <vt:lpstr>TABLE OF CONTENTS</vt:lpstr>
      <vt:lpstr>PRIMARY GOAL</vt:lpstr>
      <vt:lpstr>DIFFERENT PHASES IN ANALYSIS</vt:lpstr>
      <vt:lpstr>VARIABLES ANALYZED</vt:lpstr>
      <vt:lpstr>UNDERSTANDING THE DATA</vt:lpstr>
      <vt:lpstr>UNDERSTANDING THE DATA</vt:lpstr>
      <vt:lpstr>EXPLORATORY ANALYSIS</vt:lpstr>
      <vt:lpstr>EXPLORATORY ANALYSIS</vt:lpstr>
      <vt:lpstr>EXPLORATORY ANALYSIS</vt:lpstr>
      <vt:lpstr>VISUALIZATIONS</vt:lpstr>
      <vt:lpstr>PREDICTION MODELS</vt:lpstr>
      <vt:lpstr>SHINY APP</vt:lpstr>
      <vt:lpstr>SHINY WEBSITE FOR USER</vt:lpstr>
      <vt:lpstr>ACTIONABLE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sai</dc:creator>
  <cp:lastModifiedBy>Harshita Tanksali</cp:lastModifiedBy>
  <cp:revision>19</cp:revision>
  <dcterms:created xsi:type="dcterms:W3CDTF">2022-12-08T06:39:08Z</dcterms:created>
  <dcterms:modified xsi:type="dcterms:W3CDTF">2024-03-21T19:57:37Z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