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5" r:id="rId3"/>
    <p:sldId id="261" r:id="rId4"/>
    <p:sldId id="263" r:id="rId6"/>
    <p:sldId id="264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image" Target="../media/image8.png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3" name="组合 1"/>
          <p:cNvGrpSpPr/>
          <p:nvPr/>
        </p:nvGrpSpPr>
        <p:grpSpPr>
          <a:xfrm>
            <a:off x="1" y="-93345"/>
            <a:ext cx="12319634" cy="6951345"/>
            <a:chOff x="1" y="-93345"/>
            <a:chExt cx="12319635" cy="6951345"/>
          </a:xfrm>
        </p:grpSpPr>
        <p:pic>
          <p:nvPicPr>
            <p:cNvPr id="3079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" y="0"/>
              <a:ext cx="12192000" cy="6858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0" name="矩形 4"/>
            <p:cNvSpPr/>
            <p:nvPr/>
          </p:nvSpPr>
          <p:spPr>
            <a:xfrm>
              <a:off x="127635" y="-93345"/>
              <a:ext cx="12192001" cy="6858000"/>
            </a:xfrm>
            <a:prstGeom prst="rect">
              <a:avLst/>
            </a:prstGeom>
            <a:solidFill>
              <a:srgbClr val="262626">
                <a:alpha val="61960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074" name="矩形 3"/>
          <p:cNvSpPr/>
          <p:nvPr/>
        </p:nvSpPr>
        <p:spPr>
          <a:xfrm>
            <a:off x="0" y="0"/>
            <a:ext cx="12192000" cy="1014413"/>
          </a:xfrm>
          <a:prstGeom prst="rect">
            <a:avLst/>
          </a:prstGeom>
          <a:solidFill>
            <a:srgbClr val="0D0D0D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2074545" y="1334135"/>
            <a:ext cx="9168765" cy="1737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>
                <a:solidFill>
                  <a:schemeClr val="bg2"/>
                </a:solidFill>
                <a:latin typeface="Impact" panose="020B0806030902050204" pitchFamily="2" charset="0"/>
              </a:rPr>
              <a:t>基于时空数据分析的决策支持报告</a:t>
            </a:r>
            <a:endParaRPr lang="zh-CN" altLang="en-US" sz="5400">
              <a:solidFill>
                <a:schemeClr val="bg2"/>
              </a:solidFill>
              <a:latin typeface="Impact" panose="020B0806030902050204" pitchFamily="2" charset="0"/>
            </a:endParaRPr>
          </a:p>
        </p:txBody>
      </p:sp>
      <p:cxnSp>
        <p:nvCxnSpPr>
          <p:cNvPr id="3076" name="直接连接符 9"/>
          <p:cNvCxnSpPr/>
          <p:nvPr/>
        </p:nvCxnSpPr>
        <p:spPr>
          <a:xfrm>
            <a:off x="3851275" y="2727325"/>
            <a:ext cx="4321175" cy="0"/>
          </a:xfrm>
          <a:prstGeom prst="line">
            <a:avLst/>
          </a:prstGeom>
          <a:ln w="3175" cap="flat" cmpd="sng">
            <a:solidFill>
              <a:schemeClr val="bg2">
                <a:alpha val="38039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77" name="直接连接符 10"/>
          <p:cNvCxnSpPr/>
          <p:nvPr/>
        </p:nvCxnSpPr>
        <p:spPr>
          <a:xfrm>
            <a:off x="3851275" y="4518025"/>
            <a:ext cx="4321175" cy="0"/>
          </a:xfrm>
          <a:prstGeom prst="line">
            <a:avLst/>
          </a:prstGeom>
          <a:ln w="3175" cap="flat" cmpd="sng">
            <a:solidFill>
              <a:srgbClr val="E7E6E6">
                <a:alpha val="18823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8" name="弧形 8"/>
          <p:cNvSpPr>
            <a:spLocks noChangeAspect="1"/>
          </p:cNvSpPr>
          <p:nvPr/>
        </p:nvSpPr>
        <p:spPr>
          <a:xfrm>
            <a:off x="5735638" y="6499225"/>
            <a:ext cx="720725" cy="720725"/>
          </a:xfrm>
          <a:custGeom>
            <a:avLst/>
            <a:gdLst/>
            <a:ahLst/>
            <a:cxnLst>
              <a:cxn ang="0">
                <a:pos x="6" y="362451"/>
              </a:cxn>
              <a:cxn ang="0">
                <a:pos x="178977" y="48978"/>
              </a:cxn>
              <a:cxn ang="0">
                <a:pos x="539941" y="47932"/>
              </a:cxn>
              <a:cxn ang="0">
                <a:pos x="720726" y="360363"/>
              </a:cxn>
              <a:cxn ang="0">
                <a:pos x="360363" y="360363"/>
              </a:cxn>
              <a:cxn ang="0">
                <a:pos x="6" y="362451"/>
              </a:cxn>
              <a:cxn ang="0">
                <a:pos x="6" y="362451"/>
              </a:cxn>
              <a:cxn ang="0">
                <a:pos x="178977" y="48978"/>
              </a:cxn>
              <a:cxn ang="0">
                <a:pos x="539941" y="47932"/>
              </a:cxn>
              <a:cxn ang="0">
                <a:pos x="720726" y="360363"/>
              </a:cxn>
            </a:cxnLst>
            <a:pathLst>
              <a:path w="720725" h="720725" stroke="0">
                <a:moveTo>
                  <a:pt x="6" y="362451"/>
                </a:moveTo>
                <a:cubicBezTo>
                  <a:pt x="-741" y="233459"/>
                  <a:pt x="67515" y="113906"/>
                  <a:pt x="178977" y="48978"/>
                </a:cubicBezTo>
                <a:cubicBezTo>
                  <a:pt x="290439" y="-15950"/>
                  <a:pt x="428105" y="-16349"/>
                  <a:pt x="539941" y="47932"/>
                </a:cubicBezTo>
                <a:cubicBezTo>
                  <a:pt x="651777" y="112213"/>
                  <a:pt x="720726" y="231369"/>
                  <a:pt x="720726" y="360363"/>
                </a:cubicBezTo>
                <a:lnTo>
                  <a:pt x="360363" y="360363"/>
                </a:lnTo>
                <a:lnTo>
                  <a:pt x="6" y="362451"/>
                </a:lnTo>
                <a:close/>
              </a:path>
              <a:path w="720725" h="720725" fill="none">
                <a:moveTo>
                  <a:pt x="6" y="362451"/>
                </a:moveTo>
                <a:cubicBezTo>
                  <a:pt x="-741" y="233459"/>
                  <a:pt x="67515" y="113906"/>
                  <a:pt x="178977" y="48978"/>
                </a:cubicBezTo>
                <a:cubicBezTo>
                  <a:pt x="290439" y="-15950"/>
                  <a:pt x="428105" y="-16349"/>
                  <a:pt x="539941" y="47932"/>
                </a:cubicBezTo>
                <a:cubicBezTo>
                  <a:pt x="651777" y="112213"/>
                  <a:pt x="720726" y="231369"/>
                  <a:pt x="720726" y="360363"/>
                </a:cubicBezTo>
              </a:path>
            </a:pathLst>
          </a:custGeom>
          <a:solidFill>
            <a:srgbClr val="000000">
              <a:alpha val="6196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1445" y="4954270"/>
            <a:ext cx="85598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		15307130191 </a:t>
            </a:r>
            <a:r>
              <a:rPr lang="zh-CN" altLang="en-US" sz="4000">
                <a:solidFill>
                  <a:schemeClr val="bg1"/>
                </a:solidFill>
              </a:rPr>
              <a:t>陈梓天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>
              <a:solidFill>
                <a:schemeClr val="accent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A*</a:t>
            </a:r>
            <a:r>
              <a:rPr lang="zh-CN" altLang="en-US" dirty="0"/>
              <a:t>与</a:t>
            </a:r>
            <a:r>
              <a:rPr lang="en-US" altLang="zh-CN" dirty="0"/>
              <a:t>Dijkstra</a:t>
            </a:r>
            <a:r>
              <a:rPr lang="zh-CN" altLang="en-US" dirty="0"/>
              <a:t>结合？</a:t>
            </a:r>
            <a:endParaRPr lang="zh-CN" altLang="en-US" dirty="0"/>
          </a:p>
          <a:p>
            <a:r>
              <a:rPr lang="zh-CN" altLang="en-US" dirty="0"/>
              <a:t>找桥？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一些功能的实现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57520" y="178964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l">
              <a:buNone/>
            </a:pPr>
            <a:endParaRPr lang="en-US" altLang="zh-CN" sz="4000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7520" y="178964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/>
              <a:t>维护当前订单</a:t>
            </a:r>
            <a:r>
              <a:rPr lang="zh-CN" altLang="en-US" dirty="0"/>
              <a:t>（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  <a:endParaRPr lang="zh-CN" altLang="en-US" dirty="0"/>
          </a:p>
          <a:p>
            <a:pPr algn="l"/>
            <a:r>
              <a:rPr lang="en-US" altLang="zh-CN" dirty="0"/>
              <a:t>模拟等待策略</a:t>
            </a:r>
            <a:endParaRPr lang="en-US" altLang="zh-CN" dirty="0"/>
          </a:p>
          <a:p>
            <a:pPr algn="l"/>
            <a:r>
              <a:rPr lang="en-US" altLang="zh-CN" dirty="0"/>
              <a:t>模拟低速巡游策略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sz="4000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选做（城市POI分析与推荐）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57520" y="178964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en-US" altLang="zh-CN" sz="4000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1475" y="1270000"/>
            <a:ext cx="535305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0" y="895350"/>
            <a:ext cx="5308600" cy="5003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0" y="1222375"/>
            <a:ext cx="542290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>
              <a:solidFill>
                <a:schemeClr val="accent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POI估价</a:t>
            </a:r>
            <a:endParaRPr lang="zh-CN" altLang="en-US" dirty="0"/>
          </a:p>
          <a:p>
            <a:r>
              <a:rPr lang="zh-CN" altLang="en-US" dirty="0"/>
              <a:t>推荐估价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Q&amp;A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一些算法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57520" y="178964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sz="4000" dirty="0"/>
              <a:t>geohash</a:t>
            </a:r>
            <a:endParaRPr lang="en-US" altLang="zh-CN" sz="4000" dirty="0"/>
          </a:p>
          <a:p>
            <a:pPr algn="l"/>
            <a:r>
              <a:rPr lang="en-US" altLang="zh-CN" sz="4000" dirty="0"/>
              <a:t>A*</a:t>
            </a:r>
            <a:r>
              <a:rPr lang="zh-CN" altLang="en-US" sz="4000" dirty="0"/>
              <a:t>算法 （一些改动？</a:t>
            </a:r>
            <a:r>
              <a:rPr lang="en-US" altLang="zh-CN" sz="4000" dirty="0"/>
              <a:t>)</a:t>
            </a:r>
            <a:endParaRPr lang="en-US" altLang="zh-CN" sz="4000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geohash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算法流程</a:t>
            </a:r>
            <a:endParaRPr lang="zh-CN" altLang="en-US" dirty="0"/>
          </a:p>
          <a:p>
            <a:r>
              <a:rPr lang="en-US" altLang="zh-CN" dirty="0"/>
              <a:t>hash</a:t>
            </a:r>
            <a:r>
              <a:rPr lang="zh-CN" altLang="en-US" dirty="0"/>
              <a:t>值唯一</a:t>
            </a:r>
            <a:endParaRPr lang="zh-CN" altLang="en-US" dirty="0"/>
          </a:p>
          <a:p>
            <a:r>
              <a:rPr lang="zh-CN" altLang="en-US" dirty="0"/>
              <a:t>代码简单且容易维护，准确度高速度快</a:t>
            </a:r>
            <a:endParaRPr lang="zh-CN" altLang="en-US" dirty="0"/>
          </a:p>
          <a:p>
            <a:r>
              <a:rPr lang="zh-CN" altLang="en-US" dirty="0"/>
              <a:t>关于分割线上的点 （前四十层分割线上 </a:t>
            </a:r>
            <a:r>
              <a:rPr lang="en-US" altLang="zh-CN" dirty="0"/>
              <a:t>1e-5</a:t>
            </a:r>
            <a:r>
              <a:rPr lang="zh-CN" altLang="en-US" dirty="0"/>
              <a:t>范围内 只有</a:t>
            </a:r>
            <a:r>
              <a:rPr lang="en-US" altLang="zh-CN" dirty="0"/>
              <a:t>437</a:t>
            </a:r>
            <a:r>
              <a:rPr lang="zh-CN" altLang="en-US" dirty="0"/>
              <a:t>个 </a:t>
            </a:r>
            <a:r>
              <a:rPr lang="en-US" altLang="zh-CN" dirty="0"/>
              <a:t>0.001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99.9%</a:t>
            </a:r>
            <a:endParaRPr lang="en-US" altLang="zh-CN" dirty="0"/>
          </a:p>
          <a:p>
            <a:r>
              <a:rPr lang="zh-CN" altLang="en-US" dirty="0"/>
              <a:t>空间复杂度</a:t>
            </a:r>
            <a:r>
              <a:rPr lang="en-US" altLang="zh-CN" dirty="0"/>
              <a:t>O(nlogn)</a:t>
            </a:r>
            <a:endParaRPr lang="en-US" altLang="zh-CN" dirty="0"/>
          </a:p>
          <a:p>
            <a:r>
              <a:rPr lang="zh-CN" altLang="en-US" dirty="0"/>
              <a:t>查询复杂度</a:t>
            </a:r>
            <a:r>
              <a:rPr lang="en-US" altLang="zh-CN" dirty="0"/>
              <a:t>O(logn*E) E</a:t>
            </a:r>
            <a:r>
              <a:rPr lang="zh-CN" altLang="en-US" dirty="0"/>
              <a:t>为从最</a:t>
            </a:r>
            <a:r>
              <a:rPr lang="en-US" altLang="zh-CN" dirty="0"/>
              <a:t>hash</a:t>
            </a:r>
            <a:r>
              <a:rPr lang="zh-CN" altLang="en-US" dirty="0"/>
              <a:t>值最接近的</a:t>
            </a:r>
            <a:r>
              <a:rPr lang="en-US" altLang="zh-CN" dirty="0"/>
              <a:t>E</a:t>
            </a:r>
            <a:r>
              <a:rPr lang="zh-CN" altLang="en-US" dirty="0"/>
              <a:t>个点找最近点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  <a:sym typeface="+mn-ea"/>
              </a:rPr>
              <a:t>应用：最近点对查询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给出位置，找最近的订单。</a:t>
            </a:r>
            <a:endParaRPr lang="zh-CN" altLang="en-US" dirty="0"/>
          </a:p>
          <a:p>
            <a:r>
              <a:rPr lang="zh-CN" altLang="en-US" dirty="0"/>
              <a:t>先将司机的位置哈希得到_hash。</a:t>
            </a:r>
            <a:endParaRPr lang="zh-CN" altLang="en-US" dirty="0"/>
          </a:p>
          <a:p>
            <a:r>
              <a:rPr lang="zh-CN" altLang="en-US" dirty="0"/>
              <a:t>在所有当前订单起点哈希值构成的平衡树中查找_hash</a:t>
            </a:r>
            <a:endParaRPr lang="zh-CN" altLang="en-US" dirty="0"/>
          </a:p>
          <a:p>
            <a:r>
              <a:rPr lang="zh-CN" altLang="en-US" dirty="0"/>
              <a:t>将_hash附近的40个订单取出。按照他们与司机的距离排序。返回最近的订单。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  <a:sym typeface="+mn-ea"/>
              </a:rPr>
              <a:t>应用：</a:t>
            </a:r>
            <a:r>
              <a:rPr lang="en-US" altLang="zh-CN" dirty="0">
                <a:solidFill>
                  <a:schemeClr val="accent1"/>
                </a:solidFill>
                <a:sym typeface="+mn-ea"/>
              </a:rPr>
              <a:t>GPS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偏移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将点映射到线段</a:t>
            </a:r>
            <a:endParaRPr lang="zh-CN" altLang="en-US" dirty="0"/>
          </a:p>
          <a:p>
            <a:r>
              <a:rPr lang="zh-CN" altLang="en-US" dirty="0"/>
              <a:t>用上面办法找到最近的</a:t>
            </a:r>
            <a:r>
              <a:rPr lang="en-US" altLang="zh-CN" dirty="0"/>
              <a:t>20</a:t>
            </a:r>
            <a:r>
              <a:rPr lang="zh-CN" altLang="en-US" dirty="0"/>
              <a:t>个点</a:t>
            </a:r>
            <a:endParaRPr lang="zh-CN" altLang="en-US" dirty="0"/>
          </a:p>
          <a:p>
            <a:r>
              <a:rPr lang="zh-CN" altLang="en-US" dirty="0"/>
              <a:t>遍历这</a:t>
            </a:r>
            <a:r>
              <a:rPr lang="en-US" altLang="zh-CN" dirty="0"/>
              <a:t>20</a:t>
            </a:r>
            <a:r>
              <a:rPr lang="zh-CN" altLang="en-US" dirty="0"/>
              <a:t>个点的所有边</a:t>
            </a:r>
            <a:endParaRPr lang="zh-CN" altLang="en-US" dirty="0"/>
          </a:p>
          <a:p>
            <a:r>
              <a:rPr lang="zh-CN" altLang="en-US" dirty="0"/>
              <a:t>找到最近的边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35270" y="328675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6600" dirty="0">
                <a:solidFill>
                  <a:schemeClr val="accent1"/>
                </a:solidFill>
              </a:rPr>
              <a:t>					A*</a:t>
            </a:r>
            <a:endParaRPr lang="en-US" altLang="zh-CN" sz="6600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570990"/>
            <a:ext cx="6299835" cy="4859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accent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估价函数</a:t>
            </a:r>
            <a:endParaRPr lang="zh-CN" altLang="en-US" dirty="0"/>
          </a:p>
          <a:p>
            <a:r>
              <a:rPr lang="zh-CN" altLang="en-US" dirty="0"/>
              <a:t>动态调整</a:t>
            </a:r>
            <a:endParaRPr lang="zh-CN" altLang="en-US" dirty="0"/>
          </a:p>
          <a:p>
            <a:r>
              <a:rPr lang="zh-CN" altLang="en-US" dirty="0"/>
              <a:t>f(s)=real(s)+predict(s)*w(s)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>
              <a:solidFill>
                <a:schemeClr val="accent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5" y="822325"/>
            <a:ext cx="6414135" cy="3651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>
              <a:solidFill>
                <a:schemeClr val="accent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744855"/>
            <a:ext cx="5854700" cy="3746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1_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WPS 演示</Application>
  <PresentationFormat>宽屏</PresentationFormat>
  <Paragraphs>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黑体</vt:lpstr>
      <vt:lpstr>Impact</vt:lpstr>
      <vt:lpstr>微软雅黑</vt:lpstr>
      <vt:lpstr>Calibri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</cp:lastModifiedBy>
  <cp:revision>15</cp:revision>
  <dcterms:created xsi:type="dcterms:W3CDTF">2015-05-05T08:02:00Z</dcterms:created>
  <dcterms:modified xsi:type="dcterms:W3CDTF">2016-12-21T02:34:52Z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