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6" r:id="rId7"/>
    <p:sldId id="265" r:id="rId8"/>
    <p:sldId id="264" r:id="rId9"/>
    <p:sldId id="267" r:id="rId10"/>
    <p:sldId id="268" r:id="rId11"/>
    <p:sldId id="260"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4B54FB-FEC0-49AB-9211-0A0312183321}"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187A-BC6E-4E04-96BB-44ED17BEE0F1}" type="slidenum">
              <a:rPr lang="en-US" smtClean="0"/>
              <a:t>‹#›</a:t>
            </a:fld>
            <a:endParaRPr lang="en-US"/>
          </a:p>
        </p:txBody>
      </p:sp>
    </p:spTree>
    <p:extLst>
      <p:ext uri="{BB962C8B-B14F-4D97-AF65-F5344CB8AC3E}">
        <p14:creationId xmlns:p14="http://schemas.microsoft.com/office/powerpoint/2010/main" val="93666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B54FB-FEC0-49AB-9211-0A0312183321}"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187A-BC6E-4E04-96BB-44ED17BEE0F1}" type="slidenum">
              <a:rPr lang="en-US" smtClean="0"/>
              <a:t>‹#›</a:t>
            </a:fld>
            <a:endParaRPr lang="en-US"/>
          </a:p>
        </p:txBody>
      </p:sp>
    </p:spTree>
    <p:extLst>
      <p:ext uri="{BB962C8B-B14F-4D97-AF65-F5344CB8AC3E}">
        <p14:creationId xmlns:p14="http://schemas.microsoft.com/office/powerpoint/2010/main" val="18440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B54FB-FEC0-49AB-9211-0A0312183321}"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187A-BC6E-4E04-96BB-44ED17BEE0F1}" type="slidenum">
              <a:rPr lang="en-US" smtClean="0"/>
              <a:t>‹#›</a:t>
            </a:fld>
            <a:endParaRPr lang="en-US"/>
          </a:p>
        </p:txBody>
      </p:sp>
    </p:spTree>
    <p:extLst>
      <p:ext uri="{BB962C8B-B14F-4D97-AF65-F5344CB8AC3E}">
        <p14:creationId xmlns:p14="http://schemas.microsoft.com/office/powerpoint/2010/main" val="3433379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B54FB-FEC0-49AB-9211-0A0312183321}"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187A-BC6E-4E04-96BB-44ED17BEE0F1}" type="slidenum">
              <a:rPr lang="en-US" smtClean="0"/>
              <a:t>‹#›</a:t>
            </a:fld>
            <a:endParaRPr lang="en-US"/>
          </a:p>
        </p:txBody>
      </p:sp>
    </p:spTree>
    <p:extLst>
      <p:ext uri="{BB962C8B-B14F-4D97-AF65-F5344CB8AC3E}">
        <p14:creationId xmlns:p14="http://schemas.microsoft.com/office/powerpoint/2010/main" val="432678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B54FB-FEC0-49AB-9211-0A0312183321}"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187A-BC6E-4E04-96BB-44ED17BEE0F1}" type="slidenum">
              <a:rPr lang="en-US" smtClean="0"/>
              <a:t>‹#›</a:t>
            </a:fld>
            <a:endParaRPr lang="en-US"/>
          </a:p>
        </p:txBody>
      </p:sp>
    </p:spTree>
    <p:extLst>
      <p:ext uri="{BB962C8B-B14F-4D97-AF65-F5344CB8AC3E}">
        <p14:creationId xmlns:p14="http://schemas.microsoft.com/office/powerpoint/2010/main" val="427748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4B54FB-FEC0-49AB-9211-0A0312183321}"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A187A-BC6E-4E04-96BB-44ED17BEE0F1}" type="slidenum">
              <a:rPr lang="en-US" smtClean="0"/>
              <a:t>‹#›</a:t>
            </a:fld>
            <a:endParaRPr lang="en-US"/>
          </a:p>
        </p:txBody>
      </p:sp>
    </p:spTree>
    <p:extLst>
      <p:ext uri="{BB962C8B-B14F-4D97-AF65-F5344CB8AC3E}">
        <p14:creationId xmlns:p14="http://schemas.microsoft.com/office/powerpoint/2010/main" val="4237666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4B54FB-FEC0-49AB-9211-0A0312183321}" type="datetimeFigureOut">
              <a:rPr lang="en-US" smtClean="0"/>
              <a:t>10/12/2024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A187A-BC6E-4E04-96BB-44ED17BEE0F1}" type="slidenum">
              <a:rPr lang="en-US" smtClean="0"/>
              <a:t>‹#›</a:t>
            </a:fld>
            <a:endParaRPr lang="en-US"/>
          </a:p>
        </p:txBody>
      </p:sp>
    </p:spTree>
    <p:extLst>
      <p:ext uri="{BB962C8B-B14F-4D97-AF65-F5344CB8AC3E}">
        <p14:creationId xmlns:p14="http://schemas.microsoft.com/office/powerpoint/2010/main" val="405852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4B54FB-FEC0-49AB-9211-0A0312183321}" type="datetimeFigureOut">
              <a:rPr lang="en-US" smtClean="0"/>
              <a:t>10/12/2024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1A187A-BC6E-4E04-96BB-44ED17BEE0F1}" type="slidenum">
              <a:rPr lang="en-US" smtClean="0"/>
              <a:t>‹#›</a:t>
            </a:fld>
            <a:endParaRPr lang="en-US"/>
          </a:p>
        </p:txBody>
      </p:sp>
    </p:spTree>
    <p:extLst>
      <p:ext uri="{BB962C8B-B14F-4D97-AF65-F5344CB8AC3E}">
        <p14:creationId xmlns:p14="http://schemas.microsoft.com/office/powerpoint/2010/main" val="4211316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B54FB-FEC0-49AB-9211-0A0312183321}" type="datetimeFigureOut">
              <a:rPr lang="en-US" smtClean="0"/>
              <a:t>10/12/2024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1A187A-BC6E-4E04-96BB-44ED17BEE0F1}" type="slidenum">
              <a:rPr lang="en-US" smtClean="0"/>
              <a:t>‹#›</a:t>
            </a:fld>
            <a:endParaRPr lang="en-US"/>
          </a:p>
        </p:txBody>
      </p:sp>
    </p:spTree>
    <p:extLst>
      <p:ext uri="{BB962C8B-B14F-4D97-AF65-F5344CB8AC3E}">
        <p14:creationId xmlns:p14="http://schemas.microsoft.com/office/powerpoint/2010/main" val="283281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4B54FB-FEC0-49AB-9211-0A0312183321}"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A187A-BC6E-4E04-96BB-44ED17BEE0F1}" type="slidenum">
              <a:rPr lang="en-US" smtClean="0"/>
              <a:t>‹#›</a:t>
            </a:fld>
            <a:endParaRPr lang="en-US"/>
          </a:p>
        </p:txBody>
      </p:sp>
    </p:spTree>
    <p:extLst>
      <p:ext uri="{BB962C8B-B14F-4D97-AF65-F5344CB8AC3E}">
        <p14:creationId xmlns:p14="http://schemas.microsoft.com/office/powerpoint/2010/main" val="2118032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4B54FB-FEC0-49AB-9211-0A0312183321}"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A187A-BC6E-4E04-96BB-44ED17BEE0F1}" type="slidenum">
              <a:rPr lang="en-US" smtClean="0"/>
              <a:t>‹#›</a:t>
            </a:fld>
            <a:endParaRPr lang="en-US"/>
          </a:p>
        </p:txBody>
      </p:sp>
    </p:spTree>
    <p:extLst>
      <p:ext uri="{BB962C8B-B14F-4D97-AF65-F5344CB8AC3E}">
        <p14:creationId xmlns:p14="http://schemas.microsoft.com/office/powerpoint/2010/main" val="2527381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B54FB-FEC0-49AB-9211-0A0312183321}" type="datetimeFigureOut">
              <a:rPr lang="en-US" smtClean="0"/>
              <a:t>10/12/2024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1A187A-BC6E-4E04-96BB-44ED17BEE0F1}" type="slidenum">
              <a:rPr lang="en-US" smtClean="0"/>
              <a:t>‹#›</a:t>
            </a:fld>
            <a:endParaRPr lang="en-US"/>
          </a:p>
        </p:txBody>
      </p:sp>
    </p:spTree>
    <p:extLst>
      <p:ext uri="{BB962C8B-B14F-4D97-AF65-F5344CB8AC3E}">
        <p14:creationId xmlns:p14="http://schemas.microsoft.com/office/powerpoint/2010/main" val="382964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00443" y="520505"/>
            <a:ext cx="10377268" cy="949642"/>
          </a:xfrm>
        </p:spPr>
        <p:txBody>
          <a:bodyPr>
            <a:norm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GOVERNMENT POLYTECHNIC RAJKOT</a:t>
            </a:r>
          </a:p>
        </p:txBody>
      </p:sp>
      <p:sp>
        <p:nvSpPr>
          <p:cNvPr id="3" name="Subtitle 2"/>
          <p:cNvSpPr>
            <a:spLocks noGrp="1"/>
          </p:cNvSpPr>
          <p:nvPr>
            <p:ph type="subTitle" idx="1"/>
          </p:nvPr>
        </p:nvSpPr>
        <p:spPr>
          <a:xfrm>
            <a:off x="379828" y="1885780"/>
            <a:ext cx="11605846" cy="1655762"/>
          </a:xfrm>
        </p:spPr>
        <p:txBody>
          <a:bodyPr>
            <a:normAutofit/>
          </a:bodyPr>
          <a:lstStyle/>
          <a:p>
            <a:r>
              <a:rPr lang="en-US" sz="4000" b="1" dirty="0">
                <a:ln w="6600">
                  <a:solidFill>
                    <a:schemeClr val="accent2"/>
                  </a:solidFill>
                  <a:prstDash val="solid"/>
                </a:ln>
                <a:solidFill>
                  <a:srgbClr val="FFFFFF"/>
                </a:solidFill>
                <a:effectLst>
                  <a:outerShdw dist="38100" dir="2700000" algn="tl" rotWithShape="0">
                    <a:schemeClr val="accent2"/>
                  </a:outerShdw>
                </a:effectLst>
              </a:rPr>
              <a:t>DESIGN OF PROTOTYPE OF AIRCRAFT – ROBOCRAFT</a:t>
            </a:r>
          </a:p>
          <a:p>
            <a:endParaRPr lang="en-US" sz="4000" dirty="0"/>
          </a:p>
          <a:p>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285259478"/>
              </p:ext>
            </p:extLst>
          </p:nvPr>
        </p:nvGraphicFramePr>
        <p:xfrm>
          <a:off x="2511084" y="2713661"/>
          <a:ext cx="7343334" cy="3488786"/>
        </p:xfrm>
        <a:graphic>
          <a:graphicData uri="http://schemas.openxmlformats.org/drawingml/2006/table">
            <a:tbl>
              <a:tblPr firstRow="1" firstCol="1" bandRow="1">
                <a:tableStyleId>{5C22544A-7EE6-4342-B048-85BDC9FD1C3A}</a:tableStyleId>
              </a:tblPr>
              <a:tblGrid>
                <a:gridCol w="881785">
                  <a:extLst>
                    <a:ext uri="{9D8B030D-6E8A-4147-A177-3AD203B41FA5}">
                      <a16:colId xmlns:a16="http://schemas.microsoft.com/office/drawing/2014/main" val="20000"/>
                    </a:ext>
                  </a:extLst>
                </a:gridCol>
                <a:gridCol w="3168574">
                  <a:extLst>
                    <a:ext uri="{9D8B030D-6E8A-4147-A177-3AD203B41FA5}">
                      <a16:colId xmlns:a16="http://schemas.microsoft.com/office/drawing/2014/main" val="20001"/>
                    </a:ext>
                  </a:extLst>
                </a:gridCol>
                <a:gridCol w="3292975">
                  <a:extLst>
                    <a:ext uri="{9D8B030D-6E8A-4147-A177-3AD203B41FA5}">
                      <a16:colId xmlns:a16="http://schemas.microsoft.com/office/drawing/2014/main" val="20002"/>
                    </a:ext>
                  </a:extLst>
                </a:gridCol>
              </a:tblGrid>
              <a:tr h="558206">
                <a:tc>
                  <a:txBody>
                    <a:bodyPr/>
                    <a:lstStyle/>
                    <a:p>
                      <a:pPr marL="0" marR="8890" algn="ctr">
                        <a:spcBef>
                          <a:spcPts val="0"/>
                        </a:spcBef>
                        <a:spcAft>
                          <a:spcPts val="0"/>
                        </a:spcAft>
                      </a:pPr>
                      <a:r>
                        <a:rPr lang="en-US" sz="2000" kern="1200" cap="all" dirty="0">
                          <a:effectLst/>
                        </a:rPr>
                        <a:t>no.</a:t>
                      </a:r>
                      <a:endParaRPr lang="en-US" sz="1400" dirty="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relaxedInset"/>
                      <a:lightRig rig="flood" dir="t"/>
                    </a:cell3D>
                    <a:noFill/>
                  </a:tcPr>
                </a:tc>
                <a:tc>
                  <a:txBody>
                    <a:bodyPr/>
                    <a:lstStyle/>
                    <a:p>
                      <a:pPr marL="0" marR="8890" algn="l">
                        <a:spcBef>
                          <a:spcPts val="0"/>
                        </a:spcBef>
                        <a:spcAft>
                          <a:spcPts val="0"/>
                        </a:spcAft>
                      </a:pPr>
                      <a:r>
                        <a:rPr lang="en-US" sz="2000" kern="1200" cap="all" dirty="0">
                          <a:effectLst/>
                        </a:rPr>
                        <a:t>NAME</a:t>
                      </a:r>
                      <a:endParaRPr lang="en-US" sz="1400" dirty="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relaxedInset"/>
                      <a:lightRig rig="flood" dir="t"/>
                    </a:cell3D>
                    <a:noFill/>
                  </a:tcPr>
                </a:tc>
                <a:tc>
                  <a:txBody>
                    <a:bodyPr/>
                    <a:lstStyle/>
                    <a:p>
                      <a:pPr marL="0" marR="8890" algn="l">
                        <a:spcBef>
                          <a:spcPts val="0"/>
                        </a:spcBef>
                        <a:spcAft>
                          <a:spcPts val="0"/>
                        </a:spcAft>
                      </a:pPr>
                      <a:r>
                        <a:rPr lang="en-US" sz="2000" kern="1200" cap="all" dirty="0" err="1">
                          <a:effectLst/>
                        </a:rPr>
                        <a:t>EnRolment</a:t>
                      </a:r>
                      <a:r>
                        <a:rPr lang="en-US" sz="2000" kern="1200" cap="all" dirty="0">
                          <a:effectLst/>
                        </a:rPr>
                        <a:t> Number</a:t>
                      </a:r>
                      <a:endParaRPr lang="en-US" sz="1400" dirty="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relaxedInset"/>
                      <a:lightRig rig="flood" dir="t"/>
                    </a:cell3D>
                    <a:noFill/>
                  </a:tcPr>
                </a:tc>
                <a:extLst>
                  <a:ext uri="{0D108BD9-81ED-4DB2-BD59-A6C34878D82A}">
                    <a16:rowId xmlns:a16="http://schemas.microsoft.com/office/drawing/2014/main" val="10000"/>
                  </a:ext>
                </a:extLst>
              </a:tr>
              <a:tr h="488430">
                <a:tc>
                  <a:txBody>
                    <a:bodyPr/>
                    <a:lstStyle/>
                    <a:p>
                      <a:pPr marL="0" marR="8890" algn="ctr">
                        <a:spcBef>
                          <a:spcPts val="0"/>
                        </a:spcBef>
                        <a:spcAft>
                          <a:spcPts val="0"/>
                        </a:spcAft>
                      </a:pPr>
                      <a:r>
                        <a:rPr lang="en-US" sz="1800" kern="1200" cap="all" dirty="0">
                          <a:effectLst/>
                        </a:rPr>
                        <a:t>1</a:t>
                      </a:r>
                      <a:endParaRPr lang="en-US" sz="1400" dirty="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relaxedInset"/>
                      <a:lightRig rig="flood" dir="t"/>
                    </a:cell3D>
                    <a:noFill/>
                  </a:tcPr>
                </a:tc>
                <a:tc>
                  <a:txBody>
                    <a:bodyPr/>
                    <a:lstStyle/>
                    <a:p>
                      <a:pPr marL="0" marR="8890" algn="l">
                        <a:spcBef>
                          <a:spcPts val="0"/>
                        </a:spcBef>
                        <a:spcAft>
                          <a:spcPts val="0"/>
                        </a:spcAft>
                      </a:pPr>
                      <a:r>
                        <a:rPr lang="en-US" sz="2000" b="1" kern="1200" cap="none" spc="50" dirty="0">
                          <a:ln w="9525" cmpd="sng">
                            <a:solidFill>
                              <a:schemeClr val="accent1"/>
                            </a:solidFill>
                            <a:prstDash val="solid"/>
                          </a:ln>
                          <a:solidFill>
                            <a:schemeClr val="bg1"/>
                          </a:solidFill>
                          <a:effectLst>
                            <a:glow rad="228600">
                              <a:schemeClr val="accent5">
                                <a:satMod val="175000"/>
                                <a:alpha val="40000"/>
                              </a:schemeClr>
                            </a:glow>
                          </a:effectLst>
                        </a:rPr>
                        <a:t>TANK CHIRAG G.</a:t>
                      </a:r>
                      <a:endParaRPr lang="en-US" sz="1600" b="1" cap="none" spc="50" dirty="0">
                        <a:ln w="9525" cmpd="sng">
                          <a:solidFill>
                            <a:schemeClr val="accent1"/>
                          </a:solidFill>
                          <a:prstDash val="solid"/>
                        </a:ln>
                        <a:solidFill>
                          <a:schemeClr val="bg1"/>
                        </a:solidFill>
                        <a:effectLst>
                          <a:glow rad="228600">
                            <a:schemeClr val="accent5">
                              <a:satMod val="175000"/>
                              <a:alpha val="40000"/>
                            </a:schemeClr>
                          </a:glow>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relaxedInset"/>
                      <a:lightRig rig="flood" dir="t"/>
                    </a:cell3D>
                    <a:noFill/>
                  </a:tcPr>
                </a:tc>
                <a:tc>
                  <a:txBody>
                    <a:bodyPr/>
                    <a:lstStyle/>
                    <a:p>
                      <a:pPr marL="0" marR="8890" algn="l">
                        <a:spcBef>
                          <a:spcPts val="0"/>
                        </a:spcBef>
                        <a:spcAft>
                          <a:spcPts val="0"/>
                        </a:spcAft>
                      </a:pPr>
                      <a:r>
                        <a:rPr lang="en-US" sz="2000" b="1" kern="1200" cap="none" spc="50" dirty="0">
                          <a:ln w="9525" cmpd="sng">
                            <a:solidFill>
                              <a:schemeClr val="accent1"/>
                            </a:solidFill>
                            <a:prstDash val="solid"/>
                          </a:ln>
                          <a:solidFill>
                            <a:schemeClr val="bg1"/>
                          </a:solidFill>
                          <a:effectLst>
                            <a:glow rad="228600">
                              <a:schemeClr val="accent5">
                                <a:satMod val="175000"/>
                                <a:alpha val="40000"/>
                              </a:schemeClr>
                            </a:glow>
                          </a:effectLst>
                        </a:rPr>
                        <a:t>126200319084</a:t>
                      </a:r>
                      <a:endParaRPr lang="en-US" sz="1600" b="1" cap="none" spc="50" dirty="0">
                        <a:ln w="9525" cmpd="sng">
                          <a:solidFill>
                            <a:schemeClr val="accent1"/>
                          </a:solidFill>
                          <a:prstDash val="solid"/>
                        </a:ln>
                        <a:solidFill>
                          <a:schemeClr val="bg1"/>
                        </a:solidFill>
                        <a:effectLst>
                          <a:glow rad="228600">
                            <a:schemeClr val="accent5">
                              <a:satMod val="175000"/>
                              <a:alpha val="40000"/>
                            </a:schemeClr>
                          </a:glow>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relaxedInset"/>
                      <a:lightRig rig="flood" dir="t"/>
                    </a:cell3D>
                    <a:noFill/>
                  </a:tcPr>
                </a:tc>
                <a:extLst>
                  <a:ext uri="{0D108BD9-81ED-4DB2-BD59-A6C34878D82A}">
                    <a16:rowId xmlns:a16="http://schemas.microsoft.com/office/drawing/2014/main" val="10001"/>
                  </a:ext>
                </a:extLst>
              </a:tr>
              <a:tr h="488430">
                <a:tc>
                  <a:txBody>
                    <a:bodyPr/>
                    <a:lstStyle/>
                    <a:p>
                      <a:pPr marL="0" marR="8890" algn="ctr">
                        <a:spcBef>
                          <a:spcPts val="0"/>
                        </a:spcBef>
                        <a:spcAft>
                          <a:spcPts val="0"/>
                        </a:spcAft>
                      </a:pPr>
                      <a:r>
                        <a:rPr lang="en-US" sz="1800" kern="1200" cap="all" dirty="0">
                          <a:effectLst/>
                        </a:rPr>
                        <a:t>2</a:t>
                      </a:r>
                      <a:endParaRPr lang="en-US" sz="1400" dirty="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relaxedInset"/>
                      <a:lightRig rig="flood" dir="t"/>
                    </a:cell3D>
                    <a:noFill/>
                  </a:tcPr>
                </a:tc>
                <a:tc>
                  <a:txBody>
                    <a:bodyPr/>
                    <a:lstStyle/>
                    <a:p>
                      <a:pPr marL="0" marR="8890" algn="l">
                        <a:spcBef>
                          <a:spcPts val="0"/>
                        </a:spcBef>
                        <a:spcAft>
                          <a:spcPts val="0"/>
                        </a:spcAft>
                      </a:pPr>
                      <a:r>
                        <a:rPr lang="en-US" sz="2000" b="1" kern="1200" cap="none" spc="50" dirty="0">
                          <a:ln w="9525" cmpd="sng">
                            <a:solidFill>
                              <a:schemeClr val="accent1"/>
                            </a:solidFill>
                            <a:prstDash val="solid"/>
                          </a:ln>
                          <a:solidFill>
                            <a:schemeClr val="bg1"/>
                          </a:solidFill>
                          <a:effectLst>
                            <a:glow rad="228600">
                              <a:schemeClr val="accent5">
                                <a:satMod val="175000"/>
                                <a:alpha val="40000"/>
                              </a:schemeClr>
                            </a:glow>
                          </a:effectLst>
                        </a:rPr>
                        <a:t>PIPALIYA AJAY V.</a:t>
                      </a:r>
                      <a:endParaRPr lang="en-US" sz="1600" b="1" cap="none" spc="50" dirty="0">
                        <a:ln w="9525" cmpd="sng">
                          <a:solidFill>
                            <a:schemeClr val="accent1"/>
                          </a:solidFill>
                          <a:prstDash val="solid"/>
                        </a:ln>
                        <a:solidFill>
                          <a:schemeClr val="bg1"/>
                        </a:solidFill>
                        <a:effectLst>
                          <a:glow rad="228600">
                            <a:schemeClr val="accent5">
                              <a:satMod val="175000"/>
                              <a:alpha val="40000"/>
                            </a:schemeClr>
                          </a:glow>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relaxedInset"/>
                      <a:lightRig rig="flood" dir="t"/>
                    </a:cell3D>
                    <a:noFill/>
                  </a:tcPr>
                </a:tc>
                <a:tc>
                  <a:txBody>
                    <a:bodyPr/>
                    <a:lstStyle/>
                    <a:p>
                      <a:pPr marL="0" marR="8890" algn="l">
                        <a:spcBef>
                          <a:spcPts val="0"/>
                        </a:spcBef>
                        <a:spcAft>
                          <a:spcPts val="0"/>
                        </a:spcAft>
                      </a:pPr>
                      <a:r>
                        <a:rPr lang="en-US" sz="2000" b="1" kern="1200" cap="none" spc="50" dirty="0">
                          <a:ln w="9525" cmpd="sng">
                            <a:solidFill>
                              <a:schemeClr val="accent1"/>
                            </a:solidFill>
                            <a:prstDash val="solid"/>
                          </a:ln>
                          <a:solidFill>
                            <a:schemeClr val="bg1"/>
                          </a:solidFill>
                          <a:effectLst>
                            <a:glow rad="228600">
                              <a:schemeClr val="accent5">
                                <a:satMod val="175000"/>
                                <a:alpha val="40000"/>
                              </a:schemeClr>
                            </a:glow>
                          </a:effectLst>
                        </a:rPr>
                        <a:t>126200319070</a:t>
                      </a:r>
                      <a:endParaRPr lang="en-US" sz="1600" b="1" cap="none" spc="50" dirty="0">
                        <a:ln w="9525" cmpd="sng">
                          <a:solidFill>
                            <a:schemeClr val="accent1"/>
                          </a:solidFill>
                          <a:prstDash val="solid"/>
                        </a:ln>
                        <a:solidFill>
                          <a:schemeClr val="bg1"/>
                        </a:solidFill>
                        <a:effectLst>
                          <a:glow rad="228600">
                            <a:schemeClr val="accent5">
                              <a:satMod val="175000"/>
                              <a:alpha val="40000"/>
                            </a:schemeClr>
                          </a:glow>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relaxedInset"/>
                      <a:lightRig rig="flood" dir="t"/>
                    </a:cell3D>
                    <a:noFill/>
                  </a:tcPr>
                </a:tc>
                <a:extLst>
                  <a:ext uri="{0D108BD9-81ED-4DB2-BD59-A6C34878D82A}">
                    <a16:rowId xmlns:a16="http://schemas.microsoft.com/office/drawing/2014/main" val="10002"/>
                  </a:ext>
                </a:extLst>
              </a:tr>
              <a:tr h="488430">
                <a:tc>
                  <a:txBody>
                    <a:bodyPr/>
                    <a:lstStyle/>
                    <a:p>
                      <a:pPr marL="0" marR="8890" algn="ctr">
                        <a:spcBef>
                          <a:spcPts val="0"/>
                        </a:spcBef>
                        <a:spcAft>
                          <a:spcPts val="0"/>
                        </a:spcAft>
                      </a:pPr>
                      <a:r>
                        <a:rPr lang="en-US" sz="1800" kern="1200" cap="all" dirty="0">
                          <a:effectLst/>
                        </a:rPr>
                        <a:t>3</a:t>
                      </a:r>
                      <a:endParaRPr lang="en-US" sz="1400" dirty="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relaxedInset"/>
                      <a:lightRig rig="flood" dir="t"/>
                    </a:cell3D>
                    <a:noFill/>
                  </a:tcPr>
                </a:tc>
                <a:tc>
                  <a:txBody>
                    <a:bodyPr/>
                    <a:lstStyle/>
                    <a:p>
                      <a:pPr marL="0" marR="8890" algn="l">
                        <a:spcBef>
                          <a:spcPts val="0"/>
                        </a:spcBef>
                        <a:spcAft>
                          <a:spcPts val="0"/>
                        </a:spcAft>
                      </a:pPr>
                      <a:r>
                        <a:rPr lang="en-US" sz="2000" b="1" kern="1200" cap="none" spc="50" dirty="0">
                          <a:ln w="9525" cmpd="sng">
                            <a:solidFill>
                              <a:schemeClr val="accent1"/>
                            </a:solidFill>
                            <a:prstDash val="solid"/>
                          </a:ln>
                          <a:solidFill>
                            <a:schemeClr val="bg1"/>
                          </a:solidFill>
                          <a:effectLst>
                            <a:glow rad="228600">
                              <a:schemeClr val="accent5">
                                <a:satMod val="175000"/>
                                <a:alpha val="40000"/>
                              </a:schemeClr>
                            </a:glow>
                          </a:effectLst>
                        </a:rPr>
                        <a:t>JAMBUKIYA JAYDIP M.</a:t>
                      </a:r>
                      <a:endParaRPr lang="en-US" sz="1600" b="1" cap="none" spc="50" dirty="0">
                        <a:ln w="9525" cmpd="sng">
                          <a:solidFill>
                            <a:schemeClr val="accent1"/>
                          </a:solidFill>
                          <a:prstDash val="solid"/>
                        </a:ln>
                        <a:solidFill>
                          <a:schemeClr val="bg1"/>
                        </a:solidFill>
                        <a:effectLst>
                          <a:glow rad="228600">
                            <a:schemeClr val="accent5">
                              <a:satMod val="175000"/>
                              <a:alpha val="40000"/>
                            </a:schemeClr>
                          </a:glow>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relaxedInset"/>
                      <a:lightRig rig="flood" dir="t"/>
                    </a:cell3D>
                    <a:noFill/>
                  </a:tcPr>
                </a:tc>
                <a:tc>
                  <a:txBody>
                    <a:bodyPr/>
                    <a:lstStyle/>
                    <a:p>
                      <a:pPr marL="0" marR="8890" algn="l">
                        <a:spcBef>
                          <a:spcPts val="0"/>
                        </a:spcBef>
                        <a:spcAft>
                          <a:spcPts val="0"/>
                        </a:spcAft>
                      </a:pPr>
                      <a:r>
                        <a:rPr lang="en-US" sz="2000" b="1" kern="1200" cap="none" spc="50" dirty="0">
                          <a:ln w="9525" cmpd="sng">
                            <a:solidFill>
                              <a:schemeClr val="accent1"/>
                            </a:solidFill>
                            <a:prstDash val="solid"/>
                          </a:ln>
                          <a:solidFill>
                            <a:schemeClr val="bg1"/>
                          </a:solidFill>
                          <a:effectLst>
                            <a:glow rad="228600">
                              <a:schemeClr val="accent5">
                                <a:satMod val="175000"/>
                                <a:alpha val="40000"/>
                              </a:schemeClr>
                            </a:glow>
                          </a:effectLst>
                        </a:rPr>
                        <a:t>126200319071</a:t>
                      </a:r>
                      <a:endParaRPr lang="en-US" sz="1600" b="1" cap="none" spc="50" dirty="0">
                        <a:ln w="9525" cmpd="sng">
                          <a:solidFill>
                            <a:schemeClr val="accent1"/>
                          </a:solidFill>
                          <a:prstDash val="solid"/>
                        </a:ln>
                        <a:solidFill>
                          <a:schemeClr val="bg1"/>
                        </a:solidFill>
                        <a:effectLst>
                          <a:glow rad="228600">
                            <a:schemeClr val="accent5">
                              <a:satMod val="175000"/>
                              <a:alpha val="40000"/>
                            </a:schemeClr>
                          </a:glow>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relaxedInset"/>
                      <a:lightRig rig="flood" dir="t"/>
                    </a:cell3D>
                    <a:noFill/>
                  </a:tcPr>
                </a:tc>
                <a:extLst>
                  <a:ext uri="{0D108BD9-81ED-4DB2-BD59-A6C34878D82A}">
                    <a16:rowId xmlns:a16="http://schemas.microsoft.com/office/drawing/2014/main" val="10003"/>
                  </a:ext>
                </a:extLst>
              </a:tr>
              <a:tr h="488430">
                <a:tc>
                  <a:txBody>
                    <a:bodyPr/>
                    <a:lstStyle/>
                    <a:p>
                      <a:pPr marL="0" marR="8890" algn="ctr">
                        <a:spcBef>
                          <a:spcPts val="0"/>
                        </a:spcBef>
                        <a:spcAft>
                          <a:spcPts val="0"/>
                        </a:spcAft>
                      </a:pPr>
                      <a:r>
                        <a:rPr lang="en-US" sz="1800" kern="1200" cap="all" dirty="0">
                          <a:effectLst/>
                        </a:rPr>
                        <a:t>4</a:t>
                      </a:r>
                      <a:endParaRPr lang="en-US" sz="1400" dirty="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relaxedInset"/>
                      <a:lightRig rig="flood" dir="t"/>
                    </a:cell3D>
                    <a:noFill/>
                  </a:tcPr>
                </a:tc>
                <a:tc>
                  <a:txBody>
                    <a:bodyPr/>
                    <a:lstStyle/>
                    <a:p>
                      <a:pPr marL="0" marR="8890" algn="l">
                        <a:spcBef>
                          <a:spcPts val="0"/>
                        </a:spcBef>
                        <a:spcAft>
                          <a:spcPts val="0"/>
                        </a:spcAft>
                      </a:pPr>
                      <a:r>
                        <a:rPr lang="en-US" sz="2000" b="1" kern="1200" cap="none" spc="50" dirty="0">
                          <a:ln w="9525" cmpd="sng">
                            <a:solidFill>
                              <a:schemeClr val="accent1"/>
                            </a:solidFill>
                            <a:prstDash val="solid"/>
                          </a:ln>
                          <a:solidFill>
                            <a:schemeClr val="bg1"/>
                          </a:solidFill>
                          <a:effectLst>
                            <a:glow rad="228600">
                              <a:schemeClr val="accent5">
                                <a:satMod val="175000"/>
                                <a:alpha val="40000"/>
                              </a:schemeClr>
                            </a:glow>
                          </a:effectLst>
                        </a:rPr>
                        <a:t>VADHER JAYDEEP P.</a:t>
                      </a:r>
                      <a:endParaRPr lang="en-US" sz="1600" b="1" cap="none" spc="50" dirty="0">
                        <a:ln w="9525" cmpd="sng">
                          <a:solidFill>
                            <a:schemeClr val="accent1"/>
                          </a:solidFill>
                          <a:prstDash val="solid"/>
                        </a:ln>
                        <a:solidFill>
                          <a:schemeClr val="bg1"/>
                        </a:solidFill>
                        <a:effectLst>
                          <a:glow rad="228600">
                            <a:schemeClr val="accent5">
                              <a:satMod val="175000"/>
                              <a:alpha val="40000"/>
                            </a:schemeClr>
                          </a:glow>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relaxedInset"/>
                      <a:lightRig rig="flood" dir="t"/>
                    </a:cell3D>
                    <a:noFill/>
                  </a:tcPr>
                </a:tc>
                <a:tc>
                  <a:txBody>
                    <a:bodyPr/>
                    <a:lstStyle/>
                    <a:p>
                      <a:pPr marL="0" marR="8890" algn="l">
                        <a:spcBef>
                          <a:spcPts val="0"/>
                        </a:spcBef>
                        <a:spcAft>
                          <a:spcPts val="0"/>
                        </a:spcAft>
                      </a:pPr>
                      <a:r>
                        <a:rPr lang="en-US" sz="2000" b="1" kern="1200" cap="none" spc="50" dirty="0">
                          <a:ln w="9525" cmpd="sng">
                            <a:solidFill>
                              <a:schemeClr val="accent1"/>
                            </a:solidFill>
                            <a:prstDash val="solid"/>
                          </a:ln>
                          <a:solidFill>
                            <a:schemeClr val="bg1"/>
                          </a:solidFill>
                          <a:effectLst>
                            <a:glow rad="228600">
                              <a:schemeClr val="accent5">
                                <a:satMod val="175000"/>
                                <a:alpha val="40000"/>
                              </a:schemeClr>
                            </a:glow>
                          </a:effectLst>
                        </a:rPr>
                        <a:t>126200319098</a:t>
                      </a:r>
                      <a:endParaRPr lang="en-US" sz="1600" b="1" cap="none" spc="50" dirty="0">
                        <a:ln w="9525" cmpd="sng">
                          <a:solidFill>
                            <a:schemeClr val="accent1"/>
                          </a:solidFill>
                          <a:prstDash val="solid"/>
                        </a:ln>
                        <a:solidFill>
                          <a:schemeClr val="bg1"/>
                        </a:solidFill>
                        <a:effectLst>
                          <a:glow rad="228600">
                            <a:schemeClr val="accent5">
                              <a:satMod val="175000"/>
                              <a:alpha val="40000"/>
                            </a:schemeClr>
                          </a:glow>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relaxedInset"/>
                      <a:lightRig rig="flood" dir="t"/>
                    </a:cell3D>
                    <a:noFill/>
                  </a:tcPr>
                </a:tc>
                <a:extLst>
                  <a:ext uri="{0D108BD9-81ED-4DB2-BD59-A6C34878D82A}">
                    <a16:rowId xmlns:a16="http://schemas.microsoft.com/office/drawing/2014/main" val="10004"/>
                  </a:ext>
                </a:extLst>
              </a:tr>
              <a:tr h="488430">
                <a:tc>
                  <a:txBody>
                    <a:bodyPr/>
                    <a:lstStyle/>
                    <a:p>
                      <a:pPr marL="0" marR="8890" algn="ctr">
                        <a:spcBef>
                          <a:spcPts val="0"/>
                        </a:spcBef>
                        <a:spcAft>
                          <a:spcPts val="0"/>
                        </a:spcAft>
                      </a:pPr>
                      <a:r>
                        <a:rPr lang="en-US" sz="1800" kern="1200" cap="all" dirty="0">
                          <a:effectLst/>
                        </a:rPr>
                        <a:t>5</a:t>
                      </a:r>
                      <a:endParaRPr lang="en-US" sz="1400" dirty="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relaxedInset"/>
                      <a:lightRig rig="flood" dir="t"/>
                    </a:cell3D>
                    <a:noFill/>
                  </a:tcPr>
                </a:tc>
                <a:tc>
                  <a:txBody>
                    <a:bodyPr/>
                    <a:lstStyle/>
                    <a:p>
                      <a:pPr marL="0" marR="8890" algn="l">
                        <a:spcBef>
                          <a:spcPts val="0"/>
                        </a:spcBef>
                        <a:spcAft>
                          <a:spcPts val="0"/>
                        </a:spcAft>
                      </a:pPr>
                      <a:r>
                        <a:rPr lang="en-US" sz="2000" b="1" kern="1200" cap="none" spc="50" dirty="0">
                          <a:ln w="9525" cmpd="sng">
                            <a:solidFill>
                              <a:schemeClr val="accent1"/>
                            </a:solidFill>
                            <a:prstDash val="solid"/>
                          </a:ln>
                          <a:solidFill>
                            <a:schemeClr val="bg1"/>
                          </a:solidFill>
                          <a:effectLst>
                            <a:glow rad="228600">
                              <a:schemeClr val="accent5">
                                <a:satMod val="175000"/>
                                <a:alpha val="40000"/>
                              </a:schemeClr>
                            </a:glow>
                          </a:effectLst>
                        </a:rPr>
                        <a:t>A.Y. KHAN</a:t>
                      </a:r>
                      <a:endParaRPr lang="en-US" sz="1600" b="1" cap="none" spc="50" dirty="0">
                        <a:ln w="9525" cmpd="sng">
                          <a:solidFill>
                            <a:schemeClr val="accent1"/>
                          </a:solidFill>
                          <a:prstDash val="solid"/>
                        </a:ln>
                        <a:solidFill>
                          <a:schemeClr val="bg1"/>
                        </a:solidFill>
                        <a:effectLst>
                          <a:glow rad="228600">
                            <a:schemeClr val="accent5">
                              <a:satMod val="175000"/>
                              <a:alpha val="40000"/>
                            </a:schemeClr>
                          </a:glow>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relaxedInset"/>
                      <a:lightRig rig="flood" dir="t"/>
                    </a:cell3D>
                    <a:noFill/>
                  </a:tcPr>
                </a:tc>
                <a:tc>
                  <a:txBody>
                    <a:bodyPr/>
                    <a:lstStyle/>
                    <a:p>
                      <a:pPr marL="0" marR="8890" algn="l">
                        <a:spcBef>
                          <a:spcPts val="0"/>
                        </a:spcBef>
                        <a:spcAft>
                          <a:spcPts val="0"/>
                        </a:spcAft>
                      </a:pPr>
                      <a:r>
                        <a:rPr lang="en-US" sz="2000" b="1" kern="1200" cap="none" spc="50" dirty="0">
                          <a:ln w="9525" cmpd="sng">
                            <a:solidFill>
                              <a:schemeClr val="accent1"/>
                            </a:solidFill>
                            <a:prstDash val="solid"/>
                          </a:ln>
                          <a:solidFill>
                            <a:schemeClr val="bg1"/>
                          </a:solidFill>
                          <a:effectLst>
                            <a:glow rad="228600">
                              <a:schemeClr val="accent5">
                                <a:satMod val="175000"/>
                                <a:alpha val="40000"/>
                              </a:schemeClr>
                            </a:glow>
                          </a:effectLst>
                        </a:rPr>
                        <a:t>126200319074</a:t>
                      </a:r>
                      <a:endParaRPr lang="en-US" sz="1600" b="1" cap="none" spc="50" dirty="0">
                        <a:ln w="9525" cmpd="sng">
                          <a:solidFill>
                            <a:schemeClr val="accent1"/>
                          </a:solidFill>
                          <a:prstDash val="solid"/>
                        </a:ln>
                        <a:solidFill>
                          <a:schemeClr val="bg1"/>
                        </a:solidFill>
                        <a:effectLst>
                          <a:glow rad="228600">
                            <a:schemeClr val="accent5">
                              <a:satMod val="175000"/>
                              <a:alpha val="40000"/>
                            </a:schemeClr>
                          </a:glow>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relaxedInset"/>
                      <a:lightRig rig="flood" dir="t"/>
                    </a:cell3D>
                    <a:noFill/>
                  </a:tcPr>
                </a:tc>
                <a:extLst>
                  <a:ext uri="{0D108BD9-81ED-4DB2-BD59-A6C34878D82A}">
                    <a16:rowId xmlns:a16="http://schemas.microsoft.com/office/drawing/2014/main" val="10005"/>
                  </a:ext>
                </a:extLst>
              </a:tr>
              <a:tr h="488430">
                <a:tc>
                  <a:txBody>
                    <a:bodyPr/>
                    <a:lstStyle/>
                    <a:p>
                      <a:pPr marL="0" marR="8890" algn="ctr">
                        <a:spcBef>
                          <a:spcPts val="0"/>
                        </a:spcBef>
                        <a:spcAft>
                          <a:spcPts val="0"/>
                        </a:spcAft>
                      </a:pPr>
                      <a:r>
                        <a:rPr lang="en-US" sz="1800" kern="1200" cap="all" dirty="0">
                          <a:effectLst/>
                        </a:rPr>
                        <a:t>6</a:t>
                      </a:r>
                      <a:endParaRPr lang="en-US" sz="1400" dirty="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relaxedInset"/>
                      <a:lightRig rig="flood" dir="t"/>
                    </a:cell3D>
                    <a:noFill/>
                  </a:tcPr>
                </a:tc>
                <a:tc>
                  <a:txBody>
                    <a:bodyPr/>
                    <a:lstStyle/>
                    <a:p>
                      <a:pPr marL="0" marR="8890" algn="l">
                        <a:spcBef>
                          <a:spcPts val="0"/>
                        </a:spcBef>
                        <a:spcAft>
                          <a:spcPts val="0"/>
                        </a:spcAft>
                      </a:pPr>
                      <a:r>
                        <a:rPr lang="en-US" sz="2000" b="1" kern="1200" cap="none" spc="50" dirty="0">
                          <a:ln w="9525" cmpd="sng">
                            <a:solidFill>
                              <a:schemeClr val="accent1"/>
                            </a:solidFill>
                            <a:prstDash val="solid"/>
                          </a:ln>
                          <a:solidFill>
                            <a:schemeClr val="bg1"/>
                          </a:solidFill>
                          <a:effectLst>
                            <a:glow rad="228600">
                              <a:schemeClr val="accent5">
                                <a:satMod val="175000"/>
                                <a:alpha val="40000"/>
                              </a:schemeClr>
                            </a:glow>
                          </a:effectLst>
                        </a:rPr>
                        <a:t>AMDAVADI DEVANG K.</a:t>
                      </a:r>
                      <a:endParaRPr lang="en-US" sz="1600" b="1" cap="none" spc="50" dirty="0">
                        <a:ln w="9525" cmpd="sng">
                          <a:solidFill>
                            <a:schemeClr val="accent1"/>
                          </a:solidFill>
                          <a:prstDash val="solid"/>
                        </a:ln>
                        <a:solidFill>
                          <a:schemeClr val="bg1"/>
                        </a:solidFill>
                        <a:effectLst>
                          <a:glow rad="228600">
                            <a:schemeClr val="accent5">
                              <a:satMod val="175000"/>
                              <a:alpha val="40000"/>
                            </a:schemeClr>
                          </a:glow>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relaxedInset"/>
                      <a:lightRig rig="flood" dir="t"/>
                    </a:cell3D>
                    <a:noFill/>
                  </a:tcPr>
                </a:tc>
                <a:tc>
                  <a:txBody>
                    <a:bodyPr/>
                    <a:lstStyle/>
                    <a:p>
                      <a:pPr marL="0" marR="8890" algn="l">
                        <a:spcBef>
                          <a:spcPts val="0"/>
                        </a:spcBef>
                        <a:spcAft>
                          <a:spcPts val="0"/>
                        </a:spcAft>
                      </a:pPr>
                      <a:r>
                        <a:rPr lang="en-US" sz="2000" b="1" kern="1200" cap="none" spc="50" dirty="0">
                          <a:ln w="9525" cmpd="sng">
                            <a:solidFill>
                              <a:schemeClr val="accent1"/>
                            </a:solidFill>
                            <a:prstDash val="solid"/>
                          </a:ln>
                          <a:solidFill>
                            <a:schemeClr val="bg1"/>
                          </a:solidFill>
                          <a:effectLst>
                            <a:glow rad="228600">
                              <a:schemeClr val="accent5">
                                <a:satMod val="175000"/>
                                <a:alpha val="40000"/>
                              </a:schemeClr>
                            </a:glow>
                          </a:effectLst>
                        </a:rPr>
                        <a:t>126200319081</a:t>
                      </a:r>
                      <a:endParaRPr lang="en-US" sz="1600" b="1" cap="none" spc="50" dirty="0">
                        <a:ln w="9525" cmpd="sng">
                          <a:solidFill>
                            <a:schemeClr val="accent1"/>
                          </a:solidFill>
                          <a:prstDash val="solid"/>
                        </a:ln>
                        <a:solidFill>
                          <a:schemeClr val="bg1"/>
                        </a:solidFill>
                        <a:effectLst>
                          <a:glow rad="228600">
                            <a:schemeClr val="accent5">
                              <a:satMod val="175000"/>
                              <a:alpha val="40000"/>
                            </a:schemeClr>
                          </a:glow>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relaxedInset"/>
                      <a:lightRig rig="flood" dir="t"/>
                    </a:cell3D>
                    <a:noFill/>
                  </a:tcPr>
                </a:tc>
                <a:extLst>
                  <a:ext uri="{0D108BD9-81ED-4DB2-BD59-A6C34878D82A}">
                    <a16:rowId xmlns:a16="http://schemas.microsoft.com/office/drawing/2014/main" val="10006"/>
                  </a:ext>
                </a:extLst>
              </a:tr>
            </a:tbl>
          </a:graphicData>
        </a:graphic>
      </p:graphicFrame>
      <p:sp>
        <p:nvSpPr>
          <p:cNvPr id="5" name="TextBox 4"/>
          <p:cNvSpPr txBox="1"/>
          <p:nvPr/>
        </p:nvSpPr>
        <p:spPr>
          <a:xfrm>
            <a:off x="3910819" y="6288259"/>
            <a:ext cx="5430129" cy="461665"/>
          </a:xfrm>
          <a:prstGeom prst="rect">
            <a:avLst/>
          </a:prstGeom>
          <a:noFill/>
        </p:spPr>
        <p:txBody>
          <a:bodyPr wrap="square" rtlCol="0">
            <a:spAutoFit/>
          </a:bodyPr>
          <a:lstStyle/>
          <a:p>
            <a:r>
              <a:rPr lang="en-US" sz="2400" b="1" dirty="0">
                <a:ln w="6600">
                  <a:solidFill>
                    <a:schemeClr val="accent2"/>
                  </a:solidFill>
                  <a:prstDash val="solid"/>
                </a:ln>
                <a:solidFill>
                  <a:srgbClr val="FFFFFF"/>
                </a:solidFill>
                <a:effectLst>
                  <a:outerShdw dist="38100" dir="2700000" algn="tl" rotWithShape="0">
                    <a:schemeClr val="accent2"/>
                  </a:outerShdw>
                </a:effectLst>
              </a:rPr>
              <a:t>GUIDED BY - MR. R. M. VAGHASIYA</a:t>
            </a:r>
          </a:p>
        </p:txBody>
      </p:sp>
    </p:spTree>
    <p:extLst>
      <p:ext uri="{BB962C8B-B14F-4D97-AF65-F5344CB8AC3E}">
        <p14:creationId xmlns:p14="http://schemas.microsoft.com/office/powerpoint/2010/main" val="378570045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56" presetClass="entr" presetSubtype="0" fill="hold" nodeType="with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by="(-#ppt_w*2)" calcmode="lin" valueType="num">
                                      <p:cBhvr rctx="PPT">
                                        <p:cTn id="12" dur="375" autoRev="1" fill="hold">
                                          <p:stCondLst>
                                            <p:cond delay="0"/>
                                          </p:stCondLst>
                                        </p:cTn>
                                        <p:tgtEl>
                                          <p:spTgt spid="3">
                                            <p:txEl>
                                              <p:pRg st="0" end="0"/>
                                            </p:txEl>
                                          </p:spTgt>
                                        </p:tgtEl>
                                        <p:attrNameLst>
                                          <p:attrName>ppt_w</p:attrName>
                                        </p:attrNameLst>
                                      </p:cBhvr>
                                    </p:anim>
                                    <p:anim by="(#ppt_w*0.50)" calcmode="lin" valueType="num">
                                      <p:cBhvr>
                                        <p:cTn id="13" dur="375" decel="50000" autoRev="1" fill="hold">
                                          <p:stCondLst>
                                            <p:cond delay="0"/>
                                          </p:stCondLst>
                                        </p:cTn>
                                        <p:tgtEl>
                                          <p:spTgt spid="3">
                                            <p:txEl>
                                              <p:pRg st="0" end="0"/>
                                            </p:txEl>
                                          </p:spTgt>
                                        </p:tgtEl>
                                        <p:attrNameLst>
                                          <p:attrName>ppt_x</p:attrName>
                                        </p:attrNameLst>
                                      </p:cBhvr>
                                    </p:anim>
                                    <p:anim from="(-#ppt_h/2)" to="(#ppt_y)" calcmode="lin" valueType="num">
                                      <p:cBhvr>
                                        <p:cTn id="14" dur="750" fill="hold">
                                          <p:stCondLst>
                                            <p:cond delay="0"/>
                                          </p:stCondLst>
                                        </p:cTn>
                                        <p:tgtEl>
                                          <p:spTgt spid="3">
                                            <p:txEl>
                                              <p:pRg st="0" end="0"/>
                                            </p:txEl>
                                          </p:spTgt>
                                        </p:tgtEl>
                                        <p:attrNameLst>
                                          <p:attrName>ppt_y</p:attrName>
                                        </p:attrNameLst>
                                      </p:cBhvr>
                                    </p:anim>
                                    <p:animRot by="21600000">
                                      <p:cBhvr>
                                        <p:cTn id="15" dur="750" fill="hold">
                                          <p:stCondLst>
                                            <p:cond delay="0"/>
                                          </p:stCondLst>
                                        </p:cTn>
                                        <p:tgtEl>
                                          <p:spTgt spid="3">
                                            <p:txEl>
                                              <p:pRg st="0" end="0"/>
                                            </p:txEl>
                                          </p:spTgt>
                                        </p:tgtEl>
                                        <p:attrNameLst>
                                          <p:attrName>r</p:attrName>
                                        </p:attrNameLst>
                                      </p:cBhvr>
                                    </p:animRot>
                                  </p:childTnLst>
                                </p:cTn>
                              </p:par>
                              <p:par>
                                <p:cTn id="16" presetID="55"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strVal val="#ppt_w*0.70"/>
                                          </p:val>
                                        </p:tav>
                                        <p:tav tm="100000">
                                          <p:val>
                                            <p:strVal val="#ppt_w"/>
                                          </p:val>
                                        </p:tav>
                                      </p:tavLst>
                                    </p:anim>
                                    <p:anim calcmode="lin" valueType="num">
                                      <p:cBhvr>
                                        <p:cTn id="19" dur="1000" fill="hold"/>
                                        <p:tgtEl>
                                          <p:spTgt spid="4"/>
                                        </p:tgtEl>
                                        <p:attrNameLst>
                                          <p:attrName>ppt_h</p:attrName>
                                        </p:attrNameLst>
                                      </p:cBhvr>
                                      <p:tavLst>
                                        <p:tav tm="0">
                                          <p:val>
                                            <p:strVal val="#ppt_h"/>
                                          </p:val>
                                        </p:tav>
                                        <p:tav tm="100000">
                                          <p:val>
                                            <p:strVal val="#ppt_h"/>
                                          </p:val>
                                        </p:tav>
                                      </p:tavLst>
                                    </p:anim>
                                    <p:animEffect transition="in" filter="fade">
                                      <p:cBhvr>
                                        <p:cTn id="2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648" y="331304"/>
            <a:ext cx="10515600" cy="736532"/>
          </a:xfrm>
        </p:spPr>
        <p:txBody>
          <a:bodyPr/>
          <a:lstStyle/>
          <a:p>
            <a:pPr algn="ct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ASSEMBLY OF AIRCRAFT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3818" y="1067836"/>
            <a:ext cx="4363260" cy="5626309"/>
          </a:xfrm>
        </p:spPr>
      </p:pic>
    </p:spTree>
    <p:extLst>
      <p:ext uri="{BB962C8B-B14F-4D97-AF65-F5344CB8AC3E}">
        <p14:creationId xmlns:p14="http://schemas.microsoft.com/office/powerpoint/2010/main" val="20307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8" presetClass="emph" presetSubtype="0" fill="hold" nodeType="withEffect">
                                  <p:stCondLst>
                                    <p:cond delay="0"/>
                                  </p:stCondLst>
                                  <p:childTnLst>
                                    <p:animRot by="21600000">
                                      <p:cBhvr>
                                        <p:cTn id="11"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INNOVATION IN ROBOCRAFT PROJECT</a:t>
            </a:r>
          </a:p>
        </p:txBody>
      </p:sp>
      <p:sp>
        <p:nvSpPr>
          <p:cNvPr id="3" name="Content Placeholder 2"/>
          <p:cNvSpPr>
            <a:spLocks noGrp="1"/>
          </p:cNvSpPr>
          <p:nvPr>
            <p:ph idx="1"/>
          </p:nvPr>
        </p:nvSpPr>
        <p:spPr>
          <a:xfrm>
            <a:off x="838200" y="1825625"/>
            <a:ext cx="10515600" cy="4787210"/>
          </a:xfrm>
        </p:spPr>
        <p:txBody>
          <a:bodyPr>
            <a:normAutofit fontScale="70000" lnSpcReduction="20000"/>
          </a:bodyPr>
          <a:lstStyle/>
          <a:p>
            <a:pPr>
              <a:buFont typeface="Wingdings" panose="05000000000000000000" pitchFamily="2" charset="2"/>
              <a:buChar char="Ø"/>
            </a:pPr>
            <a:r>
              <a:rPr lang="en-US" b="1" dirty="0"/>
              <a:t> </a:t>
            </a:r>
            <a:r>
              <a:rPr lang="en-US" sz="3400" b="1" dirty="0"/>
              <a:t>Change in Servo motor</a:t>
            </a:r>
          </a:p>
          <a:p>
            <a:pPr marL="0" indent="0">
              <a:buNone/>
            </a:pPr>
            <a:endParaRPr lang="en-US" b="1" dirty="0"/>
          </a:p>
          <a:p>
            <a:pPr marL="0" indent="0">
              <a:buNone/>
            </a:pPr>
            <a:r>
              <a:rPr lang="en-US" b="1" dirty="0"/>
              <a:t>	We change in the quantity of the servo motor. Trainer model consist of 4 servo motor at rudder, elevator, right aileron and left aileron. In our project instead of 4 servo motor we used just 3 servo motor at rudder, elevator and one aileron at center of wing. We eliminate 1 servo motor from the wing and other one attached at the vertical center of the wing. </a:t>
            </a:r>
          </a:p>
          <a:p>
            <a:pPr marL="0" indent="0">
              <a:buNone/>
            </a:pPr>
            <a:endParaRPr lang="en-US" b="1" dirty="0"/>
          </a:p>
          <a:p>
            <a:pPr>
              <a:buFont typeface="Wingdings" panose="05000000000000000000" pitchFamily="2" charset="2"/>
              <a:buChar char="Ø"/>
            </a:pPr>
            <a:r>
              <a:rPr lang="en-US" b="1" dirty="0"/>
              <a:t> </a:t>
            </a:r>
            <a:r>
              <a:rPr lang="en-US" sz="3400" b="1" dirty="0"/>
              <a:t>Advantages of innovation</a:t>
            </a:r>
            <a:endParaRPr lang="en-US" b="1" dirty="0"/>
          </a:p>
          <a:p>
            <a:pPr marL="0" indent="0">
              <a:buNone/>
            </a:pPr>
            <a:endParaRPr lang="en-US" b="1" dirty="0"/>
          </a:p>
          <a:p>
            <a:pPr marL="0" indent="0">
              <a:buNone/>
            </a:pPr>
            <a:r>
              <a:rPr lang="en-US" b="1" dirty="0"/>
              <a:t>1.	Assembly is easy and consists less time due to reduction in quantity of servo motor.</a:t>
            </a:r>
          </a:p>
          <a:p>
            <a:pPr marL="0" indent="0">
              <a:buNone/>
            </a:pPr>
            <a:r>
              <a:rPr lang="en-US" b="1" dirty="0"/>
              <a:t>2.	Weight of aircraft will be decrease due to reduction in quantity of servo.</a:t>
            </a:r>
          </a:p>
          <a:p>
            <a:pPr marL="0" indent="0">
              <a:buNone/>
            </a:pPr>
            <a:r>
              <a:rPr lang="en-US" b="1" dirty="0"/>
              <a:t>3.	Aircraft lift capacity will be increase due to reduction in aircraft weight.</a:t>
            </a:r>
          </a:p>
          <a:p>
            <a:pPr marL="0" indent="0">
              <a:buNone/>
            </a:pPr>
            <a:r>
              <a:rPr lang="en-US" b="1" dirty="0"/>
              <a:t>4.	Easy to handle remote control because extra joystick control is eliminated,</a:t>
            </a:r>
          </a:p>
          <a:p>
            <a:pPr marL="0" indent="0">
              <a:buNone/>
            </a:pPr>
            <a:r>
              <a:rPr lang="en-US" b="1" dirty="0"/>
              <a:t>5.	The cost of the aircraft will reduce due to consumption in servo motor.</a:t>
            </a:r>
          </a:p>
          <a:p>
            <a:endParaRPr lang="en-US" dirty="0"/>
          </a:p>
        </p:txBody>
      </p:sp>
    </p:spTree>
    <p:extLst>
      <p:ext uri="{BB962C8B-B14F-4D97-AF65-F5344CB8AC3E}">
        <p14:creationId xmlns:p14="http://schemas.microsoft.com/office/powerpoint/2010/main" val="326576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p:cTn id="2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3">
                                            <p:txEl>
                                              <p:pRg st="4" end="4"/>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p:cTn id="2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9" dur="500"/>
                                        <p:tgtEl>
                                          <p:spTgt spid="3">
                                            <p:txEl>
                                              <p:pRg st="6" end="6"/>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 calcmode="lin" valueType="num">
                                      <p:cBhvr>
                                        <p:cTn id="3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34" dur="500"/>
                                        <p:tgtEl>
                                          <p:spTgt spid="3">
                                            <p:txEl>
                                              <p:pRg st="7" end="7"/>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p:cTn id="3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39" dur="500"/>
                                        <p:tgtEl>
                                          <p:spTgt spid="3">
                                            <p:txEl>
                                              <p:pRg st="8" end="8"/>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 calcmode="lin" valueType="num">
                                      <p:cBhvr>
                                        <p:cTn id="42"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44" dur="500"/>
                                        <p:tgtEl>
                                          <p:spTgt spid="3">
                                            <p:txEl>
                                              <p:pRg st="9" end="9"/>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p:cTn id="4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4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ADVANTAGE OF ROBOCRAFT PROJECT</a:t>
            </a:r>
            <a:endParaRPr lang="en-US" dirty="0"/>
          </a:p>
        </p:txBody>
      </p:sp>
      <p:sp>
        <p:nvSpPr>
          <p:cNvPr id="3" name="Content Placeholder 2"/>
          <p:cNvSpPr>
            <a:spLocks noGrp="1"/>
          </p:cNvSpPr>
          <p:nvPr>
            <p:ph idx="1"/>
          </p:nvPr>
        </p:nvSpPr>
        <p:spPr>
          <a:xfrm>
            <a:off x="838200" y="1825625"/>
            <a:ext cx="10515600" cy="4654688"/>
          </a:xfrm>
        </p:spPr>
        <p:txBody>
          <a:bodyPr>
            <a:normAutofit fontScale="85000" lnSpcReduction="20000"/>
          </a:bodyPr>
          <a:lstStyle/>
          <a:p>
            <a:pPr marL="0" indent="0">
              <a:buNone/>
            </a:pPr>
            <a:endParaRPr lang="en-US" b="1" dirty="0"/>
          </a:p>
          <a:p>
            <a:pPr marL="0" indent="0">
              <a:buNone/>
            </a:pPr>
            <a:r>
              <a:rPr lang="en-US" b="1" dirty="0"/>
              <a:t>1. It has most important advantage that it is one type of silent aircraft so it avoids the noise pollution.</a:t>
            </a:r>
          </a:p>
          <a:p>
            <a:pPr marL="0" indent="0">
              <a:buNone/>
            </a:pPr>
            <a:endParaRPr lang="en-US" b="1" dirty="0"/>
          </a:p>
          <a:p>
            <a:pPr marL="0" indent="0">
              <a:buNone/>
            </a:pPr>
            <a:r>
              <a:rPr lang="en-US" b="1" dirty="0"/>
              <a:t>2. It is small in the size so it is easy to handle.</a:t>
            </a:r>
          </a:p>
          <a:p>
            <a:pPr marL="0" indent="0">
              <a:buNone/>
            </a:pPr>
            <a:endParaRPr lang="en-US" b="1" dirty="0"/>
          </a:p>
          <a:p>
            <a:pPr marL="0" indent="0">
              <a:buNone/>
            </a:pPr>
            <a:r>
              <a:rPr lang="en-US" b="1" dirty="0"/>
              <a:t>3. No necessary for large storage space when not in use.</a:t>
            </a:r>
          </a:p>
          <a:p>
            <a:pPr marL="0" indent="0">
              <a:buNone/>
            </a:pPr>
            <a:endParaRPr lang="en-US" b="1" dirty="0"/>
          </a:p>
          <a:p>
            <a:pPr marL="0" indent="0">
              <a:buNone/>
            </a:pPr>
            <a:r>
              <a:rPr lang="en-US" b="1" dirty="0"/>
              <a:t>4. It is the also best toy for the children , by flying the aircraft children learn more controlling of aircraft.</a:t>
            </a:r>
          </a:p>
          <a:p>
            <a:pPr marL="0" indent="0">
              <a:buNone/>
            </a:pPr>
            <a:endParaRPr lang="en-US" b="1" dirty="0"/>
          </a:p>
          <a:p>
            <a:pPr marL="0" indent="0">
              <a:buNone/>
            </a:pPr>
            <a:r>
              <a:rPr lang="en-US" b="1" dirty="0"/>
              <a:t>5. It is consists the BLDC motor instead of gasoline or jet engine so it reflect slowly compare to 3d aerobics aircraft thus it is easy to handle.</a:t>
            </a:r>
          </a:p>
        </p:txBody>
      </p:sp>
    </p:spTree>
    <p:extLst>
      <p:ext uri="{BB962C8B-B14F-4D97-AF65-F5344CB8AC3E}">
        <p14:creationId xmlns:p14="http://schemas.microsoft.com/office/powerpoint/2010/main" val="344211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plus(in)">
                                      <p:cBhvr>
                                        <p:cTn id="12" dur="2000"/>
                                        <p:tgtEl>
                                          <p:spTgt spid="3">
                                            <p:txEl>
                                              <p:pRg st="1" end="1"/>
                                            </p:txEl>
                                          </p:spTgt>
                                        </p:tgtEl>
                                      </p:cBhvr>
                                    </p:animEffect>
                                  </p:childTnLst>
                                </p:cTn>
                              </p:par>
                              <p:par>
                                <p:cTn id="13" presetID="13" presetClass="entr" presetSubtype="16"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plus(in)">
                                      <p:cBhvr>
                                        <p:cTn id="15" dur="2000"/>
                                        <p:tgtEl>
                                          <p:spTgt spid="3">
                                            <p:txEl>
                                              <p:pRg st="3" end="3"/>
                                            </p:txEl>
                                          </p:spTgt>
                                        </p:tgtEl>
                                      </p:cBhvr>
                                    </p:animEffect>
                                  </p:childTnLst>
                                </p:cTn>
                              </p:par>
                              <p:par>
                                <p:cTn id="16" presetID="13" presetClass="entr" presetSubtype="16"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plus(in)">
                                      <p:cBhvr>
                                        <p:cTn id="18" dur="2000"/>
                                        <p:tgtEl>
                                          <p:spTgt spid="3">
                                            <p:txEl>
                                              <p:pRg st="5" end="5"/>
                                            </p:txEl>
                                          </p:spTgt>
                                        </p:tgtEl>
                                      </p:cBhvr>
                                    </p:animEffect>
                                  </p:childTnLst>
                                </p:cTn>
                              </p:par>
                              <p:par>
                                <p:cTn id="19" presetID="13" presetClass="entr" presetSubtype="16"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plus(in)">
                                      <p:cBhvr>
                                        <p:cTn id="21" dur="2000"/>
                                        <p:tgtEl>
                                          <p:spTgt spid="3">
                                            <p:txEl>
                                              <p:pRg st="7" end="7"/>
                                            </p:txEl>
                                          </p:spTgt>
                                        </p:tgtEl>
                                      </p:cBhvr>
                                    </p:animEffect>
                                  </p:childTnLst>
                                </p:cTn>
                              </p:par>
                              <p:par>
                                <p:cTn id="22" presetID="13" presetClass="entr" presetSubtype="16"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plus(in)">
                                      <p:cBhvr>
                                        <p:cTn id="24"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APPLICATION OF ROBOCRAFT PROJECT</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 	The UAV with its silent operation can protect VIP’s from assassination by performing aerial observation, buried object detection, facial recognition, and laser targeting of hostile personnel. The system uses less-than lethal force or remote CS/CN tear gas deployment, and is also invaluable for counter-sniper detection and neutralization. Generally for Aerial photography the </a:t>
            </a:r>
            <a:r>
              <a:rPr lang="en-US" dirty="0" err="1"/>
              <a:t>Octocopter</a:t>
            </a:r>
            <a:r>
              <a:rPr lang="en-US" dirty="0"/>
              <a:t> is generally more stable. Radio-controlled aircraft are also used for military purposes, with their primary task being intelligence-gathering reconnaissance. An Unmanned Aerial Vehicle (UAV), also known as a drone, is usually not designed to contain a human pilot. Remotely controlled target drone aircraft were used to train gun crews.</a:t>
            </a:r>
          </a:p>
          <a:p>
            <a:pPr marL="0" indent="0">
              <a:buNone/>
            </a:pPr>
            <a:endParaRPr lang="en-US" dirty="0"/>
          </a:p>
          <a:p>
            <a:pPr algn="just"/>
            <a:r>
              <a:rPr lang="en-US" dirty="0"/>
              <a:t>  	New UAV drones are capable of making deliveries, washing windows of tall buildings from the outside, putting out fires, spraying, searching and rescuing people and animals not only in nature, but also in buildings, where drones are becoming an important tool for police and other security agencies. In addition, drones are becoming so large and strong with so much lifting power, they are also now being used to lift people and save them from burning buildings or sinking boats.</a:t>
            </a:r>
          </a:p>
          <a:p>
            <a:pPr marL="0" indent="0">
              <a:buNone/>
            </a:pPr>
            <a:endParaRPr lang="en-US" dirty="0"/>
          </a:p>
        </p:txBody>
      </p:sp>
    </p:spTree>
    <p:extLst>
      <p:ext uri="{BB962C8B-B14F-4D97-AF65-F5344CB8AC3E}">
        <p14:creationId xmlns:p14="http://schemas.microsoft.com/office/powerpoint/2010/main" val="419795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5974"/>
            <a:ext cx="10515600" cy="1086413"/>
          </a:xfrm>
        </p:spPr>
        <p:txBody>
          <a:bodyPr/>
          <a:lstStyle/>
          <a:p>
            <a:pPr algn="ct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CONCEPT OF RC AIRCRAFT</a:t>
            </a:r>
          </a:p>
        </p:txBody>
      </p:sp>
      <p:pic>
        <p:nvPicPr>
          <p:cNvPr id="4" name="Content Placeholder 3" descr="http://adamone.rchomepage.com/trainer2.jpeg"/>
          <p:cNvPicPr>
            <a:picLocks noGrp="1"/>
          </p:cNvPicPr>
          <p:nvPr>
            <p:ph idx="1"/>
          </p:nvPr>
        </p:nvPicPr>
        <p:blipFill>
          <a:blip r:embed="rId2"/>
          <a:srcRect/>
          <a:stretch>
            <a:fillRect/>
          </a:stretch>
        </p:blipFill>
        <p:spPr bwMode="auto">
          <a:xfrm>
            <a:off x="4082148" y="1212387"/>
            <a:ext cx="4027703" cy="1980980"/>
          </a:xfrm>
          <a:prstGeom prst="rect">
            <a:avLst/>
          </a:prstGeom>
          <a:noFill/>
          <a:ln w="19050">
            <a:solidFill>
              <a:schemeClr val="tx1"/>
            </a:solidFill>
            <a:miter lim="800000"/>
            <a:headEnd/>
            <a:tailEnd/>
          </a:ln>
        </p:spPr>
      </p:pic>
      <p:sp>
        <p:nvSpPr>
          <p:cNvPr id="5" name="TextBox 4"/>
          <p:cNvSpPr txBox="1"/>
          <p:nvPr/>
        </p:nvSpPr>
        <p:spPr>
          <a:xfrm>
            <a:off x="838200" y="3725900"/>
            <a:ext cx="10866120" cy="2585323"/>
          </a:xfrm>
          <a:prstGeom prst="rect">
            <a:avLst/>
          </a:prstGeom>
          <a:noFill/>
        </p:spPr>
        <p:txBody>
          <a:bodyPr wrap="square" rtlCol="0">
            <a:spAutoFit/>
          </a:bodyPr>
          <a:lstStyle/>
          <a:p>
            <a:r>
              <a:rPr lang="en-US" dirty="0"/>
              <a:t>	A radio-controlled (model) A radio-controlled (model) aircraft (often called RC aircraft or RC plane) is a small flying machine that is controlled remotely by an operator on the ground using a hand-held radio transmitter. The transmitter communicates with a receiver within the craft that sends signals to servomechanisms (servos) which move the control surfaces based on the position of joysticks on the transmitter. (often called RC aircraft or RC plane) is a small flying machine that is controlled remotely by an operator on the ground using A radio-controlled (model) aircraft (often called RC aircraft or RC plane) is a small flying machine that is controlled remotely by an operator on the ground using a hand-held radio transmitter. The transmitter communicates with a receiver within the craft that sends signals to servomechanisms (servos) which move the control surfaces based on the position of joysticks on the transmitter.</a:t>
            </a:r>
          </a:p>
        </p:txBody>
      </p:sp>
    </p:spTree>
    <p:extLst>
      <p:ext uri="{BB962C8B-B14F-4D97-AF65-F5344CB8AC3E}">
        <p14:creationId xmlns:p14="http://schemas.microsoft.com/office/powerpoint/2010/main" val="167296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19" presetClass="emph" presetSubtype="0" fill="hold" nodeType="withEffect">
                                  <p:stCondLst>
                                    <p:cond delay="0"/>
                                  </p:stCondLst>
                                  <p:childTnLst>
                                    <p:animClr clrSpc="rgb" dir="cw">
                                      <p:cBhvr override="childStyle">
                                        <p:cTn id="12" dur="500" fill="hold"/>
                                        <p:tgtEl>
                                          <p:spTgt spid="5">
                                            <p:txEl>
                                              <p:pRg st="0" end="0"/>
                                            </p:txEl>
                                          </p:spTgt>
                                        </p:tgtEl>
                                        <p:attrNameLst>
                                          <p:attrName>style.color</p:attrName>
                                        </p:attrNameLst>
                                      </p:cBhvr>
                                      <p:to>
                                        <a:schemeClr val="accent2"/>
                                      </p:to>
                                    </p:animClr>
                                    <p:animClr clrSpc="rgb" dir="cw">
                                      <p:cBhvr>
                                        <p:cTn id="13" dur="500" fill="hold"/>
                                        <p:tgtEl>
                                          <p:spTgt spid="5">
                                            <p:txEl>
                                              <p:pRg st="0" end="0"/>
                                            </p:txEl>
                                          </p:spTgt>
                                        </p:tgtEl>
                                        <p:attrNameLst>
                                          <p:attrName>fillcolor</p:attrName>
                                        </p:attrNameLst>
                                      </p:cBhvr>
                                      <p:to>
                                        <a:schemeClr val="accent2"/>
                                      </p:to>
                                    </p:animClr>
                                    <p:set>
                                      <p:cBhvr>
                                        <p:cTn id="14" dur="500" fill="hold"/>
                                        <p:tgtEl>
                                          <p:spTgt spid="5">
                                            <p:txEl>
                                              <p:pRg st="0" end="0"/>
                                            </p:txEl>
                                          </p:spTgt>
                                        </p:tgtEl>
                                        <p:attrNameLst>
                                          <p:attrName>fill.type</p:attrName>
                                        </p:attrNameLst>
                                      </p:cBhvr>
                                      <p:to>
                                        <p:strVal val="solid"/>
                                      </p:to>
                                    </p:set>
                                    <p:set>
                                      <p:cBhvr>
                                        <p:cTn id="15" dur="500" fill="hold"/>
                                        <p:tgtEl>
                                          <p:spTgt spid="5">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LIST OF AIRCRAFT PARTS </a:t>
            </a:r>
          </a:p>
        </p:txBody>
      </p:sp>
      <p:sp>
        <p:nvSpPr>
          <p:cNvPr id="3" name="Content Placeholder 2"/>
          <p:cNvSpPr>
            <a:spLocks noGrp="1"/>
          </p:cNvSpPr>
          <p:nvPr>
            <p:ph idx="1"/>
          </p:nvPr>
        </p:nvSpPr>
        <p:spPr/>
        <p:txBody>
          <a:bodyPr/>
          <a:lstStyle/>
          <a:p>
            <a:r>
              <a:rPr lang="en-US" dirty="0"/>
              <a:t>Body</a:t>
            </a:r>
          </a:p>
          <a:p>
            <a:pPr lvl="0"/>
            <a:r>
              <a:rPr lang="en-US" dirty="0"/>
              <a:t>Radio control</a:t>
            </a:r>
          </a:p>
          <a:p>
            <a:pPr lvl="0"/>
            <a:r>
              <a:rPr lang="en-US" dirty="0"/>
              <a:t>Servo motor</a:t>
            </a:r>
          </a:p>
          <a:p>
            <a:pPr lvl="0"/>
            <a:r>
              <a:rPr lang="en-US" dirty="0"/>
              <a:t>Brushless DC motor</a:t>
            </a:r>
          </a:p>
          <a:p>
            <a:pPr lvl="0"/>
            <a:r>
              <a:rPr lang="en-US" dirty="0"/>
              <a:t>Prop / propeller</a:t>
            </a:r>
          </a:p>
          <a:p>
            <a:pPr lvl="0"/>
            <a:r>
              <a:rPr lang="en-US" dirty="0"/>
              <a:t>Electronic Speed controller</a:t>
            </a:r>
          </a:p>
          <a:p>
            <a:pPr lvl="0"/>
            <a:r>
              <a:rPr lang="en-US" dirty="0"/>
              <a:t>Battery </a:t>
            </a:r>
          </a:p>
          <a:p>
            <a:endParaRPr lang="en-US" dirty="0"/>
          </a:p>
        </p:txBody>
      </p:sp>
    </p:spTree>
    <p:extLst>
      <p:ext uri="{BB962C8B-B14F-4D97-AF65-F5344CB8AC3E}">
        <p14:creationId xmlns:p14="http://schemas.microsoft.com/office/powerpoint/2010/main" val="109360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5" presetClass="entr" presetSubtype="1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heckerboard(across)">
                                      <p:cBhvr>
                                        <p:cTn id="18" dur="500"/>
                                        <p:tgtEl>
                                          <p:spTgt spid="3">
                                            <p:txEl>
                                              <p:pRg st="2" end="2"/>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heckerboard(across)">
                                      <p:cBhvr>
                                        <p:cTn id="21" dur="500"/>
                                        <p:tgtEl>
                                          <p:spTgt spid="3">
                                            <p:txEl>
                                              <p:pRg st="3" end="3"/>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heckerboard(across)">
                                      <p:cBhvr>
                                        <p:cTn id="24" dur="500"/>
                                        <p:tgtEl>
                                          <p:spTgt spid="3">
                                            <p:txEl>
                                              <p:pRg st="4" end="4"/>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checkerboard(across)">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LIST OF MANUFACTURING PROCESSES</a:t>
            </a:r>
            <a:endParaRPr lang="en-US" dirty="0"/>
          </a:p>
        </p:txBody>
      </p:sp>
      <p:sp>
        <p:nvSpPr>
          <p:cNvPr id="3" name="Content Placeholder 2"/>
          <p:cNvSpPr>
            <a:spLocks noGrp="1"/>
          </p:cNvSpPr>
          <p:nvPr>
            <p:ph idx="1"/>
          </p:nvPr>
        </p:nvSpPr>
        <p:spPr/>
        <p:txBody>
          <a:bodyPr>
            <a:normAutofit/>
          </a:bodyPr>
          <a:lstStyle/>
          <a:p>
            <a:r>
              <a:rPr lang="en-US" cap="small" dirty="0"/>
              <a:t>MANUFACTURING OF WING	</a:t>
            </a:r>
          </a:p>
          <a:p>
            <a:r>
              <a:rPr lang="en-US" cap="small" dirty="0"/>
              <a:t>MANUFACTURING OF FUSELAGE	</a:t>
            </a:r>
          </a:p>
          <a:p>
            <a:r>
              <a:rPr lang="en-US" cap="small" dirty="0"/>
              <a:t>MANUFACTURING OF STABILIZER	</a:t>
            </a:r>
          </a:p>
          <a:p>
            <a:r>
              <a:rPr lang="en-US" cap="small" dirty="0"/>
              <a:t>MANUFACTURING OF FIN	</a:t>
            </a:r>
          </a:p>
          <a:p>
            <a:r>
              <a:rPr lang="en-US" cap="small" dirty="0"/>
              <a:t>MANUFACTURING OF LANDING GEAR	</a:t>
            </a:r>
          </a:p>
          <a:p>
            <a:r>
              <a:rPr lang="en-US" cap="small" dirty="0"/>
              <a:t>ASSEMBLY OF AIRCRAFT	</a:t>
            </a:r>
          </a:p>
        </p:txBody>
      </p:sp>
    </p:spTree>
    <p:extLst>
      <p:ext uri="{BB962C8B-B14F-4D97-AF65-F5344CB8AC3E}">
        <p14:creationId xmlns:p14="http://schemas.microsoft.com/office/powerpoint/2010/main" val="136395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par>
                                <p:cTn id="11" presetID="3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1" end="1"/>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2" end="2"/>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4" end="4"/>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p:cTn id="43"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41480" y="22984"/>
            <a:ext cx="10515600" cy="1129956"/>
          </a:xfrm>
        </p:spPr>
        <p:txBody>
          <a:bodyPr/>
          <a:lstStyle/>
          <a:p>
            <a:pPr algn="ct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MANUFACTURING OF WING	</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9690" y="990737"/>
            <a:ext cx="4603980" cy="5690564"/>
          </a:xfrm>
        </p:spPr>
      </p:pic>
    </p:spTree>
    <p:extLst>
      <p:ext uri="{BB962C8B-B14F-4D97-AF65-F5344CB8AC3E}">
        <p14:creationId xmlns:p14="http://schemas.microsoft.com/office/powerpoint/2010/main" val="35135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8"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amond(in)">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98782"/>
            <a:ext cx="10515600" cy="988323"/>
          </a:xfrm>
        </p:spPr>
        <p:txBody>
          <a:bodyPr/>
          <a:lstStyle/>
          <a:p>
            <a:pPr algn="ct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MANUFACTURING OF FUSELAGE</a:t>
            </a:r>
            <a:r>
              <a:rPr lang="en-US" cap="small" dirty="0"/>
              <a:t> </a:t>
            </a: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9608" y="1028423"/>
            <a:ext cx="5412784" cy="5680215"/>
          </a:xfrm>
        </p:spPr>
      </p:pic>
    </p:spTree>
    <p:extLst>
      <p:ext uri="{BB962C8B-B14F-4D97-AF65-F5344CB8AC3E}">
        <p14:creationId xmlns:p14="http://schemas.microsoft.com/office/powerpoint/2010/main" val="426678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11" presetID="50" presetClass="entr" presetSubtype="0" decel="10000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3"/>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3091"/>
            <a:ext cx="10515600" cy="1013101"/>
          </a:xfrm>
        </p:spPr>
        <p:txBody>
          <a:bodyPr/>
          <a:lstStyle/>
          <a:p>
            <a:pPr algn="ct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MANUFACTURING OF STABILIZER 	</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4771" y="977485"/>
            <a:ext cx="4461861" cy="5741367"/>
          </a:xfrm>
        </p:spPr>
      </p:pic>
    </p:spTree>
    <p:extLst>
      <p:ext uri="{BB962C8B-B14F-4D97-AF65-F5344CB8AC3E}">
        <p14:creationId xmlns:p14="http://schemas.microsoft.com/office/powerpoint/2010/main" val="34822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12035"/>
            <a:ext cx="10515600" cy="908810"/>
          </a:xfrm>
        </p:spPr>
        <p:txBody>
          <a:bodyPr/>
          <a:lstStyle/>
          <a:p>
            <a:pPr algn="ct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MANUFACTURING OF FIN</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7415" y="1028079"/>
            <a:ext cx="7232218" cy="5677521"/>
          </a:xfrm>
        </p:spPr>
      </p:pic>
    </p:spTree>
    <p:extLst>
      <p:ext uri="{BB962C8B-B14F-4D97-AF65-F5344CB8AC3E}">
        <p14:creationId xmlns:p14="http://schemas.microsoft.com/office/powerpoint/2010/main" val="371628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98783"/>
            <a:ext cx="10515600" cy="922062"/>
          </a:xfrm>
        </p:spPr>
        <p:txBody>
          <a:bodyPr/>
          <a:lstStyle/>
          <a:p>
            <a:pPr algn="ct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MANUFACTURING OF LANDING GEAR</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4168" y="966293"/>
            <a:ext cx="5050475" cy="5633222"/>
          </a:xfrm>
        </p:spPr>
      </p:pic>
    </p:spTree>
    <p:extLst>
      <p:ext uri="{BB962C8B-B14F-4D97-AF65-F5344CB8AC3E}">
        <p14:creationId xmlns:p14="http://schemas.microsoft.com/office/powerpoint/2010/main" val="55651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114</TotalTime>
  <Words>799</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Constantia</vt:lpstr>
      <vt:lpstr>Wingdings</vt:lpstr>
      <vt:lpstr>Office Theme</vt:lpstr>
      <vt:lpstr>GOVERNMENT POLYTECHNIC RAJKOT</vt:lpstr>
      <vt:lpstr>CONCEPT OF RC AIRCRAFT</vt:lpstr>
      <vt:lpstr> LIST OF AIRCRAFT PARTS </vt:lpstr>
      <vt:lpstr> LIST OF MANUFACTURING PROCESSES</vt:lpstr>
      <vt:lpstr>MANUFACTURING OF WING </vt:lpstr>
      <vt:lpstr>MANUFACTURING OF FUSELAGE  </vt:lpstr>
      <vt:lpstr>MANUFACTURING OF STABILIZER  </vt:lpstr>
      <vt:lpstr>MANUFACTURING OF FIN</vt:lpstr>
      <vt:lpstr>MANUFACTURING OF LANDING GEAR</vt:lpstr>
      <vt:lpstr>ASSEMBLY OF AIRCRAFT</vt:lpstr>
      <vt:lpstr>INNOVATION IN ROBOCRAFT PROJECT</vt:lpstr>
      <vt:lpstr>ADVANTAGE OF ROBOCRAFT PROJECT</vt:lpstr>
      <vt:lpstr>APPLICATION OF ROBOCRAFT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POLYTECHNIC RAJKOT</dc:title>
  <dc:creator>SUJIT VISHWAKARMA</dc:creator>
  <cp:lastModifiedBy>chirag tank</cp:lastModifiedBy>
  <cp:revision>37</cp:revision>
  <dcterms:created xsi:type="dcterms:W3CDTF">2015-05-22T19:07:31Z</dcterms:created>
  <dcterms:modified xsi:type="dcterms:W3CDTF">2024-10-12T11:41:39Z</dcterms:modified>
</cp:coreProperties>
</file>