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7"/>
    <p:restoredTop sz="74201"/>
  </p:normalViewPr>
  <p:slideViewPr>
    <p:cSldViewPr snapToGrid="0" snapToObjects="1">
      <p:cViewPr varScale="1">
        <p:scale>
          <a:sx n="55" d="100"/>
          <a:sy n="55" d="100"/>
        </p:scale>
        <p:origin x="19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09BDE-DD98-AF48-BBE8-0872461D110F}" type="datetimeFigureOut">
              <a:rPr lang="en-JP" smtClean="0"/>
              <a:t>2021/10/11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84FF-92A8-3C42-A535-D973A555A028}" type="slidenum">
              <a:rPr lang="en-JP" smtClean="0"/>
              <a:t>‹#›</a:t>
            </a:fld>
            <a:endParaRPr lang="en-JP"/>
          </a:p>
        </p:txBody>
      </p:sp>
    </p:spTree>
    <p:extLst>
      <p:ext uri="{BB962C8B-B14F-4D97-AF65-F5344CB8AC3E}">
        <p14:creationId xmlns:p14="http://schemas.microsoft.com/office/powerpoint/2010/main" val="209298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787284FF-92A8-3C42-A535-D973A555A028}" type="slidenum">
              <a:rPr lang="en-JP" smtClean="0"/>
              <a:t>1</a:t>
            </a:fld>
            <a:endParaRPr lang="en-JP"/>
          </a:p>
        </p:txBody>
      </p:sp>
    </p:spTree>
    <p:extLst>
      <p:ext uri="{BB962C8B-B14F-4D97-AF65-F5344CB8AC3E}">
        <p14:creationId xmlns:p14="http://schemas.microsoft.com/office/powerpoint/2010/main" val="50717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787284FF-92A8-3C42-A535-D973A555A028}" type="slidenum">
              <a:rPr lang="en-JP" smtClean="0"/>
              <a:t>2</a:t>
            </a:fld>
            <a:endParaRPr lang="en-JP"/>
          </a:p>
        </p:txBody>
      </p:sp>
    </p:spTree>
    <p:extLst>
      <p:ext uri="{BB962C8B-B14F-4D97-AF65-F5344CB8AC3E}">
        <p14:creationId xmlns:p14="http://schemas.microsoft.com/office/powerpoint/2010/main" val="12641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b="0" dirty="0"/>
          </a:p>
        </p:txBody>
      </p:sp>
      <p:sp>
        <p:nvSpPr>
          <p:cNvPr id="4" name="Slide Number Placeholder 3"/>
          <p:cNvSpPr>
            <a:spLocks noGrp="1"/>
          </p:cNvSpPr>
          <p:nvPr>
            <p:ph type="sldNum" sz="quarter" idx="5"/>
          </p:nvPr>
        </p:nvSpPr>
        <p:spPr/>
        <p:txBody>
          <a:bodyPr/>
          <a:lstStyle/>
          <a:p>
            <a:fld id="{787284FF-92A8-3C42-A535-D973A555A028}" type="slidenum">
              <a:rPr lang="en-JP" smtClean="0"/>
              <a:t>3</a:t>
            </a:fld>
            <a:endParaRPr lang="en-JP"/>
          </a:p>
        </p:txBody>
      </p:sp>
    </p:spTree>
    <p:extLst>
      <p:ext uri="{BB962C8B-B14F-4D97-AF65-F5344CB8AC3E}">
        <p14:creationId xmlns:p14="http://schemas.microsoft.com/office/powerpoint/2010/main" val="49049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46F5-4241-744D-8484-652BA1833A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JP"/>
          </a:p>
        </p:txBody>
      </p:sp>
      <p:sp>
        <p:nvSpPr>
          <p:cNvPr id="3" name="Subtitle 2">
            <a:extLst>
              <a:ext uri="{FF2B5EF4-FFF2-40B4-BE49-F238E27FC236}">
                <a16:creationId xmlns:a16="http://schemas.microsoft.com/office/drawing/2014/main" id="{EC00A1E1-8359-DA40-84E8-DEDF9ED27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JP"/>
          </a:p>
        </p:txBody>
      </p:sp>
      <p:sp>
        <p:nvSpPr>
          <p:cNvPr id="4" name="Date Placeholder 3">
            <a:extLst>
              <a:ext uri="{FF2B5EF4-FFF2-40B4-BE49-F238E27FC236}">
                <a16:creationId xmlns:a16="http://schemas.microsoft.com/office/drawing/2014/main" id="{FE4AE00F-33E9-1341-BD37-F0DE7A879F04}"/>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6C7C775B-C3A6-E544-B892-CE33C6BB534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F48BF02F-2075-4048-8FA3-66D955D66F5A}"/>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424446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F180-D393-6446-9945-B421A85D210C}"/>
              </a:ext>
            </a:extLst>
          </p:cNvPr>
          <p:cNvSpPr>
            <a:spLocks noGrp="1"/>
          </p:cNvSpPr>
          <p:nvPr>
            <p:ph type="title"/>
          </p:nvPr>
        </p:nvSpPr>
        <p:spPr/>
        <p:txBody>
          <a:bodyPr/>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F646C80C-5D7A-D847-AB31-C50E29DBEE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586372A9-7C5B-8F4B-B9D5-14BFA08681FC}"/>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3135A66E-7CE8-8845-9A05-FD9776F12B1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5A836F4-7677-374D-A983-CCD8D08834CA}"/>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78653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98EE6-4829-F34E-BE66-5FD08706A9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3865DB48-9301-0F4B-9307-3C7FA1383C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930299BF-9087-7144-B333-CEC7F8CDF3F4}"/>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46B709D4-BD23-BD49-9CD3-4F3B77B595E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E897300-5A0E-094D-AFF4-BEEBC4537956}"/>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359181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6238-1150-D648-87FA-D77FC5B79792}"/>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C841A751-2F71-FB46-B82E-1201E49509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7FADD70D-3DFE-9048-8A61-F751EC051040}"/>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0ED90A34-3823-F34E-9B9D-6C96C14BD2B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444B82-D8B7-F24E-8732-17D4B2103C30}"/>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407685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286F-C0A0-CB46-8A81-C949786E47D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JP"/>
          </a:p>
        </p:txBody>
      </p:sp>
      <p:sp>
        <p:nvSpPr>
          <p:cNvPr id="3" name="Text Placeholder 2">
            <a:extLst>
              <a:ext uri="{FF2B5EF4-FFF2-40B4-BE49-F238E27FC236}">
                <a16:creationId xmlns:a16="http://schemas.microsoft.com/office/drawing/2014/main" id="{0E4F5581-3184-594E-857E-A65E1C7A0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9D0C1E-4C96-DD45-A14C-3A945B44565A}"/>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D29348DE-0BAD-2E4F-8707-CA42A94F25E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665DF4DB-389C-344A-8288-87F7885E6DD0}"/>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330851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AF5F-0076-4548-BFAC-7E61F7E6A639}"/>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C1D388C0-9D08-534A-A147-BFAA323392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Content Placeholder 3">
            <a:extLst>
              <a:ext uri="{FF2B5EF4-FFF2-40B4-BE49-F238E27FC236}">
                <a16:creationId xmlns:a16="http://schemas.microsoft.com/office/drawing/2014/main" id="{EB13BCDE-F812-0C4C-8099-805232823E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Date Placeholder 4">
            <a:extLst>
              <a:ext uri="{FF2B5EF4-FFF2-40B4-BE49-F238E27FC236}">
                <a16:creationId xmlns:a16="http://schemas.microsoft.com/office/drawing/2014/main" id="{B3862248-7DE4-FE45-8405-8165AD155870}"/>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6" name="Footer Placeholder 5">
            <a:extLst>
              <a:ext uri="{FF2B5EF4-FFF2-40B4-BE49-F238E27FC236}">
                <a16:creationId xmlns:a16="http://schemas.microsoft.com/office/drawing/2014/main" id="{CB5DDBD9-B130-1145-952D-98003873CBF8}"/>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3E28456-B9B0-1E49-901A-354271BACE12}"/>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406927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B280-F906-4949-AFAF-C551996A6753}"/>
              </a:ext>
            </a:extLst>
          </p:cNvPr>
          <p:cNvSpPr>
            <a:spLocks noGrp="1"/>
          </p:cNvSpPr>
          <p:nvPr>
            <p:ph type="title"/>
          </p:nvPr>
        </p:nvSpPr>
        <p:spPr>
          <a:xfrm>
            <a:off x="839788" y="365125"/>
            <a:ext cx="10515600" cy="1325563"/>
          </a:xfrm>
        </p:spPr>
        <p:txBody>
          <a:bodyPr/>
          <a:lstStyle/>
          <a:p>
            <a:r>
              <a:rPr lang="en-GB"/>
              <a:t>Click to edit Master title style</a:t>
            </a:r>
            <a:endParaRPr lang="en-JP"/>
          </a:p>
        </p:txBody>
      </p:sp>
      <p:sp>
        <p:nvSpPr>
          <p:cNvPr id="3" name="Text Placeholder 2">
            <a:extLst>
              <a:ext uri="{FF2B5EF4-FFF2-40B4-BE49-F238E27FC236}">
                <a16:creationId xmlns:a16="http://schemas.microsoft.com/office/drawing/2014/main" id="{2CFD157C-1BE3-9E4E-8CC7-9FD5BB1F8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505736-EF91-3944-B1D8-24343D130F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Text Placeholder 4">
            <a:extLst>
              <a:ext uri="{FF2B5EF4-FFF2-40B4-BE49-F238E27FC236}">
                <a16:creationId xmlns:a16="http://schemas.microsoft.com/office/drawing/2014/main" id="{BBA0DBCA-59EA-8F40-A12E-D1FC7BC75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9D2A9C-90E5-F64B-9121-2A0D373E73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7" name="Date Placeholder 6">
            <a:extLst>
              <a:ext uri="{FF2B5EF4-FFF2-40B4-BE49-F238E27FC236}">
                <a16:creationId xmlns:a16="http://schemas.microsoft.com/office/drawing/2014/main" id="{08EB34CD-647F-F747-95FD-87539B8210D3}"/>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8" name="Footer Placeholder 7">
            <a:extLst>
              <a:ext uri="{FF2B5EF4-FFF2-40B4-BE49-F238E27FC236}">
                <a16:creationId xmlns:a16="http://schemas.microsoft.com/office/drawing/2014/main" id="{A4665903-FC9D-C041-84DB-6DB8826DA0DA}"/>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DA57278B-2306-524C-A7F5-13C1A997A0E7}"/>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353461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9BB8-AE11-6E45-A4C4-0C1BA41F9395}"/>
              </a:ext>
            </a:extLst>
          </p:cNvPr>
          <p:cNvSpPr>
            <a:spLocks noGrp="1"/>
          </p:cNvSpPr>
          <p:nvPr>
            <p:ph type="title"/>
          </p:nvPr>
        </p:nvSpPr>
        <p:spPr/>
        <p:txBody>
          <a:bodyPr/>
          <a:lstStyle/>
          <a:p>
            <a:r>
              <a:rPr lang="en-GB"/>
              <a:t>Click to edit Master title style</a:t>
            </a:r>
            <a:endParaRPr lang="en-JP"/>
          </a:p>
        </p:txBody>
      </p:sp>
      <p:sp>
        <p:nvSpPr>
          <p:cNvPr id="3" name="Date Placeholder 2">
            <a:extLst>
              <a:ext uri="{FF2B5EF4-FFF2-40B4-BE49-F238E27FC236}">
                <a16:creationId xmlns:a16="http://schemas.microsoft.com/office/drawing/2014/main" id="{9D5D3844-B5B8-7844-B172-84ACF211847B}"/>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4" name="Footer Placeholder 3">
            <a:extLst>
              <a:ext uri="{FF2B5EF4-FFF2-40B4-BE49-F238E27FC236}">
                <a16:creationId xmlns:a16="http://schemas.microsoft.com/office/drawing/2014/main" id="{014254EA-4449-2146-9F31-28746AAADC21}"/>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F87463D2-2A1C-A341-98E0-4B50924EB522}"/>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311210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F3D9D-A492-3744-9811-60B59DEECE07}"/>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3" name="Footer Placeholder 2">
            <a:extLst>
              <a:ext uri="{FF2B5EF4-FFF2-40B4-BE49-F238E27FC236}">
                <a16:creationId xmlns:a16="http://schemas.microsoft.com/office/drawing/2014/main" id="{F892D398-B8B6-9E42-8A95-E29E78FDC52E}"/>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7C788625-304D-B44C-9448-BCC1A9C9E47F}"/>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59016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8FBF-F59E-4C47-84DF-F6CE705660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Content Placeholder 2">
            <a:extLst>
              <a:ext uri="{FF2B5EF4-FFF2-40B4-BE49-F238E27FC236}">
                <a16:creationId xmlns:a16="http://schemas.microsoft.com/office/drawing/2014/main" id="{7D0B0096-5AB0-BC4E-BAE4-EABAC8CA2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Text Placeholder 3">
            <a:extLst>
              <a:ext uri="{FF2B5EF4-FFF2-40B4-BE49-F238E27FC236}">
                <a16:creationId xmlns:a16="http://schemas.microsoft.com/office/drawing/2014/main" id="{F043A9A4-CB62-D24D-8F54-66A0B0C49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2B6166-6AB8-674C-A112-7E967C5B134A}"/>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6" name="Footer Placeholder 5">
            <a:extLst>
              <a:ext uri="{FF2B5EF4-FFF2-40B4-BE49-F238E27FC236}">
                <a16:creationId xmlns:a16="http://schemas.microsoft.com/office/drawing/2014/main" id="{ED10D68C-9DA0-794B-9D62-CEC5BE80E94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7786812-1BB8-D045-8611-FA186D735618}"/>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42527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9C5B-FB70-8B40-ADB1-2C5F92A495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Picture Placeholder 2">
            <a:extLst>
              <a:ext uri="{FF2B5EF4-FFF2-40B4-BE49-F238E27FC236}">
                <a16:creationId xmlns:a16="http://schemas.microsoft.com/office/drawing/2014/main" id="{5C987815-E9BA-614C-B582-DB4076C4E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9E5861B-187A-384B-B021-7CBCFE217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1B053-7DD4-D841-B0A4-AA6DA3FD90D0}"/>
              </a:ext>
            </a:extLst>
          </p:cNvPr>
          <p:cNvSpPr>
            <a:spLocks noGrp="1"/>
          </p:cNvSpPr>
          <p:nvPr>
            <p:ph type="dt" sz="half" idx="10"/>
          </p:nvPr>
        </p:nvSpPr>
        <p:spPr/>
        <p:txBody>
          <a:bodyPr/>
          <a:lstStyle/>
          <a:p>
            <a:fld id="{58BE324F-9340-7A41-9690-F357BDA308E5}" type="datetimeFigureOut">
              <a:rPr lang="en-JP" smtClean="0"/>
              <a:t>2021/10/11</a:t>
            </a:fld>
            <a:endParaRPr lang="en-JP"/>
          </a:p>
        </p:txBody>
      </p:sp>
      <p:sp>
        <p:nvSpPr>
          <p:cNvPr id="6" name="Footer Placeholder 5">
            <a:extLst>
              <a:ext uri="{FF2B5EF4-FFF2-40B4-BE49-F238E27FC236}">
                <a16:creationId xmlns:a16="http://schemas.microsoft.com/office/drawing/2014/main" id="{6CC9B39E-0696-6D4A-B8E5-BAD40E82E4E1}"/>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637E568-2551-1543-8CDE-8E220A38AF70}"/>
              </a:ext>
            </a:extLst>
          </p:cNvPr>
          <p:cNvSpPr>
            <a:spLocks noGrp="1"/>
          </p:cNvSpPr>
          <p:nvPr>
            <p:ph type="sldNum" sz="quarter" idx="12"/>
          </p:nvPr>
        </p:nvSpPr>
        <p:spPr/>
        <p:txBody>
          <a:bodyPr/>
          <a:lstStyle/>
          <a:p>
            <a:fld id="{131DA331-23C8-3B48-A944-F63628B69F3E}" type="slidenum">
              <a:rPr lang="en-JP" smtClean="0"/>
              <a:t>‹#›</a:t>
            </a:fld>
            <a:endParaRPr lang="en-JP"/>
          </a:p>
        </p:txBody>
      </p:sp>
    </p:spTree>
    <p:extLst>
      <p:ext uri="{BB962C8B-B14F-4D97-AF65-F5344CB8AC3E}">
        <p14:creationId xmlns:p14="http://schemas.microsoft.com/office/powerpoint/2010/main" val="168202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61EA6-BD59-9E43-8EBA-8508189A1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JP"/>
          </a:p>
        </p:txBody>
      </p:sp>
      <p:sp>
        <p:nvSpPr>
          <p:cNvPr id="3" name="Text Placeholder 2">
            <a:extLst>
              <a:ext uri="{FF2B5EF4-FFF2-40B4-BE49-F238E27FC236}">
                <a16:creationId xmlns:a16="http://schemas.microsoft.com/office/drawing/2014/main" id="{27530B42-5F99-3F42-8C18-E5F5CDC4B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323997BC-C0BC-A84F-BF50-49D831767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E324F-9340-7A41-9690-F357BDA308E5}" type="datetimeFigureOut">
              <a:rPr lang="en-JP" smtClean="0"/>
              <a:t>2021/10/11</a:t>
            </a:fld>
            <a:endParaRPr lang="en-JP"/>
          </a:p>
        </p:txBody>
      </p:sp>
      <p:sp>
        <p:nvSpPr>
          <p:cNvPr id="5" name="Footer Placeholder 4">
            <a:extLst>
              <a:ext uri="{FF2B5EF4-FFF2-40B4-BE49-F238E27FC236}">
                <a16:creationId xmlns:a16="http://schemas.microsoft.com/office/drawing/2014/main" id="{D923F5F5-1820-8E41-9679-5C35F20AE6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1DC1B8DA-51A8-804F-9E37-1DBCCF285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DA331-23C8-3B48-A944-F63628B69F3E}" type="slidenum">
              <a:rPr lang="en-JP" smtClean="0"/>
              <a:t>‹#›</a:t>
            </a:fld>
            <a:endParaRPr lang="en-JP"/>
          </a:p>
        </p:txBody>
      </p:sp>
    </p:spTree>
    <p:extLst>
      <p:ext uri="{BB962C8B-B14F-4D97-AF65-F5344CB8AC3E}">
        <p14:creationId xmlns:p14="http://schemas.microsoft.com/office/powerpoint/2010/main" val="266978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48097A-725A-5241-ACCC-DA5F07169908}"/>
              </a:ext>
            </a:extLst>
          </p:cNvPr>
          <p:cNvGraphicFramePr>
            <a:graphicFrameLocks noGrp="1"/>
          </p:cNvGraphicFramePr>
          <p:nvPr>
            <p:extLst>
              <p:ext uri="{D42A27DB-BD31-4B8C-83A1-F6EECF244321}">
                <p14:modId xmlns:p14="http://schemas.microsoft.com/office/powerpoint/2010/main" val="2031697290"/>
              </p:ext>
            </p:extLst>
          </p:nvPr>
        </p:nvGraphicFramePr>
        <p:xfrm>
          <a:off x="176244" y="924021"/>
          <a:ext cx="5160867" cy="1859904"/>
        </p:xfrm>
        <a:graphic>
          <a:graphicData uri="http://schemas.openxmlformats.org/drawingml/2006/table">
            <a:tbl>
              <a:tblPr>
                <a:tableStyleId>{7DF18680-E054-41AD-8BC1-D1AEF772440D}</a:tableStyleId>
              </a:tblPr>
              <a:tblGrid>
                <a:gridCol w="1290217">
                  <a:extLst>
                    <a:ext uri="{9D8B030D-6E8A-4147-A177-3AD203B41FA5}">
                      <a16:colId xmlns:a16="http://schemas.microsoft.com/office/drawing/2014/main" val="1408173477"/>
                    </a:ext>
                  </a:extLst>
                </a:gridCol>
                <a:gridCol w="1290217">
                  <a:extLst>
                    <a:ext uri="{9D8B030D-6E8A-4147-A177-3AD203B41FA5}">
                      <a16:colId xmlns:a16="http://schemas.microsoft.com/office/drawing/2014/main" val="1319935301"/>
                    </a:ext>
                  </a:extLst>
                </a:gridCol>
                <a:gridCol w="1080978">
                  <a:extLst>
                    <a:ext uri="{9D8B030D-6E8A-4147-A177-3AD203B41FA5}">
                      <a16:colId xmlns:a16="http://schemas.microsoft.com/office/drawing/2014/main" val="730342602"/>
                    </a:ext>
                  </a:extLst>
                </a:gridCol>
                <a:gridCol w="1499455">
                  <a:extLst>
                    <a:ext uri="{9D8B030D-6E8A-4147-A177-3AD203B41FA5}">
                      <a16:colId xmlns:a16="http://schemas.microsoft.com/office/drawing/2014/main" val="725886416"/>
                    </a:ext>
                  </a:extLst>
                </a:gridCol>
              </a:tblGrid>
              <a:tr h="464976">
                <a:tc>
                  <a:txBody>
                    <a:bodyPr/>
                    <a:lstStyle/>
                    <a:p>
                      <a:pPr algn="l" fontAlgn="b"/>
                      <a:r>
                        <a:rPr lang="en-GB" sz="1600" u="none" strike="noStrike">
                          <a:effectLst/>
                          <a:latin typeface="Times New Roman" panose="02020603050405020304" pitchFamily="18" charset="0"/>
                          <a:cs typeface="Times New Roman" panose="02020603050405020304" pitchFamily="18" charset="0"/>
                        </a:rPr>
                        <a:t>Group 1</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Group 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dirty="0" err="1">
                          <a:effectLst/>
                          <a:latin typeface="Times New Roman" panose="02020603050405020304" pitchFamily="18" charset="0"/>
                          <a:cs typeface="Times New Roman" panose="02020603050405020304" pitchFamily="18" charset="0"/>
                        </a:rPr>
                        <a:t>Dist</a:t>
                      </a:r>
                      <a:endParaRPr lang="en-GB"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Std. Err</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55431908"/>
                  </a:ext>
                </a:extLst>
              </a:tr>
              <a:tr h="464976">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0.19450</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0.01859</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494231250"/>
                  </a:ext>
                </a:extLst>
              </a:tr>
              <a:tr h="464976">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0.37969</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0.03546</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98869773"/>
                  </a:ext>
                </a:extLst>
              </a:tr>
              <a:tr h="464976">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dirty="0">
                          <a:effectLst/>
                          <a:latin typeface="Times New Roman" panose="02020603050405020304" pitchFamily="18" charset="0"/>
                          <a:cs typeface="Times New Roman" panose="02020603050405020304" pitchFamily="18" charset="0"/>
                        </a:rPr>
                        <a:t>Outgroup</a:t>
                      </a:r>
                      <a:endParaRPr lang="en-GB" sz="1600" b="1"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0.32660</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dirty="0">
                          <a:effectLst/>
                          <a:latin typeface="Times New Roman" panose="02020603050405020304" pitchFamily="18" charset="0"/>
                          <a:cs typeface="Times New Roman" panose="02020603050405020304" pitchFamily="18" charset="0"/>
                        </a:rPr>
                        <a:t>0.02954</a:t>
                      </a:r>
                      <a:endParaRPr lang="en-JP"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14827570"/>
                  </a:ext>
                </a:extLst>
              </a:tr>
            </a:tbl>
          </a:graphicData>
        </a:graphic>
      </p:graphicFrame>
      <p:graphicFrame>
        <p:nvGraphicFramePr>
          <p:cNvPr id="4" name="Table 3">
            <a:extLst>
              <a:ext uri="{FF2B5EF4-FFF2-40B4-BE49-F238E27FC236}">
                <a16:creationId xmlns:a16="http://schemas.microsoft.com/office/drawing/2014/main" id="{F54D43EB-A91A-C443-8D40-9CDD50CDBB3D}"/>
              </a:ext>
            </a:extLst>
          </p:cNvPr>
          <p:cNvGraphicFramePr>
            <a:graphicFrameLocks noGrp="1"/>
          </p:cNvGraphicFramePr>
          <p:nvPr>
            <p:extLst>
              <p:ext uri="{D42A27DB-BD31-4B8C-83A1-F6EECF244321}">
                <p14:modId xmlns:p14="http://schemas.microsoft.com/office/powerpoint/2010/main" val="376822781"/>
              </p:ext>
            </p:extLst>
          </p:nvPr>
        </p:nvGraphicFramePr>
        <p:xfrm>
          <a:off x="176244" y="3382108"/>
          <a:ext cx="11319068" cy="1859904"/>
        </p:xfrm>
        <a:graphic>
          <a:graphicData uri="http://schemas.openxmlformats.org/drawingml/2006/table">
            <a:tbl>
              <a:tblPr>
                <a:tableStyleId>{5C22544A-7EE6-4342-B048-85BDC9FD1C3A}</a:tableStyleId>
              </a:tblPr>
              <a:tblGrid>
                <a:gridCol w="1690372">
                  <a:extLst>
                    <a:ext uri="{9D8B030D-6E8A-4147-A177-3AD203B41FA5}">
                      <a16:colId xmlns:a16="http://schemas.microsoft.com/office/drawing/2014/main" val="2903121376"/>
                    </a:ext>
                  </a:extLst>
                </a:gridCol>
                <a:gridCol w="1203587">
                  <a:extLst>
                    <a:ext uri="{9D8B030D-6E8A-4147-A177-3AD203B41FA5}">
                      <a16:colId xmlns:a16="http://schemas.microsoft.com/office/drawing/2014/main" val="3148002600"/>
                    </a:ext>
                  </a:extLst>
                </a:gridCol>
                <a:gridCol w="1203587">
                  <a:extLst>
                    <a:ext uri="{9D8B030D-6E8A-4147-A177-3AD203B41FA5}">
                      <a16:colId xmlns:a16="http://schemas.microsoft.com/office/drawing/2014/main" val="1717515980"/>
                    </a:ext>
                  </a:extLst>
                </a:gridCol>
                <a:gridCol w="1203587">
                  <a:extLst>
                    <a:ext uri="{9D8B030D-6E8A-4147-A177-3AD203B41FA5}">
                      <a16:colId xmlns:a16="http://schemas.microsoft.com/office/drawing/2014/main" val="3253351406"/>
                    </a:ext>
                  </a:extLst>
                </a:gridCol>
                <a:gridCol w="1203587">
                  <a:extLst>
                    <a:ext uri="{9D8B030D-6E8A-4147-A177-3AD203B41FA5}">
                      <a16:colId xmlns:a16="http://schemas.microsoft.com/office/drawing/2014/main" val="1751778335"/>
                    </a:ext>
                  </a:extLst>
                </a:gridCol>
                <a:gridCol w="1203587">
                  <a:extLst>
                    <a:ext uri="{9D8B030D-6E8A-4147-A177-3AD203B41FA5}">
                      <a16:colId xmlns:a16="http://schemas.microsoft.com/office/drawing/2014/main" val="2237993776"/>
                    </a:ext>
                  </a:extLst>
                </a:gridCol>
                <a:gridCol w="1203587">
                  <a:extLst>
                    <a:ext uri="{9D8B030D-6E8A-4147-A177-3AD203B41FA5}">
                      <a16:colId xmlns:a16="http://schemas.microsoft.com/office/drawing/2014/main" val="985531703"/>
                    </a:ext>
                  </a:extLst>
                </a:gridCol>
                <a:gridCol w="1203587">
                  <a:extLst>
                    <a:ext uri="{9D8B030D-6E8A-4147-A177-3AD203B41FA5}">
                      <a16:colId xmlns:a16="http://schemas.microsoft.com/office/drawing/2014/main" val="3859889265"/>
                    </a:ext>
                  </a:extLst>
                </a:gridCol>
                <a:gridCol w="1203587">
                  <a:extLst>
                    <a:ext uri="{9D8B030D-6E8A-4147-A177-3AD203B41FA5}">
                      <a16:colId xmlns:a16="http://schemas.microsoft.com/office/drawing/2014/main" val="297491028"/>
                    </a:ext>
                  </a:extLst>
                </a:gridCol>
              </a:tblGrid>
              <a:tr h="695689">
                <a:tc>
                  <a:txBody>
                    <a:bodyPr/>
                    <a:lstStyle/>
                    <a:p>
                      <a:pPr algn="l" fontAlgn="b"/>
                      <a:r>
                        <a:rPr lang="en-GB" sz="1400" u="none" strike="noStrike">
                          <a:effectLst/>
                          <a:latin typeface="Times New Roman" panose="02020603050405020304" pitchFamily="18" charset="0"/>
                          <a:cs typeface="Times New Roman" panose="02020603050405020304" pitchFamily="18" charset="0"/>
                        </a:rPr>
                        <a:t>Nagano Clade</a:t>
                      </a:r>
                      <a:endParaRPr lang="en-GB" sz="14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OK037605-037607 Nagano</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MH230079</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MZ508276</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MF177101-177133</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JN593332</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dirty="0">
                          <a:effectLst/>
                          <a:latin typeface="Times New Roman" panose="02020603050405020304" pitchFamily="18" charset="0"/>
                          <a:cs typeface="Times New Roman" panose="02020603050405020304" pitchFamily="18" charset="0"/>
                        </a:rPr>
                        <a:t>OK037612</a:t>
                      </a:r>
                      <a:endParaRPr lang="en-GB" sz="14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KP231217</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MZ508275</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25200535"/>
                  </a:ext>
                </a:extLst>
              </a:tr>
              <a:tr h="468526">
                <a:tc>
                  <a:txBody>
                    <a:bodyPr/>
                    <a:lstStyle/>
                    <a:p>
                      <a:pPr algn="l" fontAlgn="b"/>
                      <a:r>
                        <a:rPr lang="en-GB" sz="1400" u="none" strike="noStrike">
                          <a:effectLst/>
                          <a:latin typeface="Times New Roman" panose="02020603050405020304" pitchFamily="18" charset="0"/>
                          <a:cs typeface="Times New Roman" panose="02020603050405020304" pitchFamily="18" charset="0"/>
                        </a:rPr>
                        <a:t>Osaka Clade</a:t>
                      </a:r>
                      <a:endParaRPr lang="en-GB" sz="14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MZ508274</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MZ508273</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MK600508-600509</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KF510026</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FJ423613-423620</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MZ326744</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MF000493</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a:effectLst/>
                          <a:latin typeface="Times New Roman" panose="02020603050405020304" pitchFamily="18" charset="0"/>
                          <a:cs typeface="Times New Roman" panose="02020603050405020304" pitchFamily="18" charset="0"/>
                        </a:rPr>
                        <a:t> </a:t>
                      </a:r>
                      <a:endParaRPr lang="en-JP"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38482489"/>
                  </a:ext>
                </a:extLst>
              </a:tr>
              <a:tr h="695689">
                <a:tc>
                  <a:txBody>
                    <a:bodyPr/>
                    <a:lstStyle/>
                    <a:p>
                      <a:pPr algn="l" fontAlgn="b"/>
                      <a:r>
                        <a:rPr lang="en-GB" sz="1400" u="none" strike="noStrike">
                          <a:effectLst/>
                          <a:latin typeface="Times New Roman" panose="02020603050405020304" pitchFamily="18" charset="0"/>
                          <a:cs typeface="Times New Roman" panose="02020603050405020304" pitchFamily="18" charset="0"/>
                        </a:rPr>
                        <a:t>Outgroup</a:t>
                      </a:r>
                      <a:endParaRPr lang="en-GB" sz="14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dirty="0">
                          <a:effectLst/>
                          <a:latin typeface="Times New Roman" panose="02020603050405020304" pitchFamily="18" charset="0"/>
                          <a:cs typeface="Times New Roman" panose="02020603050405020304" pitchFamily="18" charset="0"/>
                        </a:rPr>
                        <a:t>OK037611 </a:t>
                      </a:r>
                      <a:r>
                        <a:rPr lang="en-GB" sz="1400" u="none" strike="noStrike" dirty="0" err="1">
                          <a:effectLst/>
                          <a:latin typeface="Times New Roman" panose="02020603050405020304" pitchFamily="18" charset="0"/>
                          <a:cs typeface="Times New Roman" panose="02020603050405020304" pitchFamily="18" charset="0"/>
                        </a:rPr>
                        <a:t>A.japonica</a:t>
                      </a:r>
                      <a:endParaRPr lang="en-GB" sz="14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400" u="none" strike="noStrike">
                          <a:effectLst/>
                          <a:latin typeface="Times New Roman" panose="02020603050405020304" pitchFamily="18" charset="0"/>
                          <a:cs typeface="Times New Roman" panose="02020603050405020304" pitchFamily="18" charset="0"/>
                        </a:rPr>
                        <a:t>MH700550 O.phosphorica</a:t>
                      </a:r>
                      <a:endParaRPr lang="en-GB"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a:effectLst/>
                          <a:latin typeface="Times New Roman" panose="02020603050405020304" pitchFamily="18" charset="0"/>
                          <a:cs typeface="Times New Roman" panose="02020603050405020304" pitchFamily="18" charset="0"/>
                        </a:rPr>
                        <a:t> </a:t>
                      </a:r>
                      <a:endParaRPr lang="en-JP"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a:effectLst/>
                          <a:latin typeface="Times New Roman" panose="02020603050405020304" pitchFamily="18" charset="0"/>
                          <a:cs typeface="Times New Roman" panose="02020603050405020304" pitchFamily="18" charset="0"/>
                        </a:rPr>
                        <a:t> </a:t>
                      </a:r>
                      <a:endParaRPr lang="en-JP"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a:effectLst/>
                          <a:latin typeface="Times New Roman" panose="02020603050405020304" pitchFamily="18" charset="0"/>
                          <a:cs typeface="Times New Roman" panose="02020603050405020304" pitchFamily="18" charset="0"/>
                        </a:rPr>
                        <a:t> </a:t>
                      </a:r>
                      <a:endParaRPr lang="en-JP"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dirty="0">
                          <a:effectLst/>
                          <a:latin typeface="Times New Roman" panose="02020603050405020304" pitchFamily="18" charset="0"/>
                          <a:cs typeface="Times New Roman" panose="02020603050405020304" pitchFamily="18" charset="0"/>
                        </a:rPr>
                        <a:t> </a:t>
                      </a:r>
                      <a:endParaRPr lang="en-JP" sz="14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a:effectLst/>
                          <a:latin typeface="Times New Roman" panose="02020603050405020304" pitchFamily="18" charset="0"/>
                          <a:cs typeface="Times New Roman" panose="02020603050405020304" pitchFamily="18" charset="0"/>
                        </a:rPr>
                        <a:t> </a:t>
                      </a:r>
                      <a:endParaRPr lang="en-JP" sz="14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400" u="none" strike="noStrike" dirty="0">
                          <a:effectLst/>
                          <a:latin typeface="Times New Roman" panose="02020603050405020304" pitchFamily="18" charset="0"/>
                          <a:cs typeface="Times New Roman" panose="02020603050405020304" pitchFamily="18" charset="0"/>
                        </a:rPr>
                        <a:t> </a:t>
                      </a:r>
                      <a:endParaRPr lang="en-JP" sz="14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84720661"/>
                  </a:ext>
                </a:extLst>
              </a:tr>
            </a:tbl>
          </a:graphicData>
        </a:graphic>
      </p:graphicFrame>
      <p:sp>
        <p:nvSpPr>
          <p:cNvPr id="18" name="TextBox 17">
            <a:extLst>
              <a:ext uri="{FF2B5EF4-FFF2-40B4-BE49-F238E27FC236}">
                <a16:creationId xmlns:a16="http://schemas.microsoft.com/office/drawing/2014/main" id="{F82551BE-56ED-F94E-BA96-60B71FBC8C34}"/>
              </a:ext>
            </a:extLst>
          </p:cNvPr>
          <p:cNvSpPr txBox="1"/>
          <p:nvPr/>
        </p:nvSpPr>
        <p:spPr>
          <a:xfrm>
            <a:off x="5523722" y="93307"/>
            <a:ext cx="6668278" cy="3139321"/>
          </a:xfrm>
          <a:prstGeom prst="rect">
            <a:avLst/>
          </a:prstGeom>
          <a:noFill/>
          <a:ln w="31750">
            <a:solidFill>
              <a:schemeClr val="accent1"/>
            </a:solidFill>
          </a:ln>
        </p:spPr>
        <p:txBody>
          <a:bodyPr wrap="square" rtlCol="0">
            <a:spAutoFit/>
          </a:bodyPr>
          <a:lstStyle/>
          <a:p>
            <a:r>
              <a:rPr lang="en-GB" b="1" dirty="0">
                <a:latin typeface="Times New Roman" panose="02020603050405020304" pitchFamily="18" charset="0"/>
                <a:cs typeface="Times New Roman" panose="02020603050405020304" pitchFamily="18" charset="0"/>
              </a:rPr>
              <a:t>Table: Estimates of Evolutionary Divergence over Sequence Pairs between 2 groups Nagano group and Osaka group, for COI gene. </a:t>
            </a:r>
          </a:p>
          <a:p>
            <a:r>
              <a:rPr lang="en-GB" dirty="0">
                <a:latin typeface="Times New Roman" panose="02020603050405020304" pitchFamily="18" charset="0"/>
                <a:cs typeface="Times New Roman" panose="02020603050405020304" pitchFamily="18" charset="0"/>
              </a:rPr>
              <a:t>The number of base substitutions per site from averaging overall sequence pairs between groups that contain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of Nagano and Osaka are shown. The Nagano group contains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from Nagano, Italy, Germany, Chile, Singapore, Greece, Czech Republic and one from </a:t>
            </a:r>
            <a:r>
              <a:rPr lang="en-GB" dirty="0" err="1">
                <a:latin typeface="Times New Roman" panose="02020603050405020304" pitchFamily="18" charset="0"/>
                <a:cs typeface="Times New Roman" panose="02020603050405020304" pitchFamily="18" charset="0"/>
              </a:rPr>
              <a:t>unknwon</a:t>
            </a:r>
            <a:r>
              <a:rPr lang="en-GB" dirty="0">
                <a:latin typeface="Times New Roman" panose="02020603050405020304" pitchFamily="18" charset="0"/>
                <a:cs typeface="Times New Roman" panose="02020603050405020304" pitchFamily="18" charset="0"/>
              </a:rPr>
              <a:t> location. The Osaka group is made up of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from Osaka, Switzerland,  Germany (from two different studies), Morocco, and China. The standard error estimates between the groups can be seen in the last column. Estimate between Osaka group and Nagano group is 0.018590. </a:t>
            </a:r>
            <a:endParaRPr lang="en-JP"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E1DC8DB-F637-4645-97E3-4A933EF9FFD9}"/>
              </a:ext>
            </a:extLst>
          </p:cNvPr>
          <p:cNvSpPr txBox="1"/>
          <p:nvPr/>
        </p:nvSpPr>
        <p:spPr>
          <a:xfrm>
            <a:off x="189723" y="130629"/>
            <a:ext cx="4139681" cy="523220"/>
          </a:xfrm>
          <a:prstGeom prst="rect">
            <a:avLst/>
          </a:prstGeom>
          <a:noFill/>
        </p:spPr>
        <p:txBody>
          <a:bodyPr wrap="square" rtlCol="0">
            <a:spAutoFit/>
          </a:bodyPr>
          <a:lstStyle/>
          <a:p>
            <a:r>
              <a:rPr lang="en-JP" sz="2800" b="1" dirty="0">
                <a:latin typeface="Times New Roman" panose="02020603050405020304" pitchFamily="18" charset="0"/>
                <a:cs typeface="Times New Roman" panose="02020603050405020304" pitchFamily="18" charset="0"/>
              </a:rPr>
              <a:t>COI 2 groups</a:t>
            </a:r>
          </a:p>
        </p:txBody>
      </p:sp>
      <p:sp>
        <p:nvSpPr>
          <p:cNvPr id="2" name="TextBox 1">
            <a:extLst>
              <a:ext uri="{FF2B5EF4-FFF2-40B4-BE49-F238E27FC236}">
                <a16:creationId xmlns:a16="http://schemas.microsoft.com/office/drawing/2014/main" id="{C6A77C58-7EF5-4046-BC41-C8F3F5536A9B}"/>
              </a:ext>
            </a:extLst>
          </p:cNvPr>
          <p:cNvSpPr txBox="1"/>
          <p:nvPr/>
        </p:nvSpPr>
        <p:spPr>
          <a:xfrm>
            <a:off x="94861" y="5288904"/>
            <a:ext cx="12097139" cy="1769715"/>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Supplementary Data Ia. </a:t>
            </a:r>
            <a:r>
              <a:rPr lang="en-GB" sz="1400" dirty="0">
                <a:latin typeface="Times New Roman" panose="02020603050405020304" pitchFamily="18" charset="0"/>
                <a:cs typeface="Times New Roman" panose="02020603050405020304" pitchFamily="18" charset="0"/>
              </a:rPr>
              <a:t>Analyses were conducted using the Jukes-Cantor model [1]. The rate variation among sites was </a:t>
            </a:r>
            <a:r>
              <a:rPr lang="en-GB" sz="1400" dirty="0" err="1">
                <a:latin typeface="Times New Roman" panose="02020603050405020304" pitchFamily="18" charset="0"/>
                <a:cs typeface="Times New Roman" panose="02020603050405020304" pitchFamily="18" charset="0"/>
              </a:rPr>
              <a:t>modeled</a:t>
            </a:r>
            <a:r>
              <a:rPr lang="en-GB" sz="1400" dirty="0">
                <a:latin typeface="Times New Roman" panose="02020603050405020304" pitchFamily="18" charset="0"/>
                <a:cs typeface="Times New Roman" panose="02020603050405020304" pitchFamily="18" charset="0"/>
              </a:rPr>
              <a:t> with a gamma distribution (shape parameter = 1). This analysis involved 17 nucleotide sequences. Codon positions included were 1st+2nd+3rd+Noncoding. All ambiguous positions were removed for each sequence pair (pairwise deletion option). There were a total of 1566 positions in the final dataset. Evolutionary analyses were conducted in MEGA11 [2][3]”</a:t>
            </a:r>
          </a:p>
          <a:p>
            <a:pPr marL="228600" indent="-228600">
              <a:buAutoNum type="arabicPeriod"/>
            </a:pPr>
            <a:r>
              <a:rPr lang="en-GB" sz="1400" dirty="0">
                <a:latin typeface="Times New Roman" panose="02020603050405020304" pitchFamily="18" charset="0"/>
                <a:cs typeface="Times New Roman" panose="02020603050405020304" pitchFamily="18" charset="0"/>
              </a:rPr>
              <a:t>Jukes T.H. and Cantor C.R. (1969). Evolution of protein molecules. In Munro HN, editor, Mammalian Protein Metabolism, pp. 21-132, Academic Press, New York. </a:t>
            </a:r>
          </a:p>
          <a:p>
            <a:pPr marL="228600" indent="-228600">
              <a:buAutoNum type="arabicPeriod"/>
            </a:pPr>
            <a:r>
              <a:rPr lang="en-GB" sz="1400" dirty="0">
                <a:latin typeface="Times New Roman" panose="02020603050405020304" pitchFamily="18" charset="0"/>
                <a:cs typeface="Times New Roman" panose="02020603050405020304" pitchFamily="18" charset="0"/>
              </a:rPr>
              <a:t>Tamura K., </a:t>
            </a:r>
            <a:r>
              <a:rPr lang="en-GB" sz="1400" dirty="0" err="1">
                <a:latin typeface="Times New Roman" panose="02020603050405020304" pitchFamily="18" charset="0"/>
                <a:cs typeface="Times New Roman" panose="02020603050405020304" pitchFamily="18" charset="0"/>
              </a:rPr>
              <a:t>Stecher</a:t>
            </a:r>
            <a:r>
              <a:rPr lang="en-GB" sz="1400" dirty="0">
                <a:latin typeface="Times New Roman" panose="02020603050405020304" pitchFamily="18" charset="0"/>
                <a:cs typeface="Times New Roman" panose="02020603050405020304" pitchFamily="18" charset="0"/>
              </a:rPr>
              <a:t> G., and Kumar S. (2021). MEGA 11: Molecular Evolutionary Genetics Analysis Version 11. Molecular Biology and Evolution https://</a:t>
            </a:r>
            <a:r>
              <a:rPr lang="en-GB" sz="1400" dirty="0" err="1">
                <a:latin typeface="Times New Roman" panose="02020603050405020304" pitchFamily="18" charset="0"/>
                <a:cs typeface="Times New Roman" panose="02020603050405020304" pitchFamily="18" charset="0"/>
              </a:rPr>
              <a:t>doi.org</a:t>
            </a:r>
            <a:r>
              <a:rPr lang="en-GB" sz="1400" dirty="0">
                <a:latin typeface="Times New Roman" panose="02020603050405020304" pitchFamily="18" charset="0"/>
                <a:cs typeface="Times New Roman" panose="02020603050405020304" pitchFamily="18" charset="0"/>
              </a:rPr>
              <a:t>/10.1093/</a:t>
            </a:r>
            <a:r>
              <a:rPr lang="en-GB" sz="1400" dirty="0" err="1">
                <a:latin typeface="Times New Roman" panose="02020603050405020304" pitchFamily="18" charset="0"/>
                <a:cs typeface="Times New Roman" panose="02020603050405020304" pitchFamily="18" charset="0"/>
              </a:rPr>
              <a:t>molbev</a:t>
            </a:r>
            <a:r>
              <a:rPr lang="en-GB" sz="1400" dirty="0">
                <a:latin typeface="Times New Roman" panose="02020603050405020304" pitchFamily="18" charset="0"/>
                <a:cs typeface="Times New Roman" panose="02020603050405020304" pitchFamily="18" charset="0"/>
              </a:rPr>
              <a:t>/msab120. </a:t>
            </a:r>
          </a:p>
          <a:p>
            <a:pPr marL="228600" indent="-228600">
              <a:buAutoNum type="arabicPeriod"/>
            </a:pPr>
            <a:r>
              <a:rPr lang="en-GB" sz="1400" dirty="0" err="1">
                <a:latin typeface="Times New Roman" panose="02020603050405020304" pitchFamily="18" charset="0"/>
                <a:cs typeface="Times New Roman" panose="02020603050405020304" pitchFamily="18" charset="0"/>
              </a:rPr>
              <a:t>Stecher</a:t>
            </a:r>
            <a:r>
              <a:rPr lang="en-GB" sz="1400" dirty="0">
                <a:latin typeface="Times New Roman" panose="02020603050405020304" pitchFamily="18" charset="0"/>
                <a:cs typeface="Times New Roman" panose="02020603050405020304" pitchFamily="18" charset="0"/>
              </a:rPr>
              <a:t> G., Tamura K., and Kumar S. (2020). Molecular Evolutionary Genetics Analysis (MEGA) for macOS. Molecular Biology and Evolution 37:1237-1239. </a:t>
            </a:r>
            <a:endParaRPr lang="en-JP" sz="1400" dirty="0">
              <a:latin typeface="Times New Roman" panose="02020603050405020304" pitchFamily="18" charset="0"/>
              <a:cs typeface="Times New Roman" panose="02020603050405020304" pitchFamily="18" charset="0"/>
            </a:endParaRPr>
          </a:p>
          <a:p>
            <a:endParaRPr lang="en-JP"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16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56D1CEF-031E-8E44-9C25-42F477CD1A8C}"/>
              </a:ext>
            </a:extLst>
          </p:cNvPr>
          <p:cNvGraphicFramePr>
            <a:graphicFrameLocks noGrp="1"/>
          </p:cNvGraphicFramePr>
          <p:nvPr>
            <p:extLst>
              <p:ext uri="{D42A27DB-BD31-4B8C-83A1-F6EECF244321}">
                <p14:modId xmlns:p14="http://schemas.microsoft.com/office/powerpoint/2010/main" val="4242475585"/>
              </p:ext>
            </p:extLst>
          </p:nvPr>
        </p:nvGraphicFramePr>
        <p:xfrm>
          <a:off x="189723" y="987426"/>
          <a:ext cx="4702629" cy="3018456"/>
        </p:xfrm>
        <a:graphic>
          <a:graphicData uri="http://schemas.openxmlformats.org/drawingml/2006/table">
            <a:tbl>
              <a:tblPr>
                <a:tableStyleId>{5C22544A-7EE6-4342-B048-85BDC9FD1C3A}</a:tableStyleId>
              </a:tblPr>
              <a:tblGrid>
                <a:gridCol w="1291786">
                  <a:extLst>
                    <a:ext uri="{9D8B030D-6E8A-4147-A177-3AD203B41FA5}">
                      <a16:colId xmlns:a16="http://schemas.microsoft.com/office/drawing/2014/main" val="2950504013"/>
                    </a:ext>
                  </a:extLst>
                </a:gridCol>
                <a:gridCol w="1313905">
                  <a:extLst>
                    <a:ext uri="{9D8B030D-6E8A-4147-A177-3AD203B41FA5}">
                      <a16:colId xmlns:a16="http://schemas.microsoft.com/office/drawing/2014/main" val="1439084423"/>
                    </a:ext>
                  </a:extLst>
                </a:gridCol>
                <a:gridCol w="1048469">
                  <a:extLst>
                    <a:ext uri="{9D8B030D-6E8A-4147-A177-3AD203B41FA5}">
                      <a16:colId xmlns:a16="http://schemas.microsoft.com/office/drawing/2014/main" val="2624200518"/>
                    </a:ext>
                  </a:extLst>
                </a:gridCol>
                <a:gridCol w="1048469">
                  <a:extLst>
                    <a:ext uri="{9D8B030D-6E8A-4147-A177-3AD203B41FA5}">
                      <a16:colId xmlns:a16="http://schemas.microsoft.com/office/drawing/2014/main" val="3277947550"/>
                    </a:ext>
                  </a:extLst>
                </a:gridCol>
              </a:tblGrid>
              <a:tr h="431208">
                <a:tc>
                  <a:txBody>
                    <a:bodyPr/>
                    <a:lstStyle/>
                    <a:p>
                      <a:pPr algn="l" fontAlgn="b"/>
                      <a:r>
                        <a:rPr lang="en-GB" sz="1600" u="none" strike="noStrike" dirty="0">
                          <a:effectLst/>
                          <a:latin typeface="Times New Roman" panose="02020603050405020304" pitchFamily="18" charset="0"/>
                          <a:cs typeface="Times New Roman" panose="02020603050405020304" pitchFamily="18" charset="0"/>
                        </a:rPr>
                        <a:t>Group 1</a:t>
                      </a:r>
                      <a:endParaRPr lang="en-GB"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Group 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Dist</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Std. Err</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57307425"/>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0.20025</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0.02244</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17994370"/>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Others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0.19221</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0.02036</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65665334"/>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Others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0.14995</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0.01824</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35296300"/>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0.37969</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0.03645</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59365151"/>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0.34157</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0.03218</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04577475"/>
                  </a:ext>
                </a:extLst>
              </a:tr>
              <a:tr h="431208">
                <a:tc>
                  <a:txBody>
                    <a:bodyPr/>
                    <a:lstStyle/>
                    <a:p>
                      <a:pPr algn="l" fontAlgn="b"/>
                      <a:r>
                        <a:rPr lang="en-GB" sz="1600" u="none" strike="noStrike">
                          <a:effectLst/>
                          <a:latin typeface="Times New Roman" panose="02020603050405020304" pitchFamily="18" charset="0"/>
                          <a:cs typeface="Times New Roman" panose="02020603050405020304" pitchFamily="18" charset="0"/>
                        </a:rPr>
                        <a:t>Others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0.32061</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dirty="0">
                          <a:effectLst/>
                          <a:latin typeface="Times New Roman" panose="02020603050405020304" pitchFamily="18" charset="0"/>
                          <a:cs typeface="Times New Roman" panose="02020603050405020304" pitchFamily="18" charset="0"/>
                        </a:rPr>
                        <a:t>0.02993</a:t>
                      </a:r>
                      <a:endParaRPr lang="en-JP"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77518693"/>
                  </a:ext>
                </a:extLst>
              </a:tr>
            </a:tbl>
          </a:graphicData>
        </a:graphic>
      </p:graphicFrame>
      <p:graphicFrame>
        <p:nvGraphicFramePr>
          <p:cNvPr id="5" name="Table 4">
            <a:extLst>
              <a:ext uri="{FF2B5EF4-FFF2-40B4-BE49-F238E27FC236}">
                <a16:creationId xmlns:a16="http://schemas.microsoft.com/office/drawing/2014/main" id="{FE3E1769-1AE2-5F42-B73A-FFA239FA3D5A}"/>
              </a:ext>
            </a:extLst>
          </p:cNvPr>
          <p:cNvGraphicFramePr>
            <a:graphicFrameLocks noGrp="1"/>
          </p:cNvGraphicFramePr>
          <p:nvPr>
            <p:extLst>
              <p:ext uri="{D42A27DB-BD31-4B8C-83A1-F6EECF244321}">
                <p14:modId xmlns:p14="http://schemas.microsoft.com/office/powerpoint/2010/main" val="1685625987"/>
              </p:ext>
            </p:extLst>
          </p:nvPr>
        </p:nvGraphicFramePr>
        <p:xfrm>
          <a:off x="94861" y="4459171"/>
          <a:ext cx="12002277" cy="1744980"/>
        </p:xfrm>
        <a:graphic>
          <a:graphicData uri="http://schemas.openxmlformats.org/drawingml/2006/table">
            <a:tbl>
              <a:tblPr>
                <a:tableStyleId>{5C22544A-7EE6-4342-B048-85BDC9FD1C3A}</a:tableStyleId>
              </a:tblPr>
              <a:tblGrid>
                <a:gridCol w="1525758">
                  <a:extLst>
                    <a:ext uri="{9D8B030D-6E8A-4147-A177-3AD203B41FA5}">
                      <a16:colId xmlns:a16="http://schemas.microsoft.com/office/drawing/2014/main" val="3995691082"/>
                    </a:ext>
                  </a:extLst>
                </a:gridCol>
                <a:gridCol w="1551884">
                  <a:extLst>
                    <a:ext uri="{9D8B030D-6E8A-4147-A177-3AD203B41FA5}">
                      <a16:colId xmlns:a16="http://schemas.microsoft.com/office/drawing/2014/main" val="316377820"/>
                    </a:ext>
                  </a:extLst>
                </a:gridCol>
                <a:gridCol w="1238372">
                  <a:extLst>
                    <a:ext uri="{9D8B030D-6E8A-4147-A177-3AD203B41FA5}">
                      <a16:colId xmlns:a16="http://schemas.microsoft.com/office/drawing/2014/main" val="1141412191"/>
                    </a:ext>
                  </a:extLst>
                </a:gridCol>
                <a:gridCol w="1238372">
                  <a:extLst>
                    <a:ext uri="{9D8B030D-6E8A-4147-A177-3AD203B41FA5}">
                      <a16:colId xmlns:a16="http://schemas.microsoft.com/office/drawing/2014/main" val="241739345"/>
                    </a:ext>
                  </a:extLst>
                </a:gridCol>
                <a:gridCol w="1651162">
                  <a:extLst>
                    <a:ext uri="{9D8B030D-6E8A-4147-A177-3AD203B41FA5}">
                      <a16:colId xmlns:a16="http://schemas.microsoft.com/office/drawing/2014/main" val="1113891261"/>
                    </a:ext>
                  </a:extLst>
                </a:gridCol>
                <a:gridCol w="1238372">
                  <a:extLst>
                    <a:ext uri="{9D8B030D-6E8A-4147-A177-3AD203B41FA5}">
                      <a16:colId xmlns:a16="http://schemas.microsoft.com/office/drawing/2014/main" val="3739827318"/>
                    </a:ext>
                  </a:extLst>
                </a:gridCol>
                <a:gridCol w="1175669">
                  <a:extLst>
                    <a:ext uri="{9D8B030D-6E8A-4147-A177-3AD203B41FA5}">
                      <a16:colId xmlns:a16="http://schemas.microsoft.com/office/drawing/2014/main" val="1563469970"/>
                    </a:ext>
                  </a:extLst>
                </a:gridCol>
                <a:gridCol w="1191344">
                  <a:extLst>
                    <a:ext uri="{9D8B030D-6E8A-4147-A177-3AD203B41FA5}">
                      <a16:colId xmlns:a16="http://schemas.microsoft.com/office/drawing/2014/main" val="794428008"/>
                    </a:ext>
                  </a:extLst>
                </a:gridCol>
                <a:gridCol w="1191344">
                  <a:extLst>
                    <a:ext uri="{9D8B030D-6E8A-4147-A177-3AD203B41FA5}">
                      <a16:colId xmlns:a16="http://schemas.microsoft.com/office/drawing/2014/main" val="2178680858"/>
                    </a:ext>
                  </a:extLst>
                </a:gridCol>
              </a:tblGrid>
              <a:tr h="190500">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OK037605-037607 Nagano</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MH230079</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MZ508276</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MF177101-177133</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JN593332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OK037612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KP231217</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MZ508275</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27413884"/>
                  </a:ext>
                </a:extLst>
              </a:tr>
              <a:tr h="190500">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MZ326744 Osaka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MF000493</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529489580"/>
                  </a:ext>
                </a:extLst>
              </a:tr>
              <a:tr h="190500">
                <a:tc>
                  <a:txBody>
                    <a:bodyPr/>
                    <a:lstStyle/>
                    <a:p>
                      <a:pPr algn="l" fontAlgn="b"/>
                      <a:r>
                        <a:rPr lang="en-GB" sz="1600" u="none" strike="noStrike">
                          <a:effectLst/>
                          <a:latin typeface="Times New Roman" panose="02020603050405020304" pitchFamily="18" charset="0"/>
                          <a:cs typeface="Times New Roman" panose="02020603050405020304" pitchFamily="18" charset="0"/>
                        </a:rPr>
                        <a:t>Others</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MZ508274</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MZ508273</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MK600508-600509</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KF510026</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FJ423613-423620</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39873908"/>
                  </a:ext>
                </a:extLst>
              </a:tr>
              <a:tr h="190500">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OK037611 A.japonica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MH700550 O.phosphorica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dirty="0">
                          <a:effectLst/>
                          <a:latin typeface="Times New Roman" panose="02020603050405020304" pitchFamily="18" charset="0"/>
                          <a:cs typeface="Times New Roman" panose="02020603050405020304" pitchFamily="18" charset="0"/>
                        </a:rPr>
                        <a:t> </a:t>
                      </a:r>
                      <a:endParaRPr lang="en-JP"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41486571"/>
                  </a:ext>
                </a:extLst>
              </a:tr>
            </a:tbl>
          </a:graphicData>
        </a:graphic>
      </p:graphicFrame>
      <p:sp>
        <p:nvSpPr>
          <p:cNvPr id="6" name="TextBox 5">
            <a:extLst>
              <a:ext uri="{FF2B5EF4-FFF2-40B4-BE49-F238E27FC236}">
                <a16:creationId xmlns:a16="http://schemas.microsoft.com/office/drawing/2014/main" id="{978559E9-BD8A-614B-A63D-323033BA1FE8}"/>
              </a:ext>
            </a:extLst>
          </p:cNvPr>
          <p:cNvSpPr txBox="1"/>
          <p:nvPr/>
        </p:nvSpPr>
        <p:spPr>
          <a:xfrm>
            <a:off x="5150498" y="653849"/>
            <a:ext cx="6668278" cy="3663141"/>
          </a:xfrm>
          <a:prstGeom prst="rect">
            <a:avLst/>
          </a:prstGeom>
          <a:noFill/>
          <a:ln w="31750">
            <a:solidFill>
              <a:schemeClr val="accent1"/>
            </a:solidFill>
          </a:ln>
        </p:spPr>
        <p:txBody>
          <a:bodyPr wrap="square" rtlCol="0">
            <a:spAutoFit/>
          </a:bodyPr>
          <a:lstStyle/>
          <a:p>
            <a:r>
              <a:rPr lang="en-GB" b="1" dirty="0">
                <a:latin typeface="Times New Roman" panose="02020603050405020304" pitchFamily="18" charset="0"/>
                <a:cs typeface="Times New Roman" panose="02020603050405020304" pitchFamily="18" charset="0"/>
              </a:rPr>
              <a:t>Table: Estimates of Evolutionary Divergence over Sequence Pairs between 3 groups including Nagano group and Osaka group, for COI gene. </a:t>
            </a:r>
          </a:p>
          <a:p>
            <a:r>
              <a:rPr lang="en-GB" dirty="0">
                <a:latin typeface="Times New Roman" panose="02020603050405020304" pitchFamily="18" charset="0"/>
                <a:cs typeface="Times New Roman" panose="02020603050405020304" pitchFamily="18" charset="0"/>
              </a:rPr>
              <a:t>The number of base substitutions per site from averaging overall sequence pairs between groups that contain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of Nagano and Osaka are shown. The Nagano group contains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from Nagano, Italy, Germany, Chile, Singapore, Greece, Czech Republic and one from </a:t>
            </a:r>
            <a:r>
              <a:rPr lang="en-GB" dirty="0" err="1">
                <a:latin typeface="Times New Roman" panose="02020603050405020304" pitchFamily="18" charset="0"/>
                <a:cs typeface="Times New Roman" panose="02020603050405020304" pitchFamily="18" charset="0"/>
              </a:rPr>
              <a:t>unknwon</a:t>
            </a:r>
            <a:r>
              <a:rPr lang="en-GB" dirty="0">
                <a:latin typeface="Times New Roman" panose="02020603050405020304" pitchFamily="18" charset="0"/>
                <a:cs typeface="Times New Roman" panose="02020603050405020304" pitchFamily="18" charset="0"/>
              </a:rPr>
              <a:t> location. The Osaka group is made up of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from Osaka and Switzerland. A third separate group containing Germany (from two different studies), Morocco, and China was compared as well. The standard error estimates between the groups can be seen in the last column. Estimate between Osaka group and Nagano group is 0.022443. </a:t>
            </a:r>
            <a:endParaRPr lang="en-JP"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89967FC-D13A-2549-B63E-CD3FB795D50E}"/>
              </a:ext>
            </a:extLst>
          </p:cNvPr>
          <p:cNvSpPr txBox="1"/>
          <p:nvPr/>
        </p:nvSpPr>
        <p:spPr>
          <a:xfrm>
            <a:off x="189723" y="130629"/>
            <a:ext cx="4139681" cy="523220"/>
          </a:xfrm>
          <a:prstGeom prst="rect">
            <a:avLst/>
          </a:prstGeom>
          <a:noFill/>
        </p:spPr>
        <p:txBody>
          <a:bodyPr wrap="square" rtlCol="0">
            <a:spAutoFit/>
          </a:bodyPr>
          <a:lstStyle/>
          <a:p>
            <a:r>
              <a:rPr lang="en-JP" sz="2800" b="1" dirty="0">
                <a:latin typeface="Times New Roman" panose="02020603050405020304" pitchFamily="18" charset="0"/>
                <a:cs typeface="Times New Roman" panose="02020603050405020304" pitchFamily="18" charset="0"/>
              </a:rPr>
              <a:t>COI 3 groups</a:t>
            </a:r>
          </a:p>
        </p:txBody>
      </p:sp>
      <p:sp>
        <p:nvSpPr>
          <p:cNvPr id="7" name="TextBox 6">
            <a:extLst>
              <a:ext uri="{FF2B5EF4-FFF2-40B4-BE49-F238E27FC236}">
                <a16:creationId xmlns:a16="http://schemas.microsoft.com/office/drawing/2014/main" id="{DA5DD28C-8C10-1D43-8155-09A6256996C1}"/>
              </a:ext>
            </a:extLst>
          </p:cNvPr>
          <p:cNvSpPr txBox="1"/>
          <p:nvPr/>
        </p:nvSpPr>
        <p:spPr>
          <a:xfrm>
            <a:off x="47429" y="6203469"/>
            <a:ext cx="12097139" cy="907941"/>
          </a:xfrm>
          <a:prstGeom prst="rect">
            <a:avLst/>
          </a:prstGeom>
          <a:noFill/>
        </p:spPr>
        <p:txBody>
          <a:bodyPr wrap="square" rtlCol="0">
            <a:spAutoFit/>
          </a:bodyPr>
          <a:lstStyle/>
          <a:p>
            <a:r>
              <a:rPr lang="en-GB" sz="1400" b="1" dirty="0"/>
              <a:t>Supplementary Data Ib. </a:t>
            </a:r>
            <a:r>
              <a:rPr lang="en-GB" sz="1400" dirty="0"/>
              <a:t>Analyses were conducted using the Jukes-Cantor model [1]. The rate variation among sites was </a:t>
            </a:r>
            <a:r>
              <a:rPr lang="en-GB" sz="1400" dirty="0" err="1"/>
              <a:t>modeled</a:t>
            </a:r>
            <a:r>
              <a:rPr lang="en-GB" sz="1400" dirty="0"/>
              <a:t> with a gamma distribution (shape parameter = 1). This analysis involved 17 nucleotide sequences. Codon positions included were 1st+2nd+3rd+Noncoding. All ambiguous positions were removed for each sequence pair (pairwise deletion option). There were a total of 1566 positions in the final dataset. Evolutionary analyses were conducted in MEGA11 [2][3]</a:t>
            </a:r>
            <a:endParaRPr lang="en-JP" sz="1400" dirty="0"/>
          </a:p>
          <a:p>
            <a:endParaRPr lang="en-JP"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90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8CC37C-0C26-9140-A37B-480490073ED7}"/>
              </a:ext>
            </a:extLst>
          </p:cNvPr>
          <p:cNvGraphicFramePr>
            <a:graphicFrameLocks noGrp="1"/>
          </p:cNvGraphicFramePr>
          <p:nvPr>
            <p:extLst>
              <p:ext uri="{D42A27DB-BD31-4B8C-83A1-F6EECF244321}">
                <p14:modId xmlns:p14="http://schemas.microsoft.com/office/powerpoint/2010/main" val="2208721048"/>
              </p:ext>
            </p:extLst>
          </p:nvPr>
        </p:nvGraphicFramePr>
        <p:xfrm>
          <a:off x="189723" y="845429"/>
          <a:ext cx="4736840" cy="2873437"/>
        </p:xfrm>
        <a:graphic>
          <a:graphicData uri="http://schemas.openxmlformats.org/drawingml/2006/table">
            <a:tbl>
              <a:tblPr>
                <a:tableStyleId>{5C22544A-7EE6-4342-B048-85BDC9FD1C3A}</a:tableStyleId>
              </a:tblPr>
              <a:tblGrid>
                <a:gridCol w="1184210">
                  <a:extLst>
                    <a:ext uri="{9D8B030D-6E8A-4147-A177-3AD203B41FA5}">
                      <a16:colId xmlns:a16="http://schemas.microsoft.com/office/drawing/2014/main" val="840436435"/>
                    </a:ext>
                  </a:extLst>
                </a:gridCol>
                <a:gridCol w="1184210">
                  <a:extLst>
                    <a:ext uri="{9D8B030D-6E8A-4147-A177-3AD203B41FA5}">
                      <a16:colId xmlns:a16="http://schemas.microsoft.com/office/drawing/2014/main" val="97346464"/>
                    </a:ext>
                  </a:extLst>
                </a:gridCol>
                <a:gridCol w="1184210">
                  <a:extLst>
                    <a:ext uri="{9D8B030D-6E8A-4147-A177-3AD203B41FA5}">
                      <a16:colId xmlns:a16="http://schemas.microsoft.com/office/drawing/2014/main" val="3466094716"/>
                    </a:ext>
                  </a:extLst>
                </a:gridCol>
                <a:gridCol w="1184210">
                  <a:extLst>
                    <a:ext uri="{9D8B030D-6E8A-4147-A177-3AD203B41FA5}">
                      <a16:colId xmlns:a16="http://schemas.microsoft.com/office/drawing/2014/main" val="3462099381"/>
                    </a:ext>
                  </a:extLst>
                </a:gridCol>
              </a:tblGrid>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Group 1</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Group 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Dist</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Std. Err</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2400497"/>
                  </a:ext>
                </a:extLst>
              </a:tr>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0.0587</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0.0081</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16566003"/>
                  </a:ext>
                </a:extLst>
              </a:tr>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0.2653</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0.0276</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31312447"/>
                  </a:ext>
                </a:extLst>
              </a:tr>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0.2520</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0.0255</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12820615"/>
                  </a:ext>
                </a:extLst>
              </a:tr>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China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0.0926</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0.0141</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74850482"/>
                  </a:ext>
                </a:extLst>
              </a:tr>
              <a:tr h="410491">
                <a:tc>
                  <a:txBody>
                    <a:bodyPr/>
                    <a:lstStyle/>
                    <a:p>
                      <a:pPr algn="l" fontAlgn="b"/>
                      <a:r>
                        <a:rPr lang="en-GB" sz="1600" u="none" strike="noStrike">
                          <a:effectLst/>
                          <a:latin typeface="Times New Roman" panose="02020603050405020304" pitchFamily="18" charset="0"/>
                          <a:cs typeface="Times New Roman" panose="02020603050405020304" pitchFamily="18" charset="0"/>
                        </a:rPr>
                        <a:t>China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0.0870</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0.0132</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55127458"/>
                  </a:ext>
                </a:extLst>
              </a:tr>
              <a:tr h="410491">
                <a:tc>
                  <a:txBody>
                    <a:bodyPr/>
                    <a:lstStyle/>
                    <a:p>
                      <a:pPr algn="l" fontAlgn="b"/>
                      <a:r>
                        <a:rPr lang="en-GB" sz="1600" u="none" strike="noStrike" dirty="0">
                          <a:effectLst/>
                          <a:latin typeface="Times New Roman" panose="02020603050405020304" pitchFamily="18" charset="0"/>
                          <a:cs typeface="Times New Roman" panose="02020603050405020304" pitchFamily="18" charset="0"/>
                        </a:rPr>
                        <a:t>Outgroup</a:t>
                      </a:r>
                      <a:endParaRPr lang="en-GB"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China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a:effectLst/>
                          <a:latin typeface="Times New Roman" panose="02020603050405020304" pitchFamily="18" charset="0"/>
                          <a:cs typeface="Times New Roman" panose="02020603050405020304" pitchFamily="18" charset="0"/>
                        </a:rPr>
                        <a:t>0.2875</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JP" sz="1600" u="none" strike="noStrike" dirty="0">
                          <a:effectLst/>
                          <a:latin typeface="Times New Roman" panose="02020603050405020304" pitchFamily="18" charset="0"/>
                          <a:cs typeface="Times New Roman" panose="02020603050405020304" pitchFamily="18" charset="0"/>
                        </a:rPr>
                        <a:t>0.0301</a:t>
                      </a:r>
                      <a:endParaRPr lang="en-JP"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44696687"/>
                  </a:ext>
                </a:extLst>
              </a:tr>
            </a:tbl>
          </a:graphicData>
        </a:graphic>
      </p:graphicFrame>
      <p:graphicFrame>
        <p:nvGraphicFramePr>
          <p:cNvPr id="3" name="Table 2">
            <a:extLst>
              <a:ext uri="{FF2B5EF4-FFF2-40B4-BE49-F238E27FC236}">
                <a16:creationId xmlns:a16="http://schemas.microsoft.com/office/drawing/2014/main" id="{12BD9D66-886B-A449-9FE7-EDF3A32A7FC9}"/>
              </a:ext>
            </a:extLst>
          </p:cNvPr>
          <p:cNvGraphicFramePr>
            <a:graphicFrameLocks noGrp="1"/>
          </p:cNvGraphicFramePr>
          <p:nvPr>
            <p:extLst>
              <p:ext uri="{D42A27DB-BD31-4B8C-83A1-F6EECF244321}">
                <p14:modId xmlns:p14="http://schemas.microsoft.com/office/powerpoint/2010/main" val="2422915035"/>
              </p:ext>
            </p:extLst>
          </p:nvPr>
        </p:nvGraphicFramePr>
        <p:xfrm>
          <a:off x="189723" y="3910446"/>
          <a:ext cx="11660153" cy="1816735"/>
        </p:xfrm>
        <a:graphic>
          <a:graphicData uri="http://schemas.openxmlformats.org/drawingml/2006/table">
            <a:tbl>
              <a:tblPr>
                <a:tableStyleId>{5C22544A-7EE6-4342-B048-85BDC9FD1C3A}</a:tableStyleId>
              </a:tblPr>
              <a:tblGrid>
                <a:gridCol w="1948500">
                  <a:extLst>
                    <a:ext uri="{9D8B030D-6E8A-4147-A177-3AD203B41FA5}">
                      <a16:colId xmlns:a16="http://schemas.microsoft.com/office/drawing/2014/main" val="2993908870"/>
                    </a:ext>
                  </a:extLst>
                </a:gridCol>
                <a:gridCol w="1387379">
                  <a:extLst>
                    <a:ext uri="{9D8B030D-6E8A-4147-A177-3AD203B41FA5}">
                      <a16:colId xmlns:a16="http://schemas.microsoft.com/office/drawing/2014/main" val="2059976040"/>
                    </a:ext>
                  </a:extLst>
                </a:gridCol>
                <a:gridCol w="1387379">
                  <a:extLst>
                    <a:ext uri="{9D8B030D-6E8A-4147-A177-3AD203B41FA5}">
                      <a16:colId xmlns:a16="http://schemas.microsoft.com/office/drawing/2014/main" val="3071992238"/>
                    </a:ext>
                  </a:extLst>
                </a:gridCol>
                <a:gridCol w="1387379">
                  <a:extLst>
                    <a:ext uri="{9D8B030D-6E8A-4147-A177-3AD203B41FA5}">
                      <a16:colId xmlns:a16="http://schemas.microsoft.com/office/drawing/2014/main" val="1001841864"/>
                    </a:ext>
                  </a:extLst>
                </a:gridCol>
                <a:gridCol w="1387379">
                  <a:extLst>
                    <a:ext uri="{9D8B030D-6E8A-4147-A177-3AD203B41FA5}">
                      <a16:colId xmlns:a16="http://schemas.microsoft.com/office/drawing/2014/main" val="3757098172"/>
                    </a:ext>
                  </a:extLst>
                </a:gridCol>
                <a:gridCol w="1387379">
                  <a:extLst>
                    <a:ext uri="{9D8B030D-6E8A-4147-A177-3AD203B41FA5}">
                      <a16:colId xmlns:a16="http://schemas.microsoft.com/office/drawing/2014/main" val="55364834"/>
                    </a:ext>
                  </a:extLst>
                </a:gridCol>
                <a:gridCol w="1387379">
                  <a:extLst>
                    <a:ext uri="{9D8B030D-6E8A-4147-A177-3AD203B41FA5}">
                      <a16:colId xmlns:a16="http://schemas.microsoft.com/office/drawing/2014/main" val="2348131813"/>
                    </a:ext>
                  </a:extLst>
                </a:gridCol>
                <a:gridCol w="1387379">
                  <a:extLst>
                    <a:ext uri="{9D8B030D-6E8A-4147-A177-3AD203B41FA5}">
                      <a16:colId xmlns:a16="http://schemas.microsoft.com/office/drawing/2014/main" val="1017065899"/>
                    </a:ext>
                  </a:extLst>
                </a:gridCol>
              </a:tblGrid>
              <a:tr h="568960">
                <a:tc>
                  <a:txBody>
                    <a:bodyPr/>
                    <a:lstStyle/>
                    <a:p>
                      <a:pPr algn="l" fontAlgn="b"/>
                      <a:r>
                        <a:rPr lang="en-GB" sz="1600" u="none" strike="noStrike">
                          <a:effectLst/>
                          <a:latin typeface="Times New Roman" panose="02020603050405020304" pitchFamily="18" charset="0"/>
                          <a:cs typeface="Times New Roman" panose="02020603050405020304" pitchFamily="18" charset="0"/>
                        </a:rPr>
                        <a:t>Nagano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OK037602-037604 Nagano</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EU293971</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KX267739</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LN901194</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MZ508275</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JN593332</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OK037610 Singapore</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39977273"/>
                  </a:ext>
                </a:extLst>
              </a:tr>
              <a:tr h="232229">
                <a:tc>
                  <a:txBody>
                    <a:bodyPr/>
                    <a:lstStyle/>
                    <a:p>
                      <a:pPr algn="l" fontAlgn="b"/>
                      <a:r>
                        <a:rPr lang="en-GB" sz="1600" u="none" strike="noStrike">
                          <a:effectLst/>
                          <a:latin typeface="Times New Roman" panose="02020603050405020304" pitchFamily="18" charset="0"/>
                          <a:cs typeface="Times New Roman" panose="02020603050405020304" pitchFamily="18" charset="0"/>
                        </a:rPr>
                        <a:t>Osaka Clade</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MK600506</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MZ508273</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MZ508274</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MZ326744</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64709538"/>
                  </a:ext>
                </a:extLst>
              </a:tr>
              <a:tr h="383177">
                <a:tc>
                  <a:txBody>
                    <a:bodyPr/>
                    <a:lstStyle/>
                    <a:p>
                      <a:pPr algn="l" fontAlgn="b"/>
                      <a:r>
                        <a:rPr lang="en-GB" sz="1600" u="none" strike="noStrike">
                          <a:effectLst/>
                          <a:latin typeface="Times New Roman" panose="02020603050405020304" pitchFamily="18" charset="0"/>
                          <a:cs typeface="Times New Roman" panose="02020603050405020304" pitchFamily="18" charset="0"/>
                        </a:rPr>
                        <a:t>China </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AY512507 C.sinesis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EU293974 C.ziguiensis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73604455"/>
                  </a:ext>
                </a:extLst>
              </a:tr>
              <a:tr h="383177">
                <a:tc>
                  <a:txBody>
                    <a:bodyPr/>
                    <a:lstStyle/>
                    <a:p>
                      <a:pPr algn="l" fontAlgn="b"/>
                      <a:r>
                        <a:rPr lang="en-GB" sz="1600" u="none" strike="noStrike">
                          <a:effectLst/>
                          <a:latin typeface="Times New Roman" panose="02020603050405020304" pitchFamily="18" charset="0"/>
                          <a:cs typeface="Times New Roman" panose="02020603050405020304" pitchFamily="18" charset="0"/>
                        </a:rPr>
                        <a:t>Outgroup</a:t>
                      </a:r>
                      <a:endParaRPr lang="en-GB" sz="1600" b="1"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OK037609 A.japonica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 OK037608 A.japonica</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EU293975</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GB" sz="1600" u="none" strike="noStrike">
                          <a:effectLst/>
                          <a:latin typeface="Times New Roman" panose="02020603050405020304" pitchFamily="18" charset="0"/>
                          <a:cs typeface="Times New Roman" panose="02020603050405020304" pitchFamily="18" charset="0"/>
                        </a:rPr>
                        <a:t>LC508964 O.formosus</a:t>
                      </a:r>
                      <a:endParaRPr lang="en-GB"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a:effectLst/>
                          <a:latin typeface="Times New Roman" panose="02020603050405020304" pitchFamily="18" charset="0"/>
                          <a:cs typeface="Times New Roman" panose="02020603050405020304" pitchFamily="18" charset="0"/>
                        </a:rPr>
                        <a:t> </a:t>
                      </a:r>
                      <a:endParaRPr lang="en-JP" sz="1600" b="0" i="0" u="none" strike="noStrike">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JP" sz="1600" u="none" strike="noStrike" dirty="0">
                          <a:effectLst/>
                          <a:latin typeface="Times New Roman" panose="02020603050405020304" pitchFamily="18" charset="0"/>
                          <a:cs typeface="Times New Roman" panose="02020603050405020304" pitchFamily="18" charset="0"/>
                        </a:rPr>
                        <a:t> </a:t>
                      </a:r>
                      <a:endParaRPr lang="en-JP" sz="1600" b="0" i="0" u="none" strike="noStrike" dirty="0">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2714189"/>
                  </a:ext>
                </a:extLst>
              </a:tr>
            </a:tbl>
          </a:graphicData>
        </a:graphic>
      </p:graphicFrame>
      <p:sp>
        <p:nvSpPr>
          <p:cNvPr id="4" name="TextBox 3">
            <a:extLst>
              <a:ext uri="{FF2B5EF4-FFF2-40B4-BE49-F238E27FC236}">
                <a16:creationId xmlns:a16="http://schemas.microsoft.com/office/drawing/2014/main" id="{F6E8E9C2-6626-F345-A8FD-31D170949C33}"/>
              </a:ext>
            </a:extLst>
          </p:cNvPr>
          <p:cNvSpPr txBox="1"/>
          <p:nvPr/>
        </p:nvSpPr>
        <p:spPr>
          <a:xfrm>
            <a:off x="5333999" y="953249"/>
            <a:ext cx="6668278" cy="2585323"/>
          </a:xfrm>
          <a:prstGeom prst="rect">
            <a:avLst/>
          </a:prstGeom>
          <a:noFill/>
          <a:ln w="31750">
            <a:solidFill>
              <a:schemeClr val="accent1"/>
            </a:solidFill>
          </a:ln>
        </p:spPr>
        <p:txBody>
          <a:bodyPr wrap="square" rtlCol="0">
            <a:spAutoFit/>
          </a:bodyPr>
          <a:lstStyle/>
          <a:p>
            <a:r>
              <a:rPr lang="en-GB" b="1" dirty="0">
                <a:latin typeface="Times New Roman" panose="02020603050405020304" pitchFamily="18" charset="0"/>
                <a:cs typeface="Times New Roman" panose="02020603050405020304" pitchFamily="18" charset="0"/>
              </a:rPr>
              <a:t>Table. Estimates of Evolutionary Divergence over Sequence Pairs between groups with C. </a:t>
            </a:r>
            <a:r>
              <a:rPr lang="en-GB" b="1" dirty="0" err="1">
                <a:latin typeface="Times New Roman" panose="02020603050405020304" pitchFamily="18" charset="0"/>
                <a:cs typeface="Times New Roman" panose="02020603050405020304" pitchFamily="18" charset="0"/>
              </a:rPr>
              <a:t>sowerbii</a:t>
            </a:r>
            <a:r>
              <a:rPr lang="en-GB" b="1" dirty="0">
                <a:latin typeface="Times New Roman" panose="02020603050405020304" pitchFamily="18" charset="0"/>
                <a:cs typeface="Times New Roman" panose="02020603050405020304" pitchFamily="18" charset="0"/>
              </a:rPr>
              <a:t> from Nagano and Osaka and outgroups, for 16S gene </a:t>
            </a:r>
          </a:p>
          <a:p>
            <a:r>
              <a:rPr lang="en-GB" dirty="0">
                <a:latin typeface="Times New Roman" panose="02020603050405020304" pitchFamily="18" charset="0"/>
                <a:cs typeface="Times New Roman" panose="02020603050405020304" pitchFamily="18" charset="0"/>
              </a:rPr>
              <a:t>The number of base substitutions per site from averaging over all sequence pairs between groups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of Nagano and Osaka are shown. The Nagano group contains C. </a:t>
            </a:r>
            <a:r>
              <a:rPr lang="en-GB" dirty="0" err="1">
                <a:latin typeface="Times New Roman" panose="02020603050405020304" pitchFamily="18" charset="0"/>
                <a:cs typeface="Times New Roman" panose="02020603050405020304" pitchFamily="18" charset="0"/>
              </a:rPr>
              <a:t>sowerbii</a:t>
            </a:r>
            <a:r>
              <a:rPr lang="en-GB" dirty="0">
                <a:latin typeface="Times New Roman" panose="02020603050405020304" pitchFamily="18" charset="0"/>
                <a:cs typeface="Times New Roman" panose="02020603050405020304" pitchFamily="18" charset="0"/>
              </a:rPr>
              <a:t> from Germany, Czech Republic, Singapore and from unknown locations. Standard error estimates are shown in the last column. The estimate between Osaka group and Nagano group is 0.008116. </a:t>
            </a:r>
            <a:endParaRPr lang="en-JP"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896B9D-6D45-9F44-B249-260339726FD3}"/>
              </a:ext>
            </a:extLst>
          </p:cNvPr>
          <p:cNvSpPr txBox="1"/>
          <p:nvPr/>
        </p:nvSpPr>
        <p:spPr>
          <a:xfrm>
            <a:off x="189723" y="130629"/>
            <a:ext cx="4139681" cy="523220"/>
          </a:xfrm>
          <a:prstGeom prst="rect">
            <a:avLst/>
          </a:prstGeom>
          <a:noFill/>
        </p:spPr>
        <p:txBody>
          <a:bodyPr wrap="square" rtlCol="0">
            <a:spAutoFit/>
          </a:bodyPr>
          <a:lstStyle/>
          <a:p>
            <a:r>
              <a:rPr lang="en-JP" sz="2800" b="1" dirty="0">
                <a:latin typeface="Times New Roman" panose="02020603050405020304" pitchFamily="18" charset="0"/>
                <a:cs typeface="Times New Roman" panose="02020603050405020304" pitchFamily="18" charset="0"/>
              </a:rPr>
              <a:t>16S</a:t>
            </a:r>
          </a:p>
        </p:txBody>
      </p:sp>
      <p:sp>
        <p:nvSpPr>
          <p:cNvPr id="7" name="TextBox 6">
            <a:extLst>
              <a:ext uri="{FF2B5EF4-FFF2-40B4-BE49-F238E27FC236}">
                <a16:creationId xmlns:a16="http://schemas.microsoft.com/office/drawing/2014/main" id="{A1A69076-E24E-6B4F-84F4-2F44B1DBDE36}"/>
              </a:ext>
            </a:extLst>
          </p:cNvPr>
          <p:cNvSpPr txBox="1"/>
          <p:nvPr/>
        </p:nvSpPr>
        <p:spPr>
          <a:xfrm>
            <a:off x="47430" y="5984879"/>
            <a:ext cx="12097139" cy="907941"/>
          </a:xfrm>
          <a:prstGeom prst="rect">
            <a:avLst/>
          </a:prstGeom>
          <a:noFill/>
        </p:spPr>
        <p:txBody>
          <a:bodyPr wrap="square" rtlCol="0">
            <a:spAutoFit/>
          </a:bodyPr>
          <a:lstStyle/>
          <a:p>
            <a:r>
              <a:rPr lang="en-GB" sz="1400" b="1" dirty="0"/>
              <a:t>Supplementary Data </a:t>
            </a:r>
            <a:r>
              <a:rPr lang="en-GB" sz="1400" b="1" dirty="0" err="1"/>
              <a:t>Ic</a:t>
            </a:r>
            <a:r>
              <a:rPr lang="en-GB" sz="1400" b="1" dirty="0"/>
              <a:t>. </a:t>
            </a:r>
            <a:r>
              <a:rPr lang="en-GB" sz="1400" dirty="0"/>
              <a:t>Analyses were conducted using the Jukes-Cantor model [1]. The rate variation among sites was </a:t>
            </a:r>
            <a:r>
              <a:rPr lang="en-GB" sz="1400" dirty="0" err="1"/>
              <a:t>modeled</a:t>
            </a:r>
            <a:r>
              <a:rPr lang="en-GB" sz="1400" dirty="0"/>
              <a:t> with a gamma distribution (shape parameter = 1). This analysis involved 17 nucleotide sequences. Codon positions included were 1st+2nd+3rd+Noncoding. All ambiguous positions were removed for each sequence pair (pairwise deletion option). There were a total of 1566 positions in the final dataset. Evolutionary analyses were conducted in MEGA11 [2][3]</a:t>
            </a:r>
            <a:endParaRPr lang="en-JP" sz="1400" dirty="0"/>
          </a:p>
          <a:p>
            <a:endParaRPr lang="en-JP"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53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968</Words>
  <Application>Microsoft Macintosh PowerPoint</Application>
  <PresentationFormat>Widescreen</PresentationFormat>
  <Paragraphs>185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ＴＡＮ　ＫＥＩ　ＣＨＬＯＥ</dc:creator>
  <cp:lastModifiedBy>ＴＡＮ　ＫＥＩ　ＣＨＬＯＥ</cp:lastModifiedBy>
  <cp:revision>2</cp:revision>
  <dcterms:created xsi:type="dcterms:W3CDTF">2021-10-10T00:34:08Z</dcterms:created>
  <dcterms:modified xsi:type="dcterms:W3CDTF">2021-10-11T02:32:42Z</dcterms:modified>
</cp:coreProperties>
</file>