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8" r:id="rId8"/>
    <p:sldId id="265" r:id="rId9"/>
    <p:sldId id="266" r:id="rId10"/>
    <p:sldId id="261" r:id="rId11"/>
    <p:sldId id="267" r:id="rId12"/>
    <p:sldId id="269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63" d="100"/>
          <a:sy n="63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6375-B39E-874F-27B0-6E50C2203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Tankhelfer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0BA5A-41EC-5094-EA5F-BEE428BD0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Marc André Bach, Viktoria Hablas, Janik Hrubant, Marc Schäfer</a:t>
            </a:r>
          </a:p>
        </p:txBody>
      </p:sp>
    </p:spTree>
    <p:extLst>
      <p:ext uri="{BB962C8B-B14F-4D97-AF65-F5344CB8AC3E}">
        <p14:creationId xmlns:p14="http://schemas.microsoft.com/office/powerpoint/2010/main" val="305802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6886DAE-0D47-96C4-31AC-065DC690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Optimierungsproblem Ausblick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13459053-E903-6C22-C237-A31711AE4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160" y="2171700"/>
                <a:ext cx="9601200" cy="414274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pt-BR" sz="2600" dirty="0"/>
                  <a:t>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𝑊𝑃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pt-BR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𝑇𝑆</m:t>
                            </m:r>
                            <m:r>
                              <a:rPr lang="de-DE" sz="26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2600" b="0" i="1" baseline="-2500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de-DE" sz="2600" dirty="0" err="1"/>
                  <a:t>TP</a:t>
                </a:r>
                <a:r>
                  <a:rPr lang="de-DE" sz="2600" baseline="-25000" dirty="0" err="1"/>
                  <a:t>ij</a:t>
                </a:r>
                <a:r>
                  <a:rPr lang="de-DE" sz="2600" dirty="0"/>
                  <a:t>*TM+2*K*U)</a:t>
                </a:r>
              </a:p>
              <a:p>
                <a:pPr marL="0" indent="0">
                  <a:buNone/>
                </a:pPr>
                <a:r>
                  <a:rPr lang="de-DE" dirty="0" err="1"/>
                  <a:t>u.d.NB</a:t>
                </a:r>
                <a:r>
                  <a:rPr lang="de-DE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err="1"/>
                  <a:t>x</a:t>
                </a:r>
                <a:r>
                  <a:rPr lang="de-DE" baseline="-25000" dirty="0" err="1"/>
                  <a:t>ij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de-DE" dirty="0"/>
                  <a:t> {0,1}: Tanken bei Wegpunkt i bei Tankstelle j  ja/nein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TM = TV – </a:t>
                </a:r>
                <a:r>
                  <a:rPr lang="de-DE" dirty="0" err="1"/>
                  <a:t>Tsa</a:t>
                </a:r>
                <a:r>
                  <a:rPr lang="de-DE" dirty="0"/>
                  <a:t> + Verbrauch bis Tankstelle in Litern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err="1"/>
                  <a:t>Tsa</a:t>
                </a:r>
                <a:r>
                  <a:rPr lang="de-DE" dirty="0"/>
                  <a:t> &gt;= min. </a:t>
                </a:r>
                <a:r>
                  <a:rPr lang="de-DE" dirty="0" err="1"/>
                  <a:t>Tanksstand</a:t>
                </a:r>
                <a:r>
                  <a:rPr lang="de-DE" dirty="0"/>
                  <a:t> (</a:t>
                </a:r>
                <a:r>
                  <a:rPr lang="de-DE" dirty="0" err="1"/>
                  <a:t>mTs</a:t>
                </a:r>
                <a:r>
                  <a:rPr lang="de-DE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err="1"/>
                  <a:t>Tsa</a:t>
                </a:r>
                <a:r>
                  <a:rPr lang="de-DE" dirty="0"/>
                  <a:t> = </a:t>
                </a:r>
                <a:r>
                  <a:rPr lang="de-DE" dirty="0" err="1"/>
                  <a:t>Tss</a:t>
                </a:r>
                <a:r>
                  <a:rPr lang="de-DE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𝑉𝑒𝑟𝑏𝑟𝑎𝑢𝑐h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de-DE" dirty="0"/>
                  <a:t>+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𝑇𝑀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K= Verschleißkosten + Tankpreis/Liter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Öffnungszeiten Tankstelle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Anzahl </a:t>
                </a:r>
                <a:r>
                  <a:rPr lang="de-DE" dirty="0" err="1"/>
                  <a:t>Tankstops</a:t>
                </a:r>
                <a:r>
                  <a:rPr lang="de-DE" dirty="0"/>
                  <a:t> beschränken</a:t>
                </a:r>
              </a:p>
              <a:p>
                <a:pPr marL="0" indent="0">
                  <a:buNone/>
                </a:pPr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13459053-E903-6C22-C237-A31711AE4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160" y="2171700"/>
                <a:ext cx="9601200" cy="4142740"/>
              </a:xfrm>
              <a:blipFill>
                <a:blip r:embed="rId2"/>
                <a:stretch>
                  <a:fillRect l="-635" t="-13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73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FF6EF-E7F5-DD49-105C-9BFA76A9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62D44C-8E7D-B82B-0E5A-9CB1B4B9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Variablen: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Tsa</a:t>
            </a:r>
            <a:r>
              <a:rPr lang="de-DE" dirty="0"/>
              <a:t>: Tankstand aktuell in Litern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TM: Tankmenge, die an der angefahrenen Tankstelle getankt wird (Volltanken) in Litern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K: Kosten pro Kilometer Umweg in €/km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U: Umweg für Tankstopp, Luftlinie in km</a:t>
            </a:r>
          </a:p>
        </p:txBody>
      </p:sp>
    </p:spTree>
    <p:extLst>
      <p:ext uri="{BB962C8B-B14F-4D97-AF65-F5344CB8AC3E}">
        <p14:creationId xmlns:p14="http://schemas.microsoft.com/office/powerpoint/2010/main" val="359228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E6596-7A75-C29B-5687-72684202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15947-0B1E-1120-8E68-A068C898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78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4535A-C8C6-8CD9-4939-18BD948EE43E}"/>
              </a:ext>
            </a:extLst>
          </p:cNvPr>
          <p:cNvSpPr txBox="1"/>
          <p:nvPr/>
        </p:nvSpPr>
        <p:spPr>
          <a:xfrm>
            <a:off x="2832100" y="4457700"/>
            <a:ext cx="571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Forecasting, welche Muster entdecken wir in den Preisen</a:t>
            </a:r>
          </a:p>
        </p:txBody>
      </p:sp>
    </p:spTree>
    <p:extLst>
      <p:ext uri="{BB962C8B-B14F-4D97-AF65-F5344CB8AC3E}">
        <p14:creationId xmlns:p14="http://schemas.microsoft.com/office/powerpoint/2010/main" val="388411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D64C6A-7FAA-1CC0-9DFD-6F115F227325}"/>
              </a:ext>
            </a:extLst>
          </p:cNvPr>
          <p:cNvSpPr txBox="1"/>
          <p:nvPr/>
        </p:nvSpPr>
        <p:spPr>
          <a:xfrm>
            <a:off x="2755900" y="2679700"/>
            <a:ext cx="614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Todos für die nächsten Wochen: Arbeitspakete, Zielsetzungen</a:t>
            </a:r>
          </a:p>
        </p:txBody>
      </p:sp>
    </p:spTree>
    <p:extLst>
      <p:ext uri="{BB962C8B-B14F-4D97-AF65-F5344CB8AC3E}">
        <p14:creationId xmlns:p14="http://schemas.microsoft.com/office/powerpoint/2010/main" val="190220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5D93-DCF7-CE91-B83B-F86173F7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Problem Space</a:t>
            </a:r>
          </a:p>
        </p:txBody>
      </p:sp>
      <p:pic>
        <p:nvPicPr>
          <p:cNvPr id="25" name="Graphic 24" descr="Route (Two Pins With A Path) outline">
            <a:extLst>
              <a:ext uri="{FF2B5EF4-FFF2-40B4-BE49-F238E27FC236}">
                <a16:creationId xmlns:a16="http://schemas.microsoft.com/office/drawing/2014/main" id="{7E6ADC96-6000-2B21-5441-B676EC1FC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5977" y="1117600"/>
            <a:ext cx="4876800" cy="4876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3F03DA-4030-07B3-E48A-9BC9AC06B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25" y="3340100"/>
            <a:ext cx="2832100" cy="28321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408A33-8BE9-D9E7-BE79-C01F3D775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294" y="863600"/>
            <a:ext cx="3008506" cy="1644650"/>
          </a:xfrm>
          <a:prstGeom prst="rect">
            <a:avLst/>
          </a:prstGeom>
        </p:spPr>
      </p:pic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D67D9F6A-A2D0-8C91-0D39-74F7F7EA0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8314" y="4349751"/>
            <a:ext cx="2076449" cy="2076449"/>
          </a:xfrm>
          <a:prstGeom prst="rect">
            <a:avLst/>
          </a:prstGeom>
        </p:spPr>
      </p:pic>
      <p:sp>
        <p:nvSpPr>
          <p:cNvPr id="31" name="Down Arrow 30">
            <a:extLst>
              <a:ext uri="{FF2B5EF4-FFF2-40B4-BE49-F238E27FC236}">
                <a16:creationId xmlns:a16="http://schemas.microsoft.com/office/drawing/2014/main" id="{6DFF5569-AEFC-09F6-19A6-CE6B8646FDDA}"/>
              </a:ext>
            </a:extLst>
          </p:cNvPr>
          <p:cNvSpPr/>
          <p:nvPr/>
        </p:nvSpPr>
        <p:spPr>
          <a:xfrm>
            <a:off x="8842377" y="5019676"/>
            <a:ext cx="898523" cy="1377949"/>
          </a:xfrm>
          <a:prstGeom prst="downArrow">
            <a:avLst/>
          </a:prstGeom>
          <a:gradFill>
            <a:gsLst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99000">
                <a:schemeClr val="tx1">
                  <a:lumMod val="80000"/>
                  <a:lumOff val="2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3" name="Graphic 32" descr="Car with solid fill">
            <a:extLst>
              <a:ext uri="{FF2B5EF4-FFF2-40B4-BE49-F238E27FC236}">
                <a16:creationId xmlns:a16="http://schemas.microsoft.com/office/drawing/2014/main" id="{7D143EAA-0A7E-6810-81DC-13DAFC062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305790" flipH="1">
            <a:off x="6306866" y="3488802"/>
            <a:ext cx="977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6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2711-9347-12E6-FA42-1D9D78B0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Problem Space: Faktoren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7ADD-F752-DC23-FB00-BB9A6B5B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Reichweite mit aktuellem Tankstand</a:t>
            </a:r>
          </a:p>
          <a:p>
            <a:r>
              <a:rPr lang="en-DE" dirty="0"/>
              <a:t>Durchschnittlicher Verbrauch</a:t>
            </a:r>
            <a:endParaRPr lang="de-DE" dirty="0"/>
          </a:p>
          <a:p>
            <a:r>
              <a:rPr lang="de-DE" dirty="0"/>
              <a:t>Kraftstoffart</a:t>
            </a:r>
            <a:endParaRPr lang="en-DE" dirty="0"/>
          </a:p>
          <a:p>
            <a:r>
              <a:rPr lang="en-DE" dirty="0"/>
              <a:t>Heuristische Einschätzung zum Umweg</a:t>
            </a:r>
          </a:p>
          <a:p>
            <a:r>
              <a:rPr lang="en-DE" dirty="0"/>
              <a:t>Tankstrategie (Anzahl der Stopps, Tankmenge)</a:t>
            </a:r>
          </a:p>
          <a:p>
            <a:r>
              <a:rPr lang="en-DE" dirty="0"/>
              <a:t>Prioritäten (schnellste Route, günstigste Tankstelle, geringster Umweg)</a:t>
            </a:r>
          </a:p>
          <a:p>
            <a:r>
              <a:rPr lang="en-DE" dirty="0"/>
              <a:t>Uhrzeit</a:t>
            </a:r>
            <a:endParaRPr lang="de-DE" dirty="0"/>
          </a:p>
          <a:p>
            <a:r>
              <a:rPr lang="de-DE" dirty="0"/>
              <a:t>Aktuelle Begebenheiten: Stau, Straßensperrungen</a:t>
            </a:r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6137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3AE8-EDB7-A5EB-5268-B6336B4E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Summary of Achievements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873B-0FCC-C732-1855-09D78ACD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Github: Sharing Codespace (Documentation), Kanban Board</a:t>
            </a:r>
          </a:p>
          <a:p>
            <a:r>
              <a:rPr lang="en-DE" dirty="0"/>
              <a:t>Infrastructure: Raspberry Pie for storing data / deployment</a:t>
            </a:r>
          </a:p>
          <a:p>
            <a:r>
              <a:rPr lang="en-DE"/>
              <a:t>Analyse einer Beispielroute Route von Mannheim nach München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B9CAA-1A65-CA1F-D1FE-DF5A9315B19C}"/>
              </a:ext>
            </a:extLst>
          </p:cNvPr>
          <p:cNvSpPr txBox="1"/>
          <p:nvPr/>
        </p:nvSpPr>
        <p:spPr>
          <a:xfrm>
            <a:off x="6159500" y="977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519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49985-F0CA-2EA1-C370-64A849DDB399}"/>
              </a:ext>
            </a:extLst>
          </p:cNvPr>
          <p:cNvSpPr txBox="1"/>
          <p:nvPr/>
        </p:nvSpPr>
        <p:spPr>
          <a:xfrm>
            <a:off x="1600200" y="622300"/>
            <a:ext cx="19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Datenbeschaffung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87834-0643-713D-9438-8A47C7DEB579}"/>
              </a:ext>
            </a:extLst>
          </p:cNvPr>
          <p:cNvSpPr txBox="1"/>
          <p:nvPr/>
        </p:nvSpPr>
        <p:spPr>
          <a:xfrm>
            <a:off x="3886200" y="2222500"/>
            <a:ext cx="305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Datenbank, Auszug, Größe, …</a:t>
            </a:r>
          </a:p>
          <a:p>
            <a:r>
              <a:rPr lang="en-DE" dirty="0"/>
              <a:t>Plot mit allen Tankstellen</a:t>
            </a:r>
          </a:p>
        </p:txBody>
      </p:sp>
    </p:spTree>
    <p:extLst>
      <p:ext uri="{BB962C8B-B14F-4D97-AF65-F5344CB8AC3E}">
        <p14:creationId xmlns:p14="http://schemas.microsoft.com/office/powerpoint/2010/main" val="397550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84DAD-D014-D8D6-5212-43AEB3163C1D}"/>
              </a:ext>
            </a:extLst>
          </p:cNvPr>
          <p:cNvSpPr txBox="1"/>
          <p:nvPr/>
        </p:nvSpPr>
        <p:spPr>
          <a:xfrm>
            <a:off x="2362200" y="1333500"/>
            <a:ext cx="5752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Mannheim – München </a:t>
            </a:r>
          </a:p>
          <a:p>
            <a:r>
              <a:rPr lang="en-DE" dirty="0"/>
              <a:t>Wie viele Tankstellen am Weg, wie viele kommen in Frage</a:t>
            </a:r>
          </a:p>
        </p:txBody>
      </p:sp>
    </p:spTree>
    <p:extLst>
      <p:ext uri="{BB962C8B-B14F-4D97-AF65-F5344CB8AC3E}">
        <p14:creationId xmlns:p14="http://schemas.microsoft.com/office/powerpoint/2010/main" val="181672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95434-883E-748E-5537-3B3D2333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Optimierungsproblem (1 Stopp)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75F670A-5BF4-28D3-DA1D-E45A5A478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sz="2400" dirty="0"/>
                  <a:t>Min</a:t>
                </a:r>
                <a:r>
                  <a:rPr lang="de-DE" sz="2400" baseline="-25000" dirty="0"/>
                  <a:t>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de-DE" sz="2400" dirty="0"/>
                  <a:t>TP</a:t>
                </a:r>
                <a:r>
                  <a:rPr lang="de-DE" sz="2400" baseline="-25000" dirty="0"/>
                  <a:t>i</a:t>
                </a:r>
                <a:r>
                  <a:rPr lang="de-DE" sz="2400" dirty="0"/>
                  <a:t>*TM+2*K*U)</a:t>
                </a:r>
              </a:p>
              <a:p>
                <a:pPr marL="0" indent="0">
                  <a:buNone/>
                </a:pPr>
                <a:r>
                  <a:rPr lang="de-DE" dirty="0" err="1"/>
                  <a:t>u.d.NB</a:t>
                </a:r>
                <a:r>
                  <a:rPr lang="de-DE" dirty="0"/>
                  <a:t>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TM = TV – </a:t>
                </a:r>
                <a:r>
                  <a:rPr lang="de-DE" dirty="0" err="1"/>
                  <a:t>Tss</a:t>
                </a:r>
                <a:r>
                  <a:rPr lang="de-DE" dirty="0"/>
                  <a:t> + Verbrauch bis Tankstelle in Litern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err="1"/>
                  <a:t>Tsa</a:t>
                </a:r>
                <a:r>
                  <a:rPr lang="de-DE" dirty="0"/>
                  <a:t> &gt;= min. Tankstand (</a:t>
                </a:r>
                <a:r>
                  <a:rPr lang="de-DE" dirty="0" err="1"/>
                  <a:t>mTs</a:t>
                </a:r>
                <a:r>
                  <a:rPr lang="de-DE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Tsa = </a:t>
                </a:r>
                <a:r>
                  <a:rPr lang="de-DE" dirty="0" err="1"/>
                  <a:t>Tss</a:t>
                </a:r>
                <a:r>
                  <a:rPr lang="de-DE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𝑉𝑒𝑟𝑏𝑟𝑎𝑢𝑐h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de-DE" dirty="0"/>
                  <a:t>+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𝑇𝑀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K= Verschleißkosten + Tankpreis/Liter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sz="20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75F670A-5BF4-28D3-DA1D-E45A5A478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8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6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E2F90-9645-9DF0-B45E-C9F59DE6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0C1AB0-651F-071C-8E47-EFA8C03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WP: Liste aller betrachteten Wegpunkte auf der Strecke (Abstand: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TS</a:t>
            </a:r>
            <a:r>
              <a:rPr lang="de-DE" baseline="-25000" dirty="0" err="1"/>
              <a:t>i</a:t>
            </a:r>
            <a:r>
              <a:rPr lang="de-DE" dirty="0"/>
              <a:t>: Liste aller Tankstelle bei Wegpunkt i (max. Abstand zu Wegpunkt: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TP</a:t>
            </a:r>
            <a:r>
              <a:rPr lang="de-DE" baseline="-25000" dirty="0" err="1"/>
              <a:t>ij</a:t>
            </a:r>
            <a:r>
              <a:rPr lang="de-DE" dirty="0"/>
              <a:t>: Tankpreis/Liter an Tankstelle j bei Wegpunkt 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TV: Tankvolumen des Autos in Litern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Verbrauch pro Km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Tss</a:t>
            </a:r>
            <a:r>
              <a:rPr lang="de-DE" dirty="0"/>
              <a:t>: Tankstand 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mTs</a:t>
            </a:r>
            <a:r>
              <a:rPr lang="de-DE" dirty="0"/>
              <a:t>: minimaler Tankstand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07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A3823-A56D-21AD-62B6-6BCDBABD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B1147-99B8-B25E-4F35-21624DDA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Vektor </a:t>
            </a:r>
            <a:r>
              <a:rPr lang="de-DE" dirty="0" err="1"/>
              <a:t>x</a:t>
            </a:r>
            <a:r>
              <a:rPr lang="de-DE" baseline="-25000" dirty="0" err="1"/>
              <a:t>ij</a:t>
            </a:r>
            <a:r>
              <a:rPr lang="de-DE" dirty="0"/>
              <a:t> =&gt; an welchen Wegpunkten wird an welchen Tankstellen getankt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Gesamtkosten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Gesamtdistanz</a:t>
            </a:r>
          </a:p>
        </p:txBody>
      </p:sp>
    </p:spTree>
    <p:extLst>
      <p:ext uri="{BB962C8B-B14F-4D97-AF65-F5344CB8AC3E}">
        <p14:creationId xmlns:p14="http://schemas.microsoft.com/office/powerpoint/2010/main" val="33350107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{10CC9D2B-5F55-394B-878C-7D54E3BFC616}tf10001072</Template>
  <TotalTime>0</TotalTime>
  <Words>381</Words>
  <Application>Microsoft Office PowerPoint</Application>
  <PresentationFormat>Breitbild</PresentationFormat>
  <Paragraphs>61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Franklin Gothic Book</vt:lpstr>
      <vt:lpstr>Crop</vt:lpstr>
      <vt:lpstr>Tankhelfer</vt:lpstr>
      <vt:lpstr>Problem Space</vt:lpstr>
      <vt:lpstr>Problem Space: Faktoren</vt:lpstr>
      <vt:lpstr>Summary of Achievements So Far</vt:lpstr>
      <vt:lpstr>PowerPoint-Präsentation</vt:lpstr>
      <vt:lpstr>PowerPoint-Präsentation</vt:lpstr>
      <vt:lpstr>Optimierungsproblem (1 Stopp)</vt:lpstr>
      <vt:lpstr>Inputs</vt:lpstr>
      <vt:lpstr>Outputs</vt:lpstr>
      <vt:lpstr>Optimierungsproblem Ausblick</vt:lpstr>
      <vt:lpstr>Weitere Variablen</vt:lpstr>
      <vt:lpstr>Probleme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Tankhelfer</dc:title>
  <dc:creator>Hrubant, Janik</dc:creator>
  <cp:lastModifiedBy>Marc- Bach</cp:lastModifiedBy>
  <cp:revision>4</cp:revision>
  <dcterms:created xsi:type="dcterms:W3CDTF">2023-03-06T15:02:10Z</dcterms:created>
  <dcterms:modified xsi:type="dcterms:W3CDTF">2023-03-07T12:31:18Z</dcterms:modified>
</cp:coreProperties>
</file>