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0" r:id="rId5"/>
    <p:sldId id="262" r:id="rId6"/>
    <p:sldId id="263" r:id="rId7"/>
    <p:sldId id="261" r:id="rId8"/>
    <p:sldId id="259" r:id="rId9"/>
    <p:sldId id="264" r:id="rId10"/>
    <p:sldId id="265" r:id="rId11"/>
    <p:sldId id="266" r:id="rId12"/>
    <p:sldId id="267" r:id="rId13"/>
    <p:sldId id="268" r:id="rId14"/>
    <p:sldId id="269"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Gill Sans" panose="020B0604020202020204" charset="0"/>
      <p:regular r:id="rId25"/>
      <p:bold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Xt6E0HmCb6WegcVVscgO+ZOXP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49D3F5-60CD-4BF7-949E-13F271A8C700}">
  <a:tblStyle styleId="{9849D3F5-60CD-4BF7-949E-13F271A8C700}"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0"/>
          </a:solidFill>
        </a:fill>
      </a:tcStyle>
    </a:wholeTbl>
    <a:band1H>
      <a:tcTxStyle/>
      <a:tcStyle>
        <a:tcBdr/>
        <a:fill>
          <a:solidFill>
            <a:srgbClr val="CCDBE1"/>
          </a:solidFill>
        </a:fill>
      </a:tcStyle>
    </a:band1H>
    <a:band2H>
      <a:tcTxStyle/>
      <a:tcStyle>
        <a:tcBdr/>
      </a:tcStyle>
    </a:band2H>
    <a:band1V>
      <a:tcTxStyle/>
      <a:tcStyle>
        <a:tcBdr/>
        <a:fill>
          <a:solidFill>
            <a:srgbClr val="CCDBE1"/>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282"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04" name="Google Shape;104;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SASTRA DEEMED TO BE UNIVERSITY, SCHOOL OF COMPUTING</a:t>
            </a:r>
            <a:endParaRPr/>
          </a:p>
        </p:txBody>
      </p:sp>
      <p:sp>
        <p:nvSpPr>
          <p:cNvPr id="105" name="Google Shape;105;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27-02-2023</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6c6f99c33c7b10f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6c6f99c33c7b10f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76c6f99c33c7b10f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3" name="Google Shape;23;p16"/>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4" name="Google Shape;24;p1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5"/>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2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6"/>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2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0" name="Google Shape;30;p1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3"/>
        <p:cNvGrpSpPr/>
        <p:nvPr/>
      </p:nvGrpSpPr>
      <p:grpSpPr>
        <a:xfrm>
          <a:off x="0" y="0"/>
          <a:ext cx="0" cy="0"/>
          <a:chOff x="0" y="0"/>
          <a:chExt cx="0" cy="0"/>
        </a:xfrm>
      </p:grpSpPr>
      <p:sp>
        <p:nvSpPr>
          <p:cNvPr id="34" name="Google Shape;34;p18"/>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5" name="Google Shape;35;p1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8" name="Google Shape;38;p18"/>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
        <p:cNvGrpSpPr/>
        <p:nvPr/>
      </p:nvGrpSpPr>
      <p:grpSpPr>
        <a:xfrm>
          <a:off x="0" y="0"/>
          <a:ext cx="0" cy="0"/>
          <a:chOff x="0" y="0"/>
          <a:chExt cx="0" cy="0"/>
        </a:xfrm>
      </p:grpSpPr>
      <p:sp>
        <p:nvSpPr>
          <p:cNvPr id="40" name="Google Shape;40;p19"/>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9"/>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42" name="Google Shape;42;p1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5" name="Google Shape;45;p19"/>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6" name="Google Shape;46;p19"/>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7"/>
        <p:cNvGrpSpPr/>
        <p:nvPr/>
      </p:nvGrpSpPr>
      <p:grpSpPr>
        <a:xfrm>
          <a:off x="0" y="0"/>
          <a:ext cx="0" cy="0"/>
          <a:chOff x="0" y="0"/>
          <a:chExt cx="0" cy="0"/>
        </a:xfrm>
      </p:grpSpPr>
      <p:sp>
        <p:nvSpPr>
          <p:cNvPr id="48" name="Google Shape;48;p20"/>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9" name="Google Shape;49;p20"/>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1" name="Google Shape;51;p2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20"/>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5" name="Google Shape;55;p20"/>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56" name="Google Shape;56;p20"/>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7"/>
        <p:cNvGrpSpPr/>
        <p:nvPr/>
      </p:nvGrpSpPr>
      <p:grpSpPr>
        <a:xfrm>
          <a:off x="0" y="0"/>
          <a:ext cx="0" cy="0"/>
          <a:chOff x="0" y="0"/>
          <a:chExt cx="0" cy="0"/>
        </a:xfrm>
      </p:grpSpPr>
      <p:sp>
        <p:nvSpPr>
          <p:cNvPr id="58" name="Google Shape;58;p21"/>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1"/>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21"/>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21"/>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21"/>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2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22"/>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4" name="Google Shape;74;p23"/>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2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24"/>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4" name="Google Shape;84;p24"/>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5" name="Google Shape;85;p24"/>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6" name="Google Shape;86;p24"/>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7" name="Google Shape;87;p24"/>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15"/>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 name="Google Shape;11;p15"/>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 name="Google Shape;12;p15"/>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 name="Google Shape;13;p15"/>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 name="Google Shape;14;p15"/>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5"/>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1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1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8" name="Google Shape;18;p1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15"/>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title"/>
          </p:nvPr>
        </p:nvSpPr>
        <p:spPr>
          <a:xfrm>
            <a:off x="1600200" y="1447800"/>
            <a:ext cx="70866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US" dirty="0"/>
              <a:t>Early detection of Parkinson's disease using machine learning </a:t>
            </a:r>
            <a:endParaRPr lang="en-US" b="1" dirty="0">
              <a:latin typeface="Times New Roman"/>
              <a:ea typeface="Times New Roman"/>
              <a:cs typeface="Times New Roman"/>
              <a:sym typeface="Times New Roman"/>
            </a:endParaRPr>
          </a:p>
        </p:txBody>
      </p:sp>
      <p:sp>
        <p:nvSpPr>
          <p:cNvPr id="108" name="Google Shape;108;p1"/>
          <p:cNvSpPr txBox="1">
            <a:spLocks noGrp="1"/>
          </p:cNvSpPr>
          <p:nvPr>
            <p:ph type="body" idx="1"/>
          </p:nvPr>
        </p:nvSpPr>
        <p:spPr>
          <a:xfrm>
            <a:off x="1143000" y="3810000"/>
            <a:ext cx="4572000" cy="231616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sz="2000" b="1"/>
              <a:t>Guided by</a:t>
            </a:r>
            <a:endParaRPr/>
          </a:p>
          <a:p>
            <a:pPr marL="0" lvl="0" indent="0" algn="ctr" rtl="0">
              <a:lnSpc>
                <a:spcPct val="100000"/>
              </a:lnSpc>
              <a:spcBef>
                <a:spcPts val="600"/>
              </a:spcBef>
              <a:spcAft>
                <a:spcPts val="0"/>
              </a:spcAft>
              <a:buSzPts val="1600"/>
              <a:buNone/>
            </a:pPr>
            <a:r>
              <a:rPr lang="en-US" sz="2000" b="1"/>
              <a:t>PROF JEYASHEELA RAKKINI M J	AP-II / SOC</a:t>
            </a:r>
            <a:endParaRPr sz="2000" b="1"/>
          </a:p>
        </p:txBody>
      </p:sp>
      <p:sp>
        <p:nvSpPr>
          <p:cNvPr id="109" name="Google Shape;109;p1"/>
          <p:cNvSpPr txBox="1">
            <a:spLocks noGrp="1"/>
          </p:cNvSpPr>
          <p:nvPr>
            <p:ph type="body" idx="2"/>
          </p:nvPr>
        </p:nvSpPr>
        <p:spPr>
          <a:xfrm>
            <a:off x="5410200" y="3582603"/>
            <a:ext cx="3733800" cy="231616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240"/>
              <a:buNone/>
            </a:pPr>
            <a:r>
              <a:rPr lang="en-US" b="1"/>
              <a:t>Presented by</a:t>
            </a:r>
            <a:endParaRPr/>
          </a:p>
          <a:p>
            <a:pPr marL="0" lvl="0" indent="0" algn="ctr" rtl="0">
              <a:lnSpc>
                <a:spcPct val="150000"/>
              </a:lnSpc>
              <a:spcBef>
                <a:spcPts val="600"/>
              </a:spcBef>
              <a:spcAft>
                <a:spcPts val="0"/>
              </a:spcAft>
              <a:buSzPts val="1280"/>
              <a:buNone/>
            </a:pPr>
            <a:r>
              <a:rPr lang="en-US" sz="1600" b="1"/>
              <a:t>124156079 Sankaranarayanan S </a:t>
            </a:r>
            <a:endParaRPr/>
          </a:p>
          <a:p>
            <a:pPr marL="0" lvl="0" indent="0" algn="ctr" rtl="0">
              <a:lnSpc>
                <a:spcPct val="150000"/>
              </a:lnSpc>
              <a:spcBef>
                <a:spcPts val="600"/>
              </a:spcBef>
              <a:spcAft>
                <a:spcPts val="0"/>
              </a:spcAft>
              <a:buSzPts val="1280"/>
              <a:buNone/>
            </a:pPr>
            <a:r>
              <a:rPr lang="en-US" sz="1600" b="1"/>
              <a:t>124156080 Upendar S </a:t>
            </a:r>
            <a:endParaRPr/>
          </a:p>
          <a:p>
            <a:pPr marL="0" lvl="0" indent="0" algn="ctr" rtl="0">
              <a:lnSpc>
                <a:spcPct val="150000"/>
              </a:lnSpc>
              <a:spcBef>
                <a:spcPts val="600"/>
              </a:spcBef>
              <a:spcAft>
                <a:spcPts val="0"/>
              </a:spcAft>
              <a:buSzPts val="1280"/>
              <a:buNone/>
            </a:pPr>
            <a:r>
              <a:rPr lang="en-US" sz="1600" b="1"/>
              <a:t>124157042 Peshwar Rajesh </a:t>
            </a:r>
            <a:endParaRPr sz="1600" b="1"/>
          </a:p>
        </p:txBody>
      </p:sp>
      <p:sp>
        <p:nvSpPr>
          <p:cNvPr id="110" name="Google Shape;110;p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latin typeface="Times New Roman"/>
                <a:ea typeface="Times New Roman"/>
                <a:cs typeface="Times New Roman"/>
                <a:sym typeface="Times New Roman"/>
              </a:rPr>
              <a:t>27-02-2023</a:t>
            </a:r>
            <a:endParaRPr>
              <a:latin typeface="Times New Roman"/>
              <a:ea typeface="Times New Roman"/>
              <a:cs typeface="Times New Roman"/>
              <a:sym typeface="Times New Roman"/>
            </a:endParaRPr>
          </a:p>
        </p:txBody>
      </p:sp>
      <p:sp>
        <p:nvSpPr>
          <p:cNvPr id="111" name="Google Shape;111;p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
        <p:nvSpPr>
          <p:cNvPr id="112" name="Google Shape;112;p1"/>
          <p:cNvSpPr txBox="1"/>
          <p:nvPr/>
        </p:nvSpPr>
        <p:spPr>
          <a:xfrm>
            <a:off x="1219200" y="5867400"/>
            <a:ext cx="7391400" cy="533400"/>
          </a:xfrm>
          <a:prstGeom prst="rect">
            <a:avLst/>
          </a:prstGeom>
          <a:noFill/>
          <a:ln>
            <a:noFill/>
          </a:ln>
        </p:spPr>
        <p:txBody>
          <a:bodyPr spcFirstLastPara="1" wrap="square" lIns="91425" tIns="45700" rIns="91425" bIns="45700" anchor="ctr" anchorCtr="0">
            <a:normAutofit fontScale="82500" lnSpcReduction="10000"/>
          </a:bodyPr>
          <a:lstStyle/>
          <a:p>
            <a:pPr marL="0" marR="0" lvl="0" indent="0" algn="ctr" rtl="0">
              <a:spcBef>
                <a:spcPts val="0"/>
              </a:spcBef>
              <a:spcAft>
                <a:spcPts val="0"/>
              </a:spcAft>
              <a:buClr>
                <a:srgbClr val="562214"/>
              </a:buClr>
              <a:buSzPct val="100000"/>
              <a:buFont typeface="Times New Roman"/>
              <a:buNone/>
            </a:pPr>
            <a:r>
              <a:rPr lang="en-US" sz="2800" b="0" i="0" u="none" strike="noStrike" cap="none">
                <a:solidFill>
                  <a:srgbClr val="562214"/>
                </a:solidFill>
                <a:latin typeface="Times New Roman"/>
                <a:ea typeface="Times New Roman"/>
                <a:cs typeface="Times New Roman"/>
                <a:sym typeface="Times New Roman"/>
              </a:rPr>
              <a:t>SASTRA Deemed to be University, School of Computing</a:t>
            </a:r>
            <a:endParaRPr sz="2800" b="0" i="0" u="none" strike="noStrike" cap="none">
              <a:solidFill>
                <a:srgbClr val="56221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82" name="Google Shape;182;p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83" name="Google Shape;183;p9"/>
          <p:cNvSpPr txBox="1"/>
          <p:nvPr/>
        </p:nvSpPr>
        <p:spPr>
          <a:xfrm>
            <a:off x="1216202" y="4330892"/>
            <a:ext cx="7927800" cy="234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Gill Sans"/>
                <a:ea typeface="Gill Sans"/>
                <a:cs typeface="Gill Sans"/>
                <a:sym typeface="Gill Sans"/>
              </a:rPr>
              <a:t>Algorithm for approach 3: Imbalance removal in dataset</a:t>
            </a:r>
            <a:endParaRPr/>
          </a:p>
          <a:p>
            <a:pPr marL="0" marR="0" lvl="0" indent="0" algn="l" rtl="0">
              <a:spcBef>
                <a:spcPts val="0"/>
              </a:spcBef>
              <a:spcAft>
                <a:spcPts val="0"/>
              </a:spcAft>
              <a:buNone/>
            </a:pPr>
            <a:endParaRPr sz="16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600">
                <a:solidFill>
                  <a:schemeClr val="dk1"/>
                </a:solidFill>
                <a:latin typeface="Gill Sans"/>
                <a:ea typeface="Gill Sans"/>
                <a:cs typeface="Gill Sans"/>
                <a:sym typeface="Gill Sans"/>
              </a:rPr>
              <a:t>• Collect MDVP audio data from PPPMI and UCI databases</a:t>
            </a:r>
            <a:endParaRPr/>
          </a:p>
          <a:p>
            <a:pPr marL="0" marR="0" lvl="0" indent="0" algn="l" rtl="0">
              <a:spcBef>
                <a:spcPts val="0"/>
              </a:spcBef>
              <a:spcAft>
                <a:spcPts val="0"/>
              </a:spcAft>
              <a:buNone/>
            </a:pPr>
            <a:r>
              <a:rPr lang="en-US" sz="1600">
                <a:solidFill>
                  <a:schemeClr val="dk1"/>
                </a:solidFill>
                <a:latin typeface="Gill Sans"/>
                <a:ea typeface="Gill Sans"/>
                <a:cs typeface="Gill Sans"/>
                <a:sym typeface="Gill Sans"/>
              </a:rPr>
              <a:t>• Perform data analysis to detect skew, imbalance and distribution of variables in data</a:t>
            </a:r>
            <a:endParaRPr/>
          </a:p>
          <a:p>
            <a:pPr marL="0" marR="0" lvl="0" indent="0" algn="l" rtl="0">
              <a:spcBef>
                <a:spcPts val="0"/>
              </a:spcBef>
              <a:spcAft>
                <a:spcPts val="0"/>
              </a:spcAft>
              <a:buNone/>
            </a:pPr>
            <a:r>
              <a:rPr lang="en-US" sz="1600">
                <a:solidFill>
                  <a:schemeClr val="dk1"/>
                </a:solidFill>
                <a:latin typeface="Gill Sans"/>
                <a:ea typeface="Gill Sans"/>
                <a:cs typeface="Gill Sans"/>
                <a:sym typeface="Gill Sans"/>
              </a:rPr>
              <a:t>• Scale the data to common range using Standard Scaler</a:t>
            </a:r>
            <a:endParaRPr/>
          </a:p>
          <a:p>
            <a:pPr marL="0" marR="0" lvl="0" indent="0" algn="l" rtl="0">
              <a:spcBef>
                <a:spcPts val="0"/>
              </a:spcBef>
              <a:spcAft>
                <a:spcPts val="0"/>
              </a:spcAft>
              <a:buNone/>
            </a:pPr>
            <a:r>
              <a:rPr lang="en-US" sz="1600">
                <a:solidFill>
                  <a:schemeClr val="dk1"/>
                </a:solidFill>
                <a:latin typeface="Gill Sans"/>
                <a:ea typeface="Gill Sans"/>
                <a:cs typeface="Gill Sans"/>
                <a:sym typeface="Gill Sans"/>
              </a:rPr>
              <a:t>• Split dataset into testing and training sets, where training data is 75% of total</a:t>
            </a:r>
            <a:endParaRPr/>
          </a:p>
          <a:p>
            <a:pPr marL="0" marR="0" lvl="0" indent="0" algn="l" rtl="0">
              <a:spcBef>
                <a:spcPts val="0"/>
              </a:spcBef>
              <a:spcAft>
                <a:spcPts val="0"/>
              </a:spcAft>
              <a:buNone/>
            </a:pPr>
            <a:r>
              <a:rPr lang="en-US" sz="1600">
                <a:solidFill>
                  <a:schemeClr val="dk1"/>
                </a:solidFill>
                <a:latin typeface="Gill Sans"/>
                <a:ea typeface="Gill Sans"/>
                <a:cs typeface="Gill Sans"/>
                <a:sym typeface="Gill Sans"/>
              </a:rPr>
              <a:t>• Retrain SVM, logistic regression, random forest and KNN models.</a:t>
            </a:r>
            <a:endParaRPr/>
          </a:p>
          <a:p>
            <a:pPr marL="0" marR="0" lvl="0" indent="0" algn="l" rtl="0">
              <a:spcBef>
                <a:spcPts val="0"/>
              </a:spcBef>
              <a:spcAft>
                <a:spcPts val="0"/>
              </a:spcAft>
              <a:buNone/>
            </a:pPr>
            <a:r>
              <a:rPr lang="en-US" sz="1600">
                <a:solidFill>
                  <a:schemeClr val="dk1"/>
                </a:solidFill>
                <a:latin typeface="Gill Sans"/>
                <a:ea typeface="Gill Sans"/>
                <a:cs typeface="Gill Sans"/>
                <a:sym typeface="Gill Sans"/>
              </a:rPr>
              <a:t>• Compare classification results using confusion matrix, ROC-AUC curve and accuracy Figure</a:t>
            </a:r>
            <a:endParaRPr sz="1600">
              <a:solidFill>
                <a:schemeClr val="dk1"/>
              </a:solidFill>
              <a:latin typeface="Gill Sans"/>
              <a:ea typeface="Gill Sans"/>
              <a:cs typeface="Gill Sans"/>
              <a:sym typeface="Gill Sans"/>
            </a:endParaRPr>
          </a:p>
        </p:txBody>
      </p:sp>
      <p:sp>
        <p:nvSpPr>
          <p:cNvPr id="184" name="Google Shape;184;p9"/>
          <p:cNvSpPr txBox="1"/>
          <p:nvPr/>
        </p:nvSpPr>
        <p:spPr>
          <a:xfrm>
            <a:off x="1143000" y="685800"/>
            <a:ext cx="7620000" cy="2801400"/>
          </a:xfrm>
          <a:prstGeom prst="rect">
            <a:avLst/>
          </a:prstGeom>
          <a:noFill/>
          <a:ln>
            <a:noFill/>
          </a:ln>
        </p:spPr>
        <p:txBody>
          <a:bodyPr spcFirstLastPara="1" wrap="square" lIns="91425" tIns="45700" rIns="91425" bIns="45700" anchor="t" anchorCtr="0">
            <a:spAutoFit/>
          </a:bodyPr>
          <a:lstStyle/>
          <a:p>
            <a:pPr marL="82296" marR="0" lvl="0" indent="0" algn="l" rtl="0">
              <a:spcBef>
                <a:spcPts val="0"/>
              </a:spcBef>
              <a:spcAft>
                <a:spcPts val="0"/>
              </a:spcAft>
              <a:buClr>
                <a:schemeClr val="dk1"/>
              </a:buClr>
              <a:buSzPts val="1600"/>
              <a:buFont typeface="Gill Sans"/>
              <a:buNone/>
            </a:pPr>
            <a:r>
              <a:rPr lang="en-US" sz="1600">
                <a:solidFill>
                  <a:schemeClr val="dk1"/>
                </a:solidFill>
                <a:latin typeface="Gill Sans"/>
                <a:ea typeface="Gill Sans"/>
                <a:cs typeface="Gill Sans"/>
                <a:sym typeface="Gill Sans"/>
              </a:rPr>
              <a:t>Algorithm for approach 2: Principal Component Analysis (PCA) is applied to identify 5 key attributes</a:t>
            </a:r>
            <a:endParaRPr/>
          </a:p>
          <a:p>
            <a:pPr marL="82296" marR="0" lvl="0" indent="0" algn="l" rtl="0">
              <a:spcBef>
                <a:spcPts val="0"/>
              </a:spcBef>
              <a:spcAft>
                <a:spcPts val="0"/>
              </a:spcAft>
              <a:buClr>
                <a:schemeClr val="dk1"/>
              </a:buClr>
              <a:buSzPts val="1600"/>
              <a:buFont typeface="Gill Sans"/>
              <a:buNone/>
            </a:pPr>
            <a:endParaRPr sz="1600">
              <a:solidFill>
                <a:schemeClr val="dk1"/>
              </a:solidFill>
              <a:latin typeface="Gill Sans"/>
              <a:ea typeface="Gill Sans"/>
              <a:cs typeface="Gill Sans"/>
              <a:sym typeface="Gill Sans"/>
            </a:endParaRPr>
          </a:p>
          <a:p>
            <a:pPr marL="82296" marR="0" lvl="0" indent="0" algn="l" rtl="0">
              <a:spcBef>
                <a:spcPts val="0"/>
              </a:spcBef>
              <a:spcAft>
                <a:spcPts val="0"/>
              </a:spcAft>
              <a:buClr>
                <a:schemeClr val="dk1"/>
              </a:buClr>
              <a:buSzPts val="1600"/>
              <a:buFont typeface="Gill Sans"/>
              <a:buNone/>
            </a:pPr>
            <a:r>
              <a:rPr lang="en-US" sz="1600">
                <a:solidFill>
                  <a:schemeClr val="dk1"/>
                </a:solidFill>
                <a:latin typeface="Gill Sans"/>
                <a:ea typeface="Gill Sans"/>
                <a:cs typeface="Gill Sans"/>
                <a:sym typeface="Gill Sans"/>
              </a:rPr>
              <a:t>• Collect MDVP audio data from PPPMI and UCI databases</a:t>
            </a:r>
            <a:endParaRPr/>
          </a:p>
          <a:p>
            <a:pPr marL="82296" marR="0" lvl="0" indent="0" algn="l" rtl="0">
              <a:spcBef>
                <a:spcPts val="0"/>
              </a:spcBef>
              <a:spcAft>
                <a:spcPts val="0"/>
              </a:spcAft>
              <a:buClr>
                <a:schemeClr val="dk1"/>
              </a:buClr>
              <a:buSzPts val="1600"/>
              <a:buFont typeface="Gill Sans"/>
              <a:buNone/>
            </a:pPr>
            <a:r>
              <a:rPr lang="en-US" sz="1600">
                <a:solidFill>
                  <a:schemeClr val="dk1"/>
                </a:solidFill>
                <a:latin typeface="Gill Sans"/>
                <a:ea typeface="Gill Sans"/>
                <a:cs typeface="Gill Sans"/>
                <a:sym typeface="Gill Sans"/>
              </a:rPr>
              <a:t>• Perform data analysis to detect skew, imbalance and distribution of variables in data</a:t>
            </a:r>
            <a:endParaRPr/>
          </a:p>
          <a:p>
            <a:pPr marL="82296" marR="0" lvl="0" indent="0" algn="l" rtl="0">
              <a:spcBef>
                <a:spcPts val="0"/>
              </a:spcBef>
              <a:spcAft>
                <a:spcPts val="0"/>
              </a:spcAft>
              <a:buClr>
                <a:schemeClr val="dk1"/>
              </a:buClr>
              <a:buSzPts val="1600"/>
              <a:buFont typeface="Gill Sans"/>
              <a:buNone/>
            </a:pPr>
            <a:r>
              <a:rPr lang="en-US" sz="1600">
                <a:solidFill>
                  <a:schemeClr val="dk1"/>
                </a:solidFill>
                <a:latin typeface="Gill Sans"/>
                <a:ea typeface="Gill Sans"/>
                <a:cs typeface="Gill Sans"/>
                <a:sym typeface="Gill Sans"/>
              </a:rPr>
              <a:t>• Scale the data to a common range using Standard Scaler</a:t>
            </a:r>
            <a:endParaRPr/>
          </a:p>
          <a:p>
            <a:pPr marL="82296" marR="0" lvl="0" indent="0" algn="l" rtl="0">
              <a:spcBef>
                <a:spcPts val="0"/>
              </a:spcBef>
              <a:spcAft>
                <a:spcPts val="0"/>
              </a:spcAft>
              <a:buClr>
                <a:schemeClr val="dk1"/>
              </a:buClr>
              <a:buSzPts val="1600"/>
              <a:buFont typeface="Gill Sans"/>
              <a:buNone/>
            </a:pPr>
            <a:r>
              <a:rPr lang="en-US" sz="1600">
                <a:solidFill>
                  <a:schemeClr val="dk1"/>
                </a:solidFill>
                <a:latin typeface="Gill Sans"/>
                <a:ea typeface="Gill Sans"/>
                <a:cs typeface="Gill Sans"/>
                <a:sym typeface="Gill Sans"/>
              </a:rPr>
              <a:t>• Identify variance in every column of data and apply Principal Component Analysis (PCA) to identify 5 most relevant features to model training, out of 22 attributes.</a:t>
            </a:r>
            <a:endParaRPr/>
          </a:p>
          <a:p>
            <a:pPr marL="82296" marR="0" lvl="0" indent="0" algn="l" rtl="0">
              <a:spcBef>
                <a:spcPts val="0"/>
              </a:spcBef>
              <a:spcAft>
                <a:spcPts val="0"/>
              </a:spcAft>
              <a:buClr>
                <a:schemeClr val="dk1"/>
              </a:buClr>
              <a:buSzPts val="1600"/>
              <a:buFont typeface="Gill Sans"/>
              <a:buNone/>
            </a:pPr>
            <a:r>
              <a:rPr lang="en-US" sz="1600">
                <a:solidFill>
                  <a:schemeClr val="dk1"/>
                </a:solidFill>
                <a:latin typeface="Gill Sans"/>
                <a:ea typeface="Gill Sans"/>
                <a:cs typeface="Gill Sans"/>
                <a:sym typeface="Gill Sans"/>
              </a:rPr>
              <a:t>• Split dataset into testing and training sets, where training data is 75% of total</a:t>
            </a:r>
            <a:endParaRPr/>
          </a:p>
          <a:p>
            <a:pPr marL="82296" marR="0" lvl="0" indent="0" algn="l" rtl="0">
              <a:spcBef>
                <a:spcPts val="0"/>
              </a:spcBef>
              <a:spcAft>
                <a:spcPts val="0"/>
              </a:spcAft>
              <a:buClr>
                <a:schemeClr val="dk1"/>
              </a:buClr>
              <a:buSzPts val="1600"/>
              <a:buFont typeface="Gill Sans"/>
              <a:buNone/>
            </a:pPr>
            <a:r>
              <a:rPr lang="en-US" sz="1600">
                <a:solidFill>
                  <a:schemeClr val="dk1"/>
                </a:solidFill>
                <a:latin typeface="Gill Sans"/>
                <a:ea typeface="Gill Sans"/>
                <a:cs typeface="Gill Sans"/>
                <a:sym typeface="Gill Sans"/>
              </a:rPr>
              <a:t>• Retrain SVM, logistic regression, random forest and KNN models.</a:t>
            </a:r>
            <a:endParaRPr/>
          </a:p>
          <a:p>
            <a:pPr marL="82296" marR="0" lvl="0" indent="0" algn="l" rtl="0">
              <a:spcBef>
                <a:spcPts val="0"/>
              </a:spcBef>
              <a:spcAft>
                <a:spcPts val="0"/>
              </a:spcAft>
              <a:buClr>
                <a:schemeClr val="dk1"/>
              </a:buClr>
              <a:buSzPts val="1600"/>
              <a:buFont typeface="Gill Sans"/>
              <a:buNone/>
            </a:pPr>
            <a:r>
              <a:rPr lang="en-US" sz="1600">
                <a:solidFill>
                  <a:schemeClr val="dk1"/>
                </a:solidFill>
                <a:latin typeface="Gill Sans"/>
                <a:ea typeface="Gill Sans"/>
                <a:cs typeface="Gill Sans"/>
                <a:sym typeface="Gill Sans"/>
              </a:rPr>
              <a:t>• Compare classification results using confusion matrix, ROC-AUC curve and accuracy</a:t>
            </a:r>
            <a:endParaRPr sz="16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a:latin typeface="Times New Roman"/>
                <a:ea typeface="Times New Roman"/>
                <a:cs typeface="Times New Roman"/>
                <a:sym typeface="Times New Roman"/>
              </a:rPr>
              <a:t>Hardware and Software Requirements</a:t>
            </a:r>
            <a:endParaRPr sz="3200">
              <a:latin typeface="Times New Roman"/>
              <a:ea typeface="Times New Roman"/>
              <a:cs typeface="Times New Roman"/>
              <a:sym typeface="Times New Roman"/>
            </a:endParaRPr>
          </a:p>
        </p:txBody>
      </p:sp>
      <p:sp>
        <p:nvSpPr>
          <p:cNvPr id="190" name="Google Shape;190;p10"/>
          <p:cNvSpPr txBox="1">
            <a:spLocks noGrp="1"/>
          </p:cNvSpPr>
          <p:nvPr>
            <p:ph type="body" idx="1"/>
          </p:nvPr>
        </p:nvSpPr>
        <p:spPr>
          <a:xfrm>
            <a:off x="1202164" y="1461300"/>
            <a:ext cx="763830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50000"/>
              </a:lnSpc>
              <a:spcBef>
                <a:spcPts val="0"/>
              </a:spcBef>
              <a:spcAft>
                <a:spcPts val="0"/>
              </a:spcAft>
              <a:buSzPts val="1920"/>
              <a:buChar char="⚫"/>
            </a:pPr>
            <a:r>
              <a:rPr lang="en-US" sz="2400">
                <a:latin typeface="Times New Roman"/>
                <a:ea typeface="Times New Roman"/>
                <a:cs typeface="Times New Roman"/>
                <a:sym typeface="Times New Roman"/>
              </a:rPr>
              <a:t>Hardware: Laptop </a:t>
            </a:r>
            <a:endParaRPr/>
          </a:p>
          <a:p>
            <a:pPr marL="365760" lvl="0" indent="-283464" algn="l" rtl="0">
              <a:lnSpc>
                <a:spcPct val="150000"/>
              </a:lnSpc>
              <a:spcBef>
                <a:spcPts val="600"/>
              </a:spcBef>
              <a:spcAft>
                <a:spcPts val="0"/>
              </a:spcAft>
              <a:buSzPts val="1920"/>
              <a:buChar char="⚫"/>
            </a:pPr>
            <a:r>
              <a:rPr lang="en-US" sz="2400">
                <a:latin typeface="Times New Roman"/>
                <a:ea typeface="Times New Roman"/>
                <a:cs typeface="Times New Roman"/>
                <a:sym typeface="Times New Roman"/>
              </a:rPr>
              <a:t>Software : VS CODE / JUPYTER NOTEBOOK</a:t>
            </a:r>
            <a:endParaRPr/>
          </a:p>
          <a:p>
            <a:pPr marL="365760" lvl="0" indent="-283464" algn="l" rtl="0">
              <a:lnSpc>
                <a:spcPct val="150000"/>
              </a:lnSpc>
              <a:spcBef>
                <a:spcPts val="600"/>
              </a:spcBef>
              <a:spcAft>
                <a:spcPts val="0"/>
              </a:spcAft>
              <a:buSzPts val="1920"/>
              <a:buChar char="⚫"/>
            </a:pPr>
            <a:r>
              <a:rPr lang="en-US" sz="2400">
                <a:latin typeface="Times New Roman"/>
                <a:ea typeface="Times New Roman"/>
                <a:cs typeface="Times New Roman"/>
                <a:sym typeface="Times New Roman"/>
              </a:rPr>
              <a:t>OS: Windows 11/10</a:t>
            </a:r>
            <a:endParaRPr sz="2400">
              <a:latin typeface="Times New Roman"/>
              <a:ea typeface="Times New Roman"/>
              <a:cs typeface="Times New Roman"/>
              <a:sym typeface="Times New Roman"/>
            </a:endParaRPr>
          </a:p>
        </p:txBody>
      </p:sp>
      <p:sp>
        <p:nvSpPr>
          <p:cNvPr id="191" name="Google Shape;191;p1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92" name="Google Shape;192;p1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dirty="0">
                <a:latin typeface="Times New Roman"/>
                <a:ea typeface="Times New Roman"/>
                <a:cs typeface="Times New Roman"/>
                <a:sym typeface="Times New Roman"/>
              </a:rPr>
              <a:t>Implementation Screen shot</a:t>
            </a:r>
          </a:p>
        </p:txBody>
      </p:sp>
      <p:sp>
        <p:nvSpPr>
          <p:cNvPr id="198" name="Google Shape;198;p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99" name="Google Shape;199;p1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12</a:t>
            </a:fld>
            <a:endParaRPr/>
          </a:p>
        </p:txBody>
      </p:sp>
      <p:sp>
        <p:nvSpPr>
          <p:cNvPr id="200" name="Google Shape;200;p11"/>
          <p:cNvSpPr txBox="1">
            <a:spLocks noGrp="1"/>
          </p:cNvSpPr>
          <p:nvPr>
            <p:ph type="body" idx="1"/>
          </p:nvPr>
        </p:nvSpPr>
        <p:spPr>
          <a:xfrm>
            <a:off x="1435608" y="1181819"/>
            <a:ext cx="7498080" cy="5066581"/>
          </a:xfrm>
          <a:prstGeom prst="rect">
            <a:avLst/>
          </a:prstGeom>
          <a:noFill/>
          <a:ln>
            <a:noFill/>
          </a:ln>
        </p:spPr>
        <p:txBody>
          <a:bodyPr spcFirstLastPara="1" wrap="square" lIns="91425" tIns="45700" rIns="91425" bIns="45700" anchor="t" anchorCtr="0">
            <a:normAutofit/>
          </a:bodyPr>
          <a:lstStyle/>
          <a:p>
            <a:pPr marL="82296" lvl="0" indent="0" algn="l" rtl="0">
              <a:lnSpc>
                <a:spcPct val="100000"/>
              </a:lnSpc>
              <a:spcBef>
                <a:spcPts val="0"/>
              </a:spcBef>
              <a:spcAft>
                <a:spcPts val="0"/>
              </a:spcAft>
              <a:buSzPts val="1280"/>
              <a:buNone/>
            </a:pPr>
            <a:r>
              <a:rPr lang="en-US" sz="1600" dirty="0" err="1"/>
              <a:t>Alg</a:t>
            </a:r>
            <a:r>
              <a:rPr lang="en-US" sz="1600" dirty="0"/>
              <a:t> 1:</a:t>
            </a:r>
          </a:p>
          <a:p>
            <a:pPr marL="82296" lvl="0" indent="0" algn="l" rtl="0">
              <a:lnSpc>
                <a:spcPct val="100000"/>
              </a:lnSpc>
              <a:spcBef>
                <a:spcPts val="0"/>
              </a:spcBef>
              <a:spcAft>
                <a:spcPts val="0"/>
              </a:spcAft>
              <a:buSzPts val="1280"/>
              <a:buNone/>
            </a:pPr>
            <a:endParaRPr lang="en-US" sz="1600" dirty="0"/>
          </a:p>
          <a:p>
            <a:pPr marL="82296" lvl="0" indent="0" algn="l" rtl="0">
              <a:lnSpc>
                <a:spcPct val="100000"/>
              </a:lnSpc>
              <a:spcBef>
                <a:spcPts val="0"/>
              </a:spcBef>
              <a:spcAft>
                <a:spcPts val="0"/>
              </a:spcAft>
              <a:buSzPts val="1280"/>
              <a:buNone/>
            </a:pPr>
            <a:endParaRPr lang="en-US" sz="1600" dirty="0"/>
          </a:p>
          <a:p>
            <a:pPr marL="82296" lvl="0" indent="0" algn="l" rtl="0">
              <a:lnSpc>
                <a:spcPct val="100000"/>
              </a:lnSpc>
              <a:spcBef>
                <a:spcPts val="0"/>
              </a:spcBef>
              <a:spcAft>
                <a:spcPts val="0"/>
              </a:spcAft>
              <a:buSzPts val="1280"/>
              <a:buNone/>
            </a:pPr>
            <a:endParaRPr lang="en-US" sz="1600" dirty="0"/>
          </a:p>
          <a:p>
            <a:pPr marL="82296" lvl="0" indent="0" algn="l" rtl="0">
              <a:lnSpc>
                <a:spcPct val="100000"/>
              </a:lnSpc>
              <a:spcBef>
                <a:spcPts val="0"/>
              </a:spcBef>
              <a:spcAft>
                <a:spcPts val="0"/>
              </a:spcAft>
              <a:buSzPts val="1280"/>
              <a:buNone/>
            </a:pPr>
            <a:endParaRPr lang="en-US" sz="1600" dirty="0"/>
          </a:p>
          <a:p>
            <a:pPr marL="82296" lvl="0" indent="0" algn="l" rtl="0">
              <a:lnSpc>
                <a:spcPct val="100000"/>
              </a:lnSpc>
              <a:spcBef>
                <a:spcPts val="0"/>
              </a:spcBef>
              <a:spcAft>
                <a:spcPts val="0"/>
              </a:spcAft>
              <a:buSzPts val="1280"/>
              <a:buNone/>
            </a:pPr>
            <a:endParaRPr lang="en-US" sz="1600" dirty="0"/>
          </a:p>
          <a:p>
            <a:pPr marL="82296" lvl="0" indent="0" algn="l" rtl="0">
              <a:lnSpc>
                <a:spcPct val="100000"/>
              </a:lnSpc>
              <a:spcBef>
                <a:spcPts val="0"/>
              </a:spcBef>
              <a:spcAft>
                <a:spcPts val="0"/>
              </a:spcAft>
              <a:buSzPts val="1280"/>
              <a:buNone/>
            </a:pPr>
            <a:endParaRPr lang="en-US" sz="1600" dirty="0"/>
          </a:p>
          <a:p>
            <a:pPr marL="82296" lvl="0" indent="0" algn="l" rtl="0">
              <a:lnSpc>
                <a:spcPct val="100000"/>
              </a:lnSpc>
              <a:spcBef>
                <a:spcPts val="0"/>
              </a:spcBef>
              <a:spcAft>
                <a:spcPts val="0"/>
              </a:spcAft>
              <a:buSzPts val="1280"/>
              <a:buNone/>
            </a:pPr>
            <a:r>
              <a:rPr lang="en-US" sz="1600" dirty="0" err="1"/>
              <a:t>Alg</a:t>
            </a:r>
            <a:r>
              <a:rPr lang="en-US" sz="1600" dirty="0"/>
              <a:t> 2:</a:t>
            </a:r>
          </a:p>
          <a:p>
            <a:pPr marL="82296" lvl="0" indent="0" algn="l" rtl="0">
              <a:lnSpc>
                <a:spcPct val="100000"/>
              </a:lnSpc>
              <a:spcBef>
                <a:spcPts val="0"/>
              </a:spcBef>
              <a:spcAft>
                <a:spcPts val="0"/>
              </a:spcAft>
              <a:buSzPts val="1280"/>
              <a:buNone/>
            </a:pPr>
            <a:endParaRPr lang="en-US" sz="1600" dirty="0"/>
          </a:p>
          <a:p>
            <a:pPr marL="82296" lvl="0" indent="0" algn="l" rtl="0">
              <a:lnSpc>
                <a:spcPct val="100000"/>
              </a:lnSpc>
              <a:spcBef>
                <a:spcPts val="0"/>
              </a:spcBef>
              <a:spcAft>
                <a:spcPts val="0"/>
              </a:spcAft>
              <a:buSzPts val="1280"/>
              <a:buNone/>
            </a:pPr>
            <a:endParaRPr lang="en-IN" sz="1600" dirty="0"/>
          </a:p>
          <a:p>
            <a:pPr marL="82296" lvl="0" indent="0" algn="l" rtl="0">
              <a:lnSpc>
                <a:spcPct val="100000"/>
              </a:lnSpc>
              <a:spcBef>
                <a:spcPts val="0"/>
              </a:spcBef>
              <a:spcAft>
                <a:spcPts val="0"/>
              </a:spcAft>
              <a:buSzPts val="1280"/>
              <a:buNone/>
            </a:pPr>
            <a:endParaRPr lang="en-IN" sz="1600" dirty="0"/>
          </a:p>
          <a:p>
            <a:pPr marL="82296" lvl="0" indent="0" algn="l" rtl="0">
              <a:lnSpc>
                <a:spcPct val="100000"/>
              </a:lnSpc>
              <a:spcBef>
                <a:spcPts val="0"/>
              </a:spcBef>
              <a:spcAft>
                <a:spcPts val="0"/>
              </a:spcAft>
              <a:buSzPts val="1280"/>
              <a:buNone/>
            </a:pPr>
            <a:endParaRPr lang="en-IN" sz="1600" dirty="0"/>
          </a:p>
          <a:p>
            <a:pPr marL="82296" lvl="0" indent="0" algn="l" rtl="0">
              <a:lnSpc>
                <a:spcPct val="100000"/>
              </a:lnSpc>
              <a:spcBef>
                <a:spcPts val="0"/>
              </a:spcBef>
              <a:spcAft>
                <a:spcPts val="0"/>
              </a:spcAft>
              <a:buSzPts val="1280"/>
              <a:buNone/>
            </a:pPr>
            <a:endParaRPr lang="en-IN" sz="1600" dirty="0"/>
          </a:p>
          <a:p>
            <a:pPr marL="82296" lvl="0" indent="0" algn="l" rtl="0">
              <a:lnSpc>
                <a:spcPct val="100000"/>
              </a:lnSpc>
              <a:spcBef>
                <a:spcPts val="0"/>
              </a:spcBef>
              <a:spcAft>
                <a:spcPts val="0"/>
              </a:spcAft>
              <a:buSzPts val="1280"/>
              <a:buNone/>
            </a:pPr>
            <a:endParaRPr lang="en-IN" sz="1600" dirty="0"/>
          </a:p>
          <a:p>
            <a:pPr marL="82296" lvl="0" indent="0" algn="l" rtl="0">
              <a:lnSpc>
                <a:spcPct val="100000"/>
              </a:lnSpc>
              <a:spcBef>
                <a:spcPts val="0"/>
              </a:spcBef>
              <a:spcAft>
                <a:spcPts val="0"/>
              </a:spcAft>
              <a:buSzPts val="1280"/>
              <a:buNone/>
            </a:pPr>
            <a:endParaRPr lang="en-IN" sz="1600" dirty="0"/>
          </a:p>
          <a:p>
            <a:pPr marL="82296" lvl="0" indent="0" algn="l" rtl="0">
              <a:lnSpc>
                <a:spcPct val="100000"/>
              </a:lnSpc>
              <a:spcBef>
                <a:spcPts val="0"/>
              </a:spcBef>
              <a:spcAft>
                <a:spcPts val="0"/>
              </a:spcAft>
              <a:buSzPts val="1280"/>
              <a:buNone/>
            </a:pPr>
            <a:r>
              <a:rPr lang="en-IN" sz="1600" dirty="0" err="1"/>
              <a:t>Alg</a:t>
            </a:r>
            <a:r>
              <a:rPr lang="en-IN" sz="1600" dirty="0"/>
              <a:t> 3:</a:t>
            </a:r>
            <a:endParaRPr sz="1600" dirty="0"/>
          </a:p>
        </p:txBody>
      </p:sp>
      <p:pic>
        <p:nvPicPr>
          <p:cNvPr id="4" name="Picture 3">
            <a:extLst>
              <a:ext uri="{FF2B5EF4-FFF2-40B4-BE49-F238E27FC236}">
                <a16:creationId xmlns:a16="http://schemas.microsoft.com/office/drawing/2014/main" id="{822893B3-23FC-A862-1E87-2314A162AFB0}"/>
              </a:ext>
            </a:extLst>
          </p:cNvPr>
          <p:cNvPicPr>
            <a:picLocks noChangeAspect="1"/>
          </p:cNvPicPr>
          <p:nvPr/>
        </p:nvPicPr>
        <p:blipFill>
          <a:blip r:embed="rId3"/>
          <a:stretch>
            <a:fillRect/>
          </a:stretch>
        </p:blipFill>
        <p:spPr>
          <a:xfrm>
            <a:off x="2496312" y="1181818"/>
            <a:ext cx="6415896" cy="1619250"/>
          </a:xfrm>
          <a:prstGeom prst="rect">
            <a:avLst/>
          </a:prstGeom>
        </p:spPr>
      </p:pic>
      <p:pic>
        <p:nvPicPr>
          <p:cNvPr id="6" name="Picture 5">
            <a:extLst>
              <a:ext uri="{FF2B5EF4-FFF2-40B4-BE49-F238E27FC236}">
                <a16:creationId xmlns:a16="http://schemas.microsoft.com/office/drawing/2014/main" id="{857DE0E9-70CF-FEC0-BAD6-F4CE431428EB}"/>
              </a:ext>
            </a:extLst>
          </p:cNvPr>
          <p:cNvPicPr>
            <a:picLocks noChangeAspect="1"/>
          </p:cNvPicPr>
          <p:nvPr/>
        </p:nvPicPr>
        <p:blipFill>
          <a:blip r:embed="rId4"/>
          <a:stretch>
            <a:fillRect/>
          </a:stretch>
        </p:blipFill>
        <p:spPr>
          <a:xfrm>
            <a:off x="2496312" y="2791184"/>
            <a:ext cx="6415896" cy="1847850"/>
          </a:xfrm>
          <a:prstGeom prst="rect">
            <a:avLst/>
          </a:prstGeom>
        </p:spPr>
      </p:pic>
      <p:pic>
        <p:nvPicPr>
          <p:cNvPr id="8" name="Picture 7">
            <a:extLst>
              <a:ext uri="{FF2B5EF4-FFF2-40B4-BE49-F238E27FC236}">
                <a16:creationId xmlns:a16="http://schemas.microsoft.com/office/drawing/2014/main" id="{CB485CC8-9395-54EB-4440-EDDD956F9A2D}"/>
              </a:ext>
            </a:extLst>
          </p:cNvPr>
          <p:cNvPicPr>
            <a:picLocks noChangeAspect="1"/>
          </p:cNvPicPr>
          <p:nvPr/>
        </p:nvPicPr>
        <p:blipFill>
          <a:blip r:embed="rId5"/>
          <a:stretch>
            <a:fillRect/>
          </a:stretch>
        </p:blipFill>
        <p:spPr>
          <a:xfrm>
            <a:off x="2496312" y="4639034"/>
            <a:ext cx="6415896" cy="1828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a:latin typeface="Times New Roman"/>
                <a:ea typeface="Times New Roman"/>
                <a:cs typeface="Times New Roman"/>
                <a:sym typeface="Times New Roman"/>
              </a:rPr>
              <a:t>References</a:t>
            </a:r>
            <a:endParaRPr sz="3200">
              <a:latin typeface="Times New Roman"/>
              <a:ea typeface="Times New Roman"/>
              <a:cs typeface="Times New Roman"/>
              <a:sym typeface="Times New Roman"/>
            </a:endParaRPr>
          </a:p>
        </p:txBody>
      </p:sp>
      <p:sp>
        <p:nvSpPr>
          <p:cNvPr id="207" name="Google Shape;207;p13"/>
          <p:cNvSpPr txBox="1">
            <a:spLocks noGrp="1"/>
          </p:cNvSpPr>
          <p:nvPr>
            <p:ph type="body" idx="1"/>
          </p:nvPr>
        </p:nvSpPr>
        <p:spPr>
          <a:xfrm>
            <a:off x="1295400" y="1447800"/>
            <a:ext cx="7638288" cy="4800600"/>
          </a:xfrm>
          <a:prstGeom prst="rect">
            <a:avLst/>
          </a:prstGeom>
          <a:noFill/>
          <a:ln>
            <a:noFill/>
          </a:ln>
        </p:spPr>
        <p:txBody>
          <a:bodyPr spcFirstLastPara="1" wrap="square" lIns="91425" tIns="45700" rIns="91425" bIns="45700" anchor="t" anchorCtr="0">
            <a:normAutofit fontScale="92500"/>
          </a:bodyPr>
          <a:lstStyle/>
          <a:p>
            <a:pPr marL="82296" lvl="0" indent="0" algn="just" rtl="0">
              <a:lnSpc>
                <a:spcPct val="150000"/>
              </a:lnSpc>
              <a:spcBef>
                <a:spcPts val="0"/>
              </a:spcBef>
              <a:spcAft>
                <a:spcPts val="0"/>
              </a:spcAft>
              <a:buSzPct val="80000"/>
              <a:buNone/>
            </a:pPr>
            <a:r>
              <a:rPr lang="en-US" sz="1400"/>
              <a:t> [1] TC, Ezhil Selvan, and Vishnu Durai RS. "Prediction of Parkinson's disease using XGBoost." 2022 8th International Conference on Advanced Computing and Communication Systems (ICACCS). Vol. 1. IEEE, 2022.</a:t>
            </a:r>
            <a:endParaRPr/>
          </a:p>
          <a:p>
            <a:pPr marL="82296" lvl="0" indent="0" algn="just" rtl="0">
              <a:lnSpc>
                <a:spcPct val="150000"/>
              </a:lnSpc>
              <a:spcBef>
                <a:spcPts val="600"/>
              </a:spcBef>
              <a:spcAft>
                <a:spcPts val="0"/>
              </a:spcAft>
              <a:buSzPct val="80000"/>
              <a:buNone/>
            </a:pPr>
            <a:r>
              <a:rPr lang="en-US" sz="1400"/>
              <a:t> [2] Fang, Zhaozhao. "Improved KNN algorithm with information entropy for the diagnosis of Parkinson's disease." 2022 International Conference on Machine Learning and Knowledge Engineering (MLKE). IEEE, 2022.</a:t>
            </a:r>
            <a:endParaRPr/>
          </a:p>
          <a:p>
            <a:pPr marL="82296" lvl="0" indent="0" algn="just" rtl="0">
              <a:lnSpc>
                <a:spcPct val="150000"/>
              </a:lnSpc>
              <a:spcBef>
                <a:spcPts val="600"/>
              </a:spcBef>
              <a:spcAft>
                <a:spcPts val="0"/>
              </a:spcAft>
              <a:buSzPct val="80000"/>
              <a:buNone/>
            </a:pPr>
            <a:r>
              <a:rPr lang="en-US" sz="1400"/>
              <a:t> [3] Polat, Kemal. "A hybrid approach to Parkinson disease classification using speech signal: the combination of smote and random forests." 2019 scientific meeting on electrical-electronics &amp; biomedical engineering and computer science (EBBT). Ieee, 2019. </a:t>
            </a:r>
            <a:endParaRPr/>
          </a:p>
          <a:p>
            <a:pPr marL="82296" lvl="0" indent="0" algn="just" rtl="0">
              <a:lnSpc>
                <a:spcPct val="150000"/>
              </a:lnSpc>
              <a:spcBef>
                <a:spcPts val="600"/>
              </a:spcBef>
              <a:spcAft>
                <a:spcPts val="0"/>
              </a:spcAft>
              <a:buSzPct val="80000"/>
              <a:buNone/>
            </a:pPr>
            <a:r>
              <a:rPr lang="en-US" sz="1400"/>
              <a:t>[4] Exley, Trevor, et al. "Predicting UPDRS Motor Symptoms in Individuals With Parkinson's Disease From Force Plates Using Machine Learning." IEEE Journal of Biomedical and Health Informatics 26.7 (2022): 3486-3494. </a:t>
            </a:r>
            <a:endParaRPr/>
          </a:p>
          <a:p>
            <a:pPr marL="82296" lvl="0" indent="0" algn="just" rtl="0">
              <a:lnSpc>
                <a:spcPct val="150000"/>
              </a:lnSpc>
              <a:spcBef>
                <a:spcPts val="600"/>
              </a:spcBef>
              <a:spcAft>
                <a:spcPts val="0"/>
              </a:spcAft>
              <a:buSzPct val="80000"/>
              <a:buNone/>
            </a:pPr>
            <a:r>
              <a:rPr lang="en-US" sz="1400"/>
              <a:t>[5] Patnaik, Debasis, Mavis Henriques, and Ashin Laurel. "Prediction of Parkinson's Disorder: A Machine Learning Approach." 2022 Interdisciplinary Research in Technology and Management (IRTM). IEEE, 2022</a:t>
            </a:r>
            <a:endParaRPr sz="2400">
              <a:latin typeface="Times New Roman"/>
              <a:ea typeface="Times New Roman"/>
              <a:cs typeface="Times New Roman"/>
              <a:sym typeface="Times New Roman"/>
            </a:endParaRPr>
          </a:p>
        </p:txBody>
      </p:sp>
      <p:sp>
        <p:nvSpPr>
          <p:cNvPr id="208" name="Google Shape;208;p1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209" name="Google Shape;209;p1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body" idx="1"/>
          </p:nvPr>
        </p:nvSpPr>
        <p:spPr>
          <a:xfrm>
            <a:off x="1143000" y="381000"/>
            <a:ext cx="7790688" cy="5867400"/>
          </a:xfrm>
          <a:prstGeom prst="rect">
            <a:avLst/>
          </a:prstGeom>
          <a:noFill/>
          <a:ln>
            <a:noFill/>
          </a:ln>
        </p:spPr>
        <p:txBody>
          <a:bodyPr spcFirstLastPara="1" wrap="square" lIns="91425" tIns="45700" rIns="91425" bIns="45700" anchor="t" anchorCtr="0">
            <a:normAutofit/>
          </a:bodyPr>
          <a:lstStyle/>
          <a:p>
            <a:pPr marL="82296" lvl="0" indent="0" algn="just" rtl="0">
              <a:lnSpc>
                <a:spcPct val="150000"/>
              </a:lnSpc>
              <a:spcBef>
                <a:spcPts val="0"/>
              </a:spcBef>
              <a:spcAft>
                <a:spcPts val="0"/>
              </a:spcAft>
              <a:buSzPts val="1920"/>
              <a:buNone/>
            </a:pPr>
            <a:endParaRPr sz="2400">
              <a:latin typeface="Times New Roman"/>
              <a:ea typeface="Times New Roman"/>
              <a:cs typeface="Times New Roman"/>
              <a:sym typeface="Times New Roman"/>
            </a:endParaRPr>
          </a:p>
        </p:txBody>
      </p:sp>
      <p:sp>
        <p:nvSpPr>
          <p:cNvPr id="215" name="Google Shape;215;p1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216" name="Google Shape;216;p1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14</a:t>
            </a:fld>
            <a:endParaRPr/>
          </a:p>
        </p:txBody>
      </p:sp>
      <p:pic>
        <p:nvPicPr>
          <p:cNvPr id="217" name="Google Shape;217;p14" descr="Thank you Slide|Contact Us|Single"/>
          <p:cNvPicPr preferRelativeResize="0"/>
          <p:nvPr/>
        </p:nvPicPr>
        <p:blipFill rotWithShape="1">
          <a:blip r:embed="rId3">
            <a:alphaModFix/>
          </a:blip>
          <a:srcRect/>
          <a:stretch/>
        </p:blipFill>
        <p:spPr>
          <a:xfrm>
            <a:off x="1066800" y="304800"/>
            <a:ext cx="7924800" cy="601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219200" y="228600"/>
            <a:ext cx="749808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62214"/>
              </a:buClr>
              <a:buSzPts val="3200"/>
              <a:buFont typeface="Times New Roman"/>
              <a:buNone/>
            </a:pPr>
            <a:r>
              <a:rPr lang="en-US" sz="3200">
                <a:latin typeface="Times New Roman"/>
                <a:ea typeface="Times New Roman"/>
                <a:cs typeface="Times New Roman"/>
                <a:sym typeface="Times New Roman"/>
              </a:rPr>
              <a:t>Base Paper </a:t>
            </a:r>
            <a:endParaRPr sz="3200">
              <a:latin typeface="Times New Roman"/>
              <a:ea typeface="Times New Roman"/>
              <a:cs typeface="Times New Roman"/>
              <a:sym typeface="Times New Roman"/>
            </a:endParaRPr>
          </a:p>
        </p:txBody>
      </p:sp>
      <p:sp>
        <p:nvSpPr>
          <p:cNvPr id="118" name="Google Shape;118;p2"/>
          <p:cNvSpPr txBox="1">
            <a:spLocks noGrp="1"/>
          </p:cNvSpPr>
          <p:nvPr>
            <p:ph type="body" idx="1"/>
          </p:nvPr>
        </p:nvSpPr>
        <p:spPr>
          <a:xfrm>
            <a:off x="1143000" y="990600"/>
            <a:ext cx="7790688" cy="5257800"/>
          </a:xfrm>
          <a:prstGeom prst="rect">
            <a:avLst/>
          </a:prstGeom>
          <a:noFill/>
          <a:ln>
            <a:noFill/>
          </a:ln>
        </p:spPr>
        <p:txBody>
          <a:bodyPr spcFirstLastPara="1" wrap="square" lIns="91425" tIns="45700" rIns="91425" bIns="45700" anchor="t" anchorCtr="0">
            <a:normAutofit/>
          </a:bodyPr>
          <a:lstStyle/>
          <a:p>
            <a:pPr marL="365760" lvl="0" indent="-283464" algn="l" rtl="0">
              <a:lnSpc>
                <a:spcPct val="150000"/>
              </a:lnSpc>
              <a:spcBef>
                <a:spcPts val="0"/>
              </a:spcBef>
              <a:spcAft>
                <a:spcPts val="0"/>
              </a:spcAft>
              <a:buSzPts val="1600"/>
              <a:buChar char="⚫"/>
            </a:pPr>
            <a:r>
              <a:rPr lang="en-US" sz="2000"/>
              <a:t>Base Paper Title: </a:t>
            </a:r>
            <a:r>
              <a:rPr lang="en-US" sz="1600"/>
              <a:t>Early detection of Parkinson’s disease using machine learning</a:t>
            </a:r>
            <a:endParaRPr sz="1600"/>
          </a:p>
          <a:p>
            <a:pPr marL="365760" lvl="0" indent="-283464" algn="l" rtl="0">
              <a:lnSpc>
                <a:spcPct val="150000"/>
              </a:lnSpc>
              <a:spcBef>
                <a:spcPts val="600"/>
              </a:spcBef>
              <a:spcAft>
                <a:spcPts val="0"/>
              </a:spcAft>
              <a:buSzPts val="1600"/>
              <a:buChar char="⚫"/>
            </a:pPr>
            <a:r>
              <a:rPr lang="en-US" sz="2000"/>
              <a:t>Year of Publication:2023</a:t>
            </a:r>
            <a:endParaRPr/>
          </a:p>
          <a:p>
            <a:pPr marL="365760" lvl="0" indent="-283464" algn="l" rtl="0">
              <a:lnSpc>
                <a:spcPct val="150000"/>
              </a:lnSpc>
              <a:spcBef>
                <a:spcPts val="600"/>
              </a:spcBef>
              <a:spcAft>
                <a:spcPts val="0"/>
              </a:spcAft>
              <a:buSzPts val="1600"/>
              <a:buChar char="⚫"/>
            </a:pPr>
            <a:r>
              <a:rPr lang="en-US" sz="2000"/>
              <a:t>Publisher Name: Aditi Govinda , Sushila Palwe</a:t>
            </a:r>
            <a:endParaRPr sz="2000"/>
          </a:p>
          <a:p>
            <a:pPr marL="365760" lvl="0" indent="-283464" algn="l" rtl="0">
              <a:lnSpc>
                <a:spcPct val="150000"/>
              </a:lnSpc>
              <a:spcBef>
                <a:spcPts val="600"/>
              </a:spcBef>
              <a:spcAft>
                <a:spcPts val="0"/>
              </a:spcAft>
              <a:buSzPts val="1600"/>
              <a:buChar char="⚫"/>
            </a:pPr>
            <a:r>
              <a:rPr lang="en-US" sz="2000"/>
              <a:t>Publishing Site: Sciencedirect/Procedia</a:t>
            </a:r>
            <a:endParaRPr/>
          </a:p>
          <a:p>
            <a:pPr marL="365760" lvl="0" indent="-283464" algn="l" rtl="0">
              <a:lnSpc>
                <a:spcPct val="150000"/>
              </a:lnSpc>
              <a:spcBef>
                <a:spcPts val="600"/>
              </a:spcBef>
              <a:spcAft>
                <a:spcPts val="0"/>
              </a:spcAft>
              <a:buSzPts val="1600"/>
              <a:buChar char="⚫"/>
            </a:pPr>
            <a:r>
              <a:rPr lang="en-US" sz="2000"/>
              <a:t>Base Paper Link: https://www.sciencedirect.com/science/article/pii/S1877050923000078</a:t>
            </a:r>
            <a:endParaRPr sz="2000"/>
          </a:p>
        </p:txBody>
      </p:sp>
      <p:sp>
        <p:nvSpPr>
          <p:cNvPr id="119" name="Google Shape;119;p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20" name="Google Shape;120;p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76c6f99c33c7b10f_0"/>
          <p:cNvSpPr txBox="1">
            <a:spLocks noGrp="1"/>
          </p:cNvSpPr>
          <p:nvPr>
            <p:ph type="sldNum" idx="12"/>
          </p:nvPr>
        </p:nvSpPr>
        <p:spPr>
          <a:xfrm>
            <a:off x="8613648" y="6305550"/>
            <a:ext cx="457200" cy="4764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Font typeface="Arial"/>
              <a:buNone/>
            </a:pPr>
            <a:fld id="{00000000-1234-1234-1234-123412341234}" type="slidenum">
              <a:rPr lang="en-US"/>
              <a:t>3</a:t>
            </a:fld>
            <a:endParaRPr/>
          </a:p>
        </p:txBody>
      </p:sp>
      <p:pic>
        <p:nvPicPr>
          <p:cNvPr id="127" name="Google Shape;127;g76c6f99c33c7b10f_0"/>
          <p:cNvPicPr preferRelativeResize="0"/>
          <p:nvPr/>
        </p:nvPicPr>
        <p:blipFill>
          <a:blip r:embed="rId3">
            <a:alphaModFix/>
          </a:blip>
          <a:stretch>
            <a:fillRect/>
          </a:stretch>
        </p:blipFill>
        <p:spPr>
          <a:xfrm>
            <a:off x="1155095" y="1119274"/>
            <a:ext cx="7831326" cy="4619451"/>
          </a:xfrm>
          <a:prstGeom prst="rect">
            <a:avLst/>
          </a:prstGeom>
          <a:noFill/>
          <a:ln>
            <a:noFill/>
          </a:ln>
        </p:spPr>
      </p:pic>
      <p:sp>
        <p:nvSpPr>
          <p:cNvPr id="128" name="Google Shape;128;g76c6f99c33c7b10f_0"/>
          <p:cNvSpPr txBox="1"/>
          <p:nvPr/>
        </p:nvSpPr>
        <p:spPr>
          <a:xfrm>
            <a:off x="703360" y="910938"/>
            <a:ext cx="7737300" cy="39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SCOPUS paper</a:t>
            </a:r>
            <a:endParaRPr>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1219200" y="228600"/>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a:latin typeface="Times New Roman"/>
                <a:ea typeface="Times New Roman"/>
                <a:cs typeface="Times New Roman"/>
                <a:sym typeface="Times New Roman"/>
              </a:rPr>
              <a:t>Abstract</a:t>
            </a:r>
            <a:endParaRPr sz="3200">
              <a:latin typeface="Times New Roman"/>
              <a:ea typeface="Times New Roman"/>
              <a:cs typeface="Times New Roman"/>
              <a:sym typeface="Times New Roman"/>
            </a:endParaRPr>
          </a:p>
        </p:txBody>
      </p:sp>
      <p:sp>
        <p:nvSpPr>
          <p:cNvPr id="142" name="Google Shape;142;p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43" name="Google Shape;143;p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4</a:t>
            </a:fld>
            <a:endParaRPr/>
          </a:p>
        </p:txBody>
      </p:sp>
      <p:sp>
        <p:nvSpPr>
          <p:cNvPr id="144" name="Google Shape;144;p4"/>
          <p:cNvSpPr txBox="1">
            <a:spLocks noGrp="1"/>
          </p:cNvSpPr>
          <p:nvPr>
            <p:ph type="body" idx="1"/>
          </p:nvPr>
        </p:nvSpPr>
        <p:spPr>
          <a:xfrm>
            <a:off x="1110975" y="1123950"/>
            <a:ext cx="7714500" cy="51816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600"/>
              </a:spcBef>
              <a:spcAft>
                <a:spcPts val="0"/>
              </a:spcAft>
              <a:buSzPts val="880"/>
              <a:buNone/>
            </a:pPr>
            <a:r>
              <a:rPr lang="en-US" sz="1400"/>
              <a:t>Parkinson's disease (PD) is a kind of is a neurodegenerative disorder affecting 60% of people over the age of 50 years, which is quite significant. Patients with Parkinson’s (PWP) face mobility challenges and speech difficulties, making physical visits for treatment and monitoring a hurdle. PD can generally be treated through early detection, thus enabling patients to lead a normal life. The rise of an aging population over the world emphasizes the need to definitely detect PD early, remotely and accurately in a big way. This paper highlights the use of machine learning techniques in telemedicine to detect PD in its early stages. Research has been basically carried out on the multidimensional voice program (MDVP) audio data of 30 PWP and healthy people during training of 4 machine learning (ML) models.Comparison of results of classification by Support Vector Machine (SVM), particularly Random Forest, K-Nearest Neighbors (KNN) and Logistic Regression models, for all intents and purposes yield basically Random Forest classifier as the generally ideal Machine Learning (ML) technique for detection of PD. Random Forest classifier model particularly has a detection accuracy of 91.83% and sensitivity of 0.95. Through the findings of this paper, we aim to go for all intents and purposes that promote the use of ML in telemedicine, thereby providing a new lease of life to patients suffering from Parkinson's disease. </a:t>
            </a:r>
            <a:endParaRPr sz="1400"/>
          </a:p>
          <a:p>
            <a:pPr marL="82296" lvl="0" indent="0" algn="just" rtl="0">
              <a:lnSpc>
                <a:spcPct val="150000"/>
              </a:lnSpc>
              <a:spcBef>
                <a:spcPts val="600"/>
              </a:spcBef>
              <a:spcAft>
                <a:spcPts val="0"/>
              </a:spcAft>
              <a:buSzPts val="880"/>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58" name="Google Shape;158;p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5</a:t>
            </a:fld>
            <a:endParaRPr/>
          </a:p>
        </p:txBody>
      </p:sp>
      <p:sp>
        <p:nvSpPr>
          <p:cNvPr id="159" name="Google Shape;159;p6"/>
          <p:cNvSpPr txBox="1"/>
          <p:nvPr/>
        </p:nvSpPr>
        <p:spPr>
          <a:xfrm>
            <a:off x="1103400" y="9"/>
            <a:ext cx="7089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Gill Sans"/>
                <a:ea typeface="Gill Sans"/>
                <a:cs typeface="Gill Sans"/>
                <a:sym typeface="Gill Sans"/>
              </a:rPr>
              <a:t>Literature Survey</a:t>
            </a:r>
            <a:endParaRPr sz="1800" b="0" i="0" u="none" strike="noStrike" cap="none">
              <a:solidFill>
                <a:schemeClr val="dk1"/>
              </a:solidFill>
              <a:latin typeface="Gill Sans"/>
              <a:ea typeface="Gill Sans"/>
              <a:cs typeface="Gill Sans"/>
              <a:sym typeface="Gill Sans"/>
            </a:endParaRPr>
          </a:p>
        </p:txBody>
      </p:sp>
      <p:graphicFrame>
        <p:nvGraphicFramePr>
          <p:cNvPr id="160" name="Google Shape;160;p6"/>
          <p:cNvGraphicFramePr/>
          <p:nvPr/>
        </p:nvGraphicFramePr>
        <p:xfrm>
          <a:off x="-26" y="320464"/>
          <a:ext cx="9143975" cy="6177063"/>
        </p:xfrm>
        <a:graphic>
          <a:graphicData uri="http://schemas.openxmlformats.org/drawingml/2006/table">
            <a:tbl>
              <a:tblPr firstRow="1" bandRow="1">
                <a:noFill/>
                <a:tableStyleId>{9849D3F5-60CD-4BF7-949E-13F271A8C700}</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72675">
                  <a:extLst>
                    <a:ext uri="{9D8B030D-6E8A-4147-A177-3AD203B41FA5}">
                      <a16:colId xmlns:a16="http://schemas.microsoft.com/office/drawing/2014/main" val="20002"/>
                    </a:ext>
                  </a:extLst>
                </a:gridCol>
                <a:gridCol w="17849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248100">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Paper name</a:t>
                      </a:r>
                      <a:endParaRP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Author &amp; year</a:t>
                      </a:r>
                      <a:endParaRP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Method used</a:t>
                      </a:r>
                      <a:endParaRP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Result</a:t>
                      </a:r>
                      <a:endParaRP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flaws</a:t>
                      </a:r>
                      <a:endParaRPr/>
                    </a:p>
                  </a:txBody>
                  <a:tcPr marL="68575" marR="68575" marT="0" marB="0"/>
                </a:tc>
                <a:extLst>
                  <a:ext uri="{0D108BD9-81ED-4DB2-BD59-A6C34878D82A}">
                    <a16:rowId xmlns:a16="http://schemas.microsoft.com/office/drawing/2014/main" val="10000"/>
                  </a:ext>
                </a:extLst>
              </a:tr>
              <a:tr h="1572525">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Prediction of Parkinson's disease using XGBoost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Ezhilin Freeda S; Ezhil Selvan T C; Vishnu Durai R S</a:t>
                      </a:r>
                      <a:endParaRPr/>
                    </a:p>
                    <a:p>
                      <a:pPr marL="0" marR="0" lvl="0" indent="0" algn="l" rtl="0">
                        <a:lnSpc>
                          <a:spcPct val="107000"/>
                        </a:lnSpc>
                        <a:spcBef>
                          <a:spcPts val="800"/>
                        </a:spcBef>
                        <a:spcAft>
                          <a:spcPts val="0"/>
                        </a:spcAft>
                        <a:buNone/>
                      </a:pPr>
                      <a:r>
                        <a:rPr lang="en-US" sz="1100" u="none" strike="noStrike" cap="none">
                          <a:latin typeface="Calibri"/>
                          <a:ea typeface="Calibri"/>
                          <a:cs typeface="Calibri"/>
                          <a:sym typeface="Calibri"/>
                        </a:rPr>
                        <a:t>Year:2022</a:t>
                      </a:r>
                      <a:endParaRPr/>
                    </a:p>
                    <a:p>
                      <a:pPr marL="0" marR="0" lvl="0" indent="0" algn="l" rtl="0">
                        <a:lnSpc>
                          <a:spcPct val="107000"/>
                        </a:lnSpc>
                        <a:spcBef>
                          <a:spcPts val="800"/>
                        </a:spcBef>
                        <a:spcAft>
                          <a:spcPts val="0"/>
                        </a:spcAft>
                        <a:buNone/>
                      </a:pPr>
                      <a:r>
                        <a:rPr lang="en-US" sz="1100" u="none" strike="noStrike" cap="none">
                          <a:latin typeface="Calibri"/>
                          <a:ea typeface="Calibri"/>
                          <a:cs typeface="Calibri"/>
                          <a:sym typeface="Calibri"/>
                        </a:rPr>
                        <a:t> </a:t>
                      </a:r>
                      <a:endParaRP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In this paper they used XgBoost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Decision Tree:83.6%</a:t>
                      </a:r>
                      <a:endParaRPr/>
                    </a:p>
                    <a:p>
                      <a:pPr marL="0" marR="0" lvl="0" indent="0" algn="l" rtl="0">
                        <a:lnSpc>
                          <a:spcPct val="107000"/>
                        </a:lnSpc>
                        <a:spcBef>
                          <a:spcPts val="800"/>
                        </a:spcBef>
                        <a:spcAft>
                          <a:spcPts val="0"/>
                        </a:spcAft>
                        <a:buNone/>
                      </a:pPr>
                      <a:r>
                        <a:rPr lang="en-US" sz="1100" u="none" strike="noStrike" cap="none">
                          <a:latin typeface="Calibri"/>
                          <a:ea typeface="Calibri"/>
                          <a:cs typeface="Calibri"/>
                          <a:sym typeface="Calibri"/>
                        </a:rPr>
                        <a:t>Random forest: 91.1%</a:t>
                      </a:r>
                      <a:endParaRPr/>
                    </a:p>
                    <a:p>
                      <a:pPr marL="0" marR="0" lvl="0" indent="0" algn="l" rtl="0">
                        <a:lnSpc>
                          <a:spcPct val="107000"/>
                        </a:lnSpc>
                        <a:spcBef>
                          <a:spcPts val="800"/>
                        </a:spcBef>
                        <a:spcAft>
                          <a:spcPts val="0"/>
                        </a:spcAft>
                        <a:buNone/>
                      </a:pPr>
                      <a:r>
                        <a:rPr lang="en-US" sz="1100" u="none" strike="noStrike" cap="none">
                          <a:latin typeface="Calibri"/>
                          <a:ea typeface="Calibri"/>
                          <a:cs typeface="Calibri"/>
                          <a:sym typeface="Calibri"/>
                        </a:rPr>
                        <a:t>XgBoost : 92.2%</a:t>
                      </a:r>
                      <a:endParaRPr/>
                    </a:p>
                    <a:p>
                      <a:pPr marL="0" marR="0" lvl="0" indent="0" algn="l" rtl="0">
                        <a:lnSpc>
                          <a:spcPct val="107000"/>
                        </a:lnSpc>
                        <a:spcBef>
                          <a:spcPts val="800"/>
                        </a:spcBef>
                        <a:spcAft>
                          <a:spcPts val="0"/>
                        </a:spcAft>
                        <a:buNone/>
                      </a:pPr>
                      <a:r>
                        <a:rPr lang="en-US" sz="1100" u="none" strike="noStrike" cap="none">
                          <a:latin typeface="Calibri"/>
                          <a:ea typeface="Calibri"/>
                          <a:cs typeface="Calibri"/>
                          <a:sym typeface="Calibri"/>
                        </a:rPr>
                        <a:t>accuracies</a:t>
                      </a:r>
                      <a:endParaRPr/>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US" sz="1100" b="0" i="0" u="none" strike="noStrike" cap="none">
                          <a:solidFill>
                            <a:schemeClr val="dk1"/>
                          </a:solidFill>
                          <a:latin typeface="Gill Sans"/>
                          <a:ea typeface="Gill Sans"/>
                          <a:cs typeface="Gill Sans"/>
                          <a:sym typeface="Gill Sans"/>
                        </a:rPr>
                        <a:t>Limited training  data</a:t>
                      </a:r>
                      <a:endParaRPr/>
                    </a:p>
                    <a:p>
                      <a:pPr marL="0" marR="0" lvl="0" indent="0" algn="l" rtl="0">
                        <a:lnSpc>
                          <a:spcPct val="107000"/>
                        </a:lnSpc>
                        <a:spcBef>
                          <a:spcPts val="800"/>
                        </a:spcBef>
                        <a:spcAft>
                          <a:spcPts val="0"/>
                        </a:spcAft>
                        <a:buClr>
                          <a:schemeClr val="dk1"/>
                        </a:buClr>
                        <a:buSzPts val="1100"/>
                        <a:buFont typeface="Arial"/>
                        <a:buNone/>
                      </a:pPr>
                      <a:r>
                        <a:rPr lang="en-US" sz="1100" b="0" i="0" u="none" strike="noStrike" cap="none">
                          <a:solidFill>
                            <a:schemeClr val="dk1"/>
                          </a:solidFill>
                          <a:latin typeface="Gill Sans"/>
                          <a:ea typeface="Gill Sans"/>
                          <a:cs typeface="Gill Sans"/>
                          <a:sym typeface="Gill Sans"/>
                        </a:rPr>
                        <a:t>Biased data</a:t>
                      </a:r>
                      <a:endParaRPr/>
                    </a:p>
                    <a:p>
                      <a:pPr marL="0" marR="0" lvl="0" indent="0" algn="l" rtl="0">
                        <a:lnSpc>
                          <a:spcPct val="107000"/>
                        </a:lnSpc>
                        <a:spcBef>
                          <a:spcPts val="800"/>
                        </a:spcBef>
                        <a:spcAft>
                          <a:spcPts val="0"/>
                        </a:spcAft>
                        <a:buClr>
                          <a:schemeClr val="dk1"/>
                        </a:buClr>
                        <a:buSzPts val="1100"/>
                        <a:buFont typeface="Arial"/>
                        <a:buNone/>
                      </a:pPr>
                      <a:r>
                        <a:rPr lang="en-US" sz="1100" b="0" i="0" u="none" strike="noStrike" cap="none">
                          <a:solidFill>
                            <a:schemeClr val="dk1"/>
                          </a:solidFill>
                          <a:latin typeface="Gill Sans"/>
                          <a:ea typeface="Gill Sans"/>
                          <a:cs typeface="Gill Sans"/>
                          <a:sym typeface="Gill Sans"/>
                        </a:rPr>
                        <a:t>Overfitting</a:t>
                      </a:r>
                      <a:endParaRPr/>
                    </a:p>
                    <a:p>
                      <a:pPr marL="0" marR="0" lvl="0" indent="0" algn="l" rtl="0">
                        <a:lnSpc>
                          <a:spcPct val="107000"/>
                        </a:lnSpc>
                        <a:spcBef>
                          <a:spcPts val="800"/>
                        </a:spcBef>
                        <a:spcAft>
                          <a:spcPts val="0"/>
                        </a:spcAft>
                        <a:buClr>
                          <a:schemeClr val="dk1"/>
                        </a:buClr>
                        <a:buSzPts val="1100"/>
                        <a:buFont typeface="Arial"/>
                        <a:buNone/>
                      </a:pPr>
                      <a:r>
                        <a:rPr lang="en-US" sz="1100" b="0" i="0" u="none" strike="noStrike" cap="none">
                          <a:solidFill>
                            <a:schemeClr val="dk1"/>
                          </a:solidFill>
                          <a:latin typeface="Gill Sans"/>
                          <a:ea typeface="Gill Sans"/>
                          <a:cs typeface="Gill Sans"/>
                          <a:sym typeface="Gill Sans"/>
                        </a:rPr>
                        <a:t>Interpretability</a:t>
                      </a:r>
                      <a:endParaRPr/>
                    </a:p>
                    <a:p>
                      <a:pPr marL="0" marR="0" lvl="0" indent="0" algn="l" rtl="0">
                        <a:lnSpc>
                          <a:spcPct val="107000"/>
                        </a:lnSpc>
                        <a:spcBef>
                          <a:spcPts val="800"/>
                        </a:spcBef>
                        <a:spcAft>
                          <a:spcPts val="0"/>
                        </a:spcAft>
                        <a:buClr>
                          <a:schemeClr val="dk1"/>
                        </a:buClr>
                        <a:buSzPts val="1100"/>
                        <a:buFont typeface="Arial"/>
                        <a:buNone/>
                      </a:pPr>
                      <a:endParaRPr sz="1100" b="0" i="0" u="none" strike="noStrike" cap="none">
                        <a:solidFill>
                          <a:schemeClr val="dk1"/>
                        </a:solidFill>
                        <a:latin typeface="Calibri"/>
                        <a:ea typeface="Calibri"/>
                        <a:cs typeface="Calibri"/>
                        <a:sym typeface="Calibri"/>
                      </a:endParaRPr>
                    </a:p>
                    <a:p>
                      <a:pPr marL="171450" marR="0" lvl="0" indent="-101600" algn="l" rtl="0">
                        <a:lnSpc>
                          <a:spcPct val="107000"/>
                        </a:lnSpc>
                        <a:spcBef>
                          <a:spcPts val="800"/>
                        </a:spcBef>
                        <a:spcAft>
                          <a:spcPts val="0"/>
                        </a:spcAft>
                        <a:buClr>
                          <a:schemeClr val="dk1"/>
                        </a:buClr>
                        <a:buSzPts val="1100"/>
                        <a:buFont typeface="Arial"/>
                        <a:buNone/>
                      </a:pP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896125">
                <a:tc>
                  <a:txBody>
                    <a:bodyPr/>
                    <a:lstStyle/>
                    <a:p>
                      <a:pPr marL="0" marR="0" lvl="0" indent="0" algn="l" rtl="0">
                        <a:spcBef>
                          <a:spcPts val="0"/>
                        </a:spcBef>
                        <a:spcAft>
                          <a:spcPts val="0"/>
                        </a:spcAft>
                        <a:buNone/>
                      </a:pPr>
                      <a:r>
                        <a:rPr lang="en-US" sz="1200" b="0" u="none" strike="noStrike" cap="none">
                          <a:latin typeface="Calibri"/>
                          <a:ea typeface="Calibri"/>
                          <a:cs typeface="Calibri"/>
                          <a:sym typeface="Calibri"/>
                        </a:rPr>
                        <a:t>Improved KNN algorithm with information entropy for the diagnosis of </a:t>
                      </a:r>
                      <a:endParaRPr/>
                    </a:p>
                    <a:p>
                      <a:pPr marL="0" marR="0" lvl="0" indent="0" algn="l" rtl="0">
                        <a:spcBef>
                          <a:spcPts val="0"/>
                        </a:spcBef>
                        <a:spcAft>
                          <a:spcPts val="0"/>
                        </a:spcAft>
                        <a:buNone/>
                      </a:pPr>
                      <a:r>
                        <a:rPr lang="en-US" sz="1200" b="0">
                          <a:latin typeface="Calibri"/>
                          <a:ea typeface="Calibri"/>
                          <a:cs typeface="Calibri"/>
                          <a:sym typeface="Calibri"/>
                        </a:rPr>
                        <a:t>Parkinson's disease</a:t>
                      </a:r>
                      <a:endParaRPr sz="1200" b="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200">
                          <a:latin typeface="Calibri"/>
                          <a:ea typeface="Calibri"/>
                          <a:cs typeface="Calibri"/>
                          <a:sym typeface="Calibri"/>
                        </a:rPr>
                        <a:t>Zhaozhao Fang</a:t>
                      </a:r>
                      <a:endParaRPr/>
                    </a:p>
                    <a:p>
                      <a:pPr marL="0" marR="0" lvl="0" indent="0" algn="l" rtl="0">
                        <a:spcBef>
                          <a:spcPts val="0"/>
                        </a:spcBef>
                        <a:spcAft>
                          <a:spcPts val="0"/>
                        </a:spcAft>
                        <a:buNone/>
                      </a:pPr>
                      <a:endParaRPr sz="1200">
                        <a:latin typeface="Calibri"/>
                        <a:ea typeface="Calibri"/>
                        <a:cs typeface="Calibri"/>
                        <a:sym typeface="Calibri"/>
                      </a:endParaRPr>
                    </a:p>
                    <a:p>
                      <a:pPr marL="0" marR="0" lvl="0" indent="0" algn="l" rtl="0">
                        <a:spcBef>
                          <a:spcPts val="0"/>
                        </a:spcBef>
                        <a:spcAft>
                          <a:spcPts val="0"/>
                        </a:spcAft>
                        <a:buNone/>
                      </a:pPr>
                      <a:r>
                        <a:rPr lang="en-US" sz="1200">
                          <a:latin typeface="Calibri"/>
                          <a:ea typeface="Calibri"/>
                          <a:cs typeface="Calibri"/>
                          <a:sym typeface="Calibri"/>
                        </a:rPr>
                        <a:t>Year:2022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they used knn with entropy</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050">
                          <a:latin typeface="Times New Roman"/>
                          <a:ea typeface="Times New Roman"/>
                          <a:cs typeface="Times New Roman"/>
                          <a:sym typeface="Times New Roman"/>
                        </a:rPr>
                        <a:t>Improved knn:93.88%</a:t>
                      </a:r>
                      <a:endParaRPr/>
                    </a:p>
                    <a:p>
                      <a:pPr marL="0" marR="0" lvl="0" indent="0" algn="l" rtl="0">
                        <a:spcBef>
                          <a:spcPts val="0"/>
                        </a:spcBef>
                        <a:spcAft>
                          <a:spcPts val="0"/>
                        </a:spcAft>
                        <a:buNone/>
                      </a:pPr>
                      <a:r>
                        <a:rPr lang="en-US" sz="1050">
                          <a:latin typeface="Times New Roman"/>
                          <a:ea typeface="Times New Roman"/>
                          <a:cs typeface="Times New Roman"/>
                          <a:sym typeface="Times New Roman"/>
                        </a:rPr>
                        <a:t>KNN:91.84%</a:t>
                      </a:r>
                      <a:endParaRPr/>
                    </a:p>
                    <a:p>
                      <a:pPr marL="0" marR="0" lvl="0" indent="0" algn="l" rtl="0">
                        <a:spcBef>
                          <a:spcPts val="0"/>
                        </a:spcBef>
                        <a:spcAft>
                          <a:spcPts val="0"/>
                        </a:spcAft>
                        <a:buNone/>
                      </a:pPr>
                      <a:r>
                        <a:rPr lang="en-US" sz="1050">
                          <a:latin typeface="Times New Roman"/>
                          <a:ea typeface="Times New Roman"/>
                          <a:cs typeface="Times New Roman"/>
                          <a:sym typeface="Times New Roman"/>
                        </a:rPr>
                        <a:t>Random Forest : 91.84%</a:t>
                      </a:r>
                      <a:endParaRPr/>
                    </a:p>
                    <a:p>
                      <a:pPr marL="0" marR="0" lvl="0" indent="0" algn="l" rtl="0">
                        <a:spcBef>
                          <a:spcPts val="0"/>
                        </a:spcBef>
                        <a:spcAft>
                          <a:spcPts val="0"/>
                        </a:spcAft>
                        <a:buNone/>
                      </a:pPr>
                      <a:r>
                        <a:rPr lang="en-US" sz="1050">
                          <a:latin typeface="Times New Roman"/>
                          <a:ea typeface="Times New Roman"/>
                          <a:cs typeface="Times New Roman"/>
                          <a:sym typeface="Times New Roman"/>
                        </a:rPr>
                        <a:t>accuracies</a:t>
                      </a:r>
                      <a:endParaRPr sz="10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Lack of transparency</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1887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A hybrid approach to Parkinson disease classification using speech signal: the combination of smote and random forests</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Kemal Polat</a:t>
                      </a:r>
                      <a:endParaRPr sz="1200">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p>
                      <a:pPr marL="0" marR="0" lvl="0" indent="0" algn="l" rtl="0">
                        <a:spcBef>
                          <a:spcPts val="0"/>
                        </a:spcBef>
                        <a:spcAft>
                          <a:spcPts val="0"/>
                        </a:spcAft>
                        <a:buNone/>
                      </a:pPr>
                      <a:r>
                        <a:rPr lang="en-US" sz="1200">
                          <a:latin typeface="Times New Roman"/>
                          <a:ea typeface="Times New Roman"/>
                          <a:cs typeface="Times New Roman"/>
                          <a:sym typeface="Times New Roman"/>
                        </a:rPr>
                        <a:t>Year:2022</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They used combination of SMOTE and Random </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Forest algorithm</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Hybrid:94.89%</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Only Randomforest:</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87.03% </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Accuracies</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Limited Sample Size:</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Feature Selection</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Lack of External Validation</a:t>
                      </a:r>
                      <a:endParaRPr/>
                    </a:p>
                  </a:txBody>
                  <a:tcPr marL="91450" marR="91450" marT="45725" marB="45725"/>
                </a:tc>
                <a:extLst>
                  <a:ext uri="{0D108BD9-81ED-4DB2-BD59-A6C34878D82A}">
                    <a16:rowId xmlns:a16="http://schemas.microsoft.com/office/drawing/2014/main" val="10003"/>
                  </a:ext>
                </a:extLst>
              </a:tr>
              <a:tr h="1371600">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Predicting UPDRS Motor Symptoms in Individuals With Parkinson's </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Disease From Force Plates Using Machine Learning</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Trevor Exley; Sarah Moudy; Rita M. Patterson; Joonghyun Kim; Mark V. Albert</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p>
                      <a:pPr marL="0" marR="0" lvl="0" indent="0" algn="l" rtl="0">
                        <a:spcBef>
                          <a:spcPts val="0"/>
                        </a:spcBef>
                        <a:spcAft>
                          <a:spcPts val="0"/>
                        </a:spcAft>
                        <a:buNone/>
                      </a:pPr>
                      <a:r>
                        <a:rPr lang="en-US" sz="1200">
                          <a:latin typeface="Times New Roman"/>
                          <a:ea typeface="Times New Roman"/>
                          <a:cs typeface="Times New Roman"/>
                          <a:sym typeface="Times New Roman"/>
                        </a:rPr>
                        <a:t>Year: 2022</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Libraries used are Tensorflow, Keras, SKLearn, Pandas, Numpy, MatPlotlib, and XGBoost.</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XGBoost: 86.5%</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p>
                      <a:pPr marL="0" marR="0" lvl="0" indent="0" algn="l" rtl="0">
                        <a:spcBef>
                          <a:spcPts val="0"/>
                        </a:spcBef>
                        <a:spcAft>
                          <a:spcPts val="0"/>
                        </a:spcAft>
                        <a:buNone/>
                      </a:pPr>
                      <a:r>
                        <a:rPr lang="en-US" sz="1200">
                          <a:latin typeface="Times New Roman"/>
                          <a:ea typeface="Times New Roman"/>
                          <a:cs typeface="Times New Roman"/>
                          <a:sym typeface="Times New Roman"/>
                        </a:rPr>
                        <a:t>KNN:96.7%</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Limited Sample Size</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Unclear Combination of CNN and SVM</a:t>
                      </a: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8961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Prediction of Parkinson's Disorder: A </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Machine Learning Approach</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Debasis Patnaik; Mavis Henriques; Ashin Laurel</a:t>
                      </a:r>
                      <a:endParaRPr sz="1200">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p>
                      <a:pPr marL="0" marR="0" lvl="0" indent="0" algn="l" rtl="0">
                        <a:spcBef>
                          <a:spcPts val="0"/>
                        </a:spcBef>
                        <a:spcAft>
                          <a:spcPts val="0"/>
                        </a:spcAft>
                        <a:buNone/>
                      </a:pPr>
                      <a:r>
                        <a:rPr lang="en-US" sz="1200">
                          <a:latin typeface="Times New Roman"/>
                          <a:ea typeface="Times New Roman"/>
                          <a:cs typeface="Times New Roman"/>
                          <a:sym typeface="Times New Roman"/>
                        </a:rPr>
                        <a:t>Year: 2022</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Decision Tree and Catboost algorithm are used as it’s a classification problem</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86% weighted average accuracy</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Insufficient Justification for Feature Selection</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Limited Sample size</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66" name="Google Shape;166;p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6</a:t>
            </a:fld>
            <a:endParaRPr/>
          </a:p>
        </p:txBody>
      </p:sp>
      <p:graphicFrame>
        <p:nvGraphicFramePr>
          <p:cNvPr id="167" name="Google Shape;167;p7"/>
          <p:cNvGraphicFramePr/>
          <p:nvPr/>
        </p:nvGraphicFramePr>
        <p:xfrm>
          <a:off x="0" y="5"/>
          <a:ext cx="9144025" cy="6446684"/>
        </p:xfrm>
        <a:graphic>
          <a:graphicData uri="http://schemas.openxmlformats.org/drawingml/2006/table">
            <a:tbl>
              <a:tblPr firstRow="1" bandRow="1">
                <a:noFill/>
                <a:tableStyleId>{9849D3F5-60CD-4BF7-949E-13F271A8C700}</a:tableStyleId>
              </a:tblPr>
              <a:tblGrid>
                <a:gridCol w="1828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60022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162775">
                <a:tc>
                  <a:txBody>
                    <a:bodyPr/>
                    <a:lstStyle/>
                    <a:p>
                      <a:pPr marL="0" marR="0" lvl="0" indent="0" algn="l" rtl="0">
                        <a:lnSpc>
                          <a:spcPct val="107000"/>
                        </a:lnSpc>
                        <a:spcBef>
                          <a:spcPts val="0"/>
                        </a:spcBef>
                        <a:spcAft>
                          <a:spcPts val="0"/>
                        </a:spcAft>
                        <a:buNone/>
                      </a:pPr>
                      <a:r>
                        <a:rPr lang="en-US" sz="1100">
                          <a:latin typeface="Calibri"/>
                          <a:ea typeface="Calibri"/>
                          <a:cs typeface="Calibri"/>
                          <a:sym typeface="Calibri"/>
                        </a:rPr>
                        <a:t>Paper name</a:t>
                      </a:r>
                      <a:endParaRPr/>
                    </a:p>
                  </a:txBody>
                  <a:tcPr marL="68575" marR="68575" marT="0" marB="0"/>
                </a:tc>
                <a:tc>
                  <a:txBody>
                    <a:bodyPr/>
                    <a:lstStyle/>
                    <a:p>
                      <a:pPr marL="0" marR="0" lvl="0" indent="0" algn="l" rtl="0">
                        <a:lnSpc>
                          <a:spcPct val="107000"/>
                        </a:lnSpc>
                        <a:spcBef>
                          <a:spcPts val="0"/>
                        </a:spcBef>
                        <a:spcAft>
                          <a:spcPts val="0"/>
                        </a:spcAft>
                        <a:buNone/>
                      </a:pPr>
                      <a:r>
                        <a:rPr lang="en-US" sz="1100">
                          <a:latin typeface="Calibri"/>
                          <a:ea typeface="Calibri"/>
                          <a:cs typeface="Calibri"/>
                          <a:sym typeface="Calibri"/>
                        </a:rPr>
                        <a:t>Author &amp; year</a:t>
                      </a:r>
                      <a:endParaRPr/>
                    </a:p>
                  </a:txBody>
                  <a:tcPr marL="68575" marR="68575" marT="0" marB="0"/>
                </a:tc>
                <a:tc>
                  <a:txBody>
                    <a:bodyPr/>
                    <a:lstStyle/>
                    <a:p>
                      <a:pPr marL="0" marR="0" lvl="0" indent="0" algn="l" rtl="0">
                        <a:lnSpc>
                          <a:spcPct val="107000"/>
                        </a:lnSpc>
                        <a:spcBef>
                          <a:spcPts val="0"/>
                        </a:spcBef>
                        <a:spcAft>
                          <a:spcPts val="0"/>
                        </a:spcAft>
                        <a:buNone/>
                      </a:pPr>
                      <a:r>
                        <a:rPr lang="en-US" sz="1100">
                          <a:latin typeface="Calibri"/>
                          <a:ea typeface="Calibri"/>
                          <a:cs typeface="Calibri"/>
                          <a:sym typeface="Calibri"/>
                        </a:rPr>
                        <a:t>Method used</a:t>
                      </a:r>
                      <a:endParaRPr/>
                    </a:p>
                  </a:txBody>
                  <a:tcPr marL="68575" marR="68575" marT="0" marB="0"/>
                </a:tc>
                <a:tc>
                  <a:txBody>
                    <a:bodyPr/>
                    <a:lstStyle/>
                    <a:p>
                      <a:pPr marL="0" marR="0" lvl="0" indent="0" algn="l" rtl="0">
                        <a:lnSpc>
                          <a:spcPct val="107000"/>
                        </a:lnSpc>
                        <a:spcBef>
                          <a:spcPts val="0"/>
                        </a:spcBef>
                        <a:spcAft>
                          <a:spcPts val="0"/>
                        </a:spcAft>
                        <a:buNone/>
                      </a:pPr>
                      <a:r>
                        <a:rPr lang="en-US" sz="1100">
                          <a:latin typeface="Calibri"/>
                          <a:ea typeface="Calibri"/>
                          <a:cs typeface="Calibri"/>
                          <a:sym typeface="Calibri"/>
                        </a:rPr>
                        <a:t>Result</a:t>
                      </a:r>
                      <a:endParaRPr/>
                    </a:p>
                  </a:txBody>
                  <a:tcPr marL="68575" marR="68575" marT="0" marB="0"/>
                </a:tc>
                <a:tc>
                  <a:txBody>
                    <a:bodyPr/>
                    <a:lstStyle/>
                    <a:p>
                      <a:pPr marL="0" marR="0" lvl="0" indent="0" algn="l" rtl="0">
                        <a:lnSpc>
                          <a:spcPct val="107000"/>
                        </a:lnSpc>
                        <a:spcBef>
                          <a:spcPts val="0"/>
                        </a:spcBef>
                        <a:spcAft>
                          <a:spcPts val="0"/>
                        </a:spcAft>
                        <a:buNone/>
                      </a:pPr>
                      <a:r>
                        <a:rPr lang="en-US" sz="1100">
                          <a:latin typeface="Calibri"/>
                          <a:ea typeface="Calibri"/>
                          <a:cs typeface="Calibri"/>
                          <a:sym typeface="Calibri"/>
                        </a:rPr>
                        <a:t>flaws</a:t>
                      </a:r>
                      <a:endParaRPr/>
                    </a:p>
                  </a:txBody>
                  <a:tcPr marL="68575" marR="68575" marT="0" marB="0"/>
                </a:tc>
                <a:extLst>
                  <a:ext uri="{0D108BD9-81ED-4DB2-BD59-A6C34878D82A}">
                    <a16:rowId xmlns:a16="http://schemas.microsoft.com/office/drawing/2014/main" val="10000"/>
                  </a:ext>
                </a:extLst>
              </a:tr>
              <a:tr h="1207850">
                <a:tc>
                  <a:txBody>
                    <a:bodyPr/>
                    <a:lstStyle/>
                    <a:p>
                      <a:pPr marL="0" marR="0" lvl="0" indent="0" algn="l" rtl="0">
                        <a:lnSpc>
                          <a:spcPct val="107000"/>
                        </a:lnSpc>
                        <a:spcBef>
                          <a:spcPts val="0"/>
                        </a:spcBef>
                        <a:spcAft>
                          <a:spcPts val="0"/>
                        </a:spcAft>
                        <a:buNone/>
                      </a:pPr>
                      <a:r>
                        <a:rPr lang="en-US" sz="1100">
                          <a:latin typeface="Calibri"/>
                          <a:ea typeface="Calibri"/>
                          <a:cs typeface="Calibri"/>
                          <a:sym typeface="Calibri"/>
                        </a:rPr>
                        <a:t>Mining genetic and transcriptomic data using machine learning approaches in Parkinson's disease</a:t>
                      </a:r>
                      <a:endParaRPr/>
                    </a:p>
                  </a:txBody>
                  <a:tcPr marL="68575" marR="68575" marT="0" marB="0"/>
                </a:tc>
                <a:tc>
                  <a:txBody>
                    <a:bodyPr/>
                    <a:lstStyle/>
                    <a:p>
                      <a:pPr marL="0" marR="0" lvl="0" indent="0" algn="l" rtl="0">
                        <a:lnSpc>
                          <a:spcPct val="107000"/>
                        </a:lnSpc>
                        <a:spcBef>
                          <a:spcPts val="0"/>
                        </a:spcBef>
                        <a:spcAft>
                          <a:spcPts val="0"/>
                        </a:spcAft>
                        <a:buNone/>
                      </a:pPr>
                      <a:r>
                        <a:rPr lang="en-US" sz="1100">
                          <a:latin typeface="Calibri"/>
                          <a:ea typeface="Calibri"/>
                          <a:cs typeface="Calibri"/>
                          <a:sym typeface="Calibri"/>
                        </a:rPr>
                        <a:t>Su, Chang, Jie Tong, and Fei Wang.</a:t>
                      </a:r>
                      <a:endParaRPr/>
                    </a:p>
                    <a:p>
                      <a:pPr marL="0" marR="0" lvl="0" indent="0" algn="l" rtl="0">
                        <a:lnSpc>
                          <a:spcPct val="107000"/>
                        </a:lnSpc>
                        <a:spcBef>
                          <a:spcPts val="800"/>
                        </a:spcBef>
                        <a:spcAft>
                          <a:spcPts val="0"/>
                        </a:spcAft>
                        <a:buNone/>
                      </a:pPr>
                      <a:r>
                        <a:rPr lang="en-US" sz="1100">
                          <a:latin typeface="Calibri"/>
                          <a:ea typeface="Calibri"/>
                          <a:cs typeface="Calibri"/>
                          <a:sym typeface="Calibri"/>
                        </a:rPr>
                        <a:t>Year:2020</a:t>
                      </a:r>
                      <a:endParaRPr/>
                    </a:p>
                    <a:p>
                      <a:pPr marL="0" marR="0" lvl="0" indent="0" algn="l" rtl="0">
                        <a:lnSpc>
                          <a:spcPct val="107000"/>
                        </a:lnSpc>
                        <a:spcBef>
                          <a:spcPts val="800"/>
                        </a:spcBef>
                        <a:spcAft>
                          <a:spcPts val="0"/>
                        </a:spcAft>
                        <a:buNone/>
                      </a:pPr>
                      <a:r>
                        <a:rPr lang="en-US" sz="1100">
                          <a:latin typeface="Calibri"/>
                          <a:ea typeface="Calibri"/>
                          <a:cs typeface="Calibri"/>
                          <a:sym typeface="Calibri"/>
                        </a:rPr>
                        <a:t> </a:t>
                      </a:r>
                      <a:endParaRPr/>
                    </a:p>
                  </a:txBody>
                  <a:tcPr marL="68575" marR="68575" marT="0" marB="0"/>
                </a:tc>
                <a:tc>
                  <a:txBody>
                    <a:bodyPr/>
                    <a:lstStyle/>
                    <a:p>
                      <a:pPr marL="0" marR="0" lvl="0" indent="0" algn="l" rtl="0">
                        <a:lnSpc>
                          <a:spcPct val="107000"/>
                        </a:lnSpc>
                        <a:spcBef>
                          <a:spcPts val="0"/>
                        </a:spcBef>
                        <a:spcAft>
                          <a:spcPts val="0"/>
                        </a:spcAft>
                        <a:buNone/>
                      </a:pPr>
                      <a:r>
                        <a:rPr lang="en-US" sz="1100">
                          <a:latin typeface="Calibri"/>
                          <a:ea typeface="Calibri"/>
                          <a:cs typeface="Calibri"/>
                          <a:sym typeface="Calibri"/>
                        </a:rPr>
                        <a:t>Exploratory data analysis and sample survey on how it can be done using knn,Bayesian and deep learning approaches</a:t>
                      </a:r>
                      <a:endParaRPr sz="11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100">
                          <a:latin typeface="Calibri"/>
                          <a:ea typeface="Calibri"/>
                          <a:cs typeface="Calibri"/>
                          <a:sym typeface="Calibri"/>
                        </a:rPr>
                        <a:t>clear acceleration in our knowledge and ability to apply machine learning models to genetic and transcriptomic data in PD study</a:t>
                      </a:r>
                      <a:endParaRPr sz="11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222222"/>
                        </a:buClr>
                        <a:buSzPts val="1100"/>
                        <a:buFont typeface="Arial"/>
                        <a:buNone/>
                      </a:pPr>
                      <a:r>
                        <a:rPr lang="en-US" sz="1100" b="0" i="0">
                          <a:solidFill>
                            <a:srgbClr val="222222"/>
                          </a:solidFill>
                          <a:latin typeface="Arial"/>
                          <a:ea typeface="Arial"/>
                          <a:cs typeface="Arial"/>
                          <a:sym typeface="Arial"/>
                        </a:rPr>
                        <a:t>Challenging machine learning approaches to make further breakthroughs in thoroughly understanding pathogenesis of the disease</a:t>
                      </a:r>
                      <a:endParaRPr sz="1100" b="0" i="0">
                        <a:solidFill>
                          <a:schemeClr val="dk1"/>
                        </a:solidFill>
                        <a:latin typeface="Gill Sans"/>
                        <a:ea typeface="Gill Sans"/>
                        <a:cs typeface="Gill Sans"/>
                        <a:sym typeface="Gill Sans"/>
                      </a:endParaRPr>
                    </a:p>
                  </a:txBody>
                  <a:tcPr marL="68575" marR="68575" marT="0" marB="0"/>
                </a:tc>
                <a:extLst>
                  <a:ext uri="{0D108BD9-81ED-4DB2-BD59-A6C34878D82A}">
                    <a16:rowId xmlns:a16="http://schemas.microsoft.com/office/drawing/2014/main" val="10001"/>
                  </a:ext>
                </a:extLst>
              </a:tr>
              <a:tr h="865725">
                <a:tc>
                  <a:txBody>
                    <a:bodyPr/>
                    <a:lstStyle/>
                    <a:p>
                      <a:pPr marL="0" marR="0" lvl="0" indent="0" algn="l" rtl="0">
                        <a:spcBef>
                          <a:spcPts val="0"/>
                        </a:spcBef>
                        <a:spcAft>
                          <a:spcPts val="0"/>
                        </a:spcAft>
                        <a:buNone/>
                      </a:pPr>
                      <a:r>
                        <a:rPr lang="en-US" sz="1200" b="0">
                          <a:latin typeface="Calibri"/>
                          <a:ea typeface="Calibri"/>
                          <a:cs typeface="Calibri"/>
                          <a:sym typeface="Calibri"/>
                        </a:rPr>
                        <a:t>Early diagnosis of Parkinson’s disease using machine learning algorithms</a:t>
                      </a:r>
                      <a:endParaRPr sz="1200" b="0">
                        <a:latin typeface="Calibri"/>
                        <a:ea typeface="Calibri"/>
                        <a:cs typeface="Calibri"/>
                        <a:sym typeface="Calibri"/>
                      </a:endParaRPr>
                    </a:p>
                  </a:txBody>
                  <a:tcPr marL="91450" marR="91450" marT="45725" marB="45725"/>
                </a:tc>
                <a:tc>
                  <a:txBody>
                    <a:bodyPr/>
                    <a:lstStyle/>
                    <a:p>
                      <a:pPr marL="0" marR="0" lvl="0" indent="0" algn="l" rtl="0">
                        <a:spcBef>
                          <a:spcPts val="0"/>
                        </a:spcBef>
                        <a:spcAft>
                          <a:spcPts val="0"/>
                        </a:spcAft>
                        <a:buNone/>
                      </a:pPr>
                      <a:r>
                        <a:rPr lang="en-US" sz="1200">
                          <a:latin typeface="Calibri"/>
                          <a:ea typeface="Calibri"/>
                          <a:cs typeface="Calibri"/>
                          <a:sym typeface="Calibri"/>
                        </a:rPr>
                        <a:t>Zehra Karapinar Senturk</a:t>
                      </a:r>
                      <a:endParaRPr sz="1200">
                        <a:latin typeface="Calibri"/>
                        <a:ea typeface="Calibri"/>
                        <a:cs typeface="Calibri"/>
                        <a:sym typeface="Calibri"/>
                      </a:endParaRPr>
                    </a:p>
                    <a:p>
                      <a:pPr marL="0" marR="0" lvl="0" indent="0" algn="l" rtl="0">
                        <a:spcBef>
                          <a:spcPts val="0"/>
                        </a:spcBef>
                        <a:spcAft>
                          <a:spcPts val="0"/>
                        </a:spcAft>
                        <a:buNone/>
                      </a:pPr>
                      <a:endParaRPr sz="1200">
                        <a:latin typeface="Calibri"/>
                        <a:ea typeface="Calibri"/>
                        <a:cs typeface="Calibri"/>
                        <a:sym typeface="Calibri"/>
                      </a:endParaRPr>
                    </a:p>
                    <a:p>
                      <a:pPr marL="0" marR="0" lvl="0" indent="0" algn="l" rtl="0">
                        <a:spcBef>
                          <a:spcPts val="0"/>
                        </a:spcBef>
                        <a:spcAft>
                          <a:spcPts val="0"/>
                        </a:spcAft>
                        <a:buNone/>
                      </a:pPr>
                      <a:r>
                        <a:rPr lang="en-US" sz="1200">
                          <a:latin typeface="Calibri"/>
                          <a:ea typeface="Calibri"/>
                          <a:cs typeface="Calibri"/>
                          <a:sym typeface="Calibri"/>
                        </a:rPr>
                        <a:t>Year:2020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they used feature sampling to increase accuracy of models</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050">
                          <a:latin typeface="Times New Roman"/>
                          <a:ea typeface="Times New Roman"/>
                          <a:cs typeface="Times New Roman"/>
                          <a:sym typeface="Times New Roman"/>
                        </a:rPr>
                        <a:t>Algo       acbfs  accafs</a:t>
                      </a:r>
                      <a:endParaRPr sz="1050">
                        <a:latin typeface="Times New Roman"/>
                        <a:ea typeface="Times New Roman"/>
                        <a:cs typeface="Times New Roman"/>
                        <a:sym typeface="Times New Roman"/>
                      </a:endParaRPr>
                    </a:p>
                    <a:p>
                      <a:pPr marL="0" marR="0" lvl="0" indent="0" algn="l" rtl="0">
                        <a:spcBef>
                          <a:spcPts val="0"/>
                        </a:spcBef>
                        <a:spcAft>
                          <a:spcPts val="0"/>
                        </a:spcAft>
                        <a:buNone/>
                      </a:pPr>
                      <a:r>
                        <a:rPr lang="en-US" sz="1050">
                          <a:latin typeface="Times New Roman"/>
                          <a:ea typeface="Times New Roman"/>
                          <a:cs typeface="Times New Roman"/>
                          <a:sym typeface="Times New Roman"/>
                        </a:rPr>
                        <a:t>CART    85.23  90.76</a:t>
                      </a:r>
                      <a:endParaRPr/>
                    </a:p>
                    <a:p>
                      <a:pPr marL="0" marR="0" lvl="0" indent="0" algn="l" rtl="0">
                        <a:spcBef>
                          <a:spcPts val="0"/>
                        </a:spcBef>
                        <a:spcAft>
                          <a:spcPts val="0"/>
                        </a:spcAft>
                        <a:buNone/>
                      </a:pPr>
                      <a:r>
                        <a:rPr lang="en-US" sz="1050">
                          <a:latin typeface="Times New Roman"/>
                          <a:ea typeface="Times New Roman"/>
                          <a:cs typeface="Times New Roman"/>
                          <a:sym typeface="Times New Roman"/>
                        </a:rPr>
                        <a:t>SVM      79.98 93.84</a:t>
                      </a:r>
                      <a:endParaRPr/>
                    </a:p>
                    <a:p>
                      <a:pPr marL="0" marR="0" lvl="0" indent="0" algn="l" rtl="0">
                        <a:spcBef>
                          <a:spcPts val="0"/>
                        </a:spcBef>
                        <a:spcAft>
                          <a:spcPts val="0"/>
                        </a:spcAft>
                        <a:buNone/>
                      </a:pPr>
                      <a:r>
                        <a:rPr lang="en-US" sz="1050">
                          <a:latin typeface="Times New Roman"/>
                          <a:ea typeface="Times New Roman"/>
                          <a:cs typeface="Times New Roman"/>
                          <a:sym typeface="Times New Roman"/>
                        </a:rPr>
                        <a:t>ANN      80.25  91.54</a:t>
                      </a:r>
                      <a:endParaRPr/>
                    </a:p>
                    <a:p>
                      <a:pPr marL="0" marR="0" lvl="0" indent="0" algn="l" rtl="0">
                        <a:spcBef>
                          <a:spcPts val="0"/>
                        </a:spcBef>
                        <a:spcAft>
                          <a:spcPts val="0"/>
                        </a:spcAft>
                        <a:buNone/>
                      </a:pPr>
                      <a:endParaRPr sz="105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Lack of transparency</a:t>
                      </a:r>
                      <a:endParaRPr/>
                    </a:p>
                    <a:p>
                      <a:pPr marL="0" marR="0" lvl="0" indent="0" algn="l" rtl="0">
                        <a:spcBef>
                          <a:spcPts val="0"/>
                        </a:spcBef>
                        <a:spcAft>
                          <a:spcPts val="0"/>
                        </a:spcAft>
                        <a:buNone/>
                      </a:pPr>
                      <a:r>
                        <a:rPr lang="en-US" sz="1200">
                          <a:latin typeface="Times New Roman"/>
                          <a:ea typeface="Times New Roman"/>
                          <a:cs typeface="Times New Roman"/>
                          <a:sym typeface="Times New Roman"/>
                        </a:rPr>
                        <a:t>How they did feature extraction etc.</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7991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Early Detection of Parkinson’s Disease Using Deep Learning and Machine Learning</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Wu Wang; Junho Lee; Fouzi Harrou; Ying Sun</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p>
                      <a:pPr marL="0" marR="0" lvl="0" indent="0" algn="l" rtl="0">
                        <a:spcBef>
                          <a:spcPts val="0"/>
                        </a:spcBef>
                        <a:spcAft>
                          <a:spcPts val="0"/>
                        </a:spcAft>
                        <a:buNone/>
                      </a:pPr>
                      <a:r>
                        <a:rPr lang="en-US" sz="1200">
                          <a:latin typeface="Times New Roman"/>
                          <a:ea typeface="Times New Roman"/>
                          <a:cs typeface="Times New Roman"/>
                          <a:sym typeface="Times New Roman"/>
                        </a:rPr>
                        <a:t>Year:2020</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Feed forward custom deep learning method is used and compared with other 12 ml models</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Deep learning accuracy score: 96.45% on average</a:t>
                      </a:r>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Limited Sample Size</a:t>
                      </a:r>
                      <a:endParaRPr/>
                    </a:p>
                  </a:txBody>
                  <a:tcPr marL="91450" marR="91450" marT="45725" marB="45725"/>
                </a:tc>
                <a:extLst>
                  <a:ext uri="{0D108BD9-81ED-4DB2-BD59-A6C34878D82A}">
                    <a16:rowId xmlns:a16="http://schemas.microsoft.com/office/drawing/2014/main" val="10003"/>
                  </a:ext>
                </a:extLst>
              </a:tr>
              <a:tr h="1512325">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Application of deep learning in detecting neurological disorders from magnetic resonance images: a survey on the detection of Alzheimer’s disease, Parkinson’s disease and schizophrenia</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Manan Binth Taj Noor1 , Nusrat Zerin Zenia1 , M Shamim Kaiser1 , Shamim Al Mamun1 and Mufti Mahmud2 </a:t>
                      </a:r>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p>
                      <a:pPr marL="0" marR="0" lvl="0" indent="0" algn="l" rtl="0">
                        <a:spcBef>
                          <a:spcPts val="0"/>
                        </a:spcBef>
                        <a:spcAft>
                          <a:spcPts val="0"/>
                        </a:spcAft>
                        <a:buNone/>
                      </a:pPr>
                      <a:r>
                        <a:rPr lang="en-US" sz="1200">
                          <a:latin typeface="Times New Roman"/>
                          <a:ea typeface="Times New Roman"/>
                          <a:cs typeface="Times New Roman"/>
                          <a:sym typeface="Times New Roman"/>
                        </a:rPr>
                        <a:t>Year: 2020</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CNN,DBN,DAE, RNN,DBN,PNN</a:t>
                      </a:r>
                      <a:endParaRPr sz="12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150">
                          <a:solidFill>
                            <a:srgbClr val="333333"/>
                          </a:solidFill>
                          <a:latin typeface="Times New Roman"/>
                          <a:ea typeface="Times New Roman"/>
                          <a:cs typeface="Times New Roman"/>
                          <a:sym typeface="Times New Roman"/>
                        </a:rPr>
                        <a:t>The pros, cons, and performance of these DL techniques for the neuroimaging data have been summarized.</a:t>
                      </a:r>
                      <a:endParaRPr sz="1150">
                        <a:solidFill>
                          <a:srgbClr val="333333"/>
                        </a:solidFill>
                        <a:latin typeface="Times New Roman"/>
                        <a:ea typeface="Times New Roman"/>
                        <a:cs typeface="Times New Roman"/>
                        <a:sym typeface="Times New Roman"/>
                      </a:endParaRPr>
                    </a:p>
                    <a:p>
                      <a:pPr marL="0" marR="0" lvl="0" indent="0" algn="l" rtl="0">
                        <a:spcBef>
                          <a:spcPts val="0"/>
                        </a:spcBef>
                        <a:spcAft>
                          <a:spcPts val="0"/>
                        </a:spcAft>
                        <a:buNone/>
                      </a:pPr>
                      <a:endParaRPr sz="1150">
                        <a:solidFill>
                          <a:srgbClr val="333333"/>
                        </a:solidFill>
                        <a:latin typeface="Times New Roman"/>
                        <a:ea typeface="Times New Roman"/>
                        <a:cs typeface="Times New Roman"/>
                        <a:sym typeface="Times New Roman"/>
                      </a:endParaRPr>
                    </a:p>
                    <a:p>
                      <a:pPr marL="0" marR="0" lvl="0" indent="0" algn="l" rtl="0">
                        <a:spcBef>
                          <a:spcPts val="0"/>
                        </a:spcBef>
                        <a:spcAft>
                          <a:spcPts val="0"/>
                        </a:spcAft>
                        <a:buNone/>
                      </a:pPr>
                      <a:r>
                        <a:rPr lang="en-US" sz="1150">
                          <a:solidFill>
                            <a:srgbClr val="333333"/>
                          </a:solidFill>
                          <a:latin typeface="Times New Roman"/>
                          <a:ea typeface="Times New Roman"/>
                          <a:cs typeface="Times New Roman"/>
                          <a:sym typeface="Times New Roman"/>
                        </a:rPr>
                        <a:t>Max usage of CNN is reported</a:t>
                      </a:r>
                      <a:endParaRPr sz="1150">
                        <a:solidFill>
                          <a:srgbClr val="333333"/>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200">
                          <a:latin typeface="Times New Roman"/>
                          <a:ea typeface="Times New Roman"/>
                          <a:cs typeface="Times New Roman"/>
                          <a:sym typeface="Times New Roman"/>
                        </a:rPr>
                        <a:t>Insufficient info in the dataset</a:t>
                      </a:r>
                      <a:endParaRPr sz="1200">
                        <a:latin typeface="Times New Roman"/>
                        <a:ea typeface="Times New Roman"/>
                        <a:cs typeface="Times New Roman"/>
                        <a:sym typeface="Times New Roman"/>
                      </a:endParaRPr>
                    </a:p>
                    <a:p>
                      <a:pPr marL="0" marR="0" lvl="0" indent="0" algn="l" rtl="0">
                        <a:spcBef>
                          <a:spcPts val="0"/>
                        </a:spcBef>
                        <a:spcAft>
                          <a:spcPts val="0"/>
                        </a:spcAft>
                        <a:buNone/>
                      </a:pPr>
                      <a:endParaRPr sz="1200">
                        <a:latin typeface="Times New Roman"/>
                        <a:ea typeface="Times New Roman"/>
                        <a:cs typeface="Times New Roman"/>
                        <a:sym typeface="Times New Roman"/>
                      </a:endParaRPr>
                    </a:p>
                    <a:p>
                      <a:pPr marL="0" marR="0" lvl="0" indent="0" algn="l" rtl="0">
                        <a:spcBef>
                          <a:spcPts val="0"/>
                        </a:spcBef>
                        <a:spcAft>
                          <a:spcPts val="0"/>
                        </a:spcAft>
                        <a:buNone/>
                      </a:pPr>
                      <a:r>
                        <a:rPr lang="en-US" sz="1150">
                          <a:solidFill>
                            <a:srgbClr val="333333"/>
                          </a:solidFill>
                          <a:latin typeface="Georgia"/>
                          <a:ea typeface="Georgia"/>
                          <a:cs typeface="Georgia"/>
                          <a:sym typeface="Georgia"/>
                        </a:rPr>
                        <a:t>Non-standardized acquisition of images which can cause issues due to different dataset</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1757750">
                <a:tc>
                  <a:txBody>
                    <a:bodyPr/>
                    <a:lstStyle/>
                    <a:p>
                      <a:pPr marL="0" lvl="0" indent="0" algn="l" rtl="0">
                        <a:lnSpc>
                          <a:spcPct val="115000"/>
                        </a:lnSpc>
                        <a:spcBef>
                          <a:spcPts val="0"/>
                        </a:spcBef>
                        <a:spcAft>
                          <a:spcPts val="0"/>
                        </a:spcAft>
                        <a:buClr>
                          <a:schemeClr val="dk1"/>
                        </a:buClr>
                        <a:buSzPts val="1100"/>
                        <a:buFont typeface="Arial"/>
                        <a:buNone/>
                      </a:pPr>
                      <a:r>
                        <a:rPr lang="en-US" sz="1100">
                          <a:solidFill>
                            <a:srgbClr val="333333"/>
                          </a:solidFill>
                          <a:latin typeface="Arial"/>
                          <a:ea typeface="Arial"/>
                          <a:cs typeface="Arial"/>
                          <a:sym typeface="Arial"/>
                        </a:rPr>
                        <a:t>A Deep Learning Based Method for Parkinson’s Disease Detection Using Dynamic Features of Speech</a:t>
                      </a:r>
                      <a:endParaRPr sz="1100">
                        <a:solidFill>
                          <a:srgbClr val="333333"/>
                        </a:solidFill>
                        <a:latin typeface="Arial"/>
                        <a:ea typeface="Arial"/>
                        <a:cs typeface="Arial"/>
                        <a:sym typeface="Arial"/>
                      </a:endParaRPr>
                    </a:p>
                    <a:p>
                      <a:pPr marL="0" marR="0" lvl="0" indent="0" algn="l" rtl="0">
                        <a:spcBef>
                          <a:spcPts val="0"/>
                        </a:spcBef>
                        <a:spcAft>
                          <a:spcPts val="0"/>
                        </a:spcAft>
                        <a:buNone/>
                      </a:pPr>
                      <a:endParaRPr sz="1200">
                        <a:solidFill>
                          <a:srgbClr val="333333"/>
                        </a:solidFill>
                        <a:highlight>
                          <a:srgbClr val="FFFFFF"/>
                        </a:highlight>
                        <a:latin typeface="Arial"/>
                        <a:ea typeface="Arial"/>
                        <a:cs typeface="Arial"/>
                        <a:sym typeface="Arial"/>
                      </a:endParaRPr>
                    </a:p>
                  </a:txBody>
                  <a:tcPr marL="91450" marR="91450" marT="45725" marB="45725"/>
                </a:tc>
                <a:tc>
                  <a:txBody>
                    <a:bodyPr/>
                    <a:lstStyle/>
                    <a:p>
                      <a:pPr marL="0" lvl="0" indent="0" algn="l" rtl="0">
                        <a:spcBef>
                          <a:spcPts val="0"/>
                        </a:spcBef>
                        <a:spcAft>
                          <a:spcPts val="0"/>
                        </a:spcAft>
                        <a:buNone/>
                      </a:pPr>
                      <a:r>
                        <a:rPr lang="en-US" sz="1100"/>
                        <a:t>Changqin Quan, Kang Ren , Zhiwei Luo </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US" sz="1100"/>
                        <a:t>Year : 2021</a:t>
                      </a:r>
                      <a:endParaRPr sz="1100"/>
                    </a:p>
                  </a:txBody>
                  <a:tcPr marL="91450" marR="91450" marT="45725" marB="45725"/>
                </a:tc>
                <a:tc>
                  <a:txBody>
                    <a:bodyPr/>
                    <a:lstStyle/>
                    <a:p>
                      <a:pPr marL="0" lvl="0" indent="0" algn="l" rtl="0">
                        <a:spcBef>
                          <a:spcPts val="0"/>
                        </a:spcBef>
                        <a:spcAft>
                          <a:spcPts val="0"/>
                        </a:spcAft>
                        <a:buNone/>
                      </a:pPr>
                      <a:r>
                        <a:rPr lang="en-US" sz="1150">
                          <a:solidFill>
                            <a:srgbClr val="333333"/>
                          </a:solidFill>
                          <a:latin typeface="Georgia"/>
                          <a:ea typeface="Georgia"/>
                          <a:cs typeface="Georgia"/>
                          <a:sym typeface="Georgia"/>
                        </a:rPr>
                        <a:t>The proposed deep learning method innovatively combines the dynamic articulation transition features with Bidirectional LSTM model to capture time-series characteristics of continuous speech signals.</a:t>
                      </a:r>
                      <a:endParaRPr sz="1200"/>
                    </a:p>
                  </a:txBody>
                  <a:tcPr marL="91450" marR="91450" marT="45725" marB="45725"/>
                </a:tc>
                <a:tc>
                  <a:txBody>
                    <a:bodyPr/>
                    <a:lstStyle/>
                    <a:p>
                      <a:pPr marL="0" marR="0" lvl="0" indent="0" algn="l" rtl="0">
                        <a:spcBef>
                          <a:spcPts val="0"/>
                        </a:spcBef>
                        <a:spcAft>
                          <a:spcPts val="0"/>
                        </a:spcAft>
                        <a:buNone/>
                      </a:pPr>
                      <a:r>
                        <a:rPr lang="en-US" sz="1150">
                          <a:solidFill>
                            <a:srgbClr val="333333"/>
                          </a:solidFill>
                          <a:latin typeface="Georgia"/>
                          <a:ea typeface="Georgia"/>
                          <a:cs typeface="Georgia"/>
                          <a:sym typeface="Georgia"/>
                        </a:rPr>
                        <a:t>The proposed method remarkably improves the accuracy of PD detection over traditional machine learning models using static features.</a:t>
                      </a:r>
                      <a:endParaRPr sz="1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100"/>
                        <a:t>Lack of sufficient data</a:t>
                      </a:r>
                      <a:endParaRPr sz="1100"/>
                    </a:p>
                    <a:p>
                      <a:pPr marL="0" marR="0" lvl="0" indent="0" algn="l" rtl="0">
                        <a:spcBef>
                          <a:spcPts val="0"/>
                        </a:spcBef>
                        <a:spcAft>
                          <a:spcPts val="0"/>
                        </a:spcAft>
                        <a:buNone/>
                      </a:pPr>
                      <a:endParaRPr sz="12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title"/>
          </p:nvPr>
        </p:nvSpPr>
        <p:spPr>
          <a:xfrm>
            <a:off x="1435608" y="274638"/>
            <a:ext cx="7498080" cy="944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p:txBody>
      </p:sp>
      <p:sp>
        <p:nvSpPr>
          <p:cNvPr id="150" name="Google Shape;150;p5"/>
          <p:cNvSpPr txBox="1">
            <a:spLocks noGrp="1"/>
          </p:cNvSpPr>
          <p:nvPr>
            <p:ph type="body" idx="1"/>
          </p:nvPr>
        </p:nvSpPr>
        <p:spPr>
          <a:xfrm>
            <a:off x="1066800" y="1219200"/>
            <a:ext cx="7498080" cy="4800600"/>
          </a:xfrm>
          <a:prstGeom prst="rect">
            <a:avLst/>
          </a:prstGeom>
          <a:noFill/>
          <a:ln>
            <a:noFill/>
          </a:ln>
        </p:spPr>
        <p:txBody>
          <a:bodyPr spcFirstLastPara="1" wrap="square" lIns="91425" tIns="45700" rIns="91425" bIns="45700" anchor="t" anchorCtr="0">
            <a:normAutofit fontScale="92500"/>
          </a:bodyPr>
          <a:lstStyle/>
          <a:p>
            <a:pPr marL="365760" lvl="0" indent="-283464" algn="l" rtl="0">
              <a:lnSpc>
                <a:spcPct val="150000"/>
              </a:lnSpc>
              <a:spcBef>
                <a:spcPts val="0"/>
              </a:spcBef>
              <a:spcAft>
                <a:spcPts val="0"/>
              </a:spcAft>
              <a:buSzPct val="80000"/>
              <a:buChar char="⚫"/>
            </a:pPr>
            <a:r>
              <a:rPr lang="en-US" sz="1400">
                <a:latin typeface="Times New Roman"/>
                <a:ea typeface="Times New Roman"/>
                <a:cs typeface="Times New Roman"/>
                <a:sym typeface="Times New Roman"/>
              </a:rPr>
              <a:t>Parkinson's disease is a neurodegenerative disorder that affects millions of people worldwide. It is a progressive disease that leads to a variety of motor and non-motor symptoms, including tremors, rigidity, and bradykinesia. Early detection of Parkinson's disease is critical for timely intervention, as the disease is not curable but can be managed with medication and therapy. Machine learning techniques can aid in the early detection of Parkinson's disease, and addressing this problem has the potential to significantly improve patient outcomes.</a:t>
            </a:r>
            <a:endParaRPr/>
          </a:p>
          <a:p>
            <a:pPr marL="365760" lvl="0" indent="-217678" algn="l" rtl="0">
              <a:lnSpc>
                <a:spcPct val="150000"/>
              </a:lnSpc>
              <a:spcBef>
                <a:spcPts val="600"/>
              </a:spcBef>
              <a:spcAft>
                <a:spcPts val="0"/>
              </a:spcAft>
              <a:buSzPct val="80000"/>
              <a:buNone/>
            </a:pPr>
            <a:endParaRPr sz="1400">
              <a:latin typeface="Times New Roman"/>
              <a:ea typeface="Times New Roman"/>
              <a:cs typeface="Times New Roman"/>
              <a:sym typeface="Times New Roman"/>
            </a:endParaRPr>
          </a:p>
          <a:p>
            <a:pPr marL="365760" lvl="0" indent="-283464" algn="l" rtl="0">
              <a:lnSpc>
                <a:spcPct val="150000"/>
              </a:lnSpc>
              <a:spcBef>
                <a:spcPts val="600"/>
              </a:spcBef>
              <a:spcAft>
                <a:spcPts val="0"/>
              </a:spcAft>
              <a:buSzPct val="80000"/>
              <a:buChar char="⚫"/>
            </a:pPr>
            <a:r>
              <a:rPr lang="en-US" sz="1400">
                <a:latin typeface="Times New Roman"/>
                <a:ea typeface="Times New Roman"/>
                <a:cs typeface="Times New Roman"/>
                <a:sym typeface="Times New Roman"/>
              </a:rPr>
              <a:t>The problem statement is: Parkinson's disease is a major health concern that affects millions of people worldwide, and early detection of the disease is crucial for timely intervention. Machine learning can be used to develop accurate predictive models that can identify individuals at risk of developing Parkinson's disease at an early stage. This approach has the potential to improve patient outcomes by enabling earlier intervention and management of the disease. However, there is a need to develop robust and reliable machine learning models that can accurately detect Parkinson's disease, which requires extensive data collection and analysis. Therefore, the development of effective machine learning models for early detection of Parkinson's disease is a critical area of research.</a:t>
            </a:r>
            <a:endParaRPr sz="1400">
              <a:latin typeface="Times New Roman"/>
              <a:ea typeface="Times New Roman"/>
              <a:cs typeface="Times New Roman"/>
              <a:sym typeface="Times New Roman"/>
            </a:endParaRPr>
          </a:p>
        </p:txBody>
      </p:sp>
      <p:sp>
        <p:nvSpPr>
          <p:cNvPr id="151" name="Google Shape;151;p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52" name="Google Shape;152;p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txBox="1">
            <a:spLocks noGrp="1"/>
          </p:cNvSpPr>
          <p:nvPr>
            <p:ph type="body" idx="1"/>
          </p:nvPr>
        </p:nvSpPr>
        <p:spPr>
          <a:xfrm>
            <a:off x="1141491" y="970051"/>
            <a:ext cx="7790700" cy="5257800"/>
          </a:xfrm>
          <a:prstGeom prst="rect">
            <a:avLst/>
          </a:prstGeom>
          <a:noFill/>
          <a:ln>
            <a:noFill/>
          </a:ln>
        </p:spPr>
        <p:txBody>
          <a:bodyPr spcFirstLastPara="1" wrap="square" lIns="91425" tIns="45700" rIns="91425" bIns="45700" anchor="t" anchorCtr="0">
            <a:normAutofit/>
          </a:bodyPr>
          <a:lstStyle/>
          <a:p>
            <a:pPr marL="365760" lvl="0" indent="-289560" algn="l" rtl="0">
              <a:lnSpc>
                <a:spcPct val="100000"/>
              </a:lnSpc>
              <a:spcBef>
                <a:spcPts val="0"/>
              </a:spcBef>
              <a:spcAft>
                <a:spcPts val="0"/>
              </a:spcAft>
              <a:buSzPts val="1280"/>
              <a:buChar char="⚫"/>
            </a:pPr>
            <a:r>
              <a:rPr lang="en-US" sz="1600" b="0" i="0">
                <a:latin typeface="Arial"/>
                <a:ea typeface="Arial"/>
                <a:cs typeface="Arial"/>
                <a:sym typeface="Arial"/>
              </a:rPr>
              <a:t>The objective of a project aimed at early detection of Parkinson's disease using Machine learning can be summarized as follows:</a:t>
            </a:r>
            <a:endParaRPr sz="1600" b="0" i="0">
              <a:latin typeface="Arial"/>
              <a:ea typeface="Arial"/>
              <a:cs typeface="Arial"/>
              <a:sym typeface="Arial"/>
            </a:endParaRPr>
          </a:p>
          <a:p>
            <a:pPr marL="0" lvl="0" indent="0" algn="l" rtl="0">
              <a:lnSpc>
                <a:spcPct val="100000"/>
              </a:lnSpc>
              <a:spcBef>
                <a:spcPts val="0"/>
              </a:spcBef>
              <a:spcAft>
                <a:spcPts val="0"/>
              </a:spcAft>
              <a:buNone/>
            </a:pPr>
            <a:endParaRPr sz="1600">
              <a:latin typeface="Arial"/>
              <a:ea typeface="Arial"/>
              <a:cs typeface="Arial"/>
              <a:sym typeface="Arial"/>
            </a:endParaRPr>
          </a:p>
          <a:p>
            <a:pPr marL="0" lvl="0" indent="0" algn="l" rtl="0">
              <a:lnSpc>
                <a:spcPct val="100000"/>
              </a:lnSpc>
              <a:spcBef>
                <a:spcPts val="0"/>
              </a:spcBef>
              <a:spcAft>
                <a:spcPts val="0"/>
              </a:spcAft>
              <a:buNone/>
            </a:pPr>
            <a:endParaRPr sz="1600">
              <a:latin typeface="Arial"/>
              <a:ea typeface="Arial"/>
              <a:cs typeface="Arial"/>
              <a:sym typeface="Arial"/>
            </a:endParaRPr>
          </a:p>
          <a:p>
            <a:pPr marL="365760" lvl="0" indent="-289560" algn="l" rtl="0">
              <a:lnSpc>
                <a:spcPct val="100000"/>
              </a:lnSpc>
              <a:spcBef>
                <a:spcPts val="600"/>
              </a:spcBef>
              <a:spcAft>
                <a:spcPts val="0"/>
              </a:spcAft>
              <a:buSzPts val="1280"/>
              <a:buFont typeface="Gill Sans"/>
              <a:buAutoNum type="arabicPeriod"/>
            </a:pPr>
            <a:r>
              <a:rPr lang="en-US" sz="1600" b="0" i="0">
                <a:latin typeface="Arial"/>
                <a:ea typeface="Arial"/>
                <a:cs typeface="Arial"/>
                <a:sym typeface="Arial"/>
              </a:rPr>
              <a:t>Develop Accurate Predictive Models</a:t>
            </a:r>
            <a:endParaRPr/>
          </a:p>
          <a:p>
            <a:pPr marL="365760" lvl="0" indent="-289560" algn="l" rtl="0">
              <a:lnSpc>
                <a:spcPct val="100000"/>
              </a:lnSpc>
              <a:spcBef>
                <a:spcPts val="600"/>
              </a:spcBef>
              <a:spcAft>
                <a:spcPts val="0"/>
              </a:spcAft>
              <a:buSzPts val="1280"/>
              <a:buFont typeface="Gill Sans"/>
              <a:buAutoNum type="arabicPeriod"/>
            </a:pPr>
            <a:r>
              <a:rPr lang="en-US" sz="1600" b="0" i="0">
                <a:latin typeface="Arial"/>
                <a:ea typeface="Arial"/>
                <a:cs typeface="Arial"/>
                <a:sym typeface="Arial"/>
              </a:rPr>
              <a:t>Improve Patient Outcomes</a:t>
            </a:r>
            <a:endParaRPr/>
          </a:p>
          <a:p>
            <a:pPr marL="365760" lvl="0" indent="-289560" algn="l" rtl="0">
              <a:lnSpc>
                <a:spcPct val="100000"/>
              </a:lnSpc>
              <a:spcBef>
                <a:spcPts val="600"/>
              </a:spcBef>
              <a:spcAft>
                <a:spcPts val="0"/>
              </a:spcAft>
              <a:buSzPts val="1280"/>
              <a:buFont typeface="Gill Sans"/>
              <a:buAutoNum type="arabicPeriod"/>
            </a:pPr>
            <a:r>
              <a:rPr lang="en-US" sz="1600" b="0" i="0">
                <a:latin typeface="Arial"/>
                <a:ea typeface="Arial"/>
                <a:cs typeface="Arial"/>
                <a:sym typeface="Arial"/>
              </a:rPr>
              <a:t>Reduce Healthcare Costs</a:t>
            </a:r>
            <a:endParaRPr/>
          </a:p>
          <a:p>
            <a:pPr marL="365760" lvl="0" indent="-289560" algn="l" rtl="0">
              <a:lnSpc>
                <a:spcPct val="100000"/>
              </a:lnSpc>
              <a:spcBef>
                <a:spcPts val="600"/>
              </a:spcBef>
              <a:spcAft>
                <a:spcPts val="0"/>
              </a:spcAft>
              <a:buSzPts val="1280"/>
              <a:buFont typeface="Gill Sans"/>
              <a:buAutoNum type="arabicPeriod"/>
            </a:pPr>
            <a:r>
              <a:rPr lang="en-US" sz="1600" b="0" i="0">
                <a:latin typeface="Arial"/>
                <a:ea typeface="Arial"/>
                <a:cs typeface="Arial"/>
                <a:sym typeface="Arial"/>
              </a:rPr>
              <a:t>Enable Better Research</a:t>
            </a:r>
            <a:endParaRPr/>
          </a:p>
          <a:p>
            <a:pPr marL="365760" lvl="0" indent="-289560" algn="l" rtl="0">
              <a:lnSpc>
                <a:spcPct val="100000"/>
              </a:lnSpc>
              <a:spcBef>
                <a:spcPts val="600"/>
              </a:spcBef>
              <a:spcAft>
                <a:spcPts val="0"/>
              </a:spcAft>
              <a:buSzPts val="1280"/>
              <a:buFont typeface="Gill Sans"/>
              <a:buAutoNum type="arabicPeriod"/>
            </a:pPr>
            <a:r>
              <a:rPr lang="en-US" sz="1600" b="0" i="0">
                <a:latin typeface="Arial"/>
                <a:ea typeface="Arial"/>
                <a:cs typeface="Arial"/>
                <a:sym typeface="Arial"/>
              </a:rPr>
              <a:t>Promote Early Intervention</a:t>
            </a:r>
            <a:endParaRPr/>
          </a:p>
        </p:txBody>
      </p:sp>
      <p:sp>
        <p:nvSpPr>
          <p:cNvPr id="134" name="Google Shape;134;p3"/>
          <p:cNvSpPr txBox="1">
            <a:spLocks noGrp="1"/>
          </p:cNvSpPr>
          <p:nvPr>
            <p:ph type="title"/>
          </p:nvPr>
        </p:nvSpPr>
        <p:spPr>
          <a:xfrm>
            <a:off x="1219200" y="228600"/>
            <a:ext cx="749808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62214"/>
              </a:buClr>
              <a:buSzPts val="3200"/>
              <a:buFont typeface="Times New Roman"/>
              <a:buNone/>
            </a:pPr>
            <a:r>
              <a:rPr lang="en-US" sz="3200">
                <a:latin typeface="Times New Roman"/>
                <a:ea typeface="Times New Roman"/>
                <a:cs typeface="Times New Roman"/>
                <a:sym typeface="Times New Roman"/>
              </a:rPr>
              <a:t>Objective of the Proposed Work</a:t>
            </a:r>
            <a:endParaRPr sz="3200">
              <a:latin typeface="Times New Roman"/>
              <a:ea typeface="Times New Roman"/>
              <a:cs typeface="Times New Roman"/>
              <a:sym typeface="Times New Roman"/>
            </a:endParaRPr>
          </a:p>
        </p:txBody>
      </p:sp>
      <p:sp>
        <p:nvSpPr>
          <p:cNvPr id="135" name="Google Shape;135;p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36" name="Google Shape;136;p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3200"/>
              <a:buFont typeface="Times New Roman"/>
              <a:buNone/>
            </a:pPr>
            <a:r>
              <a:rPr lang="en-US" sz="3200">
                <a:latin typeface="Times New Roman"/>
                <a:ea typeface="Times New Roman"/>
                <a:cs typeface="Times New Roman"/>
                <a:sym typeface="Times New Roman"/>
              </a:rPr>
              <a:t>Methodology </a:t>
            </a:r>
            <a:endParaRPr sz="3200">
              <a:latin typeface="Times New Roman"/>
              <a:ea typeface="Times New Roman"/>
              <a:cs typeface="Times New Roman"/>
              <a:sym typeface="Times New Roman"/>
            </a:endParaRPr>
          </a:p>
        </p:txBody>
      </p:sp>
      <p:sp>
        <p:nvSpPr>
          <p:cNvPr id="173" name="Google Shape;173;p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27-02-2023</a:t>
            </a:r>
            <a:endParaRPr/>
          </a:p>
        </p:txBody>
      </p:sp>
      <p:sp>
        <p:nvSpPr>
          <p:cNvPr id="174" name="Google Shape;174;p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9</a:t>
            </a:fld>
            <a:endParaRPr/>
          </a:p>
        </p:txBody>
      </p:sp>
      <p:sp>
        <p:nvSpPr>
          <p:cNvPr id="175" name="Google Shape;175;p8"/>
          <p:cNvSpPr txBox="1">
            <a:spLocks noGrp="1"/>
          </p:cNvSpPr>
          <p:nvPr>
            <p:ph type="body" idx="1"/>
          </p:nvPr>
        </p:nvSpPr>
        <p:spPr>
          <a:xfrm>
            <a:off x="1435608" y="2952750"/>
            <a:ext cx="7498080" cy="2819400"/>
          </a:xfrm>
          <a:prstGeom prst="rect">
            <a:avLst/>
          </a:prstGeom>
          <a:noFill/>
          <a:ln>
            <a:noFill/>
          </a:ln>
        </p:spPr>
        <p:txBody>
          <a:bodyPr spcFirstLastPara="1" wrap="square" lIns="91425" tIns="45700" rIns="91425" bIns="45700" anchor="t" anchorCtr="0">
            <a:normAutofit/>
          </a:bodyPr>
          <a:lstStyle/>
          <a:p>
            <a:pPr marL="82296" lvl="0" indent="0" algn="l" rtl="0">
              <a:lnSpc>
                <a:spcPct val="100000"/>
              </a:lnSpc>
              <a:spcBef>
                <a:spcPts val="0"/>
              </a:spcBef>
              <a:spcAft>
                <a:spcPts val="0"/>
              </a:spcAft>
              <a:buSzPts val="1440"/>
              <a:buNone/>
            </a:pPr>
            <a:r>
              <a:rPr lang="en-US" sz="1800"/>
              <a:t>Algorithm for approach 1: Models are trained on 22 attributes of data</a:t>
            </a:r>
            <a:endParaRPr/>
          </a:p>
          <a:p>
            <a:pPr marL="82296" lvl="0" indent="0" algn="l" rtl="0">
              <a:lnSpc>
                <a:spcPct val="100000"/>
              </a:lnSpc>
              <a:spcBef>
                <a:spcPts val="600"/>
              </a:spcBef>
              <a:spcAft>
                <a:spcPts val="0"/>
              </a:spcAft>
              <a:buSzPts val="1440"/>
              <a:buNone/>
            </a:pPr>
            <a:r>
              <a:rPr lang="en-US" sz="1800"/>
              <a:t>• Collect MDVP audio data from PPPMI and UCI databases</a:t>
            </a:r>
            <a:endParaRPr/>
          </a:p>
          <a:p>
            <a:pPr marL="82296" lvl="0" indent="0" algn="l" rtl="0">
              <a:lnSpc>
                <a:spcPct val="100000"/>
              </a:lnSpc>
              <a:spcBef>
                <a:spcPts val="600"/>
              </a:spcBef>
              <a:spcAft>
                <a:spcPts val="0"/>
              </a:spcAft>
              <a:buSzPts val="1440"/>
              <a:buNone/>
            </a:pPr>
            <a:r>
              <a:rPr lang="en-US" sz="1800"/>
              <a:t>• Perform data analysis to detect skew, imbalance and distribution of variables in data</a:t>
            </a:r>
            <a:endParaRPr/>
          </a:p>
          <a:p>
            <a:pPr marL="82296" lvl="0" indent="0" algn="l" rtl="0">
              <a:lnSpc>
                <a:spcPct val="100000"/>
              </a:lnSpc>
              <a:spcBef>
                <a:spcPts val="600"/>
              </a:spcBef>
              <a:spcAft>
                <a:spcPts val="0"/>
              </a:spcAft>
              <a:buSzPts val="1440"/>
              <a:buNone/>
            </a:pPr>
            <a:r>
              <a:rPr lang="en-US" sz="1800"/>
              <a:t>• Scale the data to common range using Standard Scaler</a:t>
            </a:r>
            <a:endParaRPr/>
          </a:p>
          <a:p>
            <a:pPr marL="82296" lvl="0" indent="0" algn="l" rtl="0">
              <a:lnSpc>
                <a:spcPct val="100000"/>
              </a:lnSpc>
              <a:spcBef>
                <a:spcPts val="600"/>
              </a:spcBef>
              <a:spcAft>
                <a:spcPts val="0"/>
              </a:spcAft>
              <a:buSzPts val="1440"/>
              <a:buNone/>
            </a:pPr>
            <a:r>
              <a:rPr lang="en-US" sz="1800"/>
              <a:t>• Split dataset into testing and training sets, where training data is 75% of total</a:t>
            </a:r>
            <a:endParaRPr/>
          </a:p>
          <a:p>
            <a:pPr marL="82296" lvl="0" indent="0" algn="l" rtl="0">
              <a:lnSpc>
                <a:spcPct val="100000"/>
              </a:lnSpc>
              <a:spcBef>
                <a:spcPts val="600"/>
              </a:spcBef>
              <a:spcAft>
                <a:spcPts val="0"/>
              </a:spcAft>
              <a:buSzPts val="1440"/>
              <a:buNone/>
            </a:pPr>
            <a:r>
              <a:rPr lang="en-US" sz="1800"/>
              <a:t>• Train SVM, logistic regression, random forest and KNN models.</a:t>
            </a:r>
            <a:endParaRPr/>
          </a:p>
          <a:p>
            <a:pPr marL="82296" lvl="0" indent="0" algn="l" rtl="0">
              <a:lnSpc>
                <a:spcPct val="100000"/>
              </a:lnSpc>
              <a:spcBef>
                <a:spcPts val="600"/>
              </a:spcBef>
              <a:spcAft>
                <a:spcPts val="0"/>
              </a:spcAft>
              <a:buSzPts val="880"/>
              <a:buNone/>
            </a:pPr>
            <a:endParaRPr sz="1100"/>
          </a:p>
        </p:txBody>
      </p:sp>
      <p:sp>
        <p:nvSpPr>
          <p:cNvPr id="176" name="Google Shape;176;p8"/>
          <p:cNvSpPr txBox="1"/>
          <p:nvPr/>
        </p:nvSpPr>
        <p:spPr>
          <a:xfrm>
            <a:off x="1582994" y="1485721"/>
            <a:ext cx="701344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Gill Sans"/>
                <a:ea typeface="Gill Sans"/>
                <a:cs typeface="Gill Sans"/>
                <a:sym typeface="Gill Sans"/>
              </a:rPr>
              <a:t>We take a Database and preprocess the data</a:t>
            </a:r>
            <a:endParaRPr/>
          </a:p>
          <a:p>
            <a:pPr marL="0" marR="0" lvl="0" indent="0" algn="l" rtl="0">
              <a:spcBef>
                <a:spcPts val="0"/>
              </a:spcBef>
              <a:spcAft>
                <a:spcPts val="0"/>
              </a:spcAft>
              <a:buNone/>
            </a:pPr>
            <a:r>
              <a:rPr lang="en-US" sz="1800">
                <a:solidFill>
                  <a:schemeClr val="dk1"/>
                </a:solidFill>
                <a:latin typeface="Gill Sans"/>
                <a:ea typeface="Gill Sans"/>
                <a:cs typeface="Gill Sans"/>
                <a:sym typeface="Gill Sans"/>
              </a:rPr>
              <a:t>Then using train data and test data we can train the model and validate the results and finally our ML model will predict if the input sample has Parkinson’s disease or not.</a:t>
            </a:r>
            <a:endParaRPr sz="18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1851</Words>
  <Application>Microsoft Office PowerPoint</Application>
  <PresentationFormat>On-screen Show (4:3)</PresentationFormat>
  <Paragraphs>226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Georgia</vt:lpstr>
      <vt:lpstr>Noto Sans Symbols</vt:lpstr>
      <vt:lpstr>Calibri</vt:lpstr>
      <vt:lpstr>Gill Sans</vt:lpstr>
      <vt:lpstr>Verdana</vt:lpstr>
      <vt:lpstr>Times New Roman</vt:lpstr>
      <vt:lpstr>Solstice</vt:lpstr>
      <vt:lpstr>Early detection of Parkinson's disease using machine learning </vt:lpstr>
      <vt:lpstr>Base Paper </vt:lpstr>
      <vt:lpstr>PowerPoint Presentation</vt:lpstr>
      <vt:lpstr>Abstract</vt:lpstr>
      <vt:lpstr>PowerPoint Presentation</vt:lpstr>
      <vt:lpstr>PowerPoint Presentation</vt:lpstr>
      <vt:lpstr>Problem Statement</vt:lpstr>
      <vt:lpstr>Objective of the Proposed Work</vt:lpstr>
      <vt:lpstr>Methodology </vt:lpstr>
      <vt:lpstr>PowerPoint Presentation</vt:lpstr>
      <vt:lpstr>Hardware and Software Requirements</vt:lpstr>
      <vt:lpstr>Implementation Screen shot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Parkinson's disease using machine learning </dc:title>
  <dc:creator>shanjay</dc:creator>
  <cp:lastModifiedBy>sankara narayanan</cp:lastModifiedBy>
  <cp:revision>1</cp:revision>
  <dcterms:created xsi:type="dcterms:W3CDTF">2023-02-03T08:21:32Z</dcterms:created>
  <dcterms:modified xsi:type="dcterms:W3CDTF">2023-03-20T15:20:32Z</dcterms:modified>
</cp:coreProperties>
</file>