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7" r:id="rId4"/>
    <p:sldId id="262" r:id="rId5"/>
    <p:sldId id="263" r:id="rId6"/>
    <p:sldId id="264" r:id="rId7"/>
    <p:sldId id="265" r:id="rId8"/>
    <p:sldId id="266" r:id="rId9"/>
    <p:sldId id="310" r:id="rId10"/>
    <p:sldId id="31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80" r:id="rId21"/>
    <p:sldId id="312" r:id="rId22"/>
    <p:sldId id="282" r:id="rId23"/>
    <p:sldId id="283" r:id="rId24"/>
    <p:sldId id="284" r:id="rId25"/>
    <p:sldId id="285" r:id="rId26"/>
    <p:sldId id="313" r:id="rId27"/>
    <p:sldId id="286" r:id="rId28"/>
    <p:sldId id="316" r:id="rId29"/>
    <p:sldId id="287" r:id="rId30"/>
    <p:sldId id="288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259" r:id="rId44"/>
    <p:sldId id="261" r:id="rId4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5.5.2022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mo.org/facts.html" TargetMode="External"/><Relationship Id="rId2" Type="http://schemas.openxmlformats.org/officeDocument/2006/relationships/hyperlink" Target="http://www.pleacher.com/mp/mhumor/pick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quora.com/What-is-the-Monty-Hall-problem-and-what-is-its-so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8.xml"/><Relationship Id="rId7" Type="http://schemas.openxmlformats.org/officeDocument/2006/relationships/image" Target="../media/image4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6.png"/><Relationship Id="rId5" Type="http://schemas.openxmlformats.org/officeDocument/2006/relationships/image" Target="NUL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courses.ncssm.edu/math/Talks/PDFS/norm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and Combinatorics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science of uncertainty… and gambling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5" name="Picture 4" descr="http://www.clipartkid.com/images/25/two-red-dice-clip-art-at-clker-com-vector-clip-art-online-royalty-Ml3U9F-clipart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10" t="-32815" r="44" b="-3076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Random Variables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we got is not very informative</a:t>
            </a:r>
          </a:p>
          <a:p>
            <a:pPr lvl="1"/>
            <a:r>
              <a:rPr lang="en-US" dirty="0"/>
              <a:t>Better way: show the frequency of each output</a:t>
            </a:r>
          </a:p>
          <a:p>
            <a:pPr lvl="2"/>
            <a:r>
              <a:rPr lang="en-US" dirty="0"/>
              <a:t>For each possible value of the random variable, count </a:t>
            </a:r>
            <a:br>
              <a:rPr lang="en-US" dirty="0"/>
            </a:br>
            <a:r>
              <a:rPr lang="en-US" dirty="0"/>
              <a:t>how many times we got that value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>
                <a:solidFill>
                  <a:srgbClr val="2196F3"/>
                </a:solidFill>
              </a:rPr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33554" y="2693119"/>
            <a:ext cx="7819500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Counting all values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collections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counts = Counter(x)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number, count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counts.items():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(str(number)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str(count))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3554" y="4534183"/>
            <a:ext cx="7819500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Plotting a histogram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"Throwing a dice: histogram"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plt.hist(x, bins =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"Count"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67" y="3707289"/>
            <a:ext cx="4336956" cy="30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count things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02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Combinatorics deals with </a:t>
            </a:r>
            <a:r>
              <a:rPr lang="en-US" b="1" dirty="0"/>
              <a:t>counting</a:t>
            </a:r>
            <a:r>
              <a:rPr lang="en-US" dirty="0"/>
              <a:t> objects </a:t>
            </a:r>
            <a:br>
              <a:rPr lang="en-US" dirty="0"/>
            </a:br>
            <a:r>
              <a:rPr lang="en-US" dirty="0"/>
              <a:t>and groups of objects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Finite (countable) number of outcomes</a:t>
            </a:r>
          </a:p>
          <a:p>
            <a:pPr lvl="1"/>
            <a:r>
              <a:rPr lang="en-US" dirty="0"/>
              <a:t>All outcomes have equal probability</a:t>
            </a:r>
          </a:p>
          <a:p>
            <a:r>
              <a:rPr lang="en-US" dirty="0"/>
              <a:t>Examples: gambling games</a:t>
            </a:r>
          </a:p>
          <a:p>
            <a:pPr lvl="1"/>
            <a:r>
              <a:rPr lang="en-US" dirty="0"/>
              <a:t>Roulette – all segments are equally likely</a:t>
            </a:r>
          </a:p>
          <a:p>
            <a:pPr lvl="1"/>
            <a:r>
              <a:rPr lang="en-US" dirty="0"/>
              <a:t>Card games – all card backs are the same</a:t>
            </a:r>
          </a:p>
          <a:p>
            <a:r>
              <a:rPr lang="en-US" dirty="0"/>
              <a:t>Counting rules</a:t>
            </a:r>
          </a:p>
          <a:p>
            <a:pPr lvl="1"/>
            <a:r>
              <a:rPr lang="en-US" dirty="0"/>
              <a:t>Rules for computing a </a:t>
            </a:r>
            <a:r>
              <a:rPr lang="en-US" b="1" dirty="0"/>
              <a:t>combinatorial probability</a:t>
            </a:r>
            <a:endParaRPr lang="en-US" dirty="0"/>
          </a:p>
          <a:p>
            <a:pPr lvl="1"/>
            <a:r>
              <a:rPr lang="en-US" dirty="0"/>
              <a:t>Show how many "desired" outcomes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64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Notation</a:t>
                </a:r>
              </a:p>
              <a:p>
                <a:pPr lvl="1"/>
                <a:r>
                  <a:rPr lang="en-US" dirty="0"/>
                  <a:t>All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experiment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fixed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depends on the experiment</a:t>
                </a:r>
              </a:p>
              <a:p>
                <a:r>
                  <a:rPr lang="en-US" dirty="0"/>
                  <a:t>Types of </a:t>
                </a:r>
                <a:r>
                  <a:rPr lang="en-US" dirty="0">
                    <a:solidFill>
                      <a:srgbClr val="2196F3"/>
                    </a:solidFill>
                  </a:rPr>
                  <a:t>samples</a:t>
                </a:r>
              </a:p>
              <a:p>
                <a:pPr lvl="1"/>
                <a:r>
                  <a:rPr lang="en-US" dirty="0"/>
                  <a:t>with repetition / without repetition</a:t>
                </a:r>
              </a:p>
              <a:p>
                <a:pPr lvl="1"/>
                <a:r>
                  <a:rPr lang="en-US" dirty="0"/>
                  <a:t>ordered / unordered</a:t>
                </a:r>
              </a:p>
              <a:p>
                <a:r>
                  <a:rPr lang="en-US" dirty="0"/>
                  <a:t>Example: taking numbered balls out of a box</a:t>
                </a:r>
              </a:p>
              <a:p>
                <a:pPr lvl="1"/>
                <a:r>
                  <a:rPr lang="en-US" dirty="0"/>
                  <a:t>Take a ball, then return it to the box</a:t>
                </a:r>
              </a:p>
              <a:p>
                <a:pPr lvl="1"/>
                <a:r>
                  <a:rPr lang="en-US" dirty="0"/>
                  <a:t>Take a ball without returning it to the box (in this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Take balls in a specific order (e.g., if they are numbered or colored)</a:t>
                </a:r>
              </a:p>
              <a:p>
                <a:pPr lvl="1"/>
                <a:r>
                  <a:rPr lang="en-US" dirty="0"/>
                  <a:t>Take balls in no specific order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555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Rules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Rule of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choices for one action,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another action</a:t>
                </a:r>
              </a:p>
              <a:p>
                <a:pPr lvl="1"/>
                <a:r>
                  <a:rPr lang="en-US" dirty="0"/>
                  <a:t>The two actions </a:t>
                </a:r>
                <a:r>
                  <a:rPr lang="en-US" b="1" dirty="0"/>
                  <a:t>cannot be done at the same time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ways to choose one of these actions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A woman will shop at </a:t>
                </a:r>
                <a:r>
                  <a:rPr lang="en-US" b="1" dirty="0"/>
                  <a:t>one </a:t>
                </a:r>
                <a:r>
                  <a:rPr lang="en-US" dirty="0"/>
                  <a:t>store in town today</a:t>
                </a:r>
              </a:p>
              <a:p>
                <a:pPr lvl="2"/>
                <a:r>
                  <a:rPr lang="en-US" dirty="0"/>
                  <a:t>North part of town – mall, furniture, jewellery (3 stores)</a:t>
                </a:r>
              </a:p>
              <a:p>
                <a:pPr lvl="2"/>
                <a:r>
                  <a:rPr lang="en-US" dirty="0"/>
                  <a:t>South part of town – clothing, shoes (2 stores)</a:t>
                </a:r>
              </a:p>
              <a:p>
                <a:pPr lvl="1"/>
                <a:r>
                  <a:rPr lang="en-US" dirty="0"/>
                  <a:t>In how many ways she could visit one shop?</a:t>
                </a:r>
              </a:p>
              <a:p>
                <a:pPr lvl="1"/>
                <a:r>
                  <a:rPr lang="en-US" dirty="0"/>
                  <a:t>Answer: 3 + 2 = 5 ways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644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Rules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Rule of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choices for one action,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another action</a:t>
                </a:r>
              </a:p>
              <a:p>
                <a:pPr lvl="1"/>
                <a:r>
                  <a:rPr lang="en-US" dirty="0"/>
                  <a:t>The two actions are performed </a:t>
                </a:r>
                <a:r>
                  <a:rPr lang="en-US" b="1" dirty="0"/>
                  <a:t>one after the other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ways to do both actions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You have to decide what to wear</a:t>
                </a:r>
              </a:p>
              <a:p>
                <a:pPr lvl="2"/>
                <a:r>
                  <a:rPr lang="en-US" dirty="0"/>
                  <a:t>Shirts – red, blue, purple (3 colors)</a:t>
                </a:r>
              </a:p>
              <a:p>
                <a:pPr lvl="2"/>
                <a:r>
                  <a:rPr lang="en-US" dirty="0"/>
                  <a:t>Pants – black, white (2 colors)</a:t>
                </a:r>
              </a:p>
              <a:p>
                <a:pPr lvl="1"/>
                <a:r>
                  <a:rPr lang="en-US" dirty="0"/>
                  <a:t>In how many ways can you create one outfit (shirt and pants)?</a:t>
                </a:r>
              </a:p>
              <a:p>
                <a:pPr lvl="1"/>
                <a:r>
                  <a:rPr lang="en-US" dirty="0"/>
                  <a:t>Answer: 3.2 = 6 ways</a:t>
                </a:r>
              </a:p>
              <a:p>
                <a:pPr lvl="2"/>
                <a:r>
                  <a:rPr lang="en-US" dirty="0"/>
                  <a:t>For each choice of shirt, you can choose one color of pants</a:t>
                </a:r>
              </a:p>
              <a:p>
                <a:pPr lvl="2"/>
                <a:r>
                  <a:rPr lang="en-US" dirty="0"/>
                  <a:t>These are </a:t>
                </a:r>
                <a:r>
                  <a:rPr lang="en-US" b="1" dirty="0"/>
                  <a:t>independent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02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Three Coin Tosses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explore a graphic method of solving combinatorial </a:t>
                </a:r>
                <a:br>
                  <a:rPr lang="en-US" dirty="0"/>
                </a:br>
                <a:r>
                  <a:rPr lang="en-US" dirty="0"/>
                  <a:t>problems called a </a:t>
                </a:r>
                <a:r>
                  <a:rPr lang="en-US" b="1" dirty="0">
                    <a:solidFill>
                      <a:srgbClr val="2196F3"/>
                    </a:solidFill>
                  </a:rPr>
                  <a:t>tree diagram</a:t>
                </a:r>
              </a:p>
              <a:p>
                <a:pPr lvl="1"/>
                <a:r>
                  <a:rPr lang="en-US" dirty="0"/>
                  <a:t>Draw all intermediate results and the links between them</a:t>
                </a:r>
              </a:p>
              <a:p>
                <a:pPr lvl="1"/>
                <a:r>
                  <a:rPr lang="en-US" dirty="0"/>
                  <a:t>A "path" through the tree represents an outcome</a:t>
                </a:r>
              </a:p>
              <a:p>
                <a:pPr lvl="1"/>
                <a:r>
                  <a:rPr lang="en-US" dirty="0"/>
                  <a:t>Useful when the outcomes are relatively few</a:t>
                </a:r>
              </a:p>
              <a:p>
                <a:r>
                  <a:rPr lang="en-US" dirty="0"/>
                  <a:t>What's the probability of getting 3 tails</a:t>
                </a:r>
                <a:br>
                  <a:rPr lang="en-US" dirty="0"/>
                </a:br>
                <a:r>
                  <a:rPr lang="en-US" dirty="0"/>
                  <a:t>out of 3 coin tosses?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What's the probability that both of</a:t>
                </a:r>
                <a:br>
                  <a:rPr lang="en-US" dirty="0"/>
                </a:br>
                <a:r>
                  <a:rPr lang="en-US" dirty="0"/>
                  <a:t>these are true?</a:t>
                </a:r>
              </a:p>
              <a:p>
                <a:pPr lvl="1"/>
                <a:r>
                  <a:rPr lang="en-US" dirty="0"/>
                  <a:t>The first outcome is a head</a:t>
                </a:r>
              </a:p>
              <a:p>
                <a:pPr lvl="1"/>
                <a:r>
                  <a:rPr lang="en-US" dirty="0"/>
                  <a:t>The second outcome is a tail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79" y="3070828"/>
            <a:ext cx="4189650" cy="3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Eating at a Restaurant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restaurant offers</a:t>
                </a:r>
              </a:p>
              <a:p>
                <a:pPr lvl="1"/>
                <a:r>
                  <a:rPr lang="en-US" dirty="0"/>
                  <a:t>5 choices of appetizer</a:t>
                </a:r>
              </a:p>
              <a:p>
                <a:pPr lvl="1"/>
                <a:r>
                  <a:rPr lang="en-US" dirty="0"/>
                  <a:t>10 choices of main course</a:t>
                </a:r>
              </a:p>
              <a:p>
                <a:pPr lvl="1"/>
                <a:r>
                  <a:rPr lang="en-US" dirty="0"/>
                  <a:t>4 choices of dessert</a:t>
                </a:r>
              </a:p>
              <a:p>
                <a:r>
                  <a:rPr lang="en-US" dirty="0"/>
                  <a:t>You can choose one course, two </a:t>
                </a:r>
                <a:r>
                  <a:rPr lang="en-US" b="1" dirty="0"/>
                  <a:t>different</a:t>
                </a:r>
                <a:r>
                  <a:rPr lang="en-US" dirty="0"/>
                  <a:t> courses, or all three</a:t>
                </a:r>
              </a:p>
              <a:p>
                <a:r>
                  <a:rPr lang="en-US" dirty="0"/>
                  <a:t>How many possible meals can you make?</a:t>
                </a:r>
              </a:p>
              <a:p>
                <a:pPr lvl="1"/>
                <a:r>
                  <a:rPr lang="en-US" dirty="0"/>
                  <a:t>One course: either appetizer, main course, or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5+10+4=19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courses: 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Appetizer + main course: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5.10=50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Main course +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10.4=40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Appetizer +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5.4=20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courses: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5.10.4=200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19+110+200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=329</m:t>
                    </m:r>
                  </m:oMath>
                </a14:m>
                <a:r>
                  <a:rPr lang="en-US" dirty="0"/>
                  <a:t> possible meals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97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permutation (without repetition) of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any shuffling</a:t>
                </a:r>
                <a:br>
                  <a:rPr lang="en-US" dirty="0"/>
                </a:br>
                <a:r>
                  <a:rPr lang="en-US" dirty="0"/>
                  <a:t>of all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order matters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r>
                  <a:rPr lang="en-US" dirty="0"/>
                  <a:t>, some permutations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1, 4, 3, 2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{2, 3, 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permutations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the first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the second one</a:t>
                </a:r>
              </a:p>
              <a:p>
                <a:pPr lvl="2"/>
                <a:r>
                  <a:rPr lang="en-US" dirty="0"/>
                  <a:t>Because the first one is already taken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for the third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the last one</a:t>
                </a:r>
              </a:p>
              <a:p>
                <a:pPr lvl="1"/>
                <a:r>
                  <a:rPr lang="en-US" dirty="0"/>
                  <a:t>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!=1.2.3.⋯.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72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variation is an </a:t>
                </a:r>
                <a:r>
                  <a:rPr lang="en-US" dirty="0">
                    <a:solidFill>
                      <a:srgbClr val="2196F3"/>
                    </a:solidFill>
                  </a:rPr>
                  <a:t>ordered subset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from A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read this as "Variations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class"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some variations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{4,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variations</a:t>
                </a:r>
              </a:p>
              <a:p>
                <a:pPr lvl="1"/>
                <a:r>
                  <a:rPr lang="en-US" dirty="0"/>
                  <a:t>Same technique as in permutations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the first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the second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/>
                  <a:t> for the last one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912" y="5116482"/>
            <a:ext cx="6579620" cy="8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62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combination is an </a:t>
                </a:r>
                <a:r>
                  <a:rPr lang="en-US" dirty="0">
                    <a:solidFill>
                      <a:srgbClr val="2196F3"/>
                    </a:solidFill>
                  </a:rPr>
                  <a:t>unordered subset </a:t>
                </a:r>
                <a:r>
                  <a:rPr lang="en-US" dirty="0"/>
                  <a:t>of k elements from A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some combinations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;{4,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combinations of n elements</a:t>
                </a:r>
              </a:p>
              <a:p>
                <a:pPr lvl="1"/>
                <a:r>
                  <a:rPr lang="en-US" dirty="0"/>
                  <a:t>Using a similar (but more involved) logic, we can prove that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is also known as </a:t>
                </a:r>
                <a:r>
                  <a:rPr lang="en-US" dirty="0">
                    <a:solidFill>
                      <a:srgbClr val="2196F3"/>
                    </a:solidFill>
                  </a:rPr>
                  <a:t>"n choose k"</a:t>
                </a:r>
                <a:r>
                  <a:rPr lang="en-US" dirty="0"/>
                  <a:t> (we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67" y="3494649"/>
            <a:ext cx="2467625" cy="830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67" y="4825325"/>
            <a:ext cx="2700698" cy="8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Shuffle a deck of cards</a:t>
                </a:r>
              </a:p>
              <a:p>
                <a:pPr lvl="1"/>
                <a:r>
                  <a:rPr lang="en-US" dirty="0"/>
                  <a:t>The same as generating a random permutation of 52 (or 54) elements</a:t>
                </a:r>
              </a:p>
              <a:p>
                <a:r>
                  <a:rPr lang="en-US" dirty="0"/>
                  <a:t>Crack a password</a:t>
                </a:r>
              </a:p>
              <a:p>
                <a:pPr lvl="1"/>
                <a:r>
                  <a:rPr lang="en-US" dirty="0"/>
                  <a:t>How many 3-letter passwords are there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26 + 26</m:t>
                    </m:r>
                  </m:oMath>
                </a14:m>
                <a:r>
                  <a:rPr lang="en-US" dirty="0"/>
                  <a:t> letters total)?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Generate all anagrams of a given word</a:t>
                </a:r>
              </a:p>
              <a:p>
                <a:pPr lvl="1"/>
                <a:r>
                  <a:rPr lang="en-US" dirty="0"/>
                  <a:t>Anagram: a different word using the same letters</a:t>
                </a:r>
              </a:p>
              <a:p>
                <a:pPr lvl="2"/>
                <a:r>
                  <a:rPr lang="en-US" dirty="0"/>
                  <a:t>Example: emits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items, mites, smite, times</a:t>
                </a:r>
              </a:p>
              <a:p>
                <a:pPr lvl="1"/>
                <a:r>
                  <a:rPr lang="en-US" dirty="0"/>
                  <a:t>Method:</a:t>
                </a:r>
              </a:p>
              <a:p>
                <a:pPr lvl="2"/>
                <a:r>
                  <a:rPr lang="en-US" dirty="0"/>
                  <a:t>Generate all permutations of the letters</a:t>
                </a:r>
              </a:p>
              <a:p>
                <a:pPr lvl="2"/>
                <a:r>
                  <a:rPr lang="en-US" dirty="0"/>
                  <a:t>For each permutation, find whether it’s a valid word (check with a dictionary)</a:t>
                </a:r>
              </a:p>
              <a:p>
                <a:pPr lvl="2"/>
                <a:r>
                  <a:rPr lang="en-US" dirty="0"/>
                  <a:t>Return all valid words</a:t>
                </a:r>
              </a:p>
              <a:p>
                <a:r>
                  <a:rPr lang="en-US" dirty="0"/>
                  <a:t>Make a fruit salad</a:t>
                </a:r>
              </a:p>
              <a:p>
                <a:pPr lvl="1"/>
                <a:r>
                  <a:rPr lang="en-US" dirty="0"/>
                  <a:t>Generate combinations of fruits (the order doesn’t matter)</a:t>
                </a:r>
              </a:p>
              <a:p>
                <a:pPr lvl="2"/>
                <a:r>
                  <a:rPr lang="en-US" dirty="0"/>
                  <a:t>Possibly, combinations with repetition (if I love bananas, I’ll take a double serving)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6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Algebra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and probabilities, </a:t>
            </a:r>
            <a:br>
              <a:rPr lang="en-US" dirty="0"/>
            </a:br>
            <a:r>
              <a:rPr lang="en-US" dirty="0"/>
              <a:t>geometry intuition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769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Event</a:t>
                </a:r>
                <a:r>
                  <a:rPr lang="en-US" dirty="0"/>
                  <a:t> – a result from the experiment</a:t>
                </a:r>
                <a:endParaRPr lang="en-US" b="1" dirty="0">
                  <a:solidFill>
                    <a:srgbClr val="2196F3"/>
                  </a:solidFill>
                </a:endParaRP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Elementary event</a:t>
                </a:r>
              </a:p>
              <a:p>
                <a:pPr lvl="1"/>
                <a:r>
                  <a:rPr lang="en-US" dirty="0"/>
                  <a:t>One particular outcome</a:t>
                </a:r>
              </a:p>
              <a:p>
                <a:pPr lvl="1"/>
                <a:r>
                  <a:rPr lang="en-US" dirty="0"/>
                  <a:t>Example: outcomes of two coin flips: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Compound event</a:t>
                </a:r>
              </a:p>
              <a:p>
                <a:pPr lvl="1"/>
                <a:r>
                  <a:rPr lang="en-US" dirty="0"/>
                  <a:t>Consists of many elementary events</a:t>
                </a:r>
              </a:p>
              <a:p>
                <a:pPr lvl="1"/>
                <a:r>
                  <a:rPr lang="en-US" dirty="0"/>
                  <a:t>Example: getting an odd number from a dice</a:t>
                </a:r>
              </a:p>
              <a:p>
                <a:pPr lvl="2"/>
                <a:r>
                  <a:rPr lang="en-US" dirty="0"/>
                  <a:t>Consists of the elementary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1, 3, 5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Event space</a:t>
                </a:r>
                <a:r>
                  <a:rPr lang="en-US" b="1" dirty="0"/>
                  <a:t> </a:t>
                </a:r>
                <a:r>
                  <a:rPr lang="en-US" dirty="0"/>
                  <a:t>–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of all possible events</a:t>
                </a:r>
              </a:p>
              <a:p>
                <a:r>
                  <a:rPr lang="en-US" dirty="0"/>
                  <a:t>The algebra of events is the same as the algebra of sets</a:t>
                </a:r>
              </a:p>
              <a:p>
                <a:pPr lvl="1"/>
                <a:r>
                  <a:rPr lang="en-US" dirty="0"/>
                  <a:t>… and we already know these :)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567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Events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event A happens with event B, A is a </a:t>
                </a:r>
                <a:r>
                  <a:rPr lang="en-US" dirty="0">
                    <a:solidFill>
                      <a:srgbClr val="2196F3"/>
                    </a:solidFill>
                  </a:rPr>
                  <a:t>consequence</a:t>
                </a:r>
                <a:r>
                  <a:rPr lang="en-US" dirty="0"/>
                  <a:t> of 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Complementary event: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happens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does </a:t>
                </a:r>
                <a:r>
                  <a:rPr lang="en-US" b="1" dirty="0"/>
                  <a:t>not</a:t>
                </a:r>
                <a:r>
                  <a:rPr lang="en-US" dirty="0"/>
                  <a:t> happen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Impossible event:</a:t>
                </a:r>
                <a:r>
                  <a:rPr lang="en-US" b="1" dirty="0"/>
                  <a:t> </a:t>
                </a:r>
                <a:r>
                  <a:rPr lang="en-US" dirty="0"/>
                  <a:t>contains no elementary events: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Product of events:</a:t>
                </a:r>
                <a:r>
                  <a:rPr lang="en-US" dirty="0"/>
                  <a:t> happens iff </a:t>
                </a:r>
                <a:r>
                  <a:rPr lang="en-US" b="1" dirty="0"/>
                  <a:t>A and B</a:t>
                </a:r>
                <a:r>
                  <a:rPr lang="en-US" dirty="0"/>
                  <a:t> happen: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Incompatible events: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Sum of events:</a:t>
                </a:r>
                <a:r>
                  <a:rPr lang="en-US" dirty="0"/>
                  <a:t> happens if </a:t>
                </a:r>
                <a:r>
                  <a:rPr lang="en-US" b="1" dirty="0"/>
                  <a:t>A, B or both</a:t>
                </a:r>
                <a:r>
                  <a:rPr lang="en-US" dirty="0"/>
                  <a:t> happen: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 and B are incompatible,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Observe that</a:t>
                </a:r>
              </a:p>
              <a:p>
                <a:pPr lvl="1"/>
                <a:r>
                  <a:rPr lang="en-US" dirty="0"/>
                  <a:t>Logical relations are the same as set operations (and event operations)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AND</a:t>
                </a:r>
                <a:r>
                  <a:rPr lang="en-US" dirty="0"/>
                  <a:t>: intersection</a:t>
                </a: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OR</a:t>
                </a:r>
                <a:r>
                  <a:rPr lang="en-US" dirty="0"/>
                  <a:t>: union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NOT</a:t>
                </a:r>
                <a:r>
                  <a:rPr lang="en-US" dirty="0"/>
                  <a:t>: complement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964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Additional information about the experiment outcome</a:t>
                </a:r>
                <a:br>
                  <a:rPr lang="en-US" dirty="0"/>
                </a:br>
                <a:r>
                  <a:rPr lang="en-US" dirty="0"/>
                  <a:t>can change the probabilities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"Hidden dice": someone rolls a dice and doesn’t tell us the result</a:t>
                </a:r>
              </a:p>
              <a:p>
                <a:pPr lvl="1"/>
                <a:r>
                  <a:rPr lang="en-US" dirty="0"/>
                  <a:t>Probabilities: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1/6</m:t>
                    </m:r>
                  </m:oMath>
                </a14:m>
                <a:r>
                  <a:rPr lang="en-US" dirty="0"/>
                  <a:t> for every number</a:t>
                </a:r>
              </a:p>
              <a:p>
                <a:pPr lvl="2"/>
                <a:r>
                  <a:rPr lang="en-US" dirty="0"/>
                  <a:t>These are also called "a priori" probabilities</a:t>
                </a:r>
              </a:p>
              <a:p>
                <a:pPr lvl="1"/>
                <a:r>
                  <a:rPr lang="en-US" dirty="0"/>
                  <a:t>Now we know the number is even</a:t>
                </a:r>
              </a:p>
              <a:p>
                <a:pPr lvl="2"/>
                <a:r>
                  <a:rPr lang="en-US" dirty="0"/>
                  <a:t>This changes all outcome probabilities: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1→0; 2→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;3→0;4→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;5→0;6→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These are called "a posteriori" probabilities</a:t>
                </a:r>
              </a:p>
              <a:p>
                <a:r>
                  <a:rPr lang="en-US" dirty="0"/>
                  <a:t>Conditional probability</a:t>
                </a:r>
              </a:p>
              <a:p>
                <a:pPr lvl="1"/>
                <a:r>
                  <a:rPr lang="en-US" dirty="0"/>
                  <a:t>Probability of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538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formally</a:t>
                </a:r>
              </a:p>
              <a:p>
                <a:pPr lvl="1"/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happened,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corresponds to the part 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which is shared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 our example</a:t>
                </a:r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number on a fair dice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2, 3, 4, 5, 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the number is even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 4, 6}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 4, 6}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 r="3339" b="17687"/>
          <a:stretch/>
        </p:blipFill>
        <p:spPr>
          <a:xfrm>
            <a:off x="7647709" y="935497"/>
            <a:ext cx="3167149" cy="2502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2382058"/>
            <a:ext cx="2287843" cy="5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Independence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Sometimes, an event doesn't influence another event</a:t>
                </a:r>
              </a:p>
              <a:p>
                <a:pPr lvl="1"/>
                <a:r>
                  <a:rPr lang="en-US" dirty="0"/>
                  <a:t>They are called independent events</a:t>
                </a:r>
              </a:p>
              <a:p>
                <a:r>
                  <a:rPr lang="en-US" dirty="0"/>
                  <a:t>If two events are independent, knowledge of one </a:t>
                </a:r>
                <a:r>
                  <a:rPr lang="en-US" b="1" dirty="0"/>
                  <a:t>does not tell us</a:t>
                </a:r>
                <a:br>
                  <a:rPr lang="en-US" b="1" dirty="0"/>
                </a:br>
                <a:r>
                  <a:rPr lang="en-US" b="1" dirty="0"/>
                  <a:t>anything</a:t>
                </a:r>
                <a:r>
                  <a:rPr lang="en-US" dirty="0"/>
                  <a:t> about the other</a:t>
                </a:r>
              </a:p>
              <a:p>
                <a:r>
                  <a:rPr lang="en-US" dirty="0"/>
                  <a:t>More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same can be 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Example</a:t>
                </a:r>
              </a:p>
              <a:p>
                <a:pPr lvl="1"/>
                <a:r>
                  <a:rPr lang="en-US" dirty="0"/>
                  <a:t>99% of all people who died of cancer, have consumed pickles</a:t>
                </a:r>
              </a:p>
              <a:p>
                <a:pPr lvl="1"/>
                <a:r>
                  <a:rPr lang="en-US" dirty="0"/>
                  <a:t>99,8% of all soldiers have eaten pickles</a:t>
                </a:r>
              </a:p>
              <a:p>
                <a:pPr lvl="2"/>
                <a:r>
                  <a:rPr lang="en-US" dirty="0">
                    <a:hlinkClick r:id="rId2"/>
                  </a:rPr>
                  <a:t>http://www.pleacher.com/mp/mhumor/pickles.html</a:t>
                </a:r>
                <a:r>
                  <a:rPr lang="en-US" dirty="0"/>
                  <a:t> </a:t>
                </a:r>
                <a:endParaRPr lang="en-US" dirty="0">
                  <a:hlinkClick r:id="" action="ppaction://noaction"/>
                </a:endParaRPr>
              </a:p>
              <a:p>
                <a:pPr lvl="1"/>
                <a:r>
                  <a:rPr lang="en-US" dirty="0">
                    <a:hlinkClick r:id="rId3"/>
                  </a:rPr>
                  <a:t>http://www.dhmo.org/facts.html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006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theorem tells us how to update the probabilities when</a:t>
                </a:r>
                <a:br>
                  <a:rPr lang="en-US" dirty="0"/>
                </a:br>
                <a:r>
                  <a:rPr lang="en-US" dirty="0"/>
                  <a:t>we know some evidence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Example usage: spam detection</a:t>
                </a:r>
              </a:p>
              <a:p>
                <a:pPr lvl="1"/>
                <a:r>
                  <a:rPr lang="en-US" dirty="0"/>
                  <a:t>Consider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; compute number of emails which contain 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spam emails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total emails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"Spamminess" of word: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"Spamminess" of email: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words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6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1608515"/>
            <a:ext cx="5564244" cy="597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2319502"/>
            <a:ext cx="5541929" cy="597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3130204"/>
            <a:ext cx="5292886" cy="254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7" y="3556012"/>
            <a:ext cx="2662491" cy="5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1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Family Paradox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family has two children</a:t>
            </a:r>
          </a:p>
          <a:p>
            <a:pPr lvl="1"/>
            <a:r>
              <a:rPr lang="en-US" dirty="0"/>
              <a:t>One of them is a boy</a:t>
            </a:r>
          </a:p>
          <a:p>
            <a:pPr lvl="1"/>
            <a:r>
              <a:rPr lang="en-US" dirty="0"/>
              <a:t>What is the probability that both children are boys?</a:t>
            </a:r>
          </a:p>
          <a:p>
            <a:pPr lvl="2"/>
            <a:r>
              <a:rPr lang="en-US" dirty="0"/>
              <a:t>A child has a 0,5 chance of being a boy or a girl</a:t>
            </a:r>
          </a:p>
          <a:p>
            <a:r>
              <a:rPr lang="en-US" dirty="0"/>
              <a:t>Intuitive answer: 0,25</a:t>
            </a:r>
          </a:p>
          <a:p>
            <a:pPr lvl="1"/>
            <a:r>
              <a:rPr lang="en-US" dirty="0"/>
              <a:t>But wait… let's exhaust all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3831672" cy="1959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38600"/>
            <a:ext cx="4800600" cy="19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Combinatorics</a:t>
            </a:r>
          </a:p>
          <a:p>
            <a:r>
              <a:rPr lang="en-US" dirty="0"/>
              <a:t>Algebra of events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Statistical distributions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Family Paradox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Smith is the father of two children</a:t>
            </a:r>
          </a:p>
          <a:p>
            <a:pPr lvl="1"/>
            <a:r>
              <a:rPr lang="en-US" dirty="0"/>
              <a:t>When we meet him on the street, he introduces one as his son</a:t>
            </a:r>
          </a:p>
          <a:p>
            <a:pPr lvl="1"/>
            <a:r>
              <a:rPr lang="en-US" dirty="0"/>
              <a:t>What's the probability that the other child is a boy?</a:t>
            </a:r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He is equally likely to take any child to a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1"/>
            <a:ext cx="5143500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60" y="3853483"/>
            <a:ext cx="5124450" cy="2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9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Monty Hall Problem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 game show, you have to choose between three doors</a:t>
                </a:r>
              </a:p>
              <a:p>
                <a:pPr lvl="1"/>
                <a:r>
                  <a:rPr lang="en-US" dirty="0"/>
                  <a:t>Behind one is a car, behind the other two – goats</a:t>
                </a:r>
              </a:p>
              <a:p>
                <a:r>
                  <a:rPr lang="en-US" dirty="0"/>
                  <a:t>You pick a door</a:t>
                </a:r>
              </a:p>
              <a:p>
                <a:r>
                  <a:rPr lang="en-US" dirty="0"/>
                  <a:t>The host reveals one of the two other doors – it's always a goat</a:t>
                </a:r>
              </a:p>
              <a:p>
                <a:r>
                  <a:rPr lang="en-US" dirty="0"/>
                  <a:t>You have the option to keep your choice or switch doors</a:t>
                </a:r>
              </a:p>
              <a:p>
                <a:pPr lvl="1"/>
                <a:r>
                  <a:rPr lang="en-US" dirty="0"/>
                  <a:t>Which is the winning strategy?</a:t>
                </a:r>
              </a:p>
              <a:p>
                <a:r>
                  <a:rPr lang="en-US" dirty="0"/>
                  <a:t>It turns out that the winning strategy</a:t>
                </a:r>
                <a:br>
                  <a:rPr lang="en-US" dirty="0"/>
                </a:br>
                <a:r>
                  <a:rPr lang="en-US" dirty="0"/>
                  <a:t>is to always switch</a:t>
                </a:r>
              </a:p>
              <a:p>
                <a:pPr lvl="1"/>
                <a:r>
                  <a:rPr lang="en-US" dirty="0"/>
                  <a:t>This gives you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/>
                  <a:t> chance</a:t>
                </a:r>
                <a:br>
                  <a:rPr lang="en-US" dirty="0"/>
                </a:br>
                <a:r>
                  <a:rPr lang="en-US" dirty="0"/>
                  <a:t>of winning the car</a:t>
                </a:r>
              </a:p>
              <a:p>
                <a:r>
                  <a:rPr lang="en-US" dirty="0"/>
                  <a:t>More details: </a:t>
                </a:r>
                <a:r>
                  <a:rPr lang="en-US" dirty="0">
                    <a:hlinkClick r:id="rId2"/>
                  </a:rPr>
                  <a:t>Quora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6" y="3516285"/>
            <a:ext cx="4673743" cy="31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29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Seeing the results of our experiments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68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saw that random variables can be treated as functions</a:t>
            </a:r>
          </a:p>
          <a:p>
            <a:pPr lvl="1"/>
            <a:r>
              <a:rPr lang="en-US" dirty="0"/>
              <a:t>But they look funky</a:t>
            </a:r>
          </a:p>
          <a:p>
            <a:pPr lvl="2"/>
            <a:r>
              <a:rPr lang="en-US" dirty="0"/>
              <a:t>Don’t have derivatives at most points</a:t>
            </a:r>
          </a:p>
          <a:p>
            <a:pPr lvl="2"/>
            <a:r>
              <a:rPr lang="en-US" dirty="0"/>
              <a:t>Difficult to work with</a:t>
            </a:r>
          </a:p>
          <a:p>
            <a:r>
              <a:rPr lang="en-US" dirty="0"/>
              <a:t>We can instead take functions of these functions</a:t>
            </a:r>
          </a:p>
          <a:p>
            <a:pPr lvl="1"/>
            <a:r>
              <a:rPr lang="en-US" dirty="0"/>
              <a:t>Like we counted each outcome</a:t>
            </a:r>
          </a:p>
          <a:p>
            <a:pPr lvl="2"/>
            <a:r>
              <a:rPr lang="en-US" dirty="0"/>
              <a:t>Instead of graphing the real function, we made a histogram of counts</a:t>
            </a:r>
          </a:p>
          <a:p>
            <a:pPr lvl="2"/>
            <a:r>
              <a:rPr lang="en-US" dirty="0"/>
              <a:t>This gives us a much better idea what the random variable looks like</a:t>
            </a:r>
          </a:p>
          <a:p>
            <a:r>
              <a:rPr lang="en-US" dirty="0"/>
              <a:t>These functions of functions are called </a:t>
            </a:r>
            <a:r>
              <a:rPr lang="en-US" b="1" dirty="0">
                <a:solidFill>
                  <a:srgbClr val="2196F3"/>
                </a:solidFill>
              </a:rPr>
              <a:t>distributions</a:t>
            </a:r>
          </a:p>
          <a:p>
            <a:pPr lvl="1"/>
            <a:r>
              <a:rPr lang="en-US" dirty="0"/>
              <a:t>In our example, we looked at the </a:t>
            </a:r>
            <a:r>
              <a:rPr lang="en-US" dirty="0">
                <a:solidFill>
                  <a:srgbClr val="2196F3"/>
                </a:solidFill>
              </a:rPr>
              <a:t>frequency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470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distribution function</a:t>
                </a:r>
              </a:p>
              <a:p>
                <a:pPr lvl="1"/>
                <a:r>
                  <a:rPr lang="en-US" dirty="0"/>
                  <a:t>A table which maps each outcome of a random variable</a:t>
                </a:r>
                <a:br>
                  <a:rPr lang="en-US" dirty="0"/>
                </a:br>
                <a:r>
                  <a:rPr lang="en-US" dirty="0"/>
                  <a:t>to a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probability mass function </a:t>
                </a:r>
                <a:r>
                  <a:rPr lang="en-US" dirty="0"/>
                  <a:t>(pmf)</a:t>
                </a:r>
              </a:p>
              <a:p>
                <a:r>
                  <a:rPr lang="en-US" dirty="0"/>
                  <a:t>Example: two die rolls</a:t>
                </a:r>
              </a:p>
              <a:p>
                <a:pPr lvl="1"/>
                <a:r>
                  <a:rPr lang="en-US" dirty="0"/>
                  <a:t>Random variable: sum of numbers</a:t>
                </a:r>
              </a:p>
              <a:p>
                <a:pPr lvl="1"/>
                <a:r>
                  <a:rPr lang="en-US" dirty="0"/>
                  <a:t>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{2, 3, …, 12}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Probabilities: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34</a:t>
            </a:fld>
            <a:endParaRPr lang="bg-BG" dirty="0"/>
          </a:p>
        </p:txBody>
      </p:sp>
      <p:pic>
        <p:nvPicPr>
          <p:cNvPr id="3074" name="Picture 2" descr="File:Dice Distribution (bar).sv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644" y="3121024"/>
            <a:ext cx="4648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71202" y="4051799"/>
            <a:ext cx="4818286" cy="1249368"/>
            <a:chOff x="838200" y="5032701"/>
            <a:chExt cx="4818286" cy="1249368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5032701"/>
              <a:ext cx="3239000" cy="3100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5519077"/>
              <a:ext cx="4818286" cy="3035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001" y="5997272"/>
              <a:ext cx="33043" cy="284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3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Cumulative distribution function</a:t>
            </a:r>
          </a:p>
          <a:p>
            <a:pPr lvl="1"/>
            <a:r>
              <a:rPr lang="en-US" dirty="0"/>
              <a:t>A table which maps each outcome of </a:t>
            </a:r>
            <a:br>
              <a:rPr lang="en-US" dirty="0"/>
            </a:br>
            <a:r>
              <a:rPr lang="en-US" dirty="0"/>
              <a:t>a random variable</a:t>
            </a:r>
            <a:br>
              <a:rPr lang="en-US" dirty="0"/>
            </a:br>
            <a:r>
              <a:rPr lang="en-US" dirty="0"/>
              <a:t>to the probability of its value </a:t>
            </a:r>
            <a:br>
              <a:rPr lang="en-US" dirty="0"/>
            </a:br>
            <a:r>
              <a:rPr lang="en-US" dirty="0"/>
              <a:t>being less than or equal to </a:t>
            </a:r>
            <a:br>
              <a:rPr lang="en-US" dirty="0"/>
            </a:br>
            <a:r>
              <a:rPr lang="en-US" dirty="0"/>
              <a:t>a given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called </a:t>
            </a:r>
            <a:br>
              <a:rPr lang="en-US" dirty="0"/>
            </a:br>
            <a:r>
              <a:rPr lang="en-US" b="1" dirty="0"/>
              <a:t>cumulative mass function </a:t>
            </a:r>
            <a:r>
              <a:rPr lang="en-US" dirty="0"/>
              <a:t>(cmf)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/>
              <a:t>cumulative density function </a:t>
            </a:r>
            <a:r>
              <a:rPr lang="en-US" dirty="0"/>
              <a:t>(cdf)</a:t>
            </a:r>
          </a:p>
          <a:p>
            <a:pPr lvl="1"/>
            <a:r>
              <a:rPr lang="en-US" dirty="0"/>
              <a:t>Every cmf is non-decreasing</a:t>
            </a:r>
          </a:p>
          <a:p>
            <a:pPr lvl="2"/>
            <a:r>
              <a:rPr lang="en-US" dirty="0"/>
              <a:t>Usually starts at 0</a:t>
            </a:r>
          </a:p>
          <a:p>
            <a:pPr lvl="2"/>
            <a:r>
              <a:rPr lang="en-US" dirty="0"/>
              <a:t>Always ends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35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16" y="2996140"/>
            <a:ext cx="2731127" cy="305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400" y="921548"/>
            <a:ext cx="3429000" cy="54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2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Cumulative density function</a:t>
                </a:r>
                <a:r>
                  <a:rPr lang="en-US" dirty="0">
                    <a:solidFill>
                      <a:srgbClr val="2196F3"/>
                    </a:solidFill>
                  </a:rPr>
                  <a:t> </a:t>
                </a:r>
                <a:r>
                  <a:rPr lang="en-US" dirty="0"/>
                  <a:t>(cdf)</a:t>
                </a:r>
              </a:p>
              <a:p>
                <a:pPr lvl="1"/>
                <a:r>
                  <a:rPr lang="en-US" dirty="0"/>
                  <a:t>Defined in the same way as the cmf: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Probability density function</a:t>
                </a:r>
              </a:p>
              <a:p>
                <a:pPr lvl="1"/>
                <a:r>
                  <a:rPr lang="en-US" dirty="0"/>
                  <a:t>Derivative of the cdf: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Meaning: the probability of the function </a:t>
                </a:r>
                <a:br>
                  <a:rPr lang="en-US" dirty="0"/>
                </a:br>
                <a:r>
                  <a:rPr lang="en-US" dirty="0"/>
                  <a:t>taking values in an infinitely small </a:t>
                </a:r>
                <a:br>
                  <a:rPr lang="en-US" dirty="0"/>
                </a:br>
                <a:r>
                  <a:rPr lang="en-US" dirty="0"/>
                  <a:t>interval </a:t>
                </a:r>
                <a:r>
                  <a:rPr lang="en-US" dirty="0">
                    <a:solidFill>
                      <a:srgbClr val="2196F3"/>
                    </a:solidFill>
                  </a:rPr>
                  <a:t>around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The probability of observing any single</a:t>
                </a:r>
                <a:br>
                  <a:rPr lang="en-US" b="1" dirty="0">
                    <a:solidFill>
                      <a:srgbClr val="C00000"/>
                    </a:solidFill>
                  </a:rPr>
                </a:br>
                <a:r>
                  <a:rPr lang="en-US" b="1" dirty="0">
                    <a:solidFill>
                      <a:srgbClr val="C00000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is exactly 0</a:t>
                </a:r>
              </a:p>
              <a:p>
                <a:pPr lvl="2"/>
                <a:r>
                  <a:rPr lang="en-US" dirty="0"/>
                  <a:t>The number of outcomes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36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964" y="1604356"/>
            <a:ext cx="2344434" cy="30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879602"/>
            <a:ext cx="1829734" cy="662818"/>
          </a:xfrm>
          <a:prstGeom prst="rect">
            <a:avLst/>
          </a:prstGeom>
        </p:spPr>
      </p:pic>
      <p:pic>
        <p:nvPicPr>
          <p:cNvPr id="9218" name="Picture 2" descr="Image result for cumulative mass functi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0" y="941451"/>
            <a:ext cx="3158000" cy="53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99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and Statistics </a:t>
            </a:r>
            <a:br>
              <a:rPr lang="en-US" dirty="0"/>
            </a:br>
            <a:r>
              <a:rPr lang="en-US" dirty="0"/>
              <a:t>Playing Together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835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Uniform Distributions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Bernoulli distribution</a:t>
                </a:r>
              </a:p>
              <a:p>
                <a:pPr lvl="1"/>
                <a:r>
                  <a:rPr lang="en-US" dirty="0"/>
                  <a:t>The simplest distribution of a random variable</a:t>
                </a:r>
              </a:p>
              <a:p>
                <a:pPr lvl="2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two events are incompatible (mutually exclusive)</a:t>
                </a:r>
              </a:p>
              <a:p>
                <a:pPr lvl="1"/>
                <a:r>
                  <a:rPr lang="en-US" dirty="0"/>
                  <a:t>Example: coin flip (fair coin: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… Not so interesting on its own</a:t>
                </a:r>
              </a:p>
              <a:p>
                <a:pPr lvl="2"/>
                <a:r>
                  <a:rPr lang="en-US" dirty="0"/>
                  <a:t>But takes part in other distributions</a:t>
                </a:r>
              </a:p>
              <a:p>
                <a:r>
                  <a:rPr lang="en-US" dirty="0"/>
                  <a:t>Uniform distribution</a:t>
                </a:r>
              </a:p>
              <a:p>
                <a:pPr lvl="1"/>
                <a:r>
                  <a:rPr lang="en-US" dirty="0"/>
                  <a:t>All values in some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equally likely</a:t>
                </a:r>
              </a:p>
              <a:p>
                <a:pPr lvl="1"/>
                <a:r>
                  <a:rPr lang="en-US" dirty="0"/>
                  <a:t>Example: number on a fair dice</a:t>
                </a:r>
              </a:p>
              <a:p>
                <a:pPr lvl="2"/>
                <a:r>
                  <a:rPr lang="en-US" dirty="0"/>
                  <a:t>Also generalizes to continuous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4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Bernoulli trials</a:t>
                </a:r>
              </a:p>
              <a:p>
                <a:pPr lvl="1"/>
                <a:r>
                  <a:rPr lang="en-US" dirty="0"/>
                  <a:t>Each trial has a "success"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⇒</m:t>
                    </m:r>
                  </m:oMath>
                </a14:m>
                <a:r>
                  <a:rPr lang="en-US" dirty="0"/>
                  <a:t> Bernoulli distribution</a:t>
                </a:r>
              </a:p>
              <a:p>
                <a:r>
                  <a:rPr lang="en-US" dirty="0"/>
                  <a:t>Discrete distribution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"X follows the binomial distribution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" </a:t>
                </a:r>
              </a:p>
              <a:p>
                <a:r>
                  <a:rPr lang="en-US" dirty="0"/>
                  <a:t>Probability mass function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Cumulative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39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94" y="3852010"/>
            <a:ext cx="5640994" cy="762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68" y="5126185"/>
            <a:ext cx="6100521" cy="9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principles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45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endParaRPr lang="bg-B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Origin: random errors in measurements</a:t>
                </a:r>
              </a:p>
              <a:p>
                <a:pPr lvl="1"/>
                <a:r>
                  <a:rPr lang="en-US" dirty="0"/>
                  <a:t>When we perform an experiment, there are many sources of error</a:t>
                </a:r>
              </a:p>
              <a:p>
                <a:r>
                  <a:rPr lang="en-US" dirty="0"/>
                  <a:t>Example: throwing a dart at the origin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-plane</a:t>
                </a:r>
              </a:p>
              <a:p>
                <a:pPr lvl="1"/>
                <a:r>
                  <a:rPr lang="en-US" dirty="0"/>
                  <a:t>We aim at the origin </a:t>
                </a:r>
              </a:p>
              <a:p>
                <a:pPr lvl="1"/>
                <a:r>
                  <a:rPr lang="en-US" dirty="0"/>
                  <a:t>Random errors prevent us from hitting it every time</a:t>
                </a:r>
              </a:p>
              <a:p>
                <a:pPr lvl="1"/>
                <a:r>
                  <a:rPr lang="en-US" dirty="0"/>
                  <a:t>Sources of error</a:t>
                </a:r>
              </a:p>
              <a:p>
                <a:pPr lvl="2"/>
                <a:r>
                  <a:rPr lang="en-US" dirty="0"/>
                  <a:t>Hand shaking, air currents, distribution of mass inside the arrow,</a:t>
                </a:r>
                <a:br>
                  <a:rPr lang="en-US" dirty="0"/>
                </a:br>
                <a:r>
                  <a:rPr lang="en-US" dirty="0"/>
                  <a:t>different viewing angles… and many more, some of which we can’t even know</a:t>
                </a:r>
              </a:p>
              <a:p>
                <a:endParaRPr lang="en-US" dirty="0"/>
              </a:p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The errors don’t depend on the orientation of the coordinate system</a:t>
                </a:r>
              </a:p>
              <a:p>
                <a:pPr lvl="1"/>
                <a:r>
                  <a:rPr lang="en-US" dirty="0"/>
                  <a:t>The errors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directions are independent: </a:t>
                </a:r>
                <a:br>
                  <a:rPr lang="en-US" dirty="0"/>
                </a:br>
                <a:r>
                  <a:rPr lang="en-US" dirty="0"/>
                  <a:t>one doesn’t influence the other</a:t>
                </a:r>
              </a:p>
              <a:p>
                <a:pPr lvl="1"/>
                <a:r>
                  <a:rPr lang="en-US" dirty="0"/>
                  <a:t>Large errors are less likely than small errors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2778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derive the distribution of errors</a:t>
                </a:r>
              </a:p>
              <a:p>
                <a:pPr lvl="1"/>
                <a:r>
                  <a:rPr lang="en-US" dirty="0"/>
                  <a:t>Distances from the origin</a:t>
                </a:r>
              </a:p>
              <a:p>
                <a:r>
                  <a:rPr lang="en-US" dirty="0"/>
                  <a:t>Normal (Gaussian) distribution</a:t>
                </a:r>
              </a:p>
              <a:p>
                <a:pPr lvl="1"/>
                <a:r>
                  <a:rPr lang="en-US" dirty="0"/>
                  <a:t>pdf: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parameters</a:t>
                </a:r>
              </a:p>
              <a:p>
                <a:pPr lvl="2"/>
                <a:r>
                  <a:rPr lang="en-US" dirty="0"/>
                  <a:t>We’ll see their real meaning next time</a:t>
                </a:r>
              </a:p>
              <a:p>
                <a:pPr lvl="1"/>
                <a:r>
                  <a:rPr lang="en-US" dirty="0"/>
                  <a:t>cdf: doesn’t exist as a function, </a:t>
                </a:r>
                <a:br>
                  <a:rPr lang="en-US" dirty="0"/>
                </a:br>
                <a:r>
                  <a:rPr lang="en-US" dirty="0"/>
                  <a:t>we can integrate numerically</a:t>
                </a:r>
              </a:p>
              <a:p>
                <a:r>
                  <a:rPr lang="en-US" dirty="0"/>
                  <a:t>Complete derivation of the formula: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Standard normal distribution: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Mainly for convenience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41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38" y="1147805"/>
            <a:ext cx="4287144" cy="29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5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sum of many independent random variables </a:t>
                </a:r>
                <a:br>
                  <a:rPr lang="en-US" dirty="0"/>
                </a:br>
                <a:r>
                  <a:rPr lang="en-US" dirty="0"/>
                  <a:t>tends to a normal distribution even if the original random</a:t>
                </a:r>
                <a:br>
                  <a:rPr lang="en-US" dirty="0"/>
                </a:br>
                <a:r>
                  <a:rPr lang="en-US" dirty="0"/>
                  <a:t>variables are not normally distributed</a:t>
                </a:r>
              </a:p>
              <a:p>
                <a:pPr lvl="1"/>
                <a:r>
                  <a:rPr lang="en-US" dirty="0"/>
                  <a:t>In other words: The sampling distribution of the mean of any</a:t>
                </a:r>
                <a:br>
                  <a:rPr lang="en-US" dirty="0"/>
                </a:br>
                <a:r>
                  <a:rPr lang="en-US" dirty="0"/>
                  <a:t>independent random variable will be normal or nearly normal</a:t>
                </a:r>
                <a:br>
                  <a:rPr lang="en-US" dirty="0"/>
                </a:br>
                <a:r>
                  <a:rPr lang="en-US" dirty="0"/>
                  <a:t>if the sample is large enough</a:t>
                </a:r>
              </a:p>
              <a:p>
                <a:pPr lvl="1"/>
                <a:r>
                  <a:rPr lang="en-US" dirty="0"/>
                  <a:t>Large enough?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most statisticians, but more is better</a:t>
                </a:r>
              </a:p>
              <a:p>
                <a:r>
                  <a:rPr lang="en-US" dirty="0"/>
                  <a:t>Example: customers in a shop</a:t>
                </a:r>
              </a:p>
              <a:p>
                <a:pPr lvl="1"/>
                <a:r>
                  <a:rPr lang="en-US" dirty="0"/>
                  <a:t>Every customer has their own behavior, reasons, money, etc.</a:t>
                </a:r>
              </a:p>
              <a:p>
                <a:pPr lvl="2"/>
                <a:r>
                  <a:rPr lang="en-US" dirty="0"/>
                  <a:t>We can treat them as random variables with unknown distributions</a:t>
                </a:r>
              </a:p>
              <a:p>
                <a:pPr lvl="1"/>
                <a:r>
                  <a:rPr lang="en-US" dirty="0"/>
                  <a:t>The shop's earnings are approximately normally distributed</a:t>
                </a:r>
              </a:p>
              <a:p>
                <a:pPr lvl="2"/>
                <a:r>
                  <a:rPr lang="en-US" dirty="0"/>
                  <a:t>If there are many customers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b="1" dirty="0">
                    <a:solidFill>
                      <a:srgbClr val="2196F3"/>
                    </a:solidFill>
                  </a:rPr>
                  <a:t>don’t even care</a:t>
                </a:r>
                <a:r>
                  <a:rPr lang="en-US" dirty="0"/>
                  <a:t> about the many sources of error:</a:t>
                </a:r>
                <a:br>
                  <a:rPr lang="en-US" dirty="0"/>
                </a:br>
                <a:r>
                  <a:rPr lang="en-US" dirty="0"/>
                  <a:t>they will produce a </a:t>
                </a:r>
                <a:r>
                  <a:rPr lang="en-US" dirty="0">
                    <a:solidFill>
                      <a:srgbClr val="2196F3"/>
                    </a:solidFill>
                  </a:rPr>
                  <a:t>normal distribution</a:t>
                </a:r>
                <a:r>
                  <a:rPr lang="en-US" dirty="0"/>
                  <a:t> anyway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028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Combinatorics</a:t>
            </a:r>
          </a:p>
          <a:p>
            <a:r>
              <a:rPr lang="en-US" dirty="0"/>
              <a:t>Algebra of events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Statistical distributions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scientific method relies on </a:t>
                </a:r>
                <a:r>
                  <a:rPr lang="en-US" b="1" dirty="0"/>
                  <a:t>experiments</a:t>
                </a:r>
              </a:p>
              <a:p>
                <a:pPr lvl="1"/>
                <a:r>
                  <a:rPr lang="en-US" dirty="0"/>
                  <a:t>Initial conditions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outcome</a:t>
                </a:r>
              </a:p>
              <a:p>
                <a:pPr lvl="2"/>
                <a:r>
                  <a:rPr lang="en-US" dirty="0"/>
                  <a:t>Usually, we control the initial conditions to isolate the outcome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Random event</a:t>
                </a:r>
              </a:p>
              <a:p>
                <a:pPr lvl="1"/>
                <a:r>
                  <a:rPr lang="en-US" dirty="0"/>
                  <a:t>A set of outcomes of an experiment</a:t>
                </a:r>
              </a:p>
              <a:p>
                <a:pPr lvl="1"/>
                <a:r>
                  <a:rPr lang="en-US" dirty="0"/>
                  <a:t>Each outcome happens with a certain </a:t>
                </a:r>
                <a:r>
                  <a:rPr lang="en-US" b="1" dirty="0">
                    <a:solidFill>
                      <a:srgbClr val="2196F3"/>
                    </a:solidFill>
                  </a:rPr>
                  <a:t>probability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Random variable</a:t>
                </a:r>
              </a:p>
              <a:p>
                <a:pPr lvl="1"/>
                <a:r>
                  <a:rPr lang="en-US" dirty="0"/>
                  <a:t>An expression whose value is the outcome of the experiment</a:t>
                </a:r>
              </a:p>
              <a:p>
                <a:pPr lvl="1"/>
                <a:r>
                  <a:rPr lang="en-US" dirty="0"/>
                  <a:t>Usually denoted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… (capital letters)</a:t>
                </a:r>
                <a:endParaRPr lang="en-US" b="1" dirty="0"/>
              </a:p>
              <a:p>
                <a:r>
                  <a:rPr lang="en-US" b="1" dirty="0"/>
                  <a:t>It is not possible to predict </a:t>
                </a:r>
                <a:r>
                  <a:rPr lang="en-US" b="1" dirty="0">
                    <a:solidFill>
                      <a:srgbClr val="2196F3"/>
                    </a:solidFill>
                  </a:rPr>
                  <a:t>the next outcome</a:t>
                </a:r>
                <a:r>
                  <a:rPr lang="en-US" b="1" dirty="0"/>
                  <a:t> of a random event!</a:t>
                </a:r>
              </a:p>
              <a:p>
                <a:pPr lvl="1"/>
                <a:r>
                  <a:rPr lang="en-US" dirty="0"/>
                  <a:t>But we can perform the same experiment </a:t>
                </a:r>
                <a:r>
                  <a:rPr lang="en-US" dirty="0">
                    <a:solidFill>
                      <a:srgbClr val="2196F3"/>
                    </a:solidFill>
                  </a:rPr>
                  <a:t>many times </a:t>
                </a:r>
                <a:r>
                  <a:rPr lang="en-US" dirty="0"/>
                  <a:t>(trials)</a:t>
                </a:r>
              </a:p>
              <a:p>
                <a:pPr lvl="1"/>
                <a:r>
                  <a:rPr lang="en-US" dirty="0"/>
                  <a:t>The patterns and laws become more apparent with more trials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85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perform the same experiment many times</a:t>
                </a:r>
              </a:p>
              <a:p>
                <a:pPr lvl="1"/>
                <a:r>
                  <a:rPr lang="en-US" dirty="0"/>
                  <a:t>Under the same conditions</a:t>
                </a:r>
              </a:p>
              <a:p>
                <a:pPr lvl="1"/>
                <a:r>
                  <a:rPr lang="en-US" dirty="0"/>
                  <a:t>… such as throwing a dice</a:t>
                </a:r>
              </a:p>
              <a:p>
                <a:r>
                  <a:rPr lang="en-US" dirty="0"/>
                  <a:t>Assign a frequency to each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…, 6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the dice shows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number of trials we got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all trials</a:t>
                </a:r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"stabilizes" around some number</a:t>
                </a:r>
              </a:p>
              <a:p>
                <a:r>
                  <a:rPr lang="en-US" dirty="0"/>
                  <a:t>We cannot perform infinitely many experiments</a:t>
                </a:r>
              </a:p>
              <a:p>
                <a:pPr lvl="1"/>
                <a:r>
                  <a:rPr lang="en-US" dirty="0"/>
                  <a:t>But we can "extend" the trials mathematically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call this the probability of outcome </a:t>
                </a:r>
                <a:r>
                  <a:rPr lang="en-US" b="1" dirty="0"/>
                  <a:t>A</a:t>
                </a:r>
              </a:p>
              <a:p>
                <a:pPr lvl="2"/>
                <a:r>
                  <a:rPr lang="en-US" b="1" dirty="0"/>
                  <a:t>Statistical definition </a:t>
                </a:r>
                <a:r>
                  <a:rPr lang="en-US" dirty="0"/>
                  <a:t>of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9074" y="2041221"/>
            <a:ext cx="1228792" cy="65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619" y="4688882"/>
            <a:ext cx="2395158" cy="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Rolling a dice</a:t>
                </a:r>
              </a:p>
              <a:p>
                <a:pPr lvl="1"/>
                <a:r>
                  <a:rPr lang="en-US" dirty="0"/>
                  <a:t>Possible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3, 4, 5, 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Fair dice</a:t>
                </a:r>
                <a:r>
                  <a:rPr lang="en-US" dirty="0"/>
                  <a:t> – all outcomes are equally likely</a:t>
                </a:r>
              </a:p>
              <a:p>
                <a:pPr marL="457063" lvl="1" indent="0">
                  <a:buNone/>
                </a:pPr>
                <a:endParaRPr lang="en-US" dirty="0"/>
              </a:p>
              <a:p>
                <a:r>
                  <a:rPr lang="en-US" dirty="0"/>
                  <a:t>Tossing a fair coin</a:t>
                </a:r>
              </a:p>
              <a:p>
                <a:pPr lvl="1"/>
                <a:r>
                  <a:rPr lang="en-US" dirty="0"/>
                  <a:t>Possible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Tossing an unfair coin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</a:t>
                </a:r>
              </a:p>
              <a:p>
                <a:pPr lvl="1"/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It can also be expressed as percentage: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∈[0%;100%]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all probabilities 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92" y="2109958"/>
            <a:ext cx="4048457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92" y="3391475"/>
            <a:ext cx="2342813" cy="303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4" y="4367642"/>
            <a:ext cx="3015389" cy="3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and Uncountable Outcomes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some cases, the number of outcomes is finite</a:t>
                </a:r>
              </a:p>
              <a:p>
                <a:r>
                  <a:rPr lang="en-US" dirty="0"/>
                  <a:t>But some random variables have </a:t>
                </a:r>
                <a:r>
                  <a:rPr lang="en-US" b="1" dirty="0"/>
                  <a:t>infinitely many</a:t>
                </a:r>
                <a:r>
                  <a:rPr lang="en-US" dirty="0"/>
                  <a:t> outcomes</a:t>
                </a:r>
              </a:p>
              <a:p>
                <a:r>
                  <a:rPr lang="en-US" dirty="0"/>
                  <a:t>Example: intervals</a:t>
                </a:r>
              </a:p>
              <a:p>
                <a:pPr lvl="1"/>
                <a:r>
                  <a:rPr lang="en-US" dirty="0"/>
                  <a:t>What is the probability that a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∈[0;100]</m:t>
                    </m:r>
                  </m:oMath>
                </a14:m>
                <a:r>
                  <a:rPr lang="en-US" dirty="0"/>
                  <a:t>              </a:t>
                </a:r>
                <a:br>
                  <a:rPr lang="en-US" dirty="0"/>
                </a:br>
                <a:r>
                  <a:rPr lang="en-US" dirty="0"/>
                  <a:t>chosen at random, is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[10;20]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it depends only on the lengths of the intervals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number of outcomes in infinite, but we are still able </a:t>
                </a:r>
                <a:br>
                  <a:rPr lang="en-US" dirty="0"/>
                </a:br>
                <a:r>
                  <a:rPr lang="en-US" dirty="0"/>
                  <a:t>to compute probabilities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Probability density</a:t>
                </a:r>
                <a:r>
                  <a:rPr lang="en-US" dirty="0">
                    <a:solidFill>
                      <a:srgbClr val="2196F3"/>
                    </a:solidFill>
                  </a:rPr>
                  <a:t> </a:t>
                </a:r>
                <a:r>
                  <a:rPr lang="en-US" dirty="0"/>
                  <a:t>–  the probability of the result </a:t>
                </a:r>
                <a:br>
                  <a:rPr lang="en-US" dirty="0"/>
                </a:br>
                <a:r>
                  <a:rPr lang="en-US" dirty="0"/>
                  <a:t>being in a tiny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both ends of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[0;100]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217" y="3341719"/>
            <a:ext cx="3376238" cy="648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0" y="5396575"/>
            <a:ext cx="1168762" cy="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Random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a random variable, we plot the value as a function</a:t>
            </a:r>
            <a:br>
              <a:rPr lang="en-US" dirty="0"/>
            </a:br>
            <a:r>
              <a:rPr lang="en-US" dirty="0"/>
              <a:t>of the trial number</a:t>
            </a:r>
          </a:p>
          <a:p>
            <a:pPr lvl="1"/>
            <a:r>
              <a:rPr lang="en-US" dirty="0"/>
              <a:t>We can generate random values using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</a:p>
          <a:p>
            <a:pPr lvl="1"/>
            <a:r>
              <a:rPr lang="en-US" dirty="0"/>
              <a:t>Example: throwing a dice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16929" y="2443737"/>
            <a:ext cx="6622467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throw_dice():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np.random.randint(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from 1 to 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[throw_dice()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00" y="3388294"/>
            <a:ext cx="4300797" cy="31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73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218"/>
  <p:tag name="ORIGINALWIDTH" val="428,9464"/>
  <p:tag name="LATEXADDIN" val="\documentclass{article}&#10;\usepackage{amsmath}&#10;\pagestyle{empty}&#10;\begin{document}&#10;&#10;$$ f_i = \frac{m_i}{n} $$&#10;&#10;&#10;\end{document}"/>
  <p:tag name="IGUANATEXSIZE" val="2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944,8819"/>
  <p:tag name="LATEXADDIN" val="\documentclass{article}&#10;\usepackage{amsmath}&#10;\pagestyle{empty}&#10;\begin{document}&#10;&#10;$$ {n\choose k}=\frac{n!}{(n-k)!k!} $$&#10;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1125,907"/>
  <p:tag name="LATEXADDIN" val="\documentclass{article}&#10;\usepackage{amsmath}&#10;\pagestyle{empty}&#10;\begin{document}&#10;&#10;&#10;$$ P(A|B) = \frac{P(A\cap B)}{P(B)} $$&#10;&#10;\end{document}"/>
  <p:tag name="IGUANATEXSIZE" val="20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2732,631"/>
  <p:tag name="LATEXADDIN" val="\documentclass{article}&#10;\usepackage{amsmath}&#10;\pagestyle{empty}&#10;\begin{document}&#10;&#10;$$ P(A|B)=\frac{P(A \cap B)}{P(B)} \Rightarrow &#10;P(A \cap B) =P(A|B)P(B) $$&#10;&#10;&#10;\end{document}"/>
  <p:tag name="IGUANATEXSIZE" val="20"/>
  <p:tag name="IGUANATEXCURSOR" val="15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2725,13"/>
  <p:tag name="LATEXADDIN" val="\documentclass{article}&#10;\usepackage{amsmath}&#10;\pagestyle{empty}&#10;\begin{document}&#10;&#10;$$ P(B|A)=\frac{P(B \cap A)}{P(A)} \Rightarrow&#10;P(B \cap A) = P(B|A)P(A)&#10;$$&#10;&#10;&#10;\end{document}"/>
  <p:tag name="IGUANATEXSIZE" val="20"/>
  <p:tag name="IGUANATEXCURSOR" val="13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603,613"/>
  <p:tag name="LATEXADDIN" val="\documentclass{article}&#10;\usepackage{amsmath}&#10;\pagestyle{empty}&#10;\begin{document}&#10;&#10;$$ A \cap B = B \cap A \Rightarrow P(A|B)P(B) = P(B|A)P(A) $$&#10;&#10;&#10;\end{document}"/>
  <p:tag name="IGUANATEXSIZE" val="20"/>
  <p:tag name="IGUANATEXCURSOR" val="1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1309,683"/>
  <p:tag name="LATEXADDIN" val="\documentclass{article}&#10;\usepackage{amsmath}&#10;\pagestyle{empty}&#10;\begin{document}&#10;&#10;$$ P(A|B) = \frac{P(B|A)P(A)}{P(B)} $$&#10;&#10;&#10;\end{document}"/>
  <p:tag name="IGUANATEXSIZE" val="20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25,834"/>
  <p:tag name="LATEXADDIN" val="\documentclass{article}&#10;\usepackage[fleqn]{amsmath}&#10;\pagestyle{empty}&#10;\begin{document}&#10;$$&#10;P(2)=P(\{1,1\})=1/36&#10;$$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976,003"/>
  <p:tag name="LATEXADDIN" val="\documentclass{article}&#10;\usepackage{amsmath}&#10;\pagestyle{empty}&#10;\begin{document}&#10;&#10;$$&#10;P(3)=P(\{1,2\})+P(\{2,1\})=2/36&#10;$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,49835"/>
  <p:tag name="LATEXADDIN" val="\documentclass{article}&#10;\usepackage{amsmath}&#10;\pagestyle{empty}&#10;\begin{document}&#10;&#10;$$\vdots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18,11"/>
  <p:tag name="LATEXADDIN" val="\documentclass{article}&#10;\usepackage{amsmath}&#10;\pagestyle{empty}&#10;\begin{document}&#10;&#10;$$ F_X(x_i)=P(X\le x_i) 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218"/>
  <p:tag name="ORIGINALWIDTH" val="828,6464"/>
  <p:tag name="LATEXADDIN" val="\documentclass{article}&#10;\usepackage{amsmath}&#10;\pagestyle{empty}&#10;\begin{document}&#10;&#10;$$ p(A) = \lim_{n\rightarrow\infty} \frac{m}{n} $$&#10;&#10;&#10;\end{document}"/>
  <p:tag name="IGUANATEXSIZE" val="2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59,1301"/>
  <p:tag name="LATEXADDIN" val="\documentclass{article}&#10;\usepackage{amsmath}&#10;\pagestyle{empty}&#10;\begin{document}&#10;&#10;$$ F(x)=P(X\le x) 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748,4064"/>
  <p:tag name="LATEXADDIN" val="\documentclass{article}&#10;\usepackage{amsmath}&#10;\pagestyle{empty}&#10;\begin{document}&#10;&#10;$$ f(x)=\frac{dF(x)}{dx} $$&#10;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2300,712"/>
  <p:tag name="LATEXADDIN" val="\documentclass{article}&#10;\usepackage{amsmath}&#10;\pagestyle{empty}&#10;\begin{document}&#10;&#10;$$ f(k;n,p)=P(X=k)={n\choose k}p^k(1-p)^{n-k} $$&#10;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9524"/>
  <p:tag name="ORIGINALWIDTH" val="2486,689"/>
  <p:tag name="LATEXADDIN" val="\documentclass{article}&#10;\usepackage{amsmath}&#10;\pagestyle{empty}&#10;\begin{document}&#10;&#10;$$ F(k;n,p)=P(X\le k)=\sum_{i=0}^{\lfloor k \rfloor} {n\choose i}p^i(1-p)^{n-i} $$&#10;&#10;&#10;\end{document}"/>
  <p:tag name="IGUANATEXSIZE" val="24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660,292"/>
  <p:tag name="LATEXADDIN" val="\documentclass{article}&#10;\usepackage{amsmath}&#10;\pagestyle{empty}&#10;\begin{document}&#10;&#10;$$ p(1)=p(2)=\cdots=p(6)=1/6 $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60,6299"/>
  <p:tag name="LATEXADDIN" val="\documentclass{article}&#10;\usepackage{amsmath}&#10;\pagestyle{empty}&#10;\begin{document}&#10;&#10;$$ p(0)=p(1)=1/2 $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35,096"/>
  <p:tag name="LATEXADDIN" val="\documentclass{article}&#10;\usepackage{amsmath}&#10;\pagestyle{empty}&#10;\begin{document}&#10;&#10;$$ p(0) = 0,3;\ p(1) = 0,7 $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,468"/>
  <p:tag name="ORIGINALWIDTH" val="1376,828"/>
  <p:tag name="LATEXADDIN" val="\documentclass{article}&#10;\usepackage{amsmath}&#10;\pagestyle{empty}&#10;\begin{document}&#10;&#10;$$ p = \frac{20-10}{100-0}=0.1=10\% $$&#10;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,2179"/>
  <p:tag name="ORIGINALWIDTH" val="575,1781"/>
  <p:tag name="LATEXADDIN" val="\documentclass{article}&#10;\usepackage{amsmath}&#10;\pagestyle{empty}&#10;\begin{document}&#10;&#10;$$ dp = \frac{dx}{b-a} 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,4638"/>
  <p:tag name="ORIGINALWIDTH" val="2307,462"/>
  <p:tag name="LATEXADDIN" val="\documentclass{article}&#10;\usepackage{amsmath}&#10;\pagestyle{empty}&#10;\begin{document}&#10;&#10;$$ V_n^k=n.(n-1).\cdots .(n-k+1)=\frac{n!}{(n-k)!} $$&#10;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,4638"/>
  <p:tag name="ORIGINALWIDTH" val="865,3918"/>
  <p:tag name="LATEXADDIN" val="\documentclass{article}&#10;\usepackage{amsmath}&#10;\pagestyle{empty}&#10;\begin{document}&#10;&#10;$$ C_n^k=\frac{n!}{(n-k)!k!} $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3129</Words>
  <Application>Microsoft Office PowerPoint</Application>
  <PresentationFormat>Widescreen</PresentationFormat>
  <Paragraphs>470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Cambria Math</vt:lpstr>
      <vt:lpstr>Consolas</vt:lpstr>
      <vt:lpstr>Montserrat Medium</vt:lpstr>
      <vt:lpstr>Open Sans</vt:lpstr>
      <vt:lpstr>Symbol</vt:lpstr>
      <vt:lpstr>Wingdings</vt:lpstr>
      <vt:lpstr>Office Theme</vt:lpstr>
      <vt:lpstr>Probability and Combinatorics</vt:lpstr>
      <vt:lpstr>sli.do #MathForDevs</vt:lpstr>
      <vt:lpstr>Table of Contents</vt:lpstr>
      <vt:lpstr>Probability</vt:lpstr>
      <vt:lpstr>Some Definitions</vt:lpstr>
      <vt:lpstr>Frequency</vt:lpstr>
      <vt:lpstr>Examples</vt:lpstr>
      <vt:lpstr>Countable and Uncountable Outcomes</vt:lpstr>
      <vt:lpstr>Visualizing Random Variables</vt:lpstr>
      <vt:lpstr>Visualizing Random Variables (2)</vt:lpstr>
      <vt:lpstr>Combinatorics</vt:lpstr>
      <vt:lpstr>Combinatorics</vt:lpstr>
      <vt:lpstr>Combinatorics (2)</vt:lpstr>
      <vt:lpstr>Counting Rules</vt:lpstr>
      <vt:lpstr>Counting Rules (2)</vt:lpstr>
      <vt:lpstr>Example: Three Coin Tosses</vt:lpstr>
      <vt:lpstr>Example 2: Eating at a Restaurant</vt:lpstr>
      <vt:lpstr>Permutations</vt:lpstr>
      <vt:lpstr>Variations</vt:lpstr>
      <vt:lpstr>Combinations</vt:lpstr>
      <vt:lpstr>Example Usages</vt:lpstr>
      <vt:lpstr>Probability Algebra</vt:lpstr>
      <vt:lpstr>Events</vt:lpstr>
      <vt:lpstr>Algebra of Events</vt:lpstr>
      <vt:lpstr>Conditional Probability</vt:lpstr>
      <vt:lpstr>Conditional Probability (2)</vt:lpstr>
      <vt:lpstr>Event Independence</vt:lpstr>
      <vt:lpstr>Bayes’ Theorem</vt:lpstr>
      <vt:lpstr>Example: Family Paradox 1</vt:lpstr>
      <vt:lpstr>Example: Family Paradox 2</vt:lpstr>
      <vt:lpstr>Example: Monty Hall Problem</vt:lpstr>
      <vt:lpstr>Statistical Distributions</vt:lpstr>
      <vt:lpstr>Distributions</vt:lpstr>
      <vt:lpstr>Discrete Distribution</vt:lpstr>
      <vt:lpstr>Discrete Distribution (2)</vt:lpstr>
      <vt:lpstr>Continuous Distribution</vt:lpstr>
      <vt:lpstr>Common Distributions</vt:lpstr>
      <vt:lpstr>Bernoulli and Uniform Distributions</vt:lpstr>
      <vt:lpstr>Binomial Distribution</vt:lpstr>
      <vt:lpstr>Normal Distribution ♥</vt:lpstr>
      <vt:lpstr>Normal Distribution (2)</vt:lpstr>
      <vt:lpstr>Central Limit Theorem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320</cp:revision>
  <dcterms:created xsi:type="dcterms:W3CDTF">2017-09-11T12:40:37Z</dcterms:created>
  <dcterms:modified xsi:type="dcterms:W3CDTF">2022-05-05T13:42:34Z</dcterms:modified>
</cp:coreProperties>
</file>