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59" r:id="rId34"/>
    <p:sldId id="261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19.5.2022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bula.deanza.edu/~bloom/math10/m10divideby_nminus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ti6vGctQM" TargetMode="External"/><Relationship Id="rId2" Type="http://schemas.openxmlformats.org/officeDocument/2006/relationships/hyperlink" Target="http://tylervigen.com/spurious-corre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Anscombe's_quart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ftp.cs.ucla.edu/pub/stat_ser/r4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stat.uiowa.edu/~mbognar/1030/Bickel-Berkeley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science of analyzing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16" name="Picture 2" descr="http://clipart-library.com/data_images/595212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-6650" r="3630" b="-608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Distributions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is a </a:t>
            </a:r>
            <a:r>
              <a:rPr lang="en-US" b="1" dirty="0"/>
              <a:t>complete description</a:t>
            </a:r>
            <a:r>
              <a:rPr lang="en-US" dirty="0"/>
              <a:t> of the sample distribution</a:t>
            </a:r>
          </a:p>
          <a:p>
            <a:r>
              <a:rPr lang="en-US" dirty="0"/>
              <a:t>We often summarize it using a few descriptive statistics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Central tendency</a:t>
            </a:r>
          </a:p>
          <a:p>
            <a:pPr lvl="2"/>
            <a:r>
              <a:rPr lang="en-US" dirty="0"/>
              <a:t>Do the values tend to cluster around a center?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Modes</a:t>
            </a:r>
            <a:endParaRPr lang="en-US" dirty="0"/>
          </a:p>
          <a:p>
            <a:pPr lvl="2"/>
            <a:r>
              <a:rPr lang="en-US" dirty="0"/>
              <a:t>How many clusters are there? Where are they?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Variance</a:t>
            </a:r>
            <a:endParaRPr lang="en-US" dirty="0"/>
          </a:p>
          <a:p>
            <a:pPr lvl="2"/>
            <a:r>
              <a:rPr lang="en-US" dirty="0"/>
              <a:t>How much variability is there (how "spread out" is the distribution)?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Tails</a:t>
            </a:r>
            <a:endParaRPr lang="en-US" dirty="0"/>
          </a:p>
          <a:p>
            <a:pPr lvl="2"/>
            <a:r>
              <a:rPr lang="en-US" dirty="0"/>
              <a:t>How quickly do probabilities drop off as we move away from the center(s)?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Outliers</a:t>
            </a:r>
          </a:p>
          <a:p>
            <a:pPr lvl="2"/>
            <a:r>
              <a:rPr lang="en-US" dirty="0"/>
              <a:t>Are there extreme values, far from the center(s)?</a:t>
            </a:r>
          </a:p>
          <a:p>
            <a:r>
              <a:rPr lang="en-US" dirty="0"/>
              <a:t>These are also called </a:t>
            </a:r>
            <a:r>
              <a:rPr lang="en-US" b="1" dirty="0">
                <a:solidFill>
                  <a:srgbClr val="2196F3"/>
                </a:solidFill>
              </a:rPr>
              <a:t>summary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102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2196F3"/>
                    </a:solidFill>
                  </a:rPr>
                  <a:t>Average</a:t>
                </a:r>
                <a:r>
                  <a:rPr lang="en-US" dirty="0"/>
                  <a:t> – a number which describes a typical data point</a:t>
                </a:r>
              </a:p>
              <a:p>
                <a:pPr lvl="1"/>
                <a:r>
                  <a:rPr lang="en-US" dirty="0"/>
                  <a:t>Can be calculated in many ways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Arithmetic mean</a:t>
                </a:r>
              </a:p>
              <a:p>
                <a:pPr lvl="1"/>
                <a:r>
                  <a:rPr lang="en-US" dirty="0"/>
                  <a:t>The sum of all measurements divided </a:t>
                </a:r>
                <a:br>
                  <a:rPr lang="en-US" dirty="0"/>
                </a:br>
                <a:r>
                  <a:rPr lang="en-US" dirty="0"/>
                  <a:t>by the number of observations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Median</a:t>
                </a:r>
              </a:p>
              <a:p>
                <a:pPr lvl="1"/>
                <a:r>
                  <a:rPr lang="en-US" dirty="0"/>
                  <a:t>The middle value of the distribution</a:t>
                </a:r>
              </a:p>
              <a:p>
                <a:pPr lvl="1"/>
                <a:r>
                  <a:rPr lang="en-US" dirty="0"/>
                  <a:t>To calculate it, the numbers must be sorted in ascending order</a:t>
                </a:r>
              </a:p>
              <a:p>
                <a:pPr lvl="1"/>
                <a:r>
                  <a:rPr lang="en-US" dirty="0"/>
                  <a:t>Examples: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1, 2, 2, 3, 4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Me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1, 2, 2, 3, 4, 10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Mode</a:t>
                </a:r>
              </a:p>
              <a:p>
                <a:pPr lvl="1"/>
                <a:r>
                  <a:rPr lang="en-US" dirty="0"/>
                  <a:t>The most frequent item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1, 3, 2, 3, 4, 3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"most frequent items"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multimodal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16" y="1883674"/>
            <a:ext cx="1622492" cy="8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/>
                  <a:t>Describes how far away a sample is from the sample mean</a:t>
                </a:r>
              </a:p>
              <a:p>
                <a:pPr lvl="1"/>
                <a:r>
                  <a:rPr lang="en-US" dirty="0"/>
                  <a:t>All differences from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:r>
                  <a:rPr lang="en-US" dirty="0"/>
                  <a:t>They all sum up to 0 (that's the definition of the mean)</a:t>
                </a:r>
              </a:p>
              <a:p>
                <a:pPr lvl="1"/>
                <a:r>
                  <a:rPr lang="en-US" dirty="0"/>
                  <a:t>So we square them to make them positive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Standard deviation: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In the sample variance formula,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 the denominator</a:t>
                </a:r>
              </a:p>
              <a:p>
                <a:pPr lvl="1"/>
                <a:r>
                  <a:rPr lang="en-US" dirty="0"/>
                  <a:t>It refers to "degrees of freedom" – how many items we can remove</a:t>
                </a:r>
              </a:p>
              <a:p>
                <a:pPr lvl="2"/>
                <a:r>
                  <a:rPr lang="en-US" dirty="0"/>
                  <a:t>The number of parameters that can vary</a:t>
                </a:r>
              </a:p>
              <a:p>
                <a:pPr lvl="1"/>
                <a:r>
                  <a:rPr lang="en-US" dirty="0"/>
                  <a:t>Because all distances sum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of them,</a:t>
                </a:r>
                <a:br>
                  <a:rPr lang="en-US" dirty="0"/>
                </a:br>
                <a:r>
                  <a:rPr lang="en-US" dirty="0"/>
                  <a:t>we can find the last one</a:t>
                </a:r>
              </a:p>
              <a:p>
                <a:pPr lvl="1"/>
                <a:r>
                  <a:rPr lang="en-US" dirty="0"/>
                  <a:t>Gives us an unbiased estimator (more on that </a:t>
                </a:r>
                <a:r>
                  <a:rPr lang="en-US" dirty="0">
                    <a:hlinkClick r:id="rId3"/>
                  </a:rPr>
                  <a:t>here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2342798"/>
            <a:ext cx="3583503" cy="8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9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(2)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Why bother to take the standard deviation?</a:t>
                </a:r>
              </a:p>
              <a:p>
                <a:pPr lvl="1"/>
                <a:r>
                  <a:rPr lang="en-US" dirty="0"/>
                  <a:t>Instead of using variance directly</a:t>
                </a:r>
              </a:p>
              <a:p>
                <a:r>
                  <a:rPr lang="en-US" dirty="0"/>
                  <a:t>It's all about units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Let's say we're measuring length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By definition, the variance will have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want to see how far is a certain point from the center</a:t>
                </a:r>
                <a:br>
                  <a:rPr lang="en-US" dirty="0"/>
                </a:br>
                <a:r>
                  <a:rPr lang="en-US" dirty="0"/>
                  <a:t>and the units don't match</a:t>
                </a:r>
              </a:p>
              <a:p>
                <a:pPr lvl="2"/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2±0,5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make units match, we take the square root</a:t>
                </a:r>
              </a:p>
              <a:p>
                <a:pPr lvl="1"/>
                <a:r>
                  <a:rPr lang="en-US" dirty="0"/>
                  <a:t>Example</a:t>
                </a:r>
              </a:p>
              <a:p>
                <a:pPr lvl="2"/>
                <a:r>
                  <a:rPr lang="en-US" dirty="0"/>
                  <a:t>If we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2,75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can say "This measurement is located</a:t>
                </a:r>
                <a:br>
                  <a:rPr lang="en-US" dirty="0"/>
                </a:br>
                <a:r>
                  <a:rPr lang="en-US" dirty="0"/>
                  <a:t>at </a:t>
                </a:r>
                <a:r>
                  <a:rPr lang="en-US" b="1" dirty="0"/>
                  <a:t>1,5 standard deviations above the mean</a:t>
                </a:r>
                <a:r>
                  <a:rPr lang="en-US" dirty="0"/>
                  <a:t>"</a:t>
                </a:r>
              </a:p>
              <a:p>
                <a:pPr lvl="2"/>
                <a:r>
                  <a:rPr lang="en-US" dirty="0"/>
                  <a:t>Comparisons like these are very useful in statistics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0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Sample: Measures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differences between a population and samples</a:t>
                </a:r>
                <a:br>
                  <a:rPr lang="en-US" dirty="0"/>
                </a:br>
                <a:r>
                  <a:rPr lang="en-US" dirty="0"/>
                  <a:t>from that population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have different statistics</a:t>
                </a:r>
              </a:p>
              <a:p>
                <a:pPr lvl="1"/>
                <a:r>
                  <a:rPr lang="en-US" dirty="0"/>
                  <a:t>Notation</a:t>
                </a:r>
              </a:p>
              <a:p>
                <a:pPr lvl="2"/>
                <a:r>
                  <a:rPr lang="en-US" dirty="0"/>
                  <a:t>Sample statistics – sample mean, sample variance, etc. – Latin letters</a:t>
                </a:r>
              </a:p>
              <a:p>
                <a:pPr lvl="2"/>
                <a:r>
                  <a:rPr lang="en-US" dirty="0"/>
                  <a:t>Population statistics – Greek letters</a:t>
                </a:r>
              </a:p>
              <a:p>
                <a:r>
                  <a:rPr lang="en-US" dirty="0"/>
                  <a:t>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</a:t>
                </a:r>
                <a:r>
                  <a:rPr lang="en-US" dirty="0">
                    <a:solidFill>
                      <a:srgbClr val="2196F3"/>
                    </a:solidFill>
                  </a:rPr>
                  <a:t>expected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population size</a:t>
                </a:r>
              </a:p>
              <a:p>
                <a:r>
                  <a:rPr lang="en-US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how since we know the entire </a:t>
                </a:r>
                <a:br>
                  <a:rPr lang="en-US" dirty="0"/>
                </a:br>
                <a:r>
                  <a:rPr lang="en-US" dirty="0"/>
                  <a:t>population, there is </a:t>
                </a:r>
                <a:r>
                  <a:rPr lang="en-US" b="1" dirty="0"/>
                  <a:t>no estimation </a:t>
                </a:r>
                <a:r>
                  <a:rPr lang="en-US" dirty="0"/>
                  <a:t>going on</a:t>
                </a:r>
              </a:p>
              <a:p>
                <a:pPr lvl="1"/>
                <a:r>
                  <a:rPr lang="en-US" dirty="0"/>
                  <a:t>So,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the denominator</a:t>
                </a:r>
              </a:p>
              <a:p>
                <a:r>
                  <a:rPr lang="en-US" dirty="0"/>
                  <a:t>Population standard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15" y="3023574"/>
            <a:ext cx="2859780" cy="81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04" y="4407135"/>
            <a:ext cx="2785828" cy="315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821606"/>
            <a:ext cx="2124583" cy="8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Snowfall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You are given data of snowfall in Buffalo, NY in inches for</a:t>
            </a:r>
            <a:br>
              <a:rPr lang="en-US" dirty="0"/>
            </a:br>
            <a:r>
              <a:rPr lang="en-US" dirty="0"/>
              <a:t>years 1910 – 1972 (</a:t>
            </a:r>
            <a:r>
              <a:rPr lang="en-US" b="1" dirty="0">
                <a:latin typeface="Consolas" panose="020B0609020204030204" pitchFamily="49" charset="0"/>
              </a:rPr>
              <a:t>snowfall.csv</a:t>
            </a:r>
            <a:r>
              <a:rPr lang="en-US" dirty="0"/>
              <a:t>)</a:t>
            </a:r>
          </a:p>
          <a:p>
            <a:r>
              <a:rPr lang="en-US" dirty="0"/>
              <a:t>Plot a histogram</a:t>
            </a:r>
          </a:p>
          <a:p>
            <a:r>
              <a:rPr lang="en-US" dirty="0"/>
              <a:t>Print the mean, standard deviation and modes</a:t>
            </a:r>
          </a:p>
          <a:p>
            <a:r>
              <a:rPr lang="en-US" dirty="0"/>
              <a:t>Print the standard deviation</a:t>
            </a:r>
          </a:p>
          <a:p>
            <a:pPr lvl="1"/>
            <a:r>
              <a:rPr lang="en-US" dirty="0"/>
              <a:t>Note: If you're using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  <a:r>
              <a:rPr lang="en-US" dirty="0"/>
              <a:t>, it returns</a:t>
            </a:r>
            <a:br>
              <a:rPr lang="en-US" dirty="0"/>
            </a:br>
            <a:r>
              <a:rPr lang="en-US" dirty="0"/>
              <a:t>the biased estimator of standard </a:t>
            </a:r>
            <a:br>
              <a:rPr lang="en-US" dirty="0"/>
            </a:br>
            <a:r>
              <a:rPr lang="en-US" dirty="0"/>
              <a:t>deviation. Pass a parameter </a:t>
            </a:r>
            <a:r>
              <a:rPr lang="en-US" b="1" dirty="0">
                <a:latin typeface="Consolas" panose="020B0609020204030204" pitchFamily="49" charset="0"/>
              </a:rPr>
              <a:t>ddof = 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(difference in degrees of freedom) </a:t>
            </a:r>
            <a:br>
              <a:rPr lang="en-US" dirty="0"/>
            </a:br>
            <a:r>
              <a:rPr lang="en-US" dirty="0"/>
              <a:t>to calculate the unbiased estimator</a:t>
            </a:r>
          </a:p>
          <a:p>
            <a:r>
              <a:rPr lang="en-US" dirty="0"/>
              <a:t>Overlay the mean, median </a:t>
            </a:r>
            <a:br>
              <a:rPr lang="en-US" dirty="0"/>
            </a:br>
            <a:r>
              <a:rPr lang="en-US" dirty="0"/>
              <a:t>and first mode on the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19" y="3092335"/>
            <a:ext cx="4187862" cy="3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Five-Number 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Conveys similar information to a histogram</a:t>
            </a:r>
          </a:p>
          <a:p>
            <a:pPr lvl="1"/>
            <a:r>
              <a:rPr lang="en-US" dirty="0"/>
              <a:t>How many percent of the data are less than or equal to </a:t>
            </a:r>
            <a:br>
              <a:rPr lang="en-US" dirty="0"/>
            </a:br>
            <a:r>
              <a:rPr lang="en-US" dirty="0"/>
              <a:t>a specified number</a:t>
            </a:r>
          </a:p>
          <a:p>
            <a:pPr lvl="2"/>
            <a:r>
              <a:rPr lang="en-US" dirty="0"/>
              <a:t>Minimum (0%); first quartile (25%); median (50%); </a:t>
            </a:r>
            <a:br>
              <a:rPr lang="en-US" dirty="0"/>
            </a:br>
            <a:r>
              <a:rPr lang="en-US" dirty="0"/>
              <a:t>third quartile (75%); maximum (100%)</a:t>
            </a:r>
          </a:p>
          <a:p>
            <a:pPr lvl="3"/>
            <a:r>
              <a:rPr lang="en-US" dirty="0"/>
              <a:t>Generalization: </a:t>
            </a:r>
            <a:r>
              <a:rPr lang="en-US" b="1" dirty="0">
                <a:solidFill>
                  <a:srgbClr val="2196F3"/>
                </a:solidFill>
              </a:rPr>
              <a:t>quantiles</a:t>
            </a:r>
            <a:r>
              <a:rPr lang="en-US" dirty="0"/>
              <a:t> – divide the frequency</a:t>
            </a:r>
            <a:br>
              <a:rPr lang="en-US" dirty="0"/>
            </a:br>
            <a:r>
              <a:rPr lang="en-US" dirty="0"/>
              <a:t>distribution into equal groups</a:t>
            </a:r>
          </a:p>
          <a:p>
            <a:pPr lvl="3"/>
            <a:r>
              <a:rPr lang="en-US" dirty="0"/>
              <a:t>100 groups = </a:t>
            </a:r>
            <a:r>
              <a:rPr lang="en-US" b="1" dirty="0">
                <a:solidFill>
                  <a:srgbClr val="2196F3"/>
                </a:solidFill>
              </a:rPr>
              <a:t>percentiles</a:t>
            </a:r>
          </a:p>
          <a:p>
            <a:r>
              <a:rPr lang="en-US" dirty="0"/>
              <a:t>Visualization: boxplot</a:t>
            </a:r>
          </a:p>
          <a:p>
            <a:pPr lvl="1"/>
            <a:r>
              <a:rPr lang="en-US" dirty="0"/>
              <a:t>Middle line – median</a:t>
            </a:r>
          </a:p>
          <a:p>
            <a:pPr lvl="1"/>
            <a:r>
              <a:rPr lang="en-US" dirty="0"/>
              <a:t>Box – quartiles</a:t>
            </a:r>
          </a:p>
          <a:p>
            <a:pPr lvl="1"/>
            <a:r>
              <a:rPr lang="en-US" dirty="0"/>
              <a:t>Whiskers – largest "non-outliers" – </a:t>
            </a:r>
            <a:br>
              <a:rPr lang="en-US" dirty="0"/>
            </a:br>
            <a:r>
              <a:rPr lang="en-US" dirty="0"/>
              <a:t>1.5 times the interquartile range</a:t>
            </a:r>
          </a:p>
          <a:p>
            <a:pPr lvl="1"/>
            <a:r>
              <a:rPr lang="en-US" dirty="0"/>
              <a:t>Points –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33" y="3657600"/>
            <a:ext cx="4206018" cy="27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Distributions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central moment: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Defined for discrete and continuous variables</a:t>
                </a:r>
              </a:p>
              <a:p>
                <a:pPr lvl="1"/>
                <a:r>
                  <a:rPr lang="en-US" dirty="0"/>
                  <a:t>Measure the shape of the probability distribution</a:t>
                </a:r>
              </a:p>
              <a:p>
                <a:r>
                  <a:rPr lang="en-US" dirty="0"/>
                  <a:t>Zeroth moment: 1 (</a:t>
                </a:r>
                <a:r>
                  <a:rPr lang="en-US" b="1" dirty="0"/>
                  <a:t>total probability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First moment: </a:t>
                </a:r>
                <a:r>
                  <a:rPr lang="en-US" b="1" dirty="0"/>
                  <a:t>arithmetic mean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Second moment: </a:t>
                </a:r>
                <a:r>
                  <a:rPr lang="en-US" b="1" dirty="0"/>
                  <a:t>variance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Third moment: </a:t>
                </a:r>
                <a:r>
                  <a:rPr lang="en-US" b="1" dirty="0"/>
                  <a:t>skewness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Asymmetry in the distribution</a:t>
                </a:r>
              </a:p>
              <a:p>
                <a:r>
                  <a:rPr lang="en-US" dirty="0"/>
                  <a:t>Fourth moment: </a:t>
                </a:r>
                <a:r>
                  <a:rPr lang="en-US" b="1" dirty="0"/>
                  <a:t>kurtosis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Heaviness of the "tails"</a:t>
                </a:r>
              </a:p>
              <a:p>
                <a:pPr lvl="1"/>
                <a:r>
                  <a:rPr lang="en-US" dirty="0"/>
                  <a:t>"Normal":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Excess kurtosis: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68" y="733285"/>
            <a:ext cx="2150475" cy="540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3437052"/>
            <a:ext cx="4657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the Gaussian 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Generalization of the binomial distribution</a:t>
                </a:r>
              </a:p>
              <a:p>
                <a:r>
                  <a:rPr lang="en-US" dirty="0"/>
                  <a:t>Probability density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Median: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Skewness: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Excess kurtosis: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"And that, kids, is why I love the Gaussian distribution."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" y="1781628"/>
            <a:ext cx="3626057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order to compare different Gaussian distributions, we can</a:t>
                </a:r>
                <a:br>
                  <a:rPr lang="en-US" dirty="0"/>
                </a:br>
                <a:r>
                  <a:rPr lang="en-US" dirty="0"/>
                  <a:t>"normalize" them</a:t>
                </a:r>
              </a:p>
              <a:p>
                <a:pPr lvl="1"/>
                <a:r>
                  <a:rPr lang="en-US" dirty="0"/>
                  <a:t>Change their parameters to get a "standard" Gaussian distribution</a:t>
                </a:r>
                <a:br>
                  <a:rPr lang="en-US" dirty="0"/>
                </a:b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need to "shift" the distribution left or right</a:t>
                </a:r>
                <a:br>
                  <a:rPr lang="en-US" dirty="0"/>
                </a:br>
                <a:r>
                  <a:rPr lang="en-US" dirty="0"/>
                  <a:t>and "squish" or "stretch" to achieve the required standard deviation</a:t>
                </a:r>
              </a:p>
              <a:p>
                <a:pPr lvl="1"/>
                <a:r>
                  <a:rPr lang="en-US" dirty="0"/>
                  <a:t>The shift is denoted by the standard score (or z-score):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Example: 50 student scores</a:t>
                </a:r>
              </a:p>
              <a:p>
                <a:pPr lvl="1"/>
                <a:r>
                  <a:rPr lang="en-US" dirty="0"/>
                  <a:t>Normal distribution, mean 60 (out of 100) and standard deviation 15</a:t>
                </a:r>
              </a:p>
              <a:p>
                <a:pPr lvl="1"/>
                <a:r>
                  <a:rPr lang="en-US" dirty="0"/>
                  <a:t>How well did a student perform if they had 70 / 100?</a:t>
                </a:r>
              </a:p>
              <a:p>
                <a:pPr lvl="2"/>
                <a:r>
                  <a:rPr lang="en-US" dirty="0"/>
                  <a:t>Top 25% of the class</a:t>
                </a:r>
              </a:p>
              <a:p>
                <a:pPr lvl="1"/>
                <a:r>
                  <a:rPr lang="en-US" dirty="0"/>
                  <a:t>What marks do the top 10% of the class have?</a:t>
                </a:r>
              </a:p>
              <a:p>
                <a:pPr lvl="2"/>
                <a:r>
                  <a:rPr lang="en-US" dirty="0"/>
                  <a:t>79 and 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0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745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Variables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what we know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60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 to now, we've been looking at variables on their own</a:t>
                </a:r>
              </a:p>
              <a:p>
                <a:pPr lvl="1"/>
                <a:r>
                  <a:rPr lang="en-US" dirty="0"/>
                  <a:t>But in many cases, they interact with each other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Covariance</a:t>
                </a:r>
                <a:r>
                  <a:rPr lang="en-US" dirty="0"/>
                  <a:t> is a measure of the joint variability of two variables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Positive: as one variable increases, the other also increases</a:t>
                </a:r>
              </a:p>
              <a:p>
                <a:pPr lvl="1"/>
                <a:r>
                  <a:rPr lang="en-US" dirty="0"/>
                  <a:t>Negative: as one variable increases, the other decreases</a:t>
                </a:r>
              </a:p>
              <a:p>
                <a:pPr lvl="1"/>
                <a:r>
                  <a:rPr lang="en-US" dirty="0"/>
                  <a:t>Zero: the two variables don't vary together at all</a:t>
                </a:r>
              </a:p>
              <a:p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higher dimensions, we calculate a </a:t>
                </a:r>
                <a:r>
                  <a:rPr lang="en-US" b="1" dirty="0">
                    <a:solidFill>
                      <a:srgbClr val="2196F3"/>
                    </a:solidFill>
                  </a:rPr>
                  <a:t>covariance matrix</a:t>
                </a:r>
              </a:p>
              <a:p>
                <a:pPr lvl="1"/>
                <a:r>
                  <a:rPr lang="en-US" dirty="0"/>
                  <a:t>The same idea: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equal to the covariance </a:t>
                </a:r>
                <a:br>
                  <a:rPr lang="en-US" dirty="0"/>
                </a:br>
                <a:r>
                  <a:rPr lang="en-US" dirty="0"/>
                  <a:t>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4" y="2112814"/>
            <a:ext cx="5046958" cy="7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 the variance, covariance is in "weird" units</a:t>
                </a:r>
              </a:p>
              <a:p>
                <a:pPr lvl="1"/>
                <a:r>
                  <a:rPr lang="en-US" dirty="0"/>
                  <a:t>We divide by the standard deviations to normalize them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standard scores (similar to z-scores)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mean value can be calculated as</a:t>
                </a:r>
              </a:p>
              <a:p>
                <a:pPr lvl="2"/>
                <a:r>
                  <a:rPr lang="en-US" dirty="0"/>
                  <a:t>This is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Pearson's correlation coefficient</a:t>
                </a:r>
              </a:p>
              <a:p>
                <a:r>
                  <a:rPr lang="en-US" dirty="0"/>
                  <a:t>The correlation coefficient can be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[−1; 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High absolute value </a:t>
                </a:r>
                <a:br>
                  <a:rPr lang="en-US" dirty="0">
                    <a:solidFill>
                      <a:srgbClr val="2196F3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2196F3"/>
                    </a:solidFill>
                  </a:rPr>
                  <a:t> strong correlation</a:t>
                </a:r>
              </a:p>
              <a:p>
                <a:pPr lvl="1"/>
                <a:r>
                  <a:rPr lang="en-US" dirty="0"/>
                  <a:t>Measures the linearity of a relationship </a:t>
                </a:r>
                <a:br>
                  <a:rPr lang="en-US" dirty="0"/>
                </a:br>
                <a:r>
                  <a:rPr lang="en-US" dirty="0"/>
                  <a:t>between two variables</a:t>
                </a:r>
              </a:p>
              <a:p>
                <a:pPr lvl="1"/>
                <a:r>
                  <a:rPr lang="en-US" dirty="0"/>
                  <a:t>Cannot express other, more complex </a:t>
                </a:r>
                <a:br>
                  <a:rPr lang="en-US" dirty="0"/>
                </a:br>
                <a:r>
                  <a:rPr lang="en-US" dirty="0"/>
                  <a:t>relationships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12" y="1955402"/>
            <a:ext cx="2613181" cy="66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80" y="2629982"/>
            <a:ext cx="2921600" cy="66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6392"/>
          <a:stretch/>
        </p:blipFill>
        <p:spPr>
          <a:xfrm>
            <a:off x="6542892" y="4272741"/>
            <a:ext cx="4833057" cy="21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easiest way to see how two variables are correlated</a:t>
                </a:r>
              </a:p>
              <a:p>
                <a:r>
                  <a:rPr lang="en-US" dirty="0"/>
                  <a:t>Two versions:</a:t>
                </a:r>
              </a:p>
              <a:p>
                <a:pPr lvl="1"/>
                <a:r>
                  <a:rPr lang="en-US" dirty="0"/>
                  <a:t>"Independent" variable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-axis, "dependent" variable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-axis</a:t>
                </a:r>
              </a:p>
              <a:p>
                <a:pPr lvl="1"/>
                <a:r>
                  <a:rPr lang="en-US" dirty="0"/>
                  <a:t>Two correlated variables (we can't say which is "independent")</a:t>
                </a:r>
              </a:p>
              <a:p>
                <a:r>
                  <a:rPr lang="en-US" dirty="0"/>
                  <a:t>Besides, outliers usually become easily visible</a:t>
                </a:r>
              </a:p>
              <a:p>
                <a:r>
                  <a:rPr lang="en-US" dirty="0"/>
                  <a:t>Best practices</a:t>
                </a:r>
              </a:p>
              <a:p>
                <a:pPr lvl="1"/>
                <a:r>
                  <a:rPr lang="en-US" b="1" dirty="0">
                    <a:solidFill>
                      <a:srgbClr val="2196F3"/>
                    </a:solidFill>
                  </a:rPr>
                  <a:t>Label your axes</a:t>
                </a:r>
                <a:endParaRPr lang="en-US" dirty="0"/>
              </a:p>
              <a:p>
                <a:pPr lvl="1"/>
                <a:r>
                  <a:rPr lang="en-US" dirty="0"/>
                  <a:t>If needed, include a legend</a:t>
                </a:r>
              </a:p>
              <a:p>
                <a:pPr lvl="1"/>
                <a:r>
                  <a:rPr lang="en-US" dirty="0"/>
                  <a:t>Scale / transform the variables if needed</a:t>
                </a:r>
              </a:p>
              <a:p>
                <a:pPr lvl="2"/>
                <a:r>
                  <a:rPr lang="en-US" dirty="0"/>
                  <a:t>Simplifies the relationship</a:t>
                </a:r>
              </a:p>
              <a:p>
                <a:pPr lvl="1"/>
                <a:r>
                  <a:rPr lang="en-US" dirty="0"/>
                  <a:t>Add trendlines if needed</a:t>
                </a:r>
              </a:p>
              <a:p>
                <a:pPr lvl="2"/>
                <a:r>
                  <a:rPr lang="en-US" dirty="0"/>
                  <a:t>You can also plot line charts if that's what your data suggests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158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Birth Rates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You are given the number of live births per 10 000 23-year-old</a:t>
            </a:r>
            <a:br>
              <a:rPr lang="en-US" dirty="0"/>
            </a:br>
            <a:r>
              <a:rPr lang="en-US" dirty="0"/>
              <a:t>women in the US between 1917 and 1975</a:t>
            </a:r>
          </a:p>
          <a:p>
            <a:pPr lvl="1"/>
            <a:r>
              <a:rPr lang="en-US" dirty="0"/>
              <a:t>File: </a:t>
            </a:r>
            <a:r>
              <a:rPr lang="en-US" b="1" dirty="0">
                <a:latin typeface="Consolas" panose="020B0609020204030204" pitchFamily="49" charset="0"/>
              </a:rPr>
              <a:t>birth_rates.csv</a:t>
            </a:r>
          </a:p>
          <a:p>
            <a:r>
              <a:rPr lang="en-US" dirty="0"/>
              <a:t>Plot a scatter plot of the birth rates per year</a:t>
            </a:r>
          </a:p>
          <a:p>
            <a:pPr lvl="1"/>
            <a:r>
              <a:rPr lang="en-US" dirty="0"/>
              <a:t>What conclusions can you make?</a:t>
            </a:r>
          </a:p>
          <a:p>
            <a:pPr lvl="1"/>
            <a:r>
              <a:rPr lang="en-US" dirty="0"/>
              <a:t>This is called "time series analysis" – we are analyzing a process</a:t>
            </a:r>
            <a:br>
              <a:rPr lang="en-US" dirty="0"/>
            </a:br>
            <a:r>
              <a:rPr lang="en-US" dirty="0"/>
              <a:t>as it evolves with time</a:t>
            </a:r>
          </a:p>
          <a:p>
            <a:r>
              <a:rPr lang="en-US" dirty="0"/>
              <a:t>Additionally, you can still inspect the variables one by one</a:t>
            </a:r>
          </a:p>
          <a:p>
            <a:pPr lvl="1"/>
            <a:r>
              <a:rPr lang="en-US" dirty="0"/>
              <a:t>Plot a histogram of the birth rates,</a:t>
            </a:r>
            <a:br>
              <a:rPr lang="en-US" dirty="0"/>
            </a:br>
            <a:r>
              <a:rPr lang="en-US" dirty="0"/>
              <a:t>disregarding the years</a:t>
            </a:r>
          </a:p>
          <a:p>
            <a:pPr lvl="1"/>
            <a:r>
              <a:rPr lang="en-US" dirty="0"/>
              <a:t>Are there any "typical" birth rates? </a:t>
            </a:r>
          </a:p>
          <a:p>
            <a:pPr lvl="2"/>
            <a:r>
              <a:rPr lang="en-US" dirty="0"/>
              <a:t>Are they distributed normally?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1" y="4066540"/>
            <a:ext cx="3365702" cy="26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Brain and Body Weights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b="1" dirty="0">
                <a:latin typeface="Consolas" panose="020B0609020204030204" pitchFamily="49" charset="0"/>
              </a:rPr>
              <a:t>brain_weight.csv</a:t>
            </a:r>
          </a:p>
          <a:p>
            <a:r>
              <a:rPr lang="en-US" dirty="0"/>
              <a:t>Inspect the two variables: body weight [kg], brain weight [g]</a:t>
            </a:r>
          </a:p>
          <a:p>
            <a:pPr lvl="1"/>
            <a:r>
              <a:rPr lang="en-US" dirty="0"/>
              <a:t>Plot histograms, even boxplots if needed</a:t>
            </a:r>
          </a:p>
          <a:p>
            <a:r>
              <a:rPr lang="en-US" dirty="0"/>
              <a:t>Create a scatterplot</a:t>
            </a:r>
          </a:p>
          <a:p>
            <a:pPr lvl="1"/>
            <a:r>
              <a:rPr lang="en-US" dirty="0"/>
              <a:t>The distribution is highly skewed, almost nothing is visible</a:t>
            </a:r>
          </a:p>
          <a:p>
            <a:r>
              <a:rPr lang="en-US" dirty="0"/>
              <a:t>Transform the data</a:t>
            </a:r>
          </a:p>
          <a:p>
            <a:pPr lvl="1"/>
            <a:r>
              <a:rPr lang="en-US" dirty="0"/>
              <a:t>Take logarithms of both the body weight and the brain weight</a:t>
            </a:r>
          </a:p>
          <a:p>
            <a:pPr lvl="1"/>
            <a:r>
              <a:rPr lang="en-US" dirty="0"/>
              <a:t>Plot histograms of the logarithms</a:t>
            </a:r>
          </a:p>
          <a:p>
            <a:pPr lvl="1"/>
            <a:r>
              <a:rPr lang="en-US" dirty="0"/>
              <a:t>Create another (log-log) scatterplot</a:t>
            </a:r>
          </a:p>
          <a:p>
            <a:pPr lvl="1"/>
            <a:r>
              <a:rPr lang="en-US" dirty="0"/>
              <a:t>Is there any significant relationship?</a:t>
            </a:r>
          </a:p>
          <a:p>
            <a:pPr lvl="2"/>
            <a:r>
              <a:rPr lang="en-US" dirty="0"/>
              <a:t>If so, what is the </a:t>
            </a:r>
            <a:r>
              <a:rPr lang="en-US" b="1" dirty="0"/>
              <a:t>real</a:t>
            </a:r>
            <a:r>
              <a:rPr lang="en-US" dirty="0"/>
              <a:t> relationship (between the untransformed variables)?</a:t>
            </a:r>
          </a:p>
          <a:p>
            <a:pPr lvl="2"/>
            <a:r>
              <a:rPr lang="en-US" dirty="0"/>
              <a:t>To find it, you have to "reverse" the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57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 can be dangerous</a:t>
            </a:r>
            <a:br>
              <a:rPr lang="en-US" dirty="0"/>
            </a:br>
            <a:r>
              <a:rPr lang="en-US" dirty="0"/>
              <a:t>(and wrong)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8188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1313"/>
                </a:solidFill>
              </a:rPr>
              <a:t>Correlation Does Not Imply Causation!</a:t>
            </a:r>
            <a:endParaRPr lang="bg-BG" dirty="0">
              <a:solidFill>
                <a:srgbClr val="BF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two variables are correlated, this does not mean that</a:t>
            </a:r>
            <a:br>
              <a:rPr lang="en-US" dirty="0"/>
            </a:br>
            <a:r>
              <a:rPr lang="en-US" dirty="0"/>
              <a:t>necessarily the first causes the second</a:t>
            </a:r>
          </a:p>
          <a:p>
            <a:r>
              <a:rPr lang="en-US" dirty="0"/>
              <a:t>Example: height and weight</a:t>
            </a:r>
          </a:p>
          <a:p>
            <a:pPr lvl="1"/>
            <a:r>
              <a:rPr lang="en-US" dirty="0"/>
              <a:t>Does a greater weight cause a greater height?</a:t>
            </a:r>
          </a:p>
          <a:p>
            <a:r>
              <a:rPr lang="en-US" dirty="0"/>
              <a:t>We can still describe them</a:t>
            </a:r>
          </a:p>
          <a:p>
            <a:r>
              <a:rPr lang="en-US" b="1" dirty="0"/>
              <a:t>We can predict </a:t>
            </a:r>
            <a:r>
              <a:rPr lang="en-US" dirty="0"/>
              <a:t>height from weight and vice versa</a:t>
            </a:r>
          </a:p>
          <a:p>
            <a:r>
              <a:rPr lang="en-US" dirty="0"/>
              <a:t>But that still does not say anything about one causing the other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pic>
        <p:nvPicPr>
          <p:cNvPr id="14338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1575"/>
            <a:ext cx="6169568" cy="24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0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Causation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Reverse causation</a:t>
                </a:r>
              </a:p>
              <a:p>
                <a:pPr lvl="1"/>
                <a:r>
                  <a:rPr lang="en-US" dirty="0"/>
                  <a:t>The faster the windmills rotate, the more wind there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Windmills cause wind</a:t>
                </a:r>
              </a:p>
              <a:p>
                <a:r>
                  <a:rPr lang="en-US" dirty="0"/>
                  <a:t>Lurking variable</a:t>
                </a:r>
              </a:p>
              <a:p>
                <a:pPr lvl="1"/>
                <a:r>
                  <a:rPr lang="en-US" dirty="0"/>
                  <a:t>The more firefighters there are to put out a fire, </a:t>
                </a:r>
                <a:br>
                  <a:rPr lang="en-US" dirty="0"/>
                </a:br>
                <a:r>
                  <a:rPr lang="en-US" dirty="0"/>
                  <a:t>the greater the damage caused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Firefighters being present at fires, cause more damage</a:t>
                </a:r>
              </a:p>
              <a:p>
                <a:r>
                  <a:rPr lang="en-US" dirty="0"/>
                  <a:t>Bidirectional relationship</a:t>
                </a:r>
              </a:p>
              <a:p>
                <a:pPr lvl="1"/>
                <a:r>
                  <a:rPr lang="en-US" dirty="0"/>
                  <a:t>Predator numbers affect prey numbers, but prey numbers</a:t>
                </a:r>
                <a:br>
                  <a:rPr lang="en-US" dirty="0"/>
                </a:br>
                <a:r>
                  <a:rPr lang="en-US" dirty="0"/>
                  <a:t>(amount of food) also affect predator numbers</a:t>
                </a:r>
              </a:p>
              <a:p>
                <a:r>
                  <a:rPr lang="en-US" dirty="0"/>
                  <a:t>Coincidence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http://tylervigen.com/spurious-correlations</a:t>
                </a:r>
                <a:endParaRPr lang="en-US" dirty="0"/>
              </a:p>
              <a:p>
                <a:r>
                  <a:rPr lang="en-US" dirty="0"/>
                  <a:t>More information about causal relationships: </a:t>
                </a:r>
                <a:r>
                  <a:rPr lang="en-US" dirty="0">
                    <a:hlinkClick r:id="rId3"/>
                  </a:rPr>
                  <a:t>minutephysics (YouTube)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46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Four datasets with similar descriptive statistics which look</a:t>
            </a:r>
            <a:br>
              <a:rPr lang="en-US" dirty="0"/>
            </a:br>
            <a:r>
              <a:rPr lang="en-US" dirty="0"/>
              <a:t>completely different when plotted</a:t>
            </a:r>
          </a:p>
          <a:p>
            <a:pPr lvl="1"/>
            <a:r>
              <a:rPr lang="en-US" dirty="0"/>
              <a:t>More information: </a:t>
            </a:r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Plot the data</a:t>
            </a:r>
          </a:p>
          <a:p>
            <a:pPr lvl="2"/>
            <a:r>
              <a:rPr lang="en-US" dirty="0"/>
              <a:t>In general, it’s important to get to know your data</a:t>
            </a:r>
          </a:p>
          <a:p>
            <a:pPr lvl="1"/>
            <a:r>
              <a:rPr lang="en-US" dirty="0"/>
              <a:t>List as many assumptions</a:t>
            </a:r>
            <a:br>
              <a:rPr lang="en-US" dirty="0"/>
            </a:br>
            <a:r>
              <a:rPr lang="en-US" dirty="0"/>
              <a:t>and simplifications as possible</a:t>
            </a:r>
          </a:p>
          <a:p>
            <a:pPr lvl="1"/>
            <a:r>
              <a:rPr lang="en-US" b="1" dirty="0"/>
              <a:t>Do not rely</a:t>
            </a:r>
            <a:r>
              <a:rPr lang="en-US" dirty="0"/>
              <a:t> simply</a:t>
            </a:r>
            <a:br>
              <a:rPr lang="en-US" dirty="0"/>
            </a:br>
            <a:r>
              <a:rPr lang="en-US" dirty="0"/>
              <a:t>on a bunch of numbers</a:t>
            </a:r>
          </a:p>
          <a:p>
            <a:pPr lvl="2"/>
            <a:r>
              <a:rPr lang="en-US" dirty="0"/>
              <a:t>Even worse, a single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53" y="3182187"/>
            <a:ext cx="4597043" cy="33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6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and inferential statistics</a:t>
            </a:r>
          </a:p>
          <a:p>
            <a:r>
              <a:rPr lang="en-US" dirty="0"/>
              <a:t>Population and sample</a:t>
            </a:r>
          </a:p>
          <a:p>
            <a:r>
              <a:rPr lang="en-US" dirty="0"/>
              <a:t>Properties of statistical distributions</a:t>
            </a:r>
          </a:p>
          <a:p>
            <a:r>
              <a:rPr lang="en-US" dirty="0"/>
              <a:t>Visualizing data</a:t>
            </a:r>
          </a:p>
          <a:p>
            <a:r>
              <a:rPr lang="en-US" dirty="0"/>
              <a:t>Covariance and correlation</a:t>
            </a:r>
          </a:p>
          <a:p>
            <a:r>
              <a:rPr lang="en-US" dirty="0"/>
              <a:t>Common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Simpson's Paradox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1973, University of California – Berkeley was sued </a:t>
                </a:r>
                <a:br>
                  <a:rPr lang="en-US" dirty="0"/>
                </a:br>
                <a:r>
                  <a:rPr lang="en-US" dirty="0"/>
                  <a:t>for sex discrimination</a:t>
                </a:r>
              </a:p>
              <a:p>
                <a:pPr lvl="1"/>
                <a:r>
                  <a:rPr lang="en-US" dirty="0"/>
                  <a:t>Accepted 44% male applicants but 35% female applicants</a:t>
                </a:r>
              </a:p>
              <a:p>
                <a:pPr lvl="1"/>
                <a:r>
                  <a:rPr lang="en-US" dirty="0"/>
                  <a:t>When researches dug in, they found it was not so</a:t>
                </a:r>
              </a:p>
              <a:p>
                <a:pPr lvl="1"/>
                <a:r>
                  <a:rPr lang="en-US" i="1" dirty="0"/>
                  <a:t>"If the data are properly pooled...there is a small but statistically </a:t>
                </a:r>
                <a:br>
                  <a:rPr lang="en-US" i="1" dirty="0"/>
                </a:br>
                <a:r>
                  <a:rPr lang="en-US" i="1" dirty="0"/>
                  <a:t>significant bias in favor of women."</a:t>
                </a:r>
              </a:p>
              <a:p>
                <a:r>
                  <a:rPr lang="en-US" dirty="0"/>
                  <a:t>Simpson's paradox</a:t>
                </a:r>
              </a:p>
              <a:p>
                <a:pPr lvl="1"/>
                <a:r>
                  <a:rPr lang="en-US" dirty="0"/>
                  <a:t>A case of </a:t>
                </a:r>
                <a:r>
                  <a:rPr lang="en-US" b="1" dirty="0">
                    <a:solidFill>
                      <a:srgbClr val="2196F3"/>
                    </a:solidFill>
                  </a:rPr>
                  <a:t>omitted variable </a:t>
                </a:r>
                <a:r>
                  <a:rPr lang="en-US" dirty="0"/>
                  <a:t>bias</a:t>
                </a:r>
              </a:p>
              <a:p>
                <a:pPr lvl="1"/>
                <a:r>
                  <a:rPr lang="en-US" dirty="0"/>
                  <a:t>Observed explanatory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explained variable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Lurking variable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Uneven sample sizes (in most cases)</a:t>
                </a:r>
              </a:p>
              <a:p>
                <a:pPr lvl="1"/>
                <a:r>
                  <a:rPr lang="en-US" dirty="0"/>
                  <a:t>The effect of the observed explanatory variable reverses</a:t>
                </a:r>
                <a:br>
                  <a:rPr lang="en-US" dirty="0"/>
                </a:br>
                <a:r>
                  <a:rPr lang="en-US" dirty="0"/>
                  <a:t>when we take the lurking variable into account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pic>
        <p:nvPicPr>
          <p:cNvPr id="1026" name="Picture 2" descr="https://s-media-cache-ak0.pinimg.com/564x/8e/c3/87/8ec3876f37cfafe25d06a040f1094e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9469" y="4964608"/>
            <a:ext cx="1281582" cy="18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31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Simpson's Paradox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we consider both samples </a:t>
                </a:r>
                <a:br>
                  <a:rPr lang="en-US" dirty="0"/>
                </a:br>
                <a:r>
                  <a:rPr lang="en-US" dirty="0"/>
                  <a:t>together, it appears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has a negative effect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we take color into account,</a:t>
                </a:r>
                <a:br>
                  <a:rPr lang="en-US" dirty="0"/>
                </a:br>
                <a:r>
                  <a:rPr lang="en-US" dirty="0"/>
                  <a:t>the relationship reverses</a:t>
                </a:r>
              </a:p>
              <a:p>
                <a:r>
                  <a:rPr lang="en-US" dirty="0"/>
                  <a:t>Other example: kidney stone treatment</a:t>
                </a:r>
              </a:p>
              <a:p>
                <a:pPr lvl="1"/>
                <a:r>
                  <a:rPr lang="en-US" dirty="0"/>
                  <a:t>One treatment is better for large stones, and better for small stones; </a:t>
                </a:r>
                <a:br>
                  <a:rPr lang="en-US" dirty="0"/>
                </a:br>
                <a:r>
                  <a:rPr lang="en-US" dirty="0"/>
                  <a:t>but the other one is better overall </a:t>
                </a:r>
              </a:p>
              <a:p>
                <a:pPr lvl="2"/>
                <a:r>
                  <a:rPr lang="en-US" dirty="0"/>
                  <a:t>Confounders – the severity of the illness + different sample sizes</a:t>
                </a:r>
              </a:p>
              <a:p>
                <a:r>
                  <a:rPr lang="en-US" dirty="0"/>
                  <a:t>An article with </a:t>
                </a:r>
                <a:r>
                  <a:rPr lang="en-US" dirty="0">
                    <a:hlinkClick r:id="rId2"/>
                  </a:rPr>
                  <a:t>more info</a:t>
                </a:r>
                <a:r>
                  <a:rPr lang="en-US" dirty="0"/>
                  <a:t> on the topic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pic>
        <p:nvPicPr>
          <p:cNvPr id="25602" name="Picture 2" descr="https://upload.wikimedia.org/wikipedia/commons/thumb/4/47/Simpson%27s_paradox_continuous.svg/390px-Simpson%27s_paradox_continuou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5" y="415636"/>
            <a:ext cx="3944346" cy="26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1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UCB Admissions – Explanation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research paper</a:t>
            </a:r>
            <a:r>
              <a:rPr lang="en-US" dirty="0"/>
              <a:t> concluded that 6 departments were </a:t>
            </a:r>
            <a:br>
              <a:rPr lang="en-US" dirty="0"/>
            </a:br>
            <a:r>
              <a:rPr lang="en-US" dirty="0"/>
              <a:t>significantly biased towards men and 4 – towards women</a:t>
            </a:r>
          </a:p>
          <a:p>
            <a:pPr lvl="1"/>
            <a:r>
              <a:rPr lang="en-US" dirty="0"/>
              <a:t>The other 75 weren't (significantly) biased at all</a:t>
            </a:r>
          </a:p>
          <a:p>
            <a:endParaRPr lang="en-US" dirty="0"/>
          </a:p>
          <a:p>
            <a:r>
              <a:rPr lang="en-US" dirty="0"/>
              <a:t>Actually, the overall bias was (slightly) in favor of women</a:t>
            </a:r>
          </a:p>
          <a:p>
            <a:r>
              <a:rPr lang="en-US" dirty="0"/>
              <a:t>Women tended to apply to competitive departments</a:t>
            </a:r>
            <a:br>
              <a:rPr lang="en-US" dirty="0"/>
            </a:br>
            <a:r>
              <a:rPr lang="en-US" dirty="0"/>
              <a:t>with low admission rates</a:t>
            </a:r>
          </a:p>
          <a:p>
            <a:r>
              <a:rPr lang="en-US" dirty="0"/>
              <a:t>Men tended to apply to less competitive departments with high</a:t>
            </a:r>
            <a:br>
              <a:rPr lang="en-US" dirty="0"/>
            </a:br>
            <a:r>
              <a:rPr lang="en-US" dirty="0"/>
              <a:t>admission rates</a:t>
            </a:r>
          </a:p>
          <a:p>
            <a:pPr lvl="1"/>
            <a:r>
              <a:rPr lang="en-US" dirty="0"/>
              <a:t>We cannot observe that directly from our dataset</a:t>
            </a:r>
          </a:p>
          <a:p>
            <a:pPr lvl="1"/>
            <a:r>
              <a:rPr lang="en-US" b="1" dirty="0"/>
              <a:t>Lurking variable </a:t>
            </a:r>
            <a:r>
              <a:rPr lang="en-US" dirty="0"/>
              <a:t>– competitiveness</a:t>
            </a:r>
          </a:p>
          <a:p>
            <a:pPr lvl="2"/>
            <a:r>
              <a:rPr lang="en-US" dirty="0"/>
              <a:t>Students didn't have the same motivations to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574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and inferential statistics</a:t>
            </a:r>
          </a:p>
          <a:p>
            <a:r>
              <a:rPr lang="en-US" dirty="0"/>
              <a:t>Population and sample</a:t>
            </a:r>
          </a:p>
          <a:p>
            <a:r>
              <a:rPr lang="en-US" dirty="0"/>
              <a:t>Properties of statistical distributions</a:t>
            </a:r>
          </a:p>
          <a:p>
            <a:r>
              <a:rPr lang="en-US" dirty="0"/>
              <a:t>Visualizing data</a:t>
            </a:r>
          </a:p>
          <a:p>
            <a:r>
              <a:rPr lang="en-US" dirty="0"/>
              <a:t>Covariance and correlation</a:t>
            </a:r>
          </a:p>
          <a:p>
            <a:r>
              <a:rPr lang="en-US" dirty="0"/>
              <a:t>Common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deal with many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5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which are used to </a:t>
            </a:r>
            <a:r>
              <a:rPr lang="en-US" dirty="0">
                <a:solidFill>
                  <a:srgbClr val="2196F3"/>
                </a:solidFill>
              </a:rPr>
              <a:t>summarize</a:t>
            </a:r>
            <a:r>
              <a:rPr lang="en-US" dirty="0"/>
              <a:t> and </a:t>
            </a:r>
            <a:r>
              <a:rPr lang="en-US" dirty="0">
                <a:solidFill>
                  <a:srgbClr val="2196F3"/>
                </a:solidFill>
              </a:rPr>
              <a:t>describe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We work with </a:t>
            </a:r>
            <a:r>
              <a:rPr lang="en-US" b="1" dirty="0"/>
              <a:t>all items of interest</a:t>
            </a:r>
            <a:r>
              <a:rPr lang="en-US" dirty="0"/>
              <a:t> – </a:t>
            </a:r>
            <a:r>
              <a:rPr lang="en-US" b="1" dirty="0">
                <a:solidFill>
                  <a:srgbClr val="2196F3"/>
                </a:solidFill>
              </a:rPr>
              <a:t>statistical population</a:t>
            </a:r>
          </a:p>
          <a:p>
            <a:pPr lvl="1"/>
            <a:r>
              <a:rPr lang="en-US" dirty="0"/>
              <a:t>We don’t try to make predictions, just describe what we’re seeing</a:t>
            </a:r>
          </a:p>
          <a:p>
            <a:r>
              <a:rPr lang="en-US" dirty="0"/>
              <a:t>Not very useful on their own </a:t>
            </a:r>
          </a:p>
          <a:p>
            <a:pPr lvl="1"/>
            <a:r>
              <a:rPr lang="en-US" dirty="0"/>
              <a:t>But an important part of other methods</a:t>
            </a:r>
          </a:p>
          <a:p>
            <a:r>
              <a:rPr lang="en-US" dirty="0"/>
              <a:t>Example: pet shop sales</a:t>
            </a:r>
          </a:p>
          <a:p>
            <a:pPr lvl="1"/>
            <a:r>
              <a:rPr lang="en-US" dirty="0"/>
              <a:t>100 pets in one month: 40 dogs, 30 cats, 30 other</a:t>
            </a:r>
          </a:p>
          <a:p>
            <a:r>
              <a:rPr lang="en-US" dirty="0"/>
              <a:t>What percent of all pets are dogs?</a:t>
            </a:r>
          </a:p>
          <a:p>
            <a:r>
              <a:rPr lang="en-US" dirty="0"/>
              <a:t>What's the mean number of cats sold per month?</a:t>
            </a:r>
          </a:p>
          <a:p>
            <a:r>
              <a:rPr lang="en-US" dirty="0"/>
              <a:t>We can also represent the information graphically</a:t>
            </a:r>
          </a:p>
          <a:p>
            <a:pPr lvl="1"/>
            <a:r>
              <a:rPr lang="en-US" dirty="0"/>
              <a:t>What does the distribution of dog sales per day look like?</a:t>
            </a:r>
          </a:p>
          <a:p>
            <a:pPr lvl="1"/>
            <a:r>
              <a:rPr lang="en-US" dirty="0"/>
              <a:t>What does the cumulative distribution of sales look like?</a:t>
            </a:r>
          </a:p>
          <a:p>
            <a:pPr lvl="1"/>
            <a:r>
              <a:rPr lang="en-US" dirty="0"/>
              <a:t>How do sales compare?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2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cases the </a:t>
                </a:r>
                <a:r>
                  <a:rPr lang="en-US" dirty="0">
                    <a:solidFill>
                      <a:srgbClr val="2196F3"/>
                    </a:solidFill>
                  </a:rPr>
                  <a:t>population</a:t>
                </a:r>
                <a:r>
                  <a:rPr lang="en-US" dirty="0"/>
                  <a:t> is too large (or even infinite)</a:t>
                </a:r>
              </a:p>
              <a:p>
                <a:pPr lvl="1"/>
                <a:r>
                  <a:rPr lang="en-US" dirty="0"/>
                  <a:t>We represent the population by a subset – </a:t>
                </a:r>
                <a:r>
                  <a:rPr lang="en-US" b="1" dirty="0">
                    <a:solidFill>
                      <a:srgbClr val="2196F3"/>
                    </a:solidFill>
                  </a:rPr>
                  <a:t>sample</a:t>
                </a:r>
              </a:p>
              <a:p>
                <a:pPr lvl="1"/>
                <a:r>
                  <a:rPr lang="en-US" b="1" dirty="0"/>
                  <a:t>The population characteristics can be estimated</a:t>
                </a:r>
                <a:br>
                  <a:rPr lang="en-US" b="1" dirty="0"/>
                </a:br>
                <a:r>
                  <a:rPr lang="en-US" b="1" dirty="0"/>
                  <a:t>by using the sample</a:t>
                </a:r>
              </a:p>
              <a:p>
                <a:pPr lvl="2"/>
                <a:r>
                  <a:rPr lang="en-US" dirty="0"/>
                  <a:t>We have to be extremely careful how to choose the sample</a:t>
                </a:r>
              </a:p>
              <a:p>
                <a:pPr lvl="1"/>
                <a:r>
                  <a:rPr lang="en-US" dirty="0"/>
                  <a:t>In most cases we need </a:t>
                </a:r>
                <a:r>
                  <a:rPr lang="en-US" dirty="0">
                    <a:solidFill>
                      <a:srgbClr val="2196F3"/>
                    </a:solidFill>
                  </a:rPr>
                  <a:t>random sampling</a:t>
                </a:r>
                <a:r>
                  <a:rPr lang="en-US" dirty="0"/>
                  <a:t> of the population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Voting predictions</a:t>
                </a:r>
              </a:p>
              <a:p>
                <a:pPr lvl="2"/>
                <a:r>
                  <a:rPr lang="en-US" dirty="0"/>
                  <a:t>We ask a small number of people and we draw </a:t>
                </a:r>
                <a:r>
                  <a:rPr lang="en-US" dirty="0">
                    <a:solidFill>
                      <a:srgbClr val="2196F3"/>
                    </a:solidFill>
                  </a:rPr>
                  <a:t>inferences</a:t>
                </a:r>
                <a:r>
                  <a:rPr lang="en-US" dirty="0"/>
                  <a:t> about the</a:t>
                </a:r>
                <a:br>
                  <a:rPr lang="en-US" dirty="0"/>
                </a:br>
                <a:r>
                  <a:rPr lang="en-US" dirty="0"/>
                  <a:t>entire country</a:t>
                </a:r>
              </a:p>
              <a:p>
                <a:pPr lvl="1"/>
                <a:r>
                  <a:rPr lang="en-US" dirty="0"/>
                  <a:t>Mean salary by age</a:t>
                </a:r>
              </a:p>
              <a:p>
                <a:pPr lvl="2"/>
                <a:r>
                  <a:rPr lang="en-US" dirty="0"/>
                  <a:t>We divide people into age groups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20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20−25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25−30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30−35</m:t>
                    </m:r>
                  </m:oMath>
                </a14:m>
                <a:r>
                  <a:rPr lang="en-US" dirty="0"/>
                  <a:t>, …) and ask</a:t>
                </a:r>
                <a:br>
                  <a:rPr lang="en-US" dirty="0"/>
                </a:br>
                <a:r>
                  <a:rPr lang="en-US" dirty="0"/>
                  <a:t>several people within each age group</a:t>
                </a:r>
              </a:p>
              <a:p>
                <a:pPr lvl="2"/>
                <a:r>
                  <a:rPr lang="en-US" dirty="0"/>
                  <a:t>This also makes the continuous variable "age" easier to work with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985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selecting a sample from the population</a:t>
            </a:r>
          </a:p>
          <a:p>
            <a:r>
              <a:rPr lang="en-US" dirty="0"/>
              <a:t>Steps in the sampling process</a:t>
            </a:r>
          </a:p>
          <a:p>
            <a:pPr lvl="1"/>
            <a:r>
              <a:rPr lang="en-US" dirty="0"/>
              <a:t>Define the population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2196F3"/>
                </a:solidFill>
              </a:rPr>
              <a:t>sampling frame</a:t>
            </a:r>
            <a:r>
              <a:rPr lang="en-US" dirty="0"/>
              <a:t> – a set of items from the population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2196F3"/>
                </a:solidFill>
              </a:rPr>
              <a:t>sampling method </a:t>
            </a:r>
            <a:r>
              <a:rPr lang="en-US" dirty="0"/>
              <a:t>– how to select items from the frame</a:t>
            </a:r>
          </a:p>
          <a:p>
            <a:pPr lvl="1"/>
            <a:r>
              <a:rPr lang="en-US" dirty="0"/>
              <a:t>Determine the sample size</a:t>
            </a:r>
          </a:p>
          <a:p>
            <a:pPr lvl="1"/>
            <a:r>
              <a:rPr lang="en-US" dirty="0"/>
              <a:t>Implement the sampling and collect data</a:t>
            </a:r>
          </a:p>
          <a:p>
            <a:r>
              <a:rPr lang="en-US" dirty="0"/>
              <a:t>A badly done sampling can induce </a:t>
            </a:r>
            <a:r>
              <a:rPr lang="en-US" b="1" dirty="0"/>
              <a:t>biases</a:t>
            </a:r>
            <a:r>
              <a:rPr lang="en-US" dirty="0"/>
              <a:t> and </a:t>
            </a:r>
            <a:r>
              <a:rPr lang="en-US" b="1" dirty="0"/>
              <a:t>errors</a:t>
            </a:r>
          </a:p>
          <a:p>
            <a:pPr lvl="1"/>
            <a:r>
              <a:rPr lang="en-US" b="1" dirty="0"/>
              <a:t>Selection bias</a:t>
            </a:r>
            <a:r>
              <a:rPr lang="en-US" dirty="0"/>
              <a:t> – selecting a non-random sample</a:t>
            </a:r>
          </a:p>
          <a:p>
            <a:pPr lvl="2"/>
            <a:r>
              <a:rPr lang="en-US" dirty="0"/>
              <a:t>E.g., asking only CEOs of companies when sampling data for salaries by age</a:t>
            </a:r>
          </a:p>
          <a:p>
            <a:pPr lvl="1"/>
            <a:r>
              <a:rPr lang="en-US" b="1" dirty="0"/>
              <a:t>Random sampling error</a:t>
            </a:r>
            <a:r>
              <a:rPr lang="en-US" dirty="0"/>
              <a:t> – random variations in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96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Non-random sampling</a:t>
                </a:r>
              </a:p>
              <a:p>
                <a:pPr lvl="1"/>
                <a:r>
                  <a:rPr lang="en-US" dirty="0"/>
                  <a:t>Can be biased</a:t>
                </a:r>
              </a:p>
              <a:p>
                <a:pPr lvl="1"/>
                <a:r>
                  <a:rPr lang="en-US" b="1" dirty="0"/>
                  <a:t>Not representative </a:t>
                </a:r>
                <a:r>
                  <a:rPr lang="en-US" dirty="0"/>
                  <a:t>of the population</a:t>
                </a:r>
              </a:p>
              <a:p>
                <a:r>
                  <a:rPr lang="en-US" dirty="0"/>
                  <a:t>Random sampling</a:t>
                </a:r>
              </a:p>
              <a:p>
                <a:pPr lvl="1"/>
                <a:r>
                  <a:rPr lang="en-US" dirty="0"/>
                  <a:t>Every member of the population has equal chance of being chosen</a:t>
                </a:r>
              </a:p>
              <a:p>
                <a:pPr lvl="1"/>
                <a:r>
                  <a:rPr lang="en-US" dirty="0"/>
                  <a:t>Example: insect population in trees</a:t>
                </a:r>
              </a:p>
              <a:p>
                <a:pPr lvl="2"/>
                <a:r>
                  <a:rPr lang="en-US" dirty="0"/>
                  <a:t>Trees are numbered 1-200, 10 trees are chosen at random</a:t>
                </a:r>
              </a:p>
              <a:p>
                <a:pPr lvl="2"/>
                <a:r>
                  <a:rPr lang="en-US" dirty="0"/>
                  <a:t>All insects are counted on the 10 random trees</a:t>
                </a:r>
              </a:p>
              <a:p>
                <a:r>
                  <a:rPr lang="en-US" dirty="0"/>
                  <a:t>Stratified sampling</a:t>
                </a:r>
              </a:p>
              <a:p>
                <a:pPr lvl="1"/>
                <a:r>
                  <a:rPr lang="en-US" dirty="0"/>
                  <a:t>Divide the population into categories (subpopulations)</a:t>
                </a:r>
              </a:p>
              <a:p>
                <a:pPr lvl="1"/>
                <a:r>
                  <a:rPr lang="en-US" dirty="0"/>
                  <a:t>For each category, sample at random</a:t>
                </a:r>
              </a:p>
              <a:p>
                <a:pPr lvl="1"/>
                <a:r>
                  <a:rPr lang="en-US" dirty="0"/>
                  <a:t>Example: foot measurement study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male / female; age groups</a:t>
                </a:r>
              </a:p>
              <a:p>
                <a:pPr lvl="2"/>
                <a:r>
                  <a:rPr lang="en-US" dirty="0"/>
                  <a:t>Select samples for each combination { gender; age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60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br>
              <a:rPr lang="en-US" dirty="0"/>
            </a:br>
            <a:r>
              <a:rPr lang="en-US" dirty="0"/>
              <a:t>of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Mean, standard deviation, </a:t>
            </a:r>
            <a:br>
              <a:rPr lang="en-US" dirty="0"/>
            </a:br>
            <a:r>
              <a:rPr lang="en-US" dirty="0"/>
              <a:t>skewness, kurtosis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4193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,7076"/>
  <p:tag name="ORIGINALWIDTH" val="665,1669"/>
  <p:tag name="LATEXADDIN" val="\documentclass{article}&#10;\usepackage{amsmath}&#10;\pagestyle{empty}&#10;\begin{document}&#10;&#10;$$&#10;\bar{x} = \frac{1}{n}\sum_{x=1}^n x_i&#10;$$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307,087"/>
  <p:tag name="LATEXADDIN" val="\documentclass{article}&#10;\usepackage{amsmath}&#10;\pagestyle{empty}&#10;\begin{document}&#10;&#10;$$&#10;\rho = \frac{1}{n}\sum p_i=\frac{\text{cov}(x, y)}{s_x s_y}&#10;$$&#10;&#10;\end{document}"/>
  <p:tag name="IGUANATEXSIZE" val="22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,7076"/>
  <p:tag name="ORIGINALWIDTH" val="1466,817"/>
  <p:tag name="LATEXADDIN" val="\documentclass{article}&#10;\usepackage{amsmath}&#10;\pagestyle{empty}&#10;\begin{document}&#10;&#10;$$&#10;S^2(x) = \frac{1}{n-1}\sum_{x=1}^n (x_i-\bar{x})^2&#10;$$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,7046"/>
  <p:tag name="ORIGINALWIDTH" val="1278,59"/>
  <p:tag name="LATEXADDIN" val="\documentclass{article}&#10;\usepackage{amsmath}&#10;\pagestyle{empty}&#10;\begin{document}&#10;&#10;$$&#10;\mu(x) = E[x] = \frac{1}{N}\sum_{i=1}^N x_i&#10;$$&#10;\end{document}"/>
  <p:tag name="IGUANATEXSIZE" val="2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246,344"/>
  <p:tag name="LATEXADDIN" val="\documentclass{article}&#10;\usepackage{amsmath}&#10;\pagestyle{empty}&#10;\begin{document}&#10;&#10;$$&#10;\sigma^2(x) = E[(x_i - \mu)^2] = &#10;$$&#10;\end{document}"/>
  <p:tag name="IGUANATEXSIZE" val="22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,7046"/>
  <p:tag name="ORIGINALWIDTH" val="950,1313"/>
  <p:tag name="LATEXADDIN" val="\documentclass{article}&#10;\usepackage{amsmath}&#10;\pagestyle{empty}&#10;\begin{document}&#10;&#10;$$&#10;= \frac{1}{N}\sum_{i=1}^N (x_i - \mu)^2&#10;$$&#10;&#10;&#10;\end{document}"/>
  <p:tag name="IGUANATEXSIZE" val="22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1057,368"/>
  <p:tag name="LATEXADDIN" val="\documentclass{article}&#10;\usepackage{amsmath}&#10;\pagestyle{empty}&#10;\begin{document}&#10;&#10;$$&#10;\mu_r(x) = \frac{\sum(x-\mu)^r}{N}&#10;$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,4646"/>
  <p:tag name="ORIGINALWIDTH" val="1487,064"/>
  <p:tag name="LATEXADDIN" val="\documentclass{article}&#10;\usepackage{amsmath}&#10;\pagestyle{empty}&#10;\begin{document}&#10;&#10;$$&#10;N(x|\mu,\sigma)=\frac{1}{\sigma\sqrt{2\pi}}\, e^{-\frac{(x - \mu)^2}{2 \sigma^2}}&#10;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9681"/>
  <p:tag name="ORIGINALWIDTH" val="1772,778"/>
  <p:tag name="LATEXADDIN" val="\documentclass{article}&#10;\usepackage{amsmath}&#10;\pagestyle{empty}&#10;\begin{document}&#10;&#10;$$&#10;\text{cov}(x, y) = \frac{1}{n}\sum(x_i-\bar{x})(y_i-\bar{y})&#10;$$&#10;&#10;\end{document}"/>
  <p:tag name="IGUANATEXSIZE" val="2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169,104"/>
  <p:tag name="LATEXADDIN" val="\documentclass{article}&#10;\usepackage{amsmath}&#10;\pagestyle{empty}&#10;\begin{document}&#10;&#10;$$&#10;p_i = \frac{(x_i-\bar{x})}{s_x}\frac{(y_i-\bar{y})}{s_y}&#10;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2479</Words>
  <Application>Microsoft Office PowerPoint</Application>
  <PresentationFormat>Widescreen</PresentationFormat>
  <Paragraphs>345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Statistics</vt:lpstr>
      <vt:lpstr>sli.do #MathForDevs</vt:lpstr>
      <vt:lpstr>Table of Contents</vt:lpstr>
      <vt:lpstr>Basic Concepts</vt:lpstr>
      <vt:lpstr>Descriptive Statistics</vt:lpstr>
      <vt:lpstr>Inferential Statistics</vt:lpstr>
      <vt:lpstr>Sampling</vt:lpstr>
      <vt:lpstr>Sampling Methods</vt:lpstr>
      <vt:lpstr>Properties of Distributions</vt:lpstr>
      <vt:lpstr>Summarizing Distributions</vt:lpstr>
      <vt:lpstr>Measures of Central Tendency</vt:lpstr>
      <vt:lpstr>Variance</vt:lpstr>
      <vt:lpstr>Variance (2)</vt:lpstr>
      <vt:lpstr>Population vs. Sample: Measures</vt:lpstr>
      <vt:lpstr>Example: Snowfall Data</vt:lpstr>
      <vt:lpstr>Five-Number Summary</vt:lpstr>
      <vt:lpstr>Moments of Distributions</vt:lpstr>
      <vt:lpstr>Moments of the Gaussian Distribution</vt:lpstr>
      <vt:lpstr>Standard Score</vt:lpstr>
      <vt:lpstr>Many Variables</vt:lpstr>
      <vt:lpstr>Covariance</vt:lpstr>
      <vt:lpstr>Correlation</vt:lpstr>
      <vt:lpstr>Scatter Plots</vt:lpstr>
      <vt:lpstr>Example: Birth Rates</vt:lpstr>
      <vt:lpstr>Example: Brain and Body Weights</vt:lpstr>
      <vt:lpstr>Common Pitfalls</vt:lpstr>
      <vt:lpstr>Correlation Does Not Imply Causation!</vt:lpstr>
      <vt:lpstr>Correlation vs. Causation</vt:lpstr>
      <vt:lpstr>Anscombe’s Quartet</vt:lpstr>
      <vt:lpstr>Simpson's Paradox</vt:lpstr>
      <vt:lpstr>Simpson's Paradox (2)</vt:lpstr>
      <vt:lpstr>UCB Admissions – Explanation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329</cp:revision>
  <dcterms:created xsi:type="dcterms:W3CDTF">2017-09-11T12:40:37Z</dcterms:created>
  <dcterms:modified xsi:type="dcterms:W3CDTF">2022-05-19T14:32:05Z</dcterms:modified>
</cp:coreProperties>
</file>