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9" r:id="rId3"/>
    <p:sldId id="257" r:id="rId4"/>
    <p:sldId id="262" r:id="rId5"/>
    <p:sldId id="263" r:id="rId6"/>
    <p:sldId id="264" r:id="rId7"/>
    <p:sldId id="294" r:id="rId8"/>
    <p:sldId id="295" r:id="rId9"/>
    <p:sldId id="296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7" r:id="rId24"/>
    <p:sldId id="297" r:id="rId25"/>
    <p:sldId id="298" r:id="rId26"/>
    <p:sldId id="288" r:id="rId27"/>
    <p:sldId id="289" r:id="rId28"/>
    <p:sldId id="290" r:id="rId29"/>
    <p:sldId id="259" r:id="rId30"/>
    <p:sldId id="261" r:id="rId31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4D4D"/>
    <a:srgbClr val="2196F3"/>
    <a:srgbClr val="8BC34A"/>
    <a:srgbClr val="3F51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roup 109"/>
          <p:cNvGrpSpPr/>
          <p:nvPr userDrawn="1"/>
        </p:nvGrpSpPr>
        <p:grpSpPr>
          <a:xfrm>
            <a:off x="3810" y="-7619"/>
            <a:ext cx="12191998" cy="6880134"/>
            <a:chOff x="3810" y="-1"/>
            <a:chExt cx="12191998" cy="6858001"/>
          </a:xfrm>
        </p:grpSpPr>
        <p:sp>
          <p:nvSpPr>
            <p:cNvPr id="109" name="Freeform 108"/>
            <p:cNvSpPr/>
            <p:nvPr userDrawn="1"/>
          </p:nvSpPr>
          <p:spPr>
            <a:xfrm>
              <a:off x="1803400" y="0"/>
              <a:ext cx="10392408" cy="6858000"/>
            </a:xfrm>
            <a:custGeom>
              <a:avLst/>
              <a:gdLst>
                <a:gd name="connsiteX0" fmla="*/ 0 w 10392408"/>
                <a:gd name="connsiteY0" fmla="*/ 0 h 6858000"/>
                <a:gd name="connsiteX1" fmla="*/ 6534783 w 10392408"/>
                <a:gd name="connsiteY1" fmla="*/ 0 h 6858000"/>
                <a:gd name="connsiteX2" fmla="*/ 6658608 w 10392408"/>
                <a:gd name="connsiteY2" fmla="*/ 0 h 6858000"/>
                <a:gd name="connsiteX3" fmla="*/ 9106533 w 10392408"/>
                <a:gd name="connsiteY3" fmla="*/ 0 h 6858000"/>
                <a:gd name="connsiteX4" fmla="*/ 10392408 w 10392408"/>
                <a:gd name="connsiteY4" fmla="*/ 6858000 h 6858000"/>
                <a:gd name="connsiteX5" fmla="*/ 6658608 w 10392408"/>
                <a:gd name="connsiteY5" fmla="*/ 6858000 h 6858000"/>
                <a:gd name="connsiteX6" fmla="*/ 5248908 w 10392408"/>
                <a:gd name="connsiteY6" fmla="*/ 6858000 h 6858000"/>
                <a:gd name="connsiteX7" fmla="*/ 0 w 10392408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392408" h="6858000">
                  <a:moveTo>
                    <a:pt x="0" y="0"/>
                  </a:moveTo>
                  <a:lnTo>
                    <a:pt x="6534783" y="0"/>
                  </a:lnTo>
                  <a:lnTo>
                    <a:pt x="6658608" y="0"/>
                  </a:lnTo>
                  <a:lnTo>
                    <a:pt x="9106533" y="0"/>
                  </a:lnTo>
                  <a:lnTo>
                    <a:pt x="10392408" y="6858000"/>
                  </a:lnTo>
                  <a:lnTo>
                    <a:pt x="6658608" y="6858000"/>
                  </a:lnTo>
                  <a:lnTo>
                    <a:pt x="5248908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sp>
          <p:nvSpPr>
            <p:cNvPr id="105" name="Freeform 104"/>
            <p:cNvSpPr/>
            <p:nvPr userDrawn="1"/>
          </p:nvSpPr>
          <p:spPr>
            <a:xfrm>
              <a:off x="1943102" y="-1"/>
              <a:ext cx="9842498" cy="6858000"/>
            </a:xfrm>
            <a:custGeom>
              <a:avLst/>
              <a:gdLst>
                <a:gd name="connsiteX0" fmla="*/ 0 w 9842498"/>
                <a:gd name="connsiteY0" fmla="*/ 0 h 6858000"/>
                <a:gd name="connsiteX1" fmla="*/ 5984873 w 9842498"/>
                <a:gd name="connsiteY1" fmla="*/ 0 h 6858000"/>
                <a:gd name="connsiteX2" fmla="*/ 6108698 w 9842498"/>
                <a:gd name="connsiteY2" fmla="*/ 0 h 6858000"/>
                <a:gd name="connsiteX3" fmla="*/ 8556623 w 9842498"/>
                <a:gd name="connsiteY3" fmla="*/ 0 h 6858000"/>
                <a:gd name="connsiteX4" fmla="*/ 9842498 w 9842498"/>
                <a:gd name="connsiteY4" fmla="*/ 6858000 h 6858000"/>
                <a:gd name="connsiteX5" fmla="*/ 6108698 w 9842498"/>
                <a:gd name="connsiteY5" fmla="*/ 6858000 h 6858000"/>
                <a:gd name="connsiteX6" fmla="*/ 4698998 w 9842498"/>
                <a:gd name="connsiteY6" fmla="*/ 6858000 h 6858000"/>
                <a:gd name="connsiteX7" fmla="*/ 0 w 9842498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842498" h="6858000">
                  <a:moveTo>
                    <a:pt x="0" y="0"/>
                  </a:moveTo>
                  <a:lnTo>
                    <a:pt x="5984873" y="0"/>
                  </a:lnTo>
                  <a:lnTo>
                    <a:pt x="6108698" y="0"/>
                  </a:lnTo>
                  <a:lnTo>
                    <a:pt x="8556623" y="0"/>
                  </a:lnTo>
                  <a:lnTo>
                    <a:pt x="9842498" y="6858000"/>
                  </a:lnTo>
                  <a:lnTo>
                    <a:pt x="6108698" y="6858000"/>
                  </a:lnTo>
                  <a:lnTo>
                    <a:pt x="4698998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sp>
          <p:nvSpPr>
            <p:cNvPr id="90" name="Freeform 89"/>
            <p:cNvSpPr/>
            <p:nvPr userDrawn="1"/>
          </p:nvSpPr>
          <p:spPr>
            <a:xfrm rot="10800000">
              <a:off x="3810" y="-1"/>
              <a:ext cx="1939290" cy="6858000"/>
            </a:xfrm>
            <a:custGeom>
              <a:avLst/>
              <a:gdLst>
                <a:gd name="connsiteX0" fmla="*/ 1939290 w 1939290"/>
                <a:gd name="connsiteY0" fmla="*/ 6858000 h 6858000"/>
                <a:gd name="connsiteX1" fmla="*/ 0 w 1939290"/>
                <a:gd name="connsiteY1" fmla="*/ 6858000 h 6858000"/>
                <a:gd name="connsiteX2" fmla="*/ 0 w 1939290"/>
                <a:gd name="connsiteY2" fmla="*/ 0 h 6858000"/>
                <a:gd name="connsiteX3" fmla="*/ 653415 w 1939290"/>
                <a:gd name="connsiteY3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39290" h="6858000">
                  <a:moveTo>
                    <a:pt x="1939290" y="6858000"/>
                  </a:moveTo>
                  <a:lnTo>
                    <a:pt x="0" y="6858000"/>
                  </a:lnTo>
                  <a:lnTo>
                    <a:pt x="0" y="0"/>
                  </a:lnTo>
                  <a:lnTo>
                    <a:pt x="653415" y="0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sp>
          <p:nvSpPr>
            <p:cNvPr id="88" name="Freeform 87"/>
            <p:cNvSpPr/>
            <p:nvPr userDrawn="1"/>
          </p:nvSpPr>
          <p:spPr>
            <a:xfrm rot="10800000">
              <a:off x="419100" y="-1"/>
              <a:ext cx="1524000" cy="6858000"/>
            </a:xfrm>
            <a:custGeom>
              <a:avLst/>
              <a:gdLst>
                <a:gd name="connsiteX0" fmla="*/ 1524000 w 1524000"/>
                <a:gd name="connsiteY0" fmla="*/ 6858000 h 6858000"/>
                <a:gd name="connsiteX1" fmla="*/ 0 w 1524000"/>
                <a:gd name="connsiteY1" fmla="*/ 6858000 h 6858000"/>
                <a:gd name="connsiteX2" fmla="*/ 0 w 1524000"/>
                <a:gd name="connsiteY2" fmla="*/ 0 h 6858000"/>
                <a:gd name="connsiteX3" fmla="*/ 238125 w 1524000"/>
                <a:gd name="connsiteY3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4000" h="6858000">
                  <a:moveTo>
                    <a:pt x="1524000" y="6858000"/>
                  </a:moveTo>
                  <a:lnTo>
                    <a:pt x="0" y="6858000"/>
                  </a:lnTo>
                  <a:lnTo>
                    <a:pt x="0" y="0"/>
                  </a:lnTo>
                  <a:lnTo>
                    <a:pt x="23812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822960" y="137160"/>
            <a:ext cx="9688467" cy="1988820"/>
          </a:xfrm>
        </p:spPr>
        <p:txBody>
          <a:bodyPr anchor="b">
            <a:normAutofit/>
          </a:bodyPr>
          <a:lstStyle>
            <a:lvl1pPr algn="r">
              <a:defRPr sz="5200">
                <a:solidFill>
                  <a:srgbClr val="2196F3"/>
                </a:solidFill>
              </a:defRPr>
            </a:lvl1pPr>
          </a:lstStyle>
          <a:p>
            <a:r>
              <a:rPr lang="en-US" dirty="0"/>
              <a:t>Presentation Title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1097280" y="2153510"/>
            <a:ext cx="9414147" cy="1390311"/>
          </a:xfrm>
        </p:spPr>
        <p:txBody>
          <a:bodyPr>
            <a:normAutofit/>
          </a:bodyPr>
          <a:lstStyle>
            <a:lvl1pPr marL="0" indent="0" algn="r">
              <a:buNone/>
              <a:defRPr sz="3200" b="0" i="0" strike="noStrike" baseline="0">
                <a:solidFill>
                  <a:srgbClr val="2196F3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Main topics</a:t>
            </a:r>
            <a:endParaRPr lang="bg-BG" dirty="0"/>
          </a:p>
        </p:txBody>
      </p:sp>
      <p:sp>
        <p:nvSpPr>
          <p:cNvPr id="113" name="Text Placeholder 112"/>
          <p:cNvSpPr>
            <a:spLocks noGrp="1"/>
          </p:cNvSpPr>
          <p:nvPr>
            <p:ph type="body" sz="quarter" idx="10" hasCustomPrompt="1"/>
          </p:nvPr>
        </p:nvSpPr>
        <p:spPr>
          <a:xfrm>
            <a:off x="1803399" y="5339499"/>
            <a:ext cx="4281486" cy="489744"/>
          </a:xfrm>
        </p:spPr>
        <p:txBody>
          <a:bodyPr>
            <a:normAutofit/>
          </a:bodyPr>
          <a:lstStyle>
            <a:lvl1pPr marL="0" indent="0">
              <a:buNone/>
              <a:defRPr sz="3200" b="1">
                <a:solidFill>
                  <a:srgbClr val="4D4D4D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  <a:endParaRPr lang="bg-BG" dirty="0"/>
          </a:p>
        </p:txBody>
      </p:sp>
      <p:sp>
        <p:nvSpPr>
          <p:cNvPr id="114" name="Text Placeholder 112"/>
          <p:cNvSpPr>
            <a:spLocks noGrp="1"/>
          </p:cNvSpPr>
          <p:nvPr>
            <p:ph type="body" sz="quarter" idx="11" hasCustomPrompt="1"/>
          </p:nvPr>
        </p:nvSpPr>
        <p:spPr>
          <a:xfrm>
            <a:off x="1803399" y="5829300"/>
            <a:ext cx="4281487" cy="368300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bg1">
                    <a:lumMod val="65000"/>
                  </a:schemeClr>
                </a:solidFill>
                <a:latin typeface="+mn-lt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US" dirty="0"/>
              <a:t>Position</a:t>
            </a:r>
            <a:endParaRPr lang="bg-BG" dirty="0"/>
          </a:p>
        </p:txBody>
      </p:sp>
      <p:sp>
        <p:nvSpPr>
          <p:cNvPr id="115" name="Text Placeholder 112"/>
          <p:cNvSpPr>
            <a:spLocks noGrp="1"/>
          </p:cNvSpPr>
          <p:nvPr>
            <p:ph type="body" sz="quarter" idx="12" hasCustomPrompt="1"/>
          </p:nvPr>
        </p:nvSpPr>
        <p:spPr>
          <a:xfrm>
            <a:off x="1803398" y="6221072"/>
            <a:ext cx="4281487" cy="446428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rgbClr val="2196F3"/>
                </a:solidFill>
                <a:latin typeface="+mn-lt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US" dirty="0"/>
              <a:t>Email</a:t>
            </a:r>
            <a:endParaRPr lang="bg-BG" dirty="0"/>
          </a:p>
        </p:txBody>
      </p:sp>
      <p:sp>
        <p:nvSpPr>
          <p:cNvPr id="120" name="Picture Placeholder 119"/>
          <p:cNvSpPr>
            <a:spLocks noGrp="1"/>
          </p:cNvSpPr>
          <p:nvPr>
            <p:ph type="pic" sz="quarter" idx="13"/>
          </p:nvPr>
        </p:nvSpPr>
        <p:spPr>
          <a:xfrm>
            <a:off x="8055882" y="4202112"/>
            <a:ext cx="2466975" cy="2465388"/>
          </a:xfrm>
        </p:spPr>
        <p:txBody>
          <a:bodyPr/>
          <a:lstStyle>
            <a:lvl1pPr marL="0" indent="0">
              <a:buNone/>
              <a:defRPr>
                <a:latin typeface="+mn-lt"/>
                <a:cs typeface="Calibri" panose="020F0502020204030204" pitchFamily="34" charset="0"/>
              </a:defRPr>
            </a:lvl1pPr>
          </a:lstStyle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865761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-6350" y="0"/>
            <a:ext cx="12192000" cy="6858000"/>
            <a:chOff x="-6350" y="0"/>
            <a:chExt cx="12192000" cy="6858000"/>
          </a:xfrm>
        </p:grpSpPr>
        <p:sp>
          <p:nvSpPr>
            <p:cNvPr id="13" name="Freeform 12"/>
            <p:cNvSpPr/>
            <p:nvPr userDrawn="1"/>
          </p:nvSpPr>
          <p:spPr>
            <a:xfrm>
              <a:off x="-6350" y="0"/>
              <a:ext cx="12192000" cy="6858000"/>
            </a:xfrm>
            <a:custGeom>
              <a:avLst/>
              <a:gdLst>
                <a:gd name="connsiteX0" fmla="*/ 0 w 12192000"/>
                <a:gd name="connsiteY0" fmla="*/ 0 h 6858000"/>
                <a:gd name="connsiteX1" fmla="*/ 8334375 w 12192000"/>
                <a:gd name="connsiteY1" fmla="*/ 0 h 6858000"/>
                <a:gd name="connsiteX2" fmla="*/ 8458200 w 12192000"/>
                <a:gd name="connsiteY2" fmla="*/ 0 h 6858000"/>
                <a:gd name="connsiteX3" fmla="*/ 10906125 w 12192000"/>
                <a:gd name="connsiteY3" fmla="*/ 0 h 6858000"/>
                <a:gd name="connsiteX4" fmla="*/ 12192000 w 12192000"/>
                <a:gd name="connsiteY4" fmla="*/ 6858000 h 6858000"/>
                <a:gd name="connsiteX5" fmla="*/ 8458200 w 12192000"/>
                <a:gd name="connsiteY5" fmla="*/ 6858000 h 6858000"/>
                <a:gd name="connsiteX6" fmla="*/ 7048500 w 12192000"/>
                <a:gd name="connsiteY6" fmla="*/ 6858000 h 6858000"/>
                <a:gd name="connsiteX7" fmla="*/ 0 w 12192000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6858000">
                  <a:moveTo>
                    <a:pt x="0" y="0"/>
                  </a:moveTo>
                  <a:lnTo>
                    <a:pt x="8334375" y="0"/>
                  </a:lnTo>
                  <a:lnTo>
                    <a:pt x="8458200" y="0"/>
                  </a:lnTo>
                  <a:lnTo>
                    <a:pt x="10906125" y="0"/>
                  </a:lnTo>
                  <a:lnTo>
                    <a:pt x="12192000" y="6858000"/>
                  </a:lnTo>
                  <a:lnTo>
                    <a:pt x="8458200" y="6858000"/>
                  </a:lnTo>
                  <a:lnTo>
                    <a:pt x="70485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sp>
          <p:nvSpPr>
            <p:cNvPr id="9" name="Freeform 8"/>
            <p:cNvSpPr/>
            <p:nvPr userDrawn="1"/>
          </p:nvSpPr>
          <p:spPr>
            <a:xfrm>
              <a:off x="0" y="0"/>
              <a:ext cx="11969750" cy="6858000"/>
            </a:xfrm>
            <a:custGeom>
              <a:avLst/>
              <a:gdLst>
                <a:gd name="connsiteX0" fmla="*/ 0 w 11969750"/>
                <a:gd name="connsiteY0" fmla="*/ 0 h 6858000"/>
                <a:gd name="connsiteX1" fmla="*/ 8112125 w 11969750"/>
                <a:gd name="connsiteY1" fmla="*/ 0 h 6858000"/>
                <a:gd name="connsiteX2" fmla="*/ 8235950 w 11969750"/>
                <a:gd name="connsiteY2" fmla="*/ 0 h 6858000"/>
                <a:gd name="connsiteX3" fmla="*/ 10683875 w 11969750"/>
                <a:gd name="connsiteY3" fmla="*/ 0 h 6858000"/>
                <a:gd name="connsiteX4" fmla="*/ 11969750 w 11969750"/>
                <a:gd name="connsiteY4" fmla="*/ 6858000 h 6858000"/>
                <a:gd name="connsiteX5" fmla="*/ 8235950 w 11969750"/>
                <a:gd name="connsiteY5" fmla="*/ 6858000 h 6858000"/>
                <a:gd name="connsiteX6" fmla="*/ 6826250 w 11969750"/>
                <a:gd name="connsiteY6" fmla="*/ 6858000 h 6858000"/>
                <a:gd name="connsiteX7" fmla="*/ 0 w 11969750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969750" h="6858000">
                  <a:moveTo>
                    <a:pt x="0" y="0"/>
                  </a:moveTo>
                  <a:lnTo>
                    <a:pt x="8112125" y="0"/>
                  </a:lnTo>
                  <a:lnTo>
                    <a:pt x="8235950" y="0"/>
                  </a:lnTo>
                  <a:lnTo>
                    <a:pt x="10683875" y="0"/>
                  </a:lnTo>
                  <a:lnTo>
                    <a:pt x="11969750" y="6858000"/>
                  </a:lnTo>
                  <a:lnTo>
                    <a:pt x="8235950" y="6858000"/>
                  </a:lnTo>
                  <a:lnTo>
                    <a:pt x="682625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bg-BG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218212" y="0"/>
            <a:ext cx="11720942" cy="831273"/>
          </a:xfrm>
        </p:spPr>
        <p:txBody>
          <a:bodyPr>
            <a:normAutofit/>
          </a:bodyPr>
          <a:lstStyle>
            <a:lvl1pPr algn="l">
              <a:defRPr sz="4000" baseline="0">
                <a:solidFill>
                  <a:srgbClr val="2196F3"/>
                </a:solidFill>
              </a:defRPr>
            </a:lvl1pPr>
          </a:lstStyle>
          <a:p>
            <a:r>
              <a:rPr lang="en-US" dirty="0"/>
              <a:t>Slide Title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211" y="852055"/>
            <a:ext cx="11720941" cy="5869420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2600">
                <a:solidFill>
                  <a:srgbClr val="4D4D4D"/>
                </a:solidFill>
              </a:defRPr>
            </a:lvl1pPr>
            <a:lvl2pPr marL="685800" indent="-228600">
              <a:buFont typeface="Wingdings" panose="05000000000000000000" pitchFamily="2" charset="2"/>
              <a:buChar char="§"/>
              <a:defRPr sz="2400">
                <a:solidFill>
                  <a:srgbClr val="4D4D4D"/>
                </a:solidFill>
              </a:defRPr>
            </a:lvl2pPr>
            <a:lvl3pPr marL="1143000" indent="-228600">
              <a:buFont typeface="Wingdings" panose="05000000000000000000" pitchFamily="2" charset="2"/>
              <a:buChar char="§"/>
              <a:defRPr sz="2000">
                <a:solidFill>
                  <a:srgbClr val="4D4D4D"/>
                </a:solidFill>
              </a:defRPr>
            </a:lvl3pPr>
            <a:lvl4pPr marL="1600200" indent="-228600">
              <a:buFont typeface="Wingdings" panose="05000000000000000000" pitchFamily="2" charset="2"/>
              <a:buChar char="§"/>
              <a:defRPr sz="1800">
                <a:solidFill>
                  <a:srgbClr val="4D4D4D"/>
                </a:solidFill>
              </a:defRPr>
            </a:lvl4pPr>
            <a:lvl5pPr marL="2057400" indent="-228600">
              <a:buFont typeface="Wingdings" panose="05000000000000000000" pitchFamily="2" charset="2"/>
              <a:buChar char="§"/>
              <a:defRPr sz="16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bg-BG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>
            <a:off x="11443853" y="6424612"/>
            <a:ext cx="422564" cy="365125"/>
          </a:xfrm>
        </p:spPr>
        <p:txBody>
          <a:bodyPr/>
          <a:lstStyle/>
          <a:p>
            <a:fld id="{B9CDBA7C-99B5-4334-BAA0-6F9111C41496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262723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 userDrawn="1"/>
        </p:nvGrpSpPr>
        <p:grpSpPr>
          <a:xfrm>
            <a:off x="572770" y="0"/>
            <a:ext cx="11619230" cy="6858000"/>
            <a:chOff x="572770" y="0"/>
            <a:chExt cx="11619230" cy="6858000"/>
          </a:xfrm>
        </p:grpSpPr>
        <p:sp>
          <p:nvSpPr>
            <p:cNvPr id="19" name="Freeform 18"/>
            <p:cNvSpPr/>
            <p:nvPr userDrawn="1"/>
          </p:nvSpPr>
          <p:spPr>
            <a:xfrm rot="10800000">
              <a:off x="572770" y="0"/>
              <a:ext cx="11619230" cy="6858000"/>
            </a:xfrm>
            <a:custGeom>
              <a:avLst/>
              <a:gdLst>
                <a:gd name="connsiteX0" fmla="*/ 11619230 w 11619230"/>
                <a:gd name="connsiteY0" fmla="*/ 6858000 h 6858000"/>
                <a:gd name="connsiteX1" fmla="*/ 7885430 w 11619230"/>
                <a:gd name="connsiteY1" fmla="*/ 6858000 h 6858000"/>
                <a:gd name="connsiteX2" fmla="*/ 6475730 w 11619230"/>
                <a:gd name="connsiteY2" fmla="*/ 6858000 h 6858000"/>
                <a:gd name="connsiteX3" fmla="*/ 0 w 11619230"/>
                <a:gd name="connsiteY3" fmla="*/ 6858000 h 6858000"/>
                <a:gd name="connsiteX4" fmla="*/ 0 w 11619230"/>
                <a:gd name="connsiteY4" fmla="*/ 0 h 6858000"/>
                <a:gd name="connsiteX5" fmla="*/ 7761605 w 11619230"/>
                <a:gd name="connsiteY5" fmla="*/ 0 h 6858000"/>
                <a:gd name="connsiteX6" fmla="*/ 7885430 w 11619230"/>
                <a:gd name="connsiteY6" fmla="*/ 0 h 6858000"/>
                <a:gd name="connsiteX7" fmla="*/ 10333355 w 11619230"/>
                <a:gd name="connsiteY7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619230" h="6858000">
                  <a:moveTo>
                    <a:pt x="11619230" y="6858000"/>
                  </a:moveTo>
                  <a:lnTo>
                    <a:pt x="7885430" y="6858000"/>
                  </a:lnTo>
                  <a:lnTo>
                    <a:pt x="6475730" y="6858000"/>
                  </a:lnTo>
                  <a:lnTo>
                    <a:pt x="0" y="6858000"/>
                  </a:lnTo>
                  <a:lnTo>
                    <a:pt x="0" y="0"/>
                  </a:lnTo>
                  <a:lnTo>
                    <a:pt x="7761605" y="0"/>
                  </a:lnTo>
                  <a:lnTo>
                    <a:pt x="7885430" y="0"/>
                  </a:lnTo>
                  <a:lnTo>
                    <a:pt x="10333355" y="0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sp>
          <p:nvSpPr>
            <p:cNvPr id="17" name="Freeform 16"/>
            <p:cNvSpPr/>
            <p:nvPr userDrawn="1"/>
          </p:nvSpPr>
          <p:spPr>
            <a:xfrm rot="10800000">
              <a:off x="988060" y="0"/>
              <a:ext cx="11203940" cy="6858000"/>
            </a:xfrm>
            <a:custGeom>
              <a:avLst/>
              <a:gdLst>
                <a:gd name="connsiteX0" fmla="*/ 11203940 w 11203940"/>
                <a:gd name="connsiteY0" fmla="*/ 6858000 h 6858000"/>
                <a:gd name="connsiteX1" fmla="*/ 7470140 w 11203940"/>
                <a:gd name="connsiteY1" fmla="*/ 6858000 h 6858000"/>
                <a:gd name="connsiteX2" fmla="*/ 6060440 w 11203940"/>
                <a:gd name="connsiteY2" fmla="*/ 6858000 h 6858000"/>
                <a:gd name="connsiteX3" fmla="*/ 0 w 11203940"/>
                <a:gd name="connsiteY3" fmla="*/ 6858000 h 6858000"/>
                <a:gd name="connsiteX4" fmla="*/ 0 w 11203940"/>
                <a:gd name="connsiteY4" fmla="*/ 0 h 6858000"/>
                <a:gd name="connsiteX5" fmla="*/ 7346315 w 11203940"/>
                <a:gd name="connsiteY5" fmla="*/ 0 h 6858000"/>
                <a:gd name="connsiteX6" fmla="*/ 7470140 w 11203940"/>
                <a:gd name="connsiteY6" fmla="*/ 0 h 6858000"/>
                <a:gd name="connsiteX7" fmla="*/ 9918065 w 11203940"/>
                <a:gd name="connsiteY7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203940" h="6858000">
                  <a:moveTo>
                    <a:pt x="11203940" y="6858000"/>
                  </a:moveTo>
                  <a:lnTo>
                    <a:pt x="7470140" y="6858000"/>
                  </a:lnTo>
                  <a:lnTo>
                    <a:pt x="6060440" y="6858000"/>
                  </a:lnTo>
                  <a:lnTo>
                    <a:pt x="0" y="6858000"/>
                  </a:lnTo>
                  <a:lnTo>
                    <a:pt x="0" y="0"/>
                  </a:lnTo>
                  <a:lnTo>
                    <a:pt x="7346315" y="0"/>
                  </a:lnTo>
                  <a:lnTo>
                    <a:pt x="7470140" y="0"/>
                  </a:lnTo>
                  <a:lnTo>
                    <a:pt x="991806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1930400" y="1709738"/>
            <a:ext cx="9906000" cy="2852737"/>
          </a:xfrm>
        </p:spPr>
        <p:txBody>
          <a:bodyPr anchor="b"/>
          <a:lstStyle>
            <a:lvl1pPr>
              <a:defRPr sz="6000">
                <a:solidFill>
                  <a:srgbClr val="2196F3"/>
                </a:solidFill>
              </a:defRPr>
            </a:lvl1pPr>
          </a:lstStyle>
          <a:p>
            <a:r>
              <a:rPr lang="en-US" dirty="0"/>
              <a:t>Section Title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 hasCustomPrompt="1"/>
          </p:nvPr>
        </p:nvSpPr>
        <p:spPr>
          <a:xfrm>
            <a:off x="2324100" y="4589463"/>
            <a:ext cx="9512300" cy="1500187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rgbClr val="4D4D4D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Description</a:t>
            </a:r>
          </a:p>
        </p:txBody>
      </p:sp>
    </p:spTree>
    <p:extLst>
      <p:ext uri="{BB962C8B-B14F-4D97-AF65-F5344CB8AC3E}">
        <p14:creationId xmlns:p14="http://schemas.microsoft.com/office/powerpoint/2010/main" val="401070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-1" y="3812"/>
            <a:ext cx="12195811" cy="6854190"/>
            <a:chOff x="-1" y="3812"/>
            <a:chExt cx="12195811" cy="6854190"/>
          </a:xfrm>
        </p:grpSpPr>
        <p:sp>
          <p:nvSpPr>
            <p:cNvPr id="17" name="Freeform 16"/>
            <p:cNvSpPr/>
            <p:nvPr userDrawn="1"/>
          </p:nvSpPr>
          <p:spPr>
            <a:xfrm rot="16200000">
              <a:off x="3385185" y="-3377564"/>
              <a:ext cx="5429250" cy="12192001"/>
            </a:xfrm>
            <a:custGeom>
              <a:avLst/>
              <a:gdLst>
                <a:gd name="connsiteX0" fmla="*/ 0 w 5429250"/>
                <a:gd name="connsiteY0" fmla="*/ 12192001 h 12192001"/>
                <a:gd name="connsiteX1" fmla="*/ 0 w 5429250"/>
                <a:gd name="connsiteY1" fmla="*/ 0 h 12192001"/>
                <a:gd name="connsiteX2" fmla="*/ 3259336 w 5429250"/>
                <a:gd name="connsiteY2" fmla="*/ 0 h 12192001"/>
                <a:gd name="connsiteX3" fmla="*/ 3328988 w 5429250"/>
                <a:gd name="connsiteY3" fmla="*/ 0 h 12192001"/>
                <a:gd name="connsiteX4" fmla="*/ 4705946 w 5429250"/>
                <a:gd name="connsiteY4" fmla="*/ 0 h 12192001"/>
                <a:gd name="connsiteX5" fmla="*/ 5429250 w 5429250"/>
                <a:gd name="connsiteY5" fmla="*/ 12192001 h 12192001"/>
                <a:gd name="connsiteX6" fmla="*/ 3328988 w 5429250"/>
                <a:gd name="connsiteY6" fmla="*/ 12192001 h 12192001"/>
                <a:gd name="connsiteX7" fmla="*/ 2536032 w 5429250"/>
                <a:gd name="connsiteY7" fmla="*/ 12192001 h 12192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29250" h="12192001">
                  <a:moveTo>
                    <a:pt x="0" y="12192001"/>
                  </a:moveTo>
                  <a:lnTo>
                    <a:pt x="0" y="0"/>
                  </a:lnTo>
                  <a:lnTo>
                    <a:pt x="3259336" y="0"/>
                  </a:lnTo>
                  <a:lnTo>
                    <a:pt x="3328988" y="0"/>
                  </a:lnTo>
                  <a:lnTo>
                    <a:pt x="4705946" y="0"/>
                  </a:lnTo>
                  <a:lnTo>
                    <a:pt x="5429250" y="12192001"/>
                  </a:lnTo>
                  <a:lnTo>
                    <a:pt x="3328988" y="12192001"/>
                  </a:lnTo>
                  <a:lnTo>
                    <a:pt x="2536032" y="12192001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16" name="Freeform 15"/>
            <p:cNvSpPr/>
            <p:nvPr userDrawn="1"/>
          </p:nvSpPr>
          <p:spPr>
            <a:xfrm rot="5400000">
              <a:off x="3381375" y="-1952624"/>
              <a:ext cx="5429250" cy="12192001"/>
            </a:xfrm>
            <a:custGeom>
              <a:avLst/>
              <a:gdLst>
                <a:gd name="connsiteX0" fmla="*/ 0 w 5429250"/>
                <a:gd name="connsiteY0" fmla="*/ 12192001 h 12192001"/>
                <a:gd name="connsiteX1" fmla="*/ 0 w 5429250"/>
                <a:gd name="connsiteY1" fmla="*/ 0 h 12192001"/>
                <a:gd name="connsiteX2" fmla="*/ 3259336 w 5429250"/>
                <a:gd name="connsiteY2" fmla="*/ 0 h 12192001"/>
                <a:gd name="connsiteX3" fmla="*/ 3328988 w 5429250"/>
                <a:gd name="connsiteY3" fmla="*/ 0 h 12192001"/>
                <a:gd name="connsiteX4" fmla="*/ 4705946 w 5429250"/>
                <a:gd name="connsiteY4" fmla="*/ 0 h 12192001"/>
                <a:gd name="connsiteX5" fmla="*/ 5429250 w 5429250"/>
                <a:gd name="connsiteY5" fmla="*/ 12192001 h 12192001"/>
                <a:gd name="connsiteX6" fmla="*/ 3328988 w 5429250"/>
                <a:gd name="connsiteY6" fmla="*/ 12192001 h 12192001"/>
                <a:gd name="connsiteX7" fmla="*/ 2536032 w 5429250"/>
                <a:gd name="connsiteY7" fmla="*/ 12192001 h 12192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29250" h="12192001">
                  <a:moveTo>
                    <a:pt x="0" y="12192001"/>
                  </a:moveTo>
                  <a:lnTo>
                    <a:pt x="0" y="0"/>
                  </a:lnTo>
                  <a:lnTo>
                    <a:pt x="3259336" y="0"/>
                  </a:lnTo>
                  <a:lnTo>
                    <a:pt x="3328988" y="0"/>
                  </a:lnTo>
                  <a:lnTo>
                    <a:pt x="4705946" y="0"/>
                  </a:lnTo>
                  <a:lnTo>
                    <a:pt x="5429250" y="12192001"/>
                  </a:lnTo>
                  <a:lnTo>
                    <a:pt x="3328988" y="12192001"/>
                  </a:lnTo>
                  <a:lnTo>
                    <a:pt x="2536032" y="12192001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11" name="Freeform 10"/>
            <p:cNvSpPr/>
            <p:nvPr userDrawn="1"/>
          </p:nvSpPr>
          <p:spPr>
            <a:xfrm rot="5400000">
              <a:off x="3327799" y="-2236944"/>
              <a:ext cx="5536405" cy="12192000"/>
            </a:xfrm>
            <a:custGeom>
              <a:avLst/>
              <a:gdLst>
                <a:gd name="connsiteX0" fmla="*/ 0 w 9842498"/>
                <a:gd name="connsiteY0" fmla="*/ 0 h 6858000"/>
                <a:gd name="connsiteX1" fmla="*/ 5984873 w 9842498"/>
                <a:gd name="connsiteY1" fmla="*/ 0 h 6858000"/>
                <a:gd name="connsiteX2" fmla="*/ 6108698 w 9842498"/>
                <a:gd name="connsiteY2" fmla="*/ 0 h 6858000"/>
                <a:gd name="connsiteX3" fmla="*/ 8556623 w 9842498"/>
                <a:gd name="connsiteY3" fmla="*/ 0 h 6858000"/>
                <a:gd name="connsiteX4" fmla="*/ 9842498 w 9842498"/>
                <a:gd name="connsiteY4" fmla="*/ 6858000 h 6858000"/>
                <a:gd name="connsiteX5" fmla="*/ 6108698 w 9842498"/>
                <a:gd name="connsiteY5" fmla="*/ 6858000 h 6858000"/>
                <a:gd name="connsiteX6" fmla="*/ 4698998 w 9842498"/>
                <a:gd name="connsiteY6" fmla="*/ 6858000 h 6858000"/>
                <a:gd name="connsiteX7" fmla="*/ 0 w 9842498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842498" h="6858000">
                  <a:moveTo>
                    <a:pt x="0" y="0"/>
                  </a:moveTo>
                  <a:lnTo>
                    <a:pt x="5984873" y="0"/>
                  </a:lnTo>
                  <a:lnTo>
                    <a:pt x="6108698" y="0"/>
                  </a:lnTo>
                  <a:lnTo>
                    <a:pt x="8556623" y="0"/>
                  </a:lnTo>
                  <a:lnTo>
                    <a:pt x="9842498" y="6858000"/>
                  </a:lnTo>
                  <a:lnTo>
                    <a:pt x="6108698" y="6858000"/>
                  </a:lnTo>
                  <a:lnTo>
                    <a:pt x="4698998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sp>
          <p:nvSpPr>
            <p:cNvPr id="13" name="Freeform 12"/>
            <p:cNvSpPr/>
            <p:nvPr userDrawn="1"/>
          </p:nvSpPr>
          <p:spPr>
            <a:xfrm rot="16200000">
              <a:off x="5667377" y="-5433772"/>
              <a:ext cx="857250" cy="12192000"/>
            </a:xfrm>
            <a:custGeom>
              <a:avLst/>
              <a:gdLst>
                <a:gd name="connsiteX0" fmla="*/ 1524000 w 1524000"/>
                <a:gd name="connsiteY0" fmla="*/ 6858000 h 6858000"/>
                <a:gd name="connsiteX1" fmla="*/ 0 w 1524000"/>
                <a:gd name="connsiteY1" fmla="*/ 6858000 h 6858000"/>
                <a:gd name="connsiteX2" fmla="*/ 0 w 1524000"/>
                <a:gd name="connsiteY2" fmla="*/ 0 h 6858000"/>
                <a:gd name="connsiteX3" fmla="*/ 238125 w 1524000"/>
                <a:gd name="connsiteY3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4000" h="6858000">
                  <a:moveTo>
                    <a:pt x="1524000" y="6858000"/>
                  </a:moveTo>
                  <a:lnTo>
                    <a:pt x="0" y="6858000"/>
                  </a:lnTo>
                  <a:lnTo>
                    <a:pt x="0" y="0"/>
                  </a:lnTo>
                  <a:lnTo>
                    <a:pt x="23812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</p:grpSp>
      <p:sp>
        <p:nvSpPr>
          <p:cNvPr id="3" name="TextBox 2"/>
          <p:cNvSpPr txBox="1"/>
          <p:nvPr userDrawn="1"/>
        </p:nvSpPr>
        <p:spPr>
          <a:xfrm rot="21411406">
            <a:off x="0" y="2663190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solidFill>
                  <a:srgbClr val="2196F3"/>
                </a:solidFill>
                <a:latin typeface="+mj-lt"/>
              </a:rPr>
              <a:t>Questions?</a:t>
            </a:r>
            <a:endParaRPr lang="bg-BG" sz="9600" dirty="0">
              <a:solidFill>
                <a:srgbClr val="2196F3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30902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96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bg-B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CC26A4-A17A-4698-BE1B-BA61FFEA96A2}" type="datetimeFigureOut">
              <a:rPr lang="bg-BG" smtClean="0"/>
              <a:t>2.6.2022 г.</a:t>
            </a:fld>
            <a:endParaRPr lang="bg-B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CDBA7C-99B5-4334-BAA0-6F9111C41496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47647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2196F3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2800" kern="1200">
          <a:solidFill>
            <a:srgbClr val="4D4D4D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400" kern="1200">
          <a:solidFill>
            <a:srgbClr val="4D4D4D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rgbClr val="4D4D4D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rgbClr val="4D4D4D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rgbClr val="4D4D4D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lifehacker.com/the-difference-between-a-fact-hypothesis-theory-and-1732904200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://stattrek.com/sampling/sampling-distribution.aspx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app.sli.do/event/29UhP8po2NJP2pHXm3DUPv/" TargetMode="Externa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docs.scipy.org/doc/scipy-0.19.1/reference/generated/scipy.stats.f_oneway.html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cipy.org/doc/scipy-0.19.1/reference/generated/scipy.stats.chisquare.html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www.sciencedirect.com/science/article/abs/pii/S0037196308000620?via%3Dihub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xkcd.com/1478/" TargetMode="External"/><Relationship Id="rId2" Type="http://schemas.openxmlformats.org/officeDocument/2006/relationships/hyperlink" Target="https://xkcd.com/882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hyperlink" Target="https://mchankins.wordpress.com/2013/04/21/still-not-significant-2/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Hypothesis Testing</a:t>
            </a:r>
            <a:endParaRPr lang="bg-BG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scientific method in action</a:t>
            </a:r>
            <a:endParaRPr lang="bg-BG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Yordan Darakchiev</a:t>
            </a:r>
            <a:endParaRPr lang="bg-BG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Technical Trainer</a:t>
            </a:r>
            <a:endParaRPr lang="bg-BG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iordan93@gmail.com</a:t>
            </a:r>
            <a:endParaRPr lang="bg-BG" dirty="0"/>
          </a:p>
        </p:txBody>
      </p:sp>
      <p:pic>
        <p:nvPicPr>
          <p:cNvPr id="15" name="Picture 4" descr="aha, brilliance, idea, think, thought icon"/>
          <p:cNvPicPr>
            <a:picLocks noGrp="1" noChangeAspect="1" noChangeArrowheads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" b="32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30445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Hypotheses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scientific method in action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80972" y="6485729"/>
            <a:ext cx="609441" cy="365030"/>
          </a:xfrm>
        </p:spPr>
        <p:txBody>
          <a:bodyPr/>
          <a:lstStyle/>
          <a:p>
            <a:fld id="{F62E2DA1-433A-4C79-9CB7-38CF6DDB953D}" type="slidenum">
              <a:rPr lang="bg-BG" smtClean="0"/>
              <a:t>10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282512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Hypotheses</a:t>
            </a:r>
            <a:endParaRPr lang="bg-B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After performing an experiment and getting data,</a:t>
                </a:r>
                <a:br>
                  <a:rPr lang="en-US" dirty="0"/>
                </a:br>
                <a:r>
                  <a:rPr lang="en-US" dirty="0"/>
                  <a:t>the scientific method requires that we form a hypothesis</a:t>
                </a:r>
              </a:p>
              <a:p>
                <a:pPr lvl="1"/>
                <a:r>
                  <a:rPr lang="en-US" dirty="0"/>
                  <a:t>Fact, law, theory and hypothesis are </a:t>
                </a:r>
                <a:r>
                  <a:rPr lang="en-US" dirty="0">
                    <a:hlinkClick r:id="rId2"/>
                  </a:rPr>
                  <a:t>different terms</a:t>
                </a:r>
                <a:endParaRPr lang="en-US" dirty="0"/>
              </a:p>
              <a:p>
                <a:r>
                  <a:rPr lang="en-US" dirty="0"/>
                  <a:t>In the simplest case, we have two hypotheses</a:t>
                </a:r>
              </a:p>
              <a:p>
                <a:pPr lvl="1"/>
                <a:r>
                  <a:rPr lang="en-US" b="1" dirty="0">
                    <a:solidFill>
                      <a:srgbClr val="2196F3"/>
                    </a:solidFill>
                  </a:rPr>
                  <a:t>Null hypothesis 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) – the status quo is real, </a:t>
                </a:r>
                <a:br>
                  <a:rPr lang="en-US" dirty="0"/>
                </a:br>
                <a:r>
                  <a:rPr lang="en-US" dirty="0"/>
                  <a:t>"nothing interesting happens"</a:t>
                </a:r>
              </a:p>
              <a:p>
                <a:pPr lvl="1"/>
                <a:r>
                  <a:rPr lang="en-US" b="1" dirty="0">
                    <a:solidFill>
                      <a:srgbClr val="2196F3"/>
                    </a:solidFill>
                  </a:rPr>
                  <a:t>Alternate hypothesis 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) – what we're trying to demonstrate</a:t>
                </a:r>
              </a:p>
              <a:p>
                <a:r>
                  <a:rPr lang="en-US" dirty="0"/>
                  <a:t>Types of hypotheses</a:t>
                </a:r>
              </a:p>
              <a:p>
                <a:pPr lvl="1"/>
                <a:r>
                  <a:rPr lang="en-US" dirty="0"/>
                  <a:t>Attributive – something exists and can be measured</a:t>
                </a:r>
              </a:p>
              <a:p>
                <a:pPr lvl="1"/>
                <a:r>
                  <a:rPr lang="en-US" dirty="0"/>
                  <a:t>Associative – there is a relationship between two behaviors</a:t>
                </a:r>
              </a:p>
              <a:p>
                <a:pPr lvl="1"/>
                <a:r>
                  <a:rPr lang="en-US" dirty="0"/>
                  <a:t>Causal – differences in the amount / kind of one behavior cause</a:t>
                </a:r>
                <a:br>
                  <a:rPr lang="en-US" dirty="0"/>
                </a:br>
                <a:r>
                  <a:rPr lang="en-US" dirty="0"/>
                  <a:t>differences in other behaviors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32" t="-1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11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9417343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Hypotheses – Examples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Examples of hypotheses – study of Disneyland visitors</a:t>
            </a:r>
          </a:p>
          <a:p>
            <a:pPr lvl="1"/>
            <a:r>
              <a:rPr lang="en-US" dirty="0"/>
              <a:t>Attributive</a:t>
            </a:r>
          </a:p>
          <a:p>
            <a:pPr lvl="2"/>
            <a:r>
              <a:rPr lang="en-US" dirty="0"/>
              <a:t>Most of the population has heard of Disneyland</a:t>
            </a:r>
          </a:p>
          <a:p>
            <a:pPr lvl="2"/>
            <a:r>
              <a:rPr lang="en-US" dirty="0"/>
              <a:t>Disneyland visitors are diverse in demographics</a:t>
            </a:r>
          </a:p>
          <a:p>
            <a:pPr lvl="1"/>
            <a:r>
              <a:rPr lang="en-US" dirty="0"/>
              <a:t>Associative</a:t>
            </a:r>
          </a:p>
          <a:p>
            <a:pPr lvl="2"/>
            <a:r>
              <a:rPr lang="en-US" dirty="0"/>
              <a:t>Income level is correlated with visiting Disneyland</a:t>
            </a:r>
          </a:p>
          <a:p>
            <a:pPr lvl="2"/>
            <a:r>
              <a:rPr lang="en-US" dirty="0"/>
              <a:t>People who live closer to Disneyland are more apt to visit Disneyland</a:t>
            </a:r>
          </a:p>
          <a:p>
            <a:pPr lvl="1"/>
            <a:r>
              <a:rPr lang="en-US" dirty="0"/>
              <a:t>Causal</a:t>
            </a:r>
          </a:p>
          <a:p>
            <a:pPr lvl="2"/>
            <a:r>
              <a:rPr lang="en-US" dirty="0"/>
              <a:t>Frequent exposure to Disneyland advertising results in increased attendance</a:t>
            </a:r>
          </a:p>
          <a:p>
            <a:pPr lvl="2"/>
            <a:r>
              <a:rPr lang="en-US" dirty="0"/>
              <a:t>Discounting tickets for local residents produces an increase in visitor numbers</a:t>
            </a:r>
          </a:p>
          <a:p>
            <a:r>
              <a:rPr lang="en-US" dirty="0"/>
              <a:t>Note that attributive hypotheses involve one variable</a:t>
            </a:r>
            <a:br>
              <a:rPr lang="en-US" dirty="0"/>
            </a:br>
            <a:r>
              <a:rPr lang="en-US" dirty="0"/>
              <a:t>(univariate) while associative and causal hypotheses involve </a:t>
            </a:r>
            <a:br>
              <a:rPr lang="en-US" dirty="0"/>
            </a:br>
            <a:r>
              <a:rPr lang="en-US" dirty="0"/>
              <a:t>two variables (bivariate)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12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083786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a Hypothesis</a:t>
            </a:r>
            <a:endParaRPr lang="bg-B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 random experiments, we have error sources</a:t>
                </a:r>
              </a:p>
              <a:p>
                <a:pPr lvl="1"/>
                <a:r>
                  <a:rPr lang="en-US" dirty="0"/>
                  <a:t>Human error, systematic error, random errors, etc.</a:t>
                </a:r>
              </a:p>
              <a:p>
                <a:r>
                  <a:rPr lang="en-US" dirty="0"/>
                  <a:t>We cannot prove (or reject) a hypothesis with complete certainty</a:t>
                </a:r>
              </a:p>
              <a:p>
                <a:r>
                  <a:rPr lang="en-US" dirty="0"/>
                  <a:t>The errors we can make are two types</a:t>
                </a:r>
              </a:p>
              <a:p>
                <a:pPr lvl="1"/>
                <a:r>
                  <a:rPr lang="en-US" b="1" dirty="0">
                    <a:solidFill>
                      <a:srgbClr val="2196F3"/>
                    </a:solidFill>
                  </a:rPr>
                  <a:t>Type I error </a:t>
                </a:r>
                <a:r>
                  <a:rPr lang="en-US" dirty="0"/>
                  <a:t>– reject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while it's true (false positive)</a:t>
                </a:r>
              </a:p>
              <a:p>
                <a:pPr lvl="1"/>
                <a:r>
                  <a:rPr lang="en-US" b="1" dirty="0">
                    <a:solidFill>
                      <a:srgbClr val="2196F3"/>
                    </a:solidFill>
                  </a:rPr>
                  <a:t>Type II error </a:t>
                </a:r>
                <a:r>
                  <a:rPr lang="en-US" dirty="0"/>
                  <a:t>– accept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while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is true (false negative)</a:t>
                </a:r>
              </a:p>
              <a:p>
                <a:r>
                  <a:rPr lang="en-US" dirty="0"/>
                  <a:t>The possible results can be summarized in the following truth table</a:t>
                </a:r>
              </a:p>
              <a:p>
                <a:pPr lvl="1"/>
                <a:r>
                  <a:rPr lang="en-US" dirty="0"/>
                  <a:t>Also called </a:t>
                </a:r>
                <a:r>
                  <a:rPr lang="en-US" b="1" dirty="0"/>
                  <a:t>confusion matrix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32" t="-1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13</a:t>
            </a:fld>
            <a:endParaRPr lang="bg-BG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9863382"/>
              </p:ext>
            </p:extLst>
          </p:nvPr>
        </p:nvGraphicFramePr>
        <p:xfrm>
          <a:off x="2086493" y="4369723"/>
          <a:ext cx="6591994" cy="2131851"/>
        </p:xfrm>
        <a:graphic>
          <a:graphicData uri="http://schemas.openxmlformats.org/drawingml/2006/table">
            <a:tbl>
              <a:tblPr firstRow="1" firstCol="1">
                <a:tableStyleId>{BDBED569-4797-4DF1-A0F4-6AAB3CD982D8}</a:tableStyleId>
              </a:tblPr>
              <a:tblGrid>
                <a:gridCol w="1098666">
                  <a:extLst>
                    <a:ext uri="{9D8B030D-6E8A-4147-A177-3AD203B41FA5}">
                      <a16:colId xmlns:a16="http://schemas.microsoft.com/office/drawing/2014/main" val="3230457323"/>
                    </a:ext>
                  </a:extLst>
                </a:gridCol>
                <a:gridCol w="1098666">
                  <a:extLst>
                    <a:ext uri="{9D8B030D-6E8A-4147-A177-3AD203B41FA5}">
                      <a16:colId xmlns:a16="http://schemas.microsoft.com/office/drawing/2014/main" val="295180039"/>
                    </a:ext>
                  </a:extLst>
                </a:gridCol>
                <a:gridCol w="2197331">
                  <a:extLst>
                    <a:ext uri="{9D8B030D-6E8A-4147-A177-3AD203B41FA5}">
                      <a16:colId xmlns:a16="http://schemas.microsoft.com/office/drawing/2014/main" val="365051584"/>
                    </a:ext>
                  </a:extLst>
                </a:gridCol>
                <a:gridCol w="2197331">
                  <a:extLst>
                    <a:ext uri="{9D8B030D-6E8A-4147-A177-3AD203B41FA5}">
                      <a16:colId xmlns:a16="http://schemas.microsoft.com/office/drawing/2014/main" val="2327729721"/>
                    </a:ext>
                  </a:extLst>
                </a:gridCol>
              </a:tblGrid>
              <a:tr h="412719">
                <a:tc rowSpan="2" gridSpan="2">
                  <a:txBody>
                    <a:bodyPr/>
                    <a:lstStyle/>
                    <a:p>
                      <a:endParaRPr lang="bg-BG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bg-BG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2196F3"/>
                          </a:solidFill>
                        </a:rPr>
                        <a:t>Action</a:t>
                      </a:r>
                      <a:endParaRPr lang="bg-BG" sz="2000" dirty="0">
                        <a:solidFill>
                          <a:srgbClr val="2196F3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2196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8801821"/>
                  </a:ext>
                </a:extLst>
              </a:tr>
              <a:tr h="386262">
                <a:tc gridSpan="2" vMerge="1">
                  <a:txBody>
                    <a:bodyPr/>
                    <a:lstStyle/>
                    <a:p>
                      <a:endParaRPr lang="bg-BG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4D4D4D"/>
                          </a:solidFill>
                        </a:rPr>
                        <a:t>Don't reject H</a:t>
                      </a:r>
                      <a:r>
                        <a:rPr lang="en-US" b="1" baseline="-25000" dirty="0">
                          <a:solidFill>
                            <a:srgbClr val="4D4D4D"/>
                          </a:solidFill>
                        </a:rPr>
                        <a:t>0</a:t>
                      </a:r>
                      <a:endParaRPr lang="bg-BG" b="1" baseline="-25000" dirty="0">
                        <a:solidFill>
                          <a:srgbClr val="4D4D4D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2196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96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2196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96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4D4D4D"/>
                          </a:solidFill>
                        </a:rPr>
                        <a:t>Reject H</a:t>
                      </a:r>
                      <a:r>
                        <a:rPr lang="en-US" b="1" baseline="-25000" dirty="0">
                          <a:solidFill>
                            <a:srgbClr val="4D4D4D"/>
                          </a:solidFill>
                        </a:rPr>
                        <a:t>0</a:t>
                      </a:r>
                      <a:endParaRPr lang="bg-BG" b="1" baseline="-25000" dirty="0">
                        <a:solidFill>
                          <a:srgbClr val="4D4D4D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196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96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2196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96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1768061"/>
                  </a:ext>
                </a:extLst>
              </a:tr>
              <a:tr h="666435">
                <a:tc rowSpan="2"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2196F3"/>
                          </a:solidFill>
                        </a:rPr>
                        <a:t>Reality</a:t>
                      </a:r>
                      <a:endParaRPr lang="bg-BG" dirty="0">
                        <a:solidFill>
                          <a:srgbClr val="2196F3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2196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4D4D4D"/>
                          </a:solidFill>
                        </a:rPr>
                        <a:t>H</a:t>
                      </a:r>
                      <a:r>
                        <a:rPr lang="en-US" b="1" baseline="-25000" dirty="0">
                          <a:solidFill>
                            <a:srgbClr val="4D4D4D"/>
                          </a:solidFill>
                        </a:rPr>
                        <a:t>0</a:t>
                      </a:r>
                      <a:r>
                        <a:rPr lang="en-US" b="1" dirty="0">
                          <a:solidFill>
                            <a:srgbClr val="4D4D4D"/>
                          </a:solidFill>
                        </a:rPr>
                        <a:t> true</a:t>
                      </a:r>
                      <a:endParaRPr lang="bg-BG" b="1" dirty="0">
                        <a:solidFill>
                          <a:srgbClr val="4D4D4D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2196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96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2196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96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4D4D4D"/>
                          </a:solidFill>
                        </a:rPr>
                        <a:t>TN</a:t>
                      </a:r>
                      <a:br>
                        <a:rPr lang="en-US" dirty="0">
                          <a:solidFill>
                            <a:srgbClr val="4D4D4D"/>
                          </a:solidFill>
                        </a:rPr>
                      </a:br>
                      <a:r>
                        <a:rPr lang="en-US" dirty="0">
                          <a:solidFill>
                            <a:srgbClr val="4D4D4D"/>
                          </a:solidFill>
                        </a:rPr>
                        <a:t>true negative</a:t>
                      </a:r>
                      <a:endParaRPr lang="bg-BG" dirty="0">
                        <a:solidFill>
                          <a:srgbClr val="4D4D4D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196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96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96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96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4D4D4D"/>
                          </a:solidFill>
                        </a:rPr>
                        <a:t>FP</a:t>
                      </a:r>
                      <a:r>
                        <a:rPr lang="en-US" b="0" dirty="0">
                          <a:solidFill>
                            <a:srgbClr val="4D4D4D"/>
                          </a:solidFill>
                        </a:rPr>
                        <a:t> </a:t>
                      </a:r>
                      <a:r>
                        <a:rPr lang="en-US" dirty="0">
                          <a:solidFill>
                            <a:srgbClr val="4D4D4D"/>
                          </a:solidFill>
                        </a:rPr>
                        <a:t>(type I error)</a:t>
                      </a:r>
                      <a:br>
                        <a:rPr lang="en-US" dirty="0">
                          <a:solidFill>
                            <a:srgbClr val="4D4D4D"/>
                          </a:solidFill>
                        </a:rPr>
                      </a:br>
                      <a:r>
                        <a:rPr lang="en-US" dirty="0">
                          <a:solidFill>
                            <a:srgbClr val="4D4D4D"/>
                          </a:solidFill>
                        </a:rPr>
                        <a:t>false positive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2196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96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96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96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5393206"/>
                  </a:ext>
                </a:extLst>
              </a:tr>
              <a:tr h="666435">
                <a:tc vMerge="1">
                  <a:txBody>
                    <a:bodyPr/>
                    <a:lstStyle/>
                    <a:p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4D4D4D"/>
                          </a:solidFill>
                        </a:rPr>
                        <a:t>H</a:t>
                      </a:r>
                      <a:r>
                        <a:rPr lang="en-US" b="1" baseline="-25000" dirty="0">
                          <a:solidFill>
                            <a:srgbClr val="4D4D4D"/>
                          </a:solidFill>
                        </a:rPr>
                        <a:t>0</a:t>
                      </a:r>
                      <a:r>
                        <a:rPr lang="en-US" b="1" dirty="0">
                          <a:solidFill>
                            <a:srgbClr val="4D4D4D"/>
                          </a:solidFill>
                        </a:rPr>
                        <a:t> false</a:t>
                      </a:r>
                      <a:endParaRPr lang="bg-BG" b="1" dirty="0">
                        <a:solidFill>
                          <a:srgbClr val="4D4D4D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2196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96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96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96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4D4D4D"/>
                          </a:solidFill>
                        </a:rPr>
                        <a:t>FN</a:t>
                      </a:r>
                      <a:r>
                        <a:rPr lang="en-US" dirty="0">
                          <a:solidFill>
                            <a:srgbClr val="4D4D4D"/>
                          </a:solidFill>
                        </a:rPr>
                        <a:t> (type II error)</a:t>
                      </a:r>
                      <a:br>
                        <a:rPr lang="en-US" dirty="0">
                          <a:solidFill>
                            <a:srgbClr val="4D4D4D"/>
                          </a:solidFill>
                        </a:rPr>
                      </a:br>
                      <a:r>
                        <a:rPr lang="en-US" dirty="0">
                          <a:solidFill>
                            <a:srgbClr val="4D4D4D"/>
                          </a:solidFill>
                        </a:rPr>
                        <a:t>false negative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2196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96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96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96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4D4D4D"/>
                          </a:solidFill>
                        </a:rPr>
                        <a:t>TP</a:t>
                      </a:r>
                      <a:br>
                        <a:rPr lang="en-US" dirty="0">
                          <a:solidFill>
                            <a:srgbClr val="4D4D4D"/>
                          </a:solidFill>
                        </a:rPr>
                      </a:br>
                      <a:r>
                        <a:rPr lang="en-US" dirty="0">
                          <a:solidFill>
                            <a:srgbClr val="4D4D4D"/>
                          </a:solidFill>
                        </a:rPr>
                        <a:t>true positive</a:t>
                      </a:r>
                      <a:endParaRPr lang="bg-BG" dirty="0">
                        <a:solidFill>
                          <a:srgbClr val="4D4D4D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196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96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96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96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52064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81796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a Hypothesis (2)</a:t>
            </a:r>
            <a:endParaRPr lang="bg-B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To measure the probability of producing a wrong hypothesis, we</a:t>
                </a:r>
                <a:br>
                  <a:rPr lang="en-US" dirty="0"/>
                </a:br>
                <a:r>
                  <a:rPr lang="en-US" dirty="0"/>
                  <a:t>use a </a:t>
                </a:r>
                <a:r>
                  <a:rPr lang="en-US" b="1" dirty="0"/>
                  <a:t>test statistic </a:t>
                </a:r>
                <a:r>
                  <a:rPr lang="en-US" dirty="0"/>
                  <a:t>– measure of deviations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Different tests produce different measures (statistics)</a:t>
                </a:r>
              </a:p>
              <a:p>
                <a:pPr lvl="1"/>
                <a:r>
                  <a:rPr lang="en-US" b="1" dirty="0"/>
                  <a:t>We accept or reject the null hypothesis based on the value </a:t>
                </a:r>
                <a:br>
                  <a:rPr lang="en-US" b="1" dirty="0"/>
                </a:br>
                <a:r>
                  <a:rPr lang="en-US" b="1" dirty="0"/>
                  <a:t>of the test statistic</a:t>
                </a:r>
              </a:p>
              <a:p>
                <a:r>
                  <a:rPr lang="en-US" dirty="0"/>
                  <a:t>Let's denote </a:t>
                </a:r>
                <a:r>
                  <a:rPr lang="en-US" dirty="0">
                    <a:solidFill>
                      <a:srgbClr val="2196F3"/>
                    </a:solidFill>
                  </a:rPr>
                  <a:t>the probability of getting a type I error</a:t>
                </a:r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Each value of the selected test statistic</a:t>
                </a:r>
                <a:br>
                  <a:rPr lang="en-US" dirty="0"/>
                </a:br>
                <a:r>
                  <a:rPr lang="en-US" dirty="0"/>
                  <a:t>has a corresponding alpha-value</a:t>
                </a:r>
              </a:p>
              <a:p>
                <a:pPr lvl="1"/>
                <a:r>
                  <a:rPr lang="en-US" dirty="0"/>
                  <a:t>We perform the experiment, get data </a:t>
                </a:r>
                <a:br>
                  <a:rPr lang="en-US" dirty="0"/>
                </a:br>
                <a:r>
                  <a:rPr lang="en-US" dirty="0"/>
                  <a:t>and calculate the test statistic value</a:t>
                </a:r>
              </a:p>
              <a:p>
                <a:pPr lvl="1"/>
                <a:r>
                  <a:rPr lang="en-US" dirty="0"/>
                  <a:t>From that, we calculate the corresponding alpha-value</a:t>
                </a:r>
              </a:p>
              <a:p>
                <a:pPr lvl="1"/>
                <a:r>
                  <a:rPr lang="en-US" dirty="0"/>
                  <a:t>We reject the null hypothesis 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dirty="0"/>
                  <a:t> 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dirty="0"/>
                  <a:t> is </a:t>
                </a:r>
                <a:br>
                  <a:rPr lang="en-US" dirty="0"/>
                </a:br>
                <a:r>
                  <a:rPr lang="en-US" dirty="0"/>
                  <a:t>a </a:t>
                </a:r>
                <a:r>
                  <a:rPr lang="en-US" b="1" dirty="0"/>
                  <a:t>critical confidence level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32" t="-1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14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88391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Z-test</a:t>
            </a:r>
            <a:endParaRPr lang="bg-B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 Z-test uses the Z-statistic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: standard normal distribution</a:t>
                </a:r>
              </a:p>
              <a:p>
                <a:r>
                  <a:rPr lang="en-US" dirty="0"/>
                  <a:t>Example: light bulb factory</a:t>
                </a:r>
              </a:p>
              <a:p>
                <a:pPr lvl="1"/>
                <a:r>
                  <a:rPr lang="en-US" dirty="0"/>
                  <a:t>A factory produces light bulbs with lifetime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=500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=50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 sample of 25 bulbs has a mean lifetime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=480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Is there something wrong with the production line?</a:t>
                </a:r>
              </a:p>
              <a:p>
                <a:r>
                  <a:rPr lang="en-US" dirty="0"/>
                  <a:t>Forming hypotheses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: The production line works normally; the observed deviation of the sample mean from the population mean is due to chance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: The production line is broken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32" t="-1558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15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1855229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Z-test (2)</a:t>
            </a:r>
            <a:endParaRPr lang="bg-B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Suppose we take a lot of samples from the entire population</a:t>
                </a:r>
              </a:p>
              <a:p>
                <a:pPr lvl="1"/>
                <a:r>
                  <a:rPr lang="en-US" dirty="0"/>
                  <a:t>Each sample mean will be different</a:t>
                </a:r>
              </a:p>
              <a:p>
                <a:pPr lvl="1"/>
                <a:r>
                  <a:rPr lang="en-US" dirty="0"/>
                  <a:t>The distribution of sample means will be more or less Gaussian</a:t>
                </a:r>
              </a:p>
              <a:p>
                <a:pPr lvl="2"/>
                <a:r>
                  <a:rPr lang="en-US" dirty="0"/>
                  <a:t>Parameters (our best estimate):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endParaRPr lang="en-US" dirty="0"/>
              </a:p>
              <a:p>
                <a:pPr lvl="2"/>
                <a:r>
                  <a:rPr lang="en-US" dirty="0">
                    <a:hlinkClick r:id="rId2"/>
                  </a:rPr>
                  <a:t>Here's why</a:t>
                </a:r>
                <a:r>
                  <a:rPr lang="en-US" dirty="0"/>
                  <a:t> the parameters are chosen like this</a:t>
                </a:r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is correct, we assume that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𝜎</m:t>
                    </m:r>
                    <m:r>
                      <m:rPr>
                        <m:lit/>
                      </m:rPr>
                      <a:rPr lang="en-US" b="0" i="1" dirty="0" smtClean="0">
                        <a:latin typeface="Cambria Math" panose="02040503050406030204" pitchFamily="18" charset="0"/>
                      </a:rPr>
                      <m:t>/</m:t>
                    </m:r>
                    <m:rad>
                      <m:radPr>
                        <m:degHide m:val="on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Z-statistic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𝜇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acc>
                              <m:accPr>
                                <m:chr m:val="̅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480−500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50</m:t>
                        </m:r>
                        <m:r>
                          <m:rPr>
                            <m:lit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25</m:t>
                            </m:r>
                          </m:e>
                        </m:rad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=−2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We can see that we are 2 std's below the mean</a:t>
                </a:r>
              </a:p>
              <a:p>
                <a:r>
                  <a:rPr lang="en-US" dirty="0"/>
                  <a:t>How extreme is that?</a:t>
                </a:r>
              </a:p>
              <a:p>
                <a:pPr lvl="1"/>
                <a:r>
                  <a:rPr lang="en-US" dirty="0"/>
                  <a:t>What's the probability that we get results </a:t>
                </a:r>
                <a:r>
                  <a:rPr lang="en-US" dirty="0">
                    <a:solidFill>
                      <a:srgbClr val="2196F3"/>
                    </a:solidFill>
                  </a:rPr>
                  <a:t>as extreme or more extreme</a:t>
                </a:r>
                <a:br>
                  <a:rPr lang="en-US" dirty="0"/>
                </a:br>
                <a:r>
                  <a:rPr lang="en-US" dirty="0"/>
                  <a:t>than we observed, assuming the null hypothesis is true?</a:t>
                </a:r>
              </a:p>
              <a:p>
                <a:pPr lvl="2"/>
                <a:r>
                  <a:rPr lang="en-US" dirty="0"/>
                  <a:t>Less than 5%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32" t="-1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16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9899527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Two-tailed Z-test</a:t>
            </a:r>
            <a:endParaRPr lang="bg-B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8712" y="777242"/>
                <a:ext cx="11746978" cy="5943599"/>
              </a:xfrm>
            </p:spPr>
            <p:txBody>
              <a:bodyPr/>
              <a:lstStyle/>
              <a:p>
                <a:r>
                  <a:rPr lang="en-US" dirty="0"/>
                  <a:t>We can get the confidence interval from the Z-statistic</a:t>
                </a:r>
              </a:p>
              <a:p>
                <a:r>
                  <a:rPr lang="en-US" dirty="0"/>
                  <a:t>We are looking for </a:t>
                </a:r>
                <a:r>
                  <a:rPr lang="en-US" b="1" dirty="0"/>
                  <a:t>more extreme </a:t>
                </a:r>
                <a:r>
                  <a:rPr lang="en-US" dirty="0"/>
                  <a:t>values</a:t>
                </a:r>
              </a:p>
              <a:p>
                <a:pPr lvl="1"/>
                <a:r>
                  <a:rPr lang="en-US" dirty="0"/>
                  <a:t>Values </a:t>
                </a:r>
                <a:r>
                  <a:rPr lang="en-US" b="1" dirty="0"/>
                  <a:t>outside</a:t>
                </a:r>
                <a:r>
                  <a:rPr lang="en-US" dirty="0"/>
                  <a:t> the confidence interval</a:t>
                </a:r>
              </a:p>
              <a:p>
                <a:pPr lvl="1"/>
                <a:r>
                  <a:rPr lang="en-US" dirty="0"/>
                  <a:t>What's the probability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≥2)</m:t>
                    </m:r>
                  </m:oMath>
                </a14:m>
                <a:r>
                  <a:rPr lang="en-US" dirty="0"/>
                  <a:t>?</a:t>
                </a:r>
              </a:p>
              <a:p>
                <a:pPr lvl="1"/>
                <a:r>
                  <a:rPr lang="en-US" dirty="0"/>
                  <a:t>We're looking for a value different </a:t>
                </a:r>
                <a:br>
                  <a:rPr lang="en-US" dirty="0"/>
                </a:br>
                <a:r>
                  <a:rPr lang="en-US" dirty="0"/>
                  <a:t>than the mean</a:t>
                </a:r>
              </a:p>
              <a:p>
                <a:pPr lvl="2"/>
                <a:r>
                  <a:rPr lang="en-US" dirty="0"/>
                  <a:t>We </a:t>
                </a:r>
                <a:r>
                  <a:rPr lang="en-US" dirty="0">
                    <a:solidFill>
                      <a:srgbClr val="2196F3"/>
                    </a:solidFill>
                  </a:rPr>
                  <a:t>can't assume</a:t>
                </a:r>
                <a:r>
                  <a:rPr lang="en-US" dirty="0"/>
                  <a:t> whether it's smaller or larger</a:t>
                </a:r>
              </a:p>
              <a:p>
                <a:pPr lvl="2"/>
                <a:r>
                  <a:rPr lang="en-US" dirty="0"/>
                  <a:t>Therefore, we have to look at both "tails" </a:t>
                </a:r>
                <a:br>
                  <a:rPr lang="en-US" dirty="0"/>
                </a:br>
                <a:r>
                  <a:rPr lang="en-US" dirty="0"/>
                  <a:t>of the distribution</a:t>
                </a:r>
              </a:p>
              <a:p>
                <a:r>
                  <a:rPr lang="en-US" dirty="0"/>
                  <a:t>If we assume a critical value (also called a p-value) of 5%, </a:t>
                </a:r>
                <a:br>
                  <a:rPr lang="en-US" dirty="0"/>
                </a:br>
                <a:r>
                  <a:rPr lang="en-US" b="1" dirty="0"/>
                  <a:t>the results are significant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≈0,0455=4,55%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We can </a:t>
                </a:r>
                <a:r>
                  <a:rPr lang="en-US" dirty="0">
                    <a:solidFill>
                      <a:srgbClr val="2196F3"/>
                    </a:solidFill>
                  </a:rPr>
                  <a:t>reject H</a:t>
                </a:r>
                <a:r>
                  <a:rPr lang="en-US" baseline="-25000" dirty="0">
                    <a:solidFill>
                      <a:srgbClr val="2196F3"/>
                    </a:solidFill>
                  </a:rPr>
                  <a:t>0</a:t>
                </a:r>
                <a:r>
                  <a:rPr lang="en-US" dirty="0">
                    <a:solidFill>
                      <a:srgbClr val="2196F3"/>
                    </a:solidFill>
                  </a:rPr>
                  <a:t> at the 5% level</a:t>
                </a:r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Even at lower levels, up to 4,55%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8712" y="777242"/>
                <a:ext cx="11746978" cy="5943599"/>
              </a:xfrm>
              <a:blipFill>
                <a:blip r:embed="rId2"/>
                <a:stretch>
                  <a:fillRect l="-830" t="-16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17</a:t>
            </a:fld>
            <a:endParaRPr lang="bg-BG" dirty="0"/>
          </a:p>
        </p:txBody>
      </p:sp>
      <p:pic>
        <p:nvPicPr>
          <p:cNvPr id="5122" name="Picture 2" descr="http://www.physics.csbsju.edu/stats/norm2b_z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3943" y="1311675"/>
            <a:ext cx="3384411" cy="2686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46489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One-tailed Z-test</a:t>
            </a:r>
            <a:endParaRPr lang="bg-B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8712" y="777242"/>
                <a:ext cx="11746978" cy="5943599"/>
              </a:xfrm>
            </p:spPr>
            <p:txBody>
              <a:bodyPr/>
              <a:lstStyle/>
              <a:p>
                <a:r>
                  <a:rPr lang="en-US" dirty="0"/>
                  <a:t>The same logic applies, but now we're looking at one tail only</a:t>
                </a:r>
              </a:p>
              <a:p>
                <a:r>
                  <a:rPr lang="en-US" dirty="0"/>
                  <a:t>Question: Is the lifespan </a:t>
                </a:r>
                <a:r>
                  <a:rPr lang="en-US" b="1" dirty="0"/>
                  <a:t>significantly lower</a:t>
                </a:r>
                <a:r>
                  <a:rPr lang="en-US" dirty="0"/>
                  <a:t> than it should be?</a:t>
                </a:r>
                <a:br>
                  <a:rPr lang="en-US" dirty="0"/>
                </a:br>
                <a:r>
                  <a:rPr lang="en-US" dirty="0"/>
                  <a:t>Cutoff point: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=5%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=−2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≤−2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0,00455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−0,02275=2,275%&lt;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Answer: Yes, at the given significance level</a:t>
                </a:r>
              </a:p>
              <a:p>
                <a:r>
                  <a:rPr lang="en-US" dirty="0"/>
                  <a:t>Question: Is the lifespan </a:t>
                </a:r>
                <a:r>
                  <a:rPr lang="en-US" b="1" dirty="0"/>
                  <a:t>significantly higher</a:t>
                </a:r>
                <a:r>
                  <a:rPr lang="en-US" dirty="0"/>
                  <a:t> than it should be?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≥−2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=97,725%≫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Answer: No, at the given significance level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8712" y="777242"/>
                <a:ext cx="11746978" cy="5943599"/>
              </a:xfrm>
              <a:blipFill>
                <a:blip r:embed="rId2"/>
                <a:stretch>
                  <a:fillRect l="-830" t="-16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18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0022830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t-test</a:t>
            </a:r>
            <a:endParaRPr lang="bg-B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8712" y="777242"/>
                <a:ext cx="11746978" cy="5943599"/>
              </a:xfrm>
            </p:spPr>
            <p:txBody>
              <a:bodyPr/>
              <a:lstStyle/>
              <a:p>
                <a:r>
                  <a:rPr lang="en-US" dirty="0"/>
                  <a:t>The Z-test requires that we know the standard deviation</a:t>
                </a:r>
                <a:br>
                  <a:rPr lang="en-US" dirty="0"/>
                </a:br>
                <a:r>
                  <a:rPr lang="en-US" dirty="0"/>
                  <a:t>of the population</a:t>
                </a:r>
              </a:p>
              <a:p>
                <a:pPr lvl="1"/>
                <a:r>
                  <a:rPr lang="en-US" dirty="0"/>
                  <a:t>Usually not available</a:t>
                </a:r>
              </a:p>
              <a:p>
                <a:r>
                  <a:rPr lang="en-US" dirty="0"/>
                  <a:t>We can use another test statistic, called </a:t>
                </a:r>
                <a:r>
                  <a:rPr lang="en-US" b="1" dirty="0"/>
                  <a:t>t</a:t>
                </a:r>
              </a:p>
              <a:p>
                <a:r>
                  <a:rPr lang="en-US" dirty="0"/>
                  <a:t>Advantages over the Z-test</a:t>
                </a:r>
              </a:p>
              <a:p>
                <a:pPr lvl="1"/>
                <a:r>
                  <a:rPr lang="en-US" dirty="0"/>
                  <a:t>We don't need to know the population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It's better when we have very small sample sizes (e.g.,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&lt; 30</m:t>
                    </m:r>
                  </m:oMath>
                </a14:m>
                <a:r>
                  <a:rPr lang="en-US" dirty="0"/>
                  <a:t>)</a:t>
                </a:r>
              </a:p>
              <a:p>
                <a:pPr lvl="1"/>
                <a:r>
                  <a:rPr lang="en-US" dirty="0"/>
                  <a:t>It can be used for testing the mean of a sample against a standard, </a:t>
                </a:r>
                <a:br>
                  <a:rPr lang="en-US" dirty="0"/>
                </a:br>
                <a:r>
                  <a:rPr lang="en-US" dirty="0"/>
                  <a:t>but also, for comparing two means</a:t>
                </a:r>
              </a:p>
              <a:p>
                <a:pPr lvl="2"/>
                <a:r>
                  <a:rPr lang="en-US" dirty="0"/>
                  <a:t>We can see whether two sets of data are significantly different from each other</a:t>
                </a:r>
              </a:p>
              <a:p>
                <a:r>
                  <a:rPr lang="en-US" dirty="0"/>
                  <a:t>Null hypothesis: The test statistic follows Student's t-distribution</a:t>
                </a:r>
              </a:p>
              <a:p>
                <a:pPr lvl="1"/>
                <a:r>
                  <a:rPr lang="en-US" dirty="0"/>
                  <a:t>Similar to Gaussian distribution, with "fatter" tails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8712" y="777242"/>
                <a:ext cx="11746978" cy="5943599"/>
              </a:xfrm>
              <a:blipFill>
                <a:blip r:embed="rId2"/>
                <a:stretch>
                  <a:fillRect l="-830" t="-1641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19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617458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4100" y="1709738"/>
            <a:ext cx="9512300" cy="2852737"/>
          </a:xfrm>
        </p:spPr>
        <p:txBody>
          <a:bodyPr/>
          <a:lstStyle/>
          <a:p>
            <a:r>
              <a:rPr lang="en-US" dirty="0"/>
              <a:t>sli.do</a:t>
            </a:r>
            <a:br>
              <a:rPr lang="en-US" dirty="0"/>
            </a:br>
            <a:r>
              <a:rPr lang="en-US" dirty="0">
                <a:hlinkClick r:id="rId2"/>
              </a:rPr>
              <a:t>#MathForDevs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1962301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One-Sample t-test</a:t>
            </a:r>
            <a:endParaRPr lang="bg-B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8712" y="777242"/>
                <a:ext cx="11746978" cy="5943599"/>
              </a:xfrm>
            </p:spPr>
            <p:txBody>
              <a:bodyPr/>
              <a:lstStyle/>
              <a:p>
                <a:r>
                  <a:rPr lang="en-US" dirty="0"/>
                  <a:t>The details of the calculation are fairly complex but we can</a:t>
                </a:r>
                <a:br>
                  <a:rPr lang="en-US" dirty="0"/>
                </a:br>
                <a:r>
                  <a:rPr lang="en-US" dirty="0"/>
                  <a:t>do this in code</a:t>
                </a:r>
              </a:p>
              <a:p>
                <a:pPr lvl="1"/>
                <a:r>
                  <a:rPr lang="en-US" dirty="0"/>
                  <a:t>Using </a:t>
                </a:r>
                <a:r>
                  <a:rPr lang="en-US" dirty="0">
                    <a:latin typeface="Consolas" panose="020B0609020204030204" pitchFamily="49" charset="0"/>
                  </a:rPr>
                  <a:t>scipy.stats</a:t>
                </a:r>
              </a:p>
              <a:p>
                <a:r>
                  <a:rPr lang="en-US" dirty="0"/>
                  <a:t>First, we generate 100 random numbers with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=5,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Then we ask whether the sample mean is equal to the true mean</a:t>
                </a:r>
                <a:br>
                  <a:rPr lang="en-US" dirty="0"/>
                </a:br>
                <a:r>
                  <a:rPr lang="en-US" dirty="0"/>
                  <a:t>(and other values, just for testing)</a:t>
                </a:r>
              </a:p>
              <a:p>
                <a:r>
                  <a:rPr lang="en-US" dirty="0"/>
                  <a:t>We get the p-value – probability of the null hypothesis being true</a:t>
                </a:r>
              </a:p>
              <a:p>
                <a:pPr lvl="1"/>
                <a:r>
                  <a:rPr lang="en-US" dirty="0"/>
                  <a:t>I.e., probability that the mean is equal to the given mean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8712" y="777242"/>
                <a:ext cx="11746978" cy="5943599"/>
              </a:xfrm>
              <a:blipFill>
                <a:blip r:embed="rId2"/>
                <a:stretch>
                  <a:fillRect l="-830" t="-1641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20</a:t>
            </a:fld>
            <a:endParaRPr lang="bg-BG" dirty="0"/>
          </a:p>
        </p:txBody>
      </p:sp>
      <p:sp>
        <p:nvSpPr>
          <p:cNvPr id="6" name="TextBox 5"/>
          <p:cNvSpPr txBox="1"/>
          <p:nvPr/>
        </p:nvSpPr>
        <p:spPr>
          <a:xfrm>
            <a:off x="875613" y="4344506"/>
            <a:ext cx="8176949" cy="1631216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sample_data = st.norm.rvs(</a:t>
            </a:r>
            <a:r>
              <a:rPr lang="en-US" sz="2000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9885A"/>
                </a:solidFill>
                <a:latin typeface="Consolas" panose="020B0609020204030204" pitchFamily="49" charset="0"/>
              </a:rPr>
              <a:t>10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9885A"/>
                </a:solidFill>
                <a:latin typeface="Consolas" panose="020B0609020204030204" pitchFamily="49" charset="0"/>
              </a:rPr>
              <a:t>100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(st.ttest_1samp(sample_data, </a:t>
            </a:r>
            <a:r>
              <a:rPr lang="en-US" sz="2000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).pvalue)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# 0.9301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(st.ttest_1samp(sample_data, </a:t>
            </a:r>
            <a:r>
              <a:rPr lang="en-US" sz="2000" dirty="0">
                <a:solidFill>
                  <a:srgbClr val="09885A"/>
                </a:solidFill>
                <a:latin typeface="Consolas" panose="020B0609020204030204" pitchFamily="49" charset="0"/>
              </a:rPr>
              <a:t>4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).pvalue)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# 0.3352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(st.ttest_1samp(sample_data, </a:t>
            </a:r>
            <a:r>
              <a:rPr lang="en-US" sz="20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).pvalue)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# 1.104e-6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65380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Independent Two-Sample t-test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712" y="777242"/>
            <a:ext cx="11746978" cy="5943599"/>
          </a:xfrm>
        </p:spPr>
        <p:txBody>
          <a:bodyPr/>
          <a:lstStyle/>
          <a:p>
            <a:r>
              <a:rPr lang="en-US" dirty="0"/>
              <a:t>We compare two independent distributions</a:t>
            </a:r>
          </a:p>
          <a:p>
            <a:pPr lvl="1"/>
            <a:r>
              <a:rPr lang="en-US" dirty="0"/>
              <a:t>We want to see whether they have the same mean</a:t>
            </a:r>
          </a:p>
          <a:p>
            <a:pPr lvl="1"/>
            <a:r>
              <a:rPr lang="en-US" dirty="0"/>
              <a:t>We assume equal variances (</a:t>
            </a:r>
            <a:r>
              <a:rPr lang="en-US" dirty="0">
                <a:latin typeface="Consolas" panose="020B0609020204030204" pitchFamily="49" charset="0"/>
              </a:rPr>
              <a:t>scipy</a:t>
            </a:r>
            <a:r>
              <a:rPr lang="en-US" dirty="0"/>
              <a:t> can also do tests </a:t>
            </a:r>
            <a:br>
              <a:rPr lang="en-US" dirty="0"/>
            </a:br>
            <a:r>
              <a:rPr lang="en-US" dirty="0"/>
              <a:t>with unequal variances – important when sample sizes differ)</a:t>
            </a:r>
          </a:p>
          <a:p>
            <a:r>
              <a:rPr lang="en-US" dirty="0"/>
              <a:t>Example: Grain size</a:t>
            </a:r>
          </a:p>
          <a:p>
            <a:pPr lvl="1"/>
            <a:r>
              <a:rPr lang="en-US" dirty="0"/>
              <a:t>We are given data (in </a:t>
            </a:r>
            <a:r>
              <a:rPr lang="en-US" dirty="0">
                <a:latin typeface="Consolas" panose="020B0609020204030204" pitchFamily="49" charset="0"/>
              </a:rPr>
              <a:t>grain_data.csv</a:t>
            </a:r>
            <a:r>
              <a:rPr lang="en-US" dirty="0"/>
              <a:t>) of grain sizes</a:t>
            </a:r>
            <a:br>
              <a:rPr lang="en-US" dirty="0"/>
            </a:br>
            <a:r>
              <a:rPr lang="en-US" dirty="0"/>
              <a:t>from two different farms</a:t>
            </a:r>
          </a:p>
          <a:p>
            <a:pPr lvl="1"/>
            <a:r>
              <a:rPr lang="en-US" dirty="0"/>
              <a:t>Do they differ significantly (at the 95% level)?</a:t>
            </a:r>
          </a:p>
          <a:p>
            <a:pPr lvl="1"/>
            <a:r>
              <a:rPr lang="en-US" dirty="0"/>
              <a:t>* We can also plot histograms to see what the distributions look like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21</a:t>
            </a:fld>
            <a:endParaRPr lang="bg-BG" dirty="0"/>
          </a:p>
        </p:txBody>
      </p:sp>
      <p:sp>
        <p:nvSpPr>
          <p:cNvPr id="6" name="TextBox 5"/>
          <p:cNvSpPr txBox="1"/>
          <p:nvPr/>
        </p:nvSpPr>
        <p:spPr>
          <a:xfrm>
            <a:off x="983679" y="4526075"/>
            <a:ext cx="8850278" cy="1323439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grain_data = ...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st.ttest_ind(grain_data.GreatNorthern, grain_data.BigFour)</a:t>
            </a:r>
          </a:p>
          <a:p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# Ttest_indResult(statistic=1.312336706487564, </a:t>
            </a:r>
            <a:b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# pvalue=0.20792200785311768)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13821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Paired Two-Sample t-test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712" y="777242"/>
            <a:ext cx="11746978" cy="5943599"/>
          </a:xfrm>
        </p:spPr>
        <p:txBody>
          <a:bodyPr/>
          <a:lstStyle/>
          <a:p>
            <a:r>
              <a:rPr lang="en-US" dirty="0"/>
              <a:t>We compare two distributions</a:t>
            </a:r>
          </a:p>
          <a:p>
            <a:pPr lvl="1"/>
            <a:r>
              <a:rPr lang="en-US" dirty="0"/>
              <a:t>Observations in samples can be paired</a:t>
            </a:r>
          </a:p>
          <a:p>
            <a:pPr lvl="1"/>
            <a:r>
              <a:rPr lang="en-US" dirty="0"/>
              <a:t>Examples – before / after observations; comparison between two</a:t>
            </a:r>
            <a:br>
              <a:rPr lang="en-US" dirty="0"/>
            </a:br>
            <a:r>
              <a:rPr lang="en-US" dirty="0"/>
              <a:t>different treatments applied to the same subjects</a:t>
            </a:r>
          </a:p>
          <a:p>
            <a:r>
              <a:rPr lang="en-US" dirty="0"/>
              <a:t>Example: Drinking water</a:t>
            </a:r>
          </a:p>
          <a:p>
            <a:pPr lvl="1"/>
            <a:r>
              <a:rPr lang="en-US" dirty="0"/>
              <a:t>We are given data (in </a:t>
            </a:r>
            <a:r>
              <a:rPr lang="en-US" dirty="0">
                <a:latin typeface="Consolas" panose="020B0609020204030204" pitchFamily="49" charset="0"/>
              </a:rPr>
              <a:t>water_data.csv</a:t>
            </a:r>
            <a:r>
              <a:rPr lang="en-US" dirty="0"/>
              <a:t>) of Zn concentration in surface</a:t>
            </a:r>
            <a:br>
              <a:rPr lang="en-US" dirty="0"/>
            </a:br>
            <a:r>
              <a:rPr lang="en-US" dirty="0"/>
              <a:t>and bottom water at 10 different locations</a:t>
            </a:r>
          </a:p>
          <a:p>
            <a:pPr lvl="1"/>
            <a:r>
              <a:rPr lang="en-US" dirty="0"/>
              <a:t>Does the true average concentration in bottom water </a:t>
            </a:r>
            <a:br>
              <a:rPr lang="en-US" dirty="0"/>
            </a:br>
            <a:r>
              <a:rPr lang="en-US" dirty="0"/>
              <a:t>exceed that of top water?</a:t>
            </a:r>
          </a:p>
          <a:p>
            <a:pPr lvl="1"/>
            <a:r>
              <a:rPr lang="en-US" dirty="0"/>
              <a:t>We use a paired t-test because the samples are from the same locations</a:t>
            </a:r>
          </a:p>
          <a:p>
            <a:pPr lvl="1"/>
            <a:r>
              <a:rPr lang="en-US" dirty="0"/>
              <a:t>It reduces experimental error (and provides stronger evidence)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22</a:t>
            </a:fld>
            <a:endParaRPr lang="bg-BG" dirty="0"/>
          </a:p>
        </p:txBody>
      </p:sp>
      <p:sp>
        <p:nvSpPr>
          <p:cNvPr id="7" name="TextBox 6"/>
          <p:cNvSpPr txBox="1"/>
          <p:nvPr/>
        </p:nvSpPr>
        <p:spPr>
          <a:xfrm>
            <a:off x="937956" y="5143045"/>
            <a:ext cx="8850278" cy="1323439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water_data = ...</a:t>
            </a:r>
          </a:p>
          <a:p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# We use a one-tailed t-test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st.ttest_rel(water_data.surface, water_data.bottom).pvalue / </a:t>
            </a:r>
            <a:r>
              <a:rPr lang="en-US" sz="20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# 0.00044555772891127738 </a:t>
            </a:r>
          </a:p>
        </p:txBody>
      </p:sp>
    </p:spTree>
    <p:extLst>
      <p:ext uri="{BB962C8B-B14F-4D97-AF65-F5344CB8AC3E}">
        <p14:creationId xmlns:p14="http://schemas.microsoft.com/office/powerpoint/2010/main" val="760200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Generalizations to More Variables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712" y="777242"/>
            <a:ext cx="11746978" cy="5943599"/>
          </a:xfrm>
        </p:spPr>
        <p:txBody>
          <a:bodyPr>
            <a:normAutofit/>
          </a:bodyPr>
          <a:lstStyle/>
          <a:p>
            <a:r>
              <a:rPr lang="en-US" dirty="0"/>
              <a:t>Sometimes it's not enough to compare two distributions</a:t>
            </a:r>
          </a:p>
          <a:p>
            <a:pPr lvl="1"/>
            <a:r>
              <a:rPr lang="en-US" dirty="0"/>
              <a:t>We may want to compare multiple distributions against the same</a:t>
            </a:r>
            <a:br>
              <a:rPr lang="en-US" dirty="0"/>
            </a:br>
            <a:r>
              <a:rPr lang="en-US" dirty="0"/>
              <a:t>null hypothesis</a:t>
            </a:r>
          </a:p>
          <a:p>
            <a:pPr lvl="1"/>
            <a:r>
              <a:rPr lang="en-US" dirty="0"/>
              <a:t>E.g., how is the percentage of smokers distributed by income and age?</a:t>
            </a:r>
          </a:p>
          <a:p>
            <a:r>
              <a:rPr lang="en-US" dirty="0"/>
              <a:t>Other times, we create a model and want to evaluate it</a:t>
            </a:r>
          </a:p>
          <a:p>
            <a:pPr lvl="1"/>
            <a:r>
              <a:rPr lang="en-US" dirty="0"/>
              <a:t>E.g., a linear regression</a:t>
            </a:r>
          </a:p>
          <a:p>
            <a:pPr lvl="1"/>
            <a:r>
              <a:rPr lang="en-US" dirty="0"/>
              <a:t>We can explain some of the variance in the sample</a:t>
            </a:r>
          </a:p>
          <a:p>
            <a:r>
              <a:rPr lang="en-US" dirty="0"/>
              <a:t>There are other tests to perform these "checks"</a:t>
            </a:r>
          </a:p>
          <a:p>
            <a:pPr lvl="1"/>
            <a:r>
              <a:rPr lang="en-US" b="1" dirty="0">
                <a:solidFill>
                  <a:srgbClr val="2196F3"/>
                </a:solidFill>
              </a:rPr>
              <a:t>ANOVA</a:t>
            </a:r>
            <a:r>
              <a:rPr lang="en-US" dirty="0"/>
              <a:t> (Analysis of Variance) – useful for grouped data</a:t>
            </a:r>
          </a:p>
          <a:p>
            <a:pPr lvl="2"/>
            <a:r>
              <a:rPr lang="en-US" dirty="0"/>
              <a:t>Observe the variance inside groups and between groups</a:t>
            </a:r>
          </a:p>
          <a:p>
            <a:pPr lvl="1"/>
            <a:r>
              <a:rPr lang="en-US" b="1" dirty="0">
                <a:solidFill>
                  <a:srgbClr val="2196F3"/>
                </a:solidFill>
              </a:rPr>
              <a:t>Chi-square(d) test</a:t>
            </a:r>
            <a:r>
              <a:rPr lang="en-US" dirty="0">
                <a:solidFill>
                  <a:srgbClr val="2196F3"/>
                </a:solidFill>
              </a:rPr>
              <a:t> </a:t>
            </a:r>
            <a:r>
              <a:rPr lang="en-US" dirty="0"/>
              <a:t>– can be applied to categorical data</a:t>
            </a:r>
          </a:p>
          <a:p>
            <a:pPr lvl="2"/>
            <a:r>
              <a:rPr lang="en-US" dirty="0"/>
              <a:t>Two common types</a:t>
            </a:r>
          </a:p>
          <a:p>
            <a:pPr lvl="3"/>
            <a:r>
              <a:rPr lang="en-US" dirty="0"/>
              <a:t>How good a model is (goodness of fit)</a:t>
            </a:r>
          </a:p>
          <a:p>
            <a:pPr lvl="3"/>
            <a:r>
              <a:rPr lang="en-US" dirty="0"/>
              <a:t>Whether two variables are independent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23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3823912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of Variance (ANOVA)</a:t>
            </a:r>
            <a:endParaRPr lang="bg-B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8712" y="777242"/>
                <a:ext cx="11746978" cy="5943599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We want to compare several </a:t>
                </a:r>
                <a:r>
                  <a:rPr lang="en-US" b="1" dirty="0"/>
                  <a:t>groups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 The means of the groups are the same</a:t>
                </a:r>
              </a:p>
              <a:p>
                <a:r>
                  <a:rPr lang="en-US" dirty="0"/>
                  <a:t>Method (</a:t>
                </a:r>
                <a:r>
                  <a:rPr lang="en-US" dirty="0">
                    <a:latin typeface="Consolas" panose="020B0609020204030204" pitchFamily="49" charset="0"/>
                    <a:hlinkClick r:id="rId2"/>
                  </a:rPr>
                  <a:t>scipy.stats.f_oneway()</a:t>
                </a:r>
                <a:r>
                  <a:rPr lang="en-US" dirty="0"/>
                  <a:t>)</a:t>
                </a:r>
              </a:p>
              <a:p>
                <a:pPr lvl="1"/>
                <a:r>
                  <a:rPr lang="en-US" dirty="0"/>
                  <a:t>For each group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group mean</a:t>
                </a:r>
              </a:p>
              <a:p>
                <a:pPr lvl="2"/>
                <a:r>
                  <a:rPr lang="en-US" dirty="0"/>
                  <a:t>In-group variance: distances from an individual point to the group mean</a:t>
                </a:r>
              </a:p>
              <a:p>
                <a:pPr lvl="2"/>
                <a:r>
                  <a:rPr lang="en-US" dirty="0"/>
                  <a:t>Between-group variance: distances between the means of two groups</a:t>
                </a:r>
              </a:p>
              <a:p>
                <a:pPr lvl="1"/>
                <a:r>
                  <a:rPr lang="en-US" dirty="0"/>
                  <a:t>For the entire data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total mean (mean of all data)</a:t>
                </a:r>
              </a:p>
              <a:p>
                <a:pPr lvl="2"/>
                <a:r>
                  <a:rPr lang="en-US" dirty="0"/>
                  <a:t>Also equal to the mean of all group means</a:t>
                </a:r>
              </a:p>
              <a:p>
                <a:pPr lvl="2"/>
                <a:r>
                  <a:rPr lang="en-US" dirty="0"/>
                  <a:t>Total variance: in-group + between-group</a:t>
                </a:r>
              </a:p>
              <a:p>
                <a:r>
                  <a:rPr lang="en-US" dirty="0"/>
                  <a:t>F-statistic (Fisher)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variance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between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groups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variance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within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groups</m:t>
                        </m:r>
                      </m:den>
                    </m:f>
                  </m:oMath>
                </a14:m>
                <a:endParaRPr lang="en-US" dirty="0"/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/>
                  <a:t> – large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the variance between groups dominates</a:t>
                </a:r>
              </a:p>
              <a:p>
                <a:pPr lvl="2"/>
                <a:r>
                  <a:rPr lang="en-US" dirty="0"/>
                  <a:t>For each value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/>
                  <a:t>, there’s a corresponding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-value</a:t>
                </a:r>
              </a:p>
              <a:p>
                <a:pPr lvl="3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dirty="0"/>
                  <a:t>, we can reject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8712" y="777242"/>
                <a:ext cx="11746978" cy="5943599"/>
              </a:xfrm>
              <a:blipFill>
                <a:blip r:embed="rId3"/>
                <a:stretch>
                  <a:fillRect l="-830" t="-16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24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7372845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Chi-Squared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) Test</a:t>
                </a:r>
                <a:endParaRPr lang="bg-BG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872" t="-8088" b="-213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8712" y="777242"/>
                <a:ext cx="11746978" cy="5943599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Compares expected (predicted) and observed frequencies</a:t>
                </a:r>
              </a:p>
              <a:p>
                <a:pPr lvl="1"/>
                <a:r>
                  <a:rPr lang="en-US" dirty="0"/>
                  <a:t>Is there a significant difference between these?</a:t>
                </a:r>
              </a:p>
              <a:p>
                <a:pPr lvl="1"/>
                <a:r>
                  <a:rPr lang="en-US" dirty="0"/>
                  <a:t>Used to compare </a:t>
                </a:r>
                <a:r>
                  <a:rPr lang="en-US" b="1" dirty="0">
                    <a:solidFill>
                      <a:srgbClr val="2196F3"/>
                    </a:solidFill>
                  </a:rPr>
                  <a:t>categories</a:t>
                </a:r>
                <a:r>
                  <a:rPr lang="en-US" dirty="0"/>
                  <a:t> (one against another)</a:t>
                </a:r>
              </a:p>
              <a:p>
                <a:pPr lvl="2"/>
                <a:r>
                  <a:rPr lang="en-US" dirty="0"/>
                  <a:t>Compare to ANOVA – numbers w.r.t. categories</a:t>
                </a:r>
              </a:p>
              <a:p>
                <a:pPr lvl="1"/>
                <a:r>
                  <a:rPr lang="en-US" dirty="0"/>
                  <a:t>May also be used as a goodness-of-fit measure</a:t>
                </a:r>
              </a:p>
              <a:p>
                <a:pPr lvl="2"/>
                <a:r>
                  <a:rPr lang="en-US" dirty="0"/>
                  <a:t>How well were we able to predict</a:t>
                </a:r>
              </a:p>
              <a:p>
                <a:r>
                  <a:rPr lang="en-US" dirty="0"/>
                  <a:t>Statistic: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observed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estimated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estimated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: No significant difference between observed and estimated</a:t>
                </a:r>
                <a:br>
                  <a:rPr lang="en-US" dirty="0"/>
                </a:br>
                <a:r>
                  <a:rPr lang="en-US" dirty="0"/>
                  <a:t>frequencies among the categories (groups)</a:t>
                </a:r>
              </a:p>
              <a:p>
                <a:pPr lvl="1"/>
                <a:r>
                  <a:rPr lang="en-US" dirty="0"/>
                  <a:t>The test returns the value of the statistic and the p-value</a:t>
                </a:r>
                <a:br>
                  <a:rPr lang="en-US" dirty="0"/>
                </a:br>
                <a:r>
                  <a:rPr lang="en-US" dirty="0"/>
                  <a:t>corresponding to it</a:t>
                </a:r>
              </a:p>
              <a:p>
                <a:pPr lvl="1"/>
                <a:r>
                  <a:rPr lang="en-US" dirty="0"/>
                  <a:t>Works the same as any other test</a:t>
                </a:r>
              </a:p>
              <a:p>
                <a:pPr lvl="1"/>
                <a:r>
                  <a:rPr lang="en-US" dirty="0"/>
                  <a:t>Python: </a:t>
                </a:r>
                <a:r>
                  <a:rPr lang="en-US" dirty="0">
                    <a:latin typeface="Consolas" panose="020B0609020204030204" pitchFamily="49" charset="0"/>
                    <a:hlinkClick r:id="rId3"/>
                  </a:rPr>
                  <a:t>scipy.stats.chisquare()</a:t>
                </a:r>
                <a:endParaRPr lang="en-US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8712" y="777242"/>
                <a:ext cx="11746978" cy="5943599"/>
              </a:xfrm>
              <a:blipFill>
                <a:blip r:embed="rId4"/>
                <a:stretch>
                  <a:fillRect l="-830" t="-16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25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6274964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Misconceptions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Because everyone can be wrong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80972" y="6485729"/>
            <a:ext cx="609441" cy="365030"/>
          </a:xfrm>
        </p:spPr>
        <p:txBody>
          <a:bodyPr/>
          <a:lstStyle/>
          <a:p>
            <a:fld id="{F62E2DA1-433A-4C79-9CB7-38CF6DDB953D}" type="slidenum">
              <a:rPr lang="bg-BG" smtClean="0"/>
              <a:t>26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2582252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p-value Misconceptions</a:t>
            </a:r>
            <a:endParaRPr lang="bg-B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8712" y="777242"/>
                <a:ext cx="11746978" cy="5943599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Goodman, S. (2008), </a:t>
                </a:r>
                <a:r>
                  <a:rPr lang="en-US" dirty="0">
                    <a:hlinkClick r:id="rId2"/>
                  </a:rPr>
                  <a:t>source</a:t>
                </a:r>
                <a:endParaRPr lang="en-US" dirty="0"/>
              </a:p>
              <a:p>
                <a:r>
                  <a:rPr lang="en-US" dirty="0"/>
                  <a:t>"If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0,05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has 5% chance of being true"</a:t>
                </a:r>
              </a:p>
              <a:p>
                <a:pPr lvl="1"/>
                <a:r>
                  <a:rPr lang="en-US" b="1" dirty="0">
                    <a:solidFill>
                      <a:srgbClr val="2196F3"/>
                    </a:solidFill>
                  </a:rPr>
                  <a:t>The data alone can't tell us how likely we are to be wrong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is calculated under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, so it can't be the probability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being false</a:t>
                </a:r>
              </a:p>
              <a:p>
                <a:r>
                  <a:rPr lang="en-US" dirty="0"/>
                  <a:t>"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0,05</m:t>
                    </m:r>
                  </m:oMath>
                </a14:m>
                <a:r>
                  <a:rPr lang="en-US" dirty="0"/>
                  <a:t> means that if we reject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, the probability </a:t>
                </a:r>
                <a:br>
                  <a:rPr lang="en-US" dirty="0"/>
                </a:br>
                <a:r>
                  <a:rPr lang="en-US" dirty="0"/>
                  <a:t>of type I error (false positive) is only 5%"</a:t>
                </a:r>
              </a:p>
              <a:p>
                <a:pPr lvl="1"/>
                <a:r>
                  <a:rPr lang="en-US" dirty="0"/>
                  <a:t>I.e., seeing a difference where there isn't any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5% chance of false rejection = 5% chance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baseline="-25000" dirty="0"/>
                  <a:t> </a:t>
                </a:r>
                <a:r>
                  <a:rPr lang="en-US" dirty="0"/>
                  <a:t>is true </a:t>
                </a:r>
              </a:p>
              <a:p>
                <a:pPr lvl="2"/>
                <a:r>
                  <a:rPr lang="en-US" dirty="0"/>
                  <a:t>Wrong, see first bullet</a:t>
                </a:r>
              </a:p>
              <a:p>
                <a:r>
                  <a:rPr lang="en-US" dirty="0"/>
                  <a:t>"If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0,05</m:t>
                    </m:r>
                  </m:oMath>
                </a14:m>
                <a:r>
                  <a:rPr lang="en-US" dirty="0"/>
                  <a:t>, we have observed data that will occur </a:t>
                </a:r>
                <a:r>
                  <a:rPr lang="en-US" b="1" dirty="0"/>
                  <a:t>only</a:t>
                </a:r>
                <a:r>
                  <a:rPr lang="en-US" dirty="0"/>
                  <a:t> 5% of the time assuming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"</a:t>
                </a:r>
              </a:p>
              <a:p>
                <a:pPr lvl="1"/>
                <a:r>
                  <a:rPr lang="en-US" dirty="0"/>
                  <a:t>The p-value is the probability of observing data </a:t>
                </a:r>
                <a:r>
                  <a:rPr lang="en-US" b="1" dirty="0"/>
                  <a:t>as extreme or more extreme</a:t>
                </a:r>
                <a:r>
                  <a:rPr lang="en-US" dirty="0"/>
                  <a:t> under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baseline="-25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8712" y="777242"/>
                <a:ext cx="11746978" cy="5943599"/>
              </a:xfrm>
              <a:blipFill>
                <a:blip r:embed="rId3"/>
                <a:stretch>
                  <a:fillRect l="-830" t="-1641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27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814489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p-value Misconceptions (2)</a:t>
            </a:r>
            <a:endParaRPr lang="bg-B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8712" y="777242"/>
                <a:ext cx="11746978" cy="5943599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"A nonsignificant difference means the groups are the same"</a:t>
                </a:r>
              </a:p>
              <a:p>
                <a:pPr lvl="1"/>
                <a:r>
                  <a:rPr lang="en-US" dirty="0"/>
                  <a:t>It only means </a:t>
                </a:r>
                <a:r>
                  <a:rPr lang="en-US" dirty="0">
                    <a:solidFill>
                      <a:srgbClr val="2196F3"/>
                    </a:solidFill>
                  </a:rPr>
                  <a:t>we don't have enough data</a:t>
                </a:r>
                <a:r>
                  <a:rPr lang="en-US" dirty="0"/>
                  <a:t> to reject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"A scientific conclusion or treatment policy must be based</a:t>
                </a:r>
                <a:br>
                  <a:rPr lang="en-US" dirty="0"/>
                </a:br>
                <a:r>
                  <a:rPr lang="en-US" dirty="0"/>
                  <a:t>on whether or not the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-value is significant"</a:t>
                </a:r>
              </a:p>
              <a:p>
                <a:pPr lvl="1"/>
                <a:r>
                  <a:rPr lang="en-US" b="1" dirty="0">
                    <a:solidFill>
                      <a:srgbClr val="C00000"/>
                    </a:solidFill>
                  </a:rPr>
                  <a:t>The results have to be checked</a:t>
                </a:r>
                <a:r>
                  <a:rPr lang="en-US" dirty="0"/>
                  <a:t> against prior data</a:t>
                </a:r>
              </a:p>
              <a:p>
                <a:r>
                  <a:rPr lang="en-US" dirty="0"/>
                  <a:t>Failing to reject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baseline="-25000" dirty="0"/>
                  <a:t> </a:t>
                </a:r>
                <a:r>
                  <a:rPr lang="en-US" dirty="0"/>
                  <a:t>means that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baseline="-25000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baseline="-25000" dirty="0"/>
                  <a:t> </a:t>
                </a:r>
                <a:r>
                  <a:rPr lang="en-US" dirty="0"/>
                  <a:t>is true</a:t>
                </a:r>
              </a:p>
              <a:p>
                <a:pPr lvl="1"/>
                <a:r>
                  <a:rPr lang="en-US" dirty="0"/>
                  <a:t>It means that we don't have enough evidence to reject it</a:t>
                </a:r>
              </a:p>
              <a:p>
                <a:pPr lvl="1"/>
                <a:r>
                  <a:rPr lang="en-US" b="1" dirty="0">
                    <a:solidFill>
                      <a:srgbClr val="2196F3"/>
                    </a:solidFill>
                  </a:rPr>
                  <a:t>We can't accept (or reject) any other hypothesis</a:t>
                </a:r>
              </a:p>
              <a:p>
                <a:pPr lvl="1"/>
                <a:r>
                  <a:rPr lang="en-US" i="1" dirty="0"/>
                  <a:t>"Absence of evidence is not evidence of absence"</a:t>
                </a:r>
              </a:p>
              <a:p>
                <a:r>
                  <a:rPr lang="en-US" i="1" dirty="0">
                    <a:hlinkClick r:id="rId2"/>
                  </a:rPr>
                  <a:t>https://xkcd.com/882/</a:t>
                </a:r>
                <a:endParaRPr lang="en-US" i="1" dirty="0"/>
              </a:p>
              <a:p>
                <a:r>
                  <a:rPr lang="en-US" i="1" dirty="0">
                    <a:hlinkClick r:id="rId3"/>
                  </a:rPr>
                  <a:t>https://www.xkcd.com/1478/</a:t>
                </a:r>
                <a:endParaRPr lang="en-US" i="1" dirty="0"/>
              </a:p>
              <a:p>
                <a:r>
                  <a:rPr lang="en-US" dirty="0">
                    <a:hlinkClick r:id="rId4"/>
                  </a:rPr>
                  <a:t>"Still. Not. Significant"</a:t>
                </a:r>
                <a:r>
                  <a:rPr lang="en-US" dirty="0"/>
                  <a:t> article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8712" y="777242"/>
                <a:ext cx="11746978" cy="5943599"/>
              </a:xfrm>
              <a:blipFill>
                <a:blip r:embed="rId5"/>
                <a:stretch>
                  <a:fillRect l="-830" t="-16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28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824922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Confidence intervals</a:t>
            </a:r>
          </a:p>
          <a:p>
            <a:pPr lvl="1"/>
            <a:r>
              <a:rPr lang="en-US" dirty="0"/>
              <a:t>Confidence level</a:t>
            </a:r>
          </a:p>
          <a:p>
            <a:r>
              <a:rPr lang="en-US" dirty="0"/>
              <a:t>Hypothesis tests</a:t>
            </a:r>
          </a:p>
          <a:p>
            <a:pPr lvl="1"/>
            <a:r>
              <a:rPr lang="en-US" dirty="0"/>
              <a:t>Z-test</a:t>
            </a:r>
          </a:p>
          <a:p>
            <a:pPr lvl="1"/>
            <a:r>
              <a:rPr lang="en-US" dirty="0"/>
              <a:t>t-test (one-sample, two-sample)</a:t>
            </a:r>
          </a:p>
          <a:p>
            <a:r>
              <a:rPr lang="en-US" dirty="0"/>
              <a:t>Hypothesis tests of many variables</a:t>
            </a:r>
          </a:p>
          <a:p>
            <a:pPr lvl="1"/>
            <a:r>
              <a:rPr lang="en-US" dirty="0"/>
              <a:t>ANOVA</a:t>
            </a:r>
          </a:p>
          <a:p>
            <a:pPr lvl="1"/>
            <a:r>
              <a:rPr lang="en-US" dirty="0"/>
              <a:t>Chi-squared</a:t>
            </a:r>
          </a:p>
          <a:p>
            <a:r>
              <a:rPr lang="en-US" dirty="0"/>
              <a:t>p-value misconceptions</a:t>
            </a:r>
          </a:p>
        </p:txBody>
      </p:sp>
    </p:spTree>
    <p:extLst>
      <p:ext uri="{BB962C8B-B14F-4D97-AF65-F5344CB8AC3E}">
        <p14:creationId xmlns:p14="http://schemas.microsoft.com/office/powerpoint/2010/main" val="879592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Confidence intervals</a:t>
            </a:r>
          </a:p>
          <a:p>
            <a:pPr lvl="1"/>
            <a:r>
              <a:rPr lang="en-US" dirty="0"/>
              <a:t>Confidence level</a:t>
            </a:r>
          </a:p>
          <a:p>
            <a:r>
              <a:rPr lang="en-US" dirty="0"/>
              <a:t>Hypothesis tests</a:t>
            </a:r>
          </a:p>
          <a:p>
            <a:pPr lvl="1"/>
            <a:r>
              <a:rPr lang="en-US" dirty="0"/>
              <a:t>Z-test</a:t>
            </a:r>
          </a:p>
          <a:p>
            <a:pPr lvl="1"/>
            <a:r>
              <a:rPr lang="en-US" dirty="0"/>
              <a:t>t-test (one-sample, two-sample)</a:t>
            </a:r>
          </a:p>
          <a:p>
            <a:r>
              <a:rPr lang="en-US" dirty="0"/>
              <a:t>Hypothesis tests of many variables</a:t>
            </a:r>
          </a:p>
          <a:p>
            <a:pPr lvl="1"/>
            <a:r>
              <a:rPr lang="en-US" dirty="0"/>
              <a:t>ANOVA</a:t>
            </a:r>
          </a:p>
          <a:p>
            <a:pPr lvl="1"/>
            <a:r>
              <a:rPr lang="en-US" dirty="0"/>
              <a:t>Chi-squared</a:t>
            </a:r>
          </a:p>
          <a:p>
            <a:r>
              <a:rPr lang="en-US" dirty="0"/>
              <a:t>p-value misconceptions</a:t>
            </a:r>
          </a:p>
        </p:txBody>
      </p:sp>
    </p:spTree>
    <p:extLst>
      <p:ext uri="{BB962C8B-B14F-4D97-AF65-F5344CB8AC3E}">
        <p14:creationId xmlns:p14="http://schemas.microsoft.com/office/powerpoint/2010/main" val="10974259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9962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Confidence Intervals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Being confident is important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80972" y="6485729"/>
            <a:ext cx="609441" cy="365030"/>
          </a:xfrm>
        </p:spPr>
        <p:txBody>
          <a:bodyPr/>
          <a:lstStyle/>
          <a:p>
            <a:fld id="{F62E2DA1-433A-4C79-9CB7-38CF6DDB953D}" type="slidenum">
              <a:rPr lang="bg-BG" smtClean="0"/>
              <a:t>4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057875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Confidence Intervals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an experiment, we can't observe the variables' </a:t>
            </a:r>
            <a:br>
              <a:rPr lang="en-US" dirty="0"/>
            </a:br>
            <a:r>
              <a:rPr lang="en-US" dirty="0"/>
              <a:t>true values directly</a:t>
            </a:r>
          </a:p>
          <a:p>
            <a:pPr lvl="1"/>
            <a:r>
              <a:rPr lang="en-US" dirty="0"/>
              <a:t>We observe other values</a:t>
            </a:r>
          </a:p>
          <a:p>
            <a:pPr lvl="1"/>
            <a:r>
              <a:rPr lang="en-US" dirty="0"/>
              <a:t>We make assumptions as to how they are distributed</a:t>
            </a:r>
          </a:p>
          <a:p>
            <a:pPr lvl="1"/>
            <a:r>
              <a:rPr lang="en-US" dirty="0"/>
              <a:t>We can estimate the true value</a:t>
            </a:r>
          </a:p>
          <a:p>
            <a:pPr lvl="2"/>
            <a:r>
              <a:rPr lang="en-US" b="1" dirty="0"/>
              <a:t>Law of large numbers</a:t>
            </a:r>
            <a:r>
              <a:rPr lang="en-US" dirty="0"/>
              <a:t>: when our sample is big enough, the sample</a:t>
            </a:r>
            <a:br>
              <a:rPr lang="en-US" dirty="0"/>
            </a:br>
            <a:r>
              <a:rPr lang="en-US" dirty="0"/>
              <a:t>parameters approach the population parameters</a:t>
            </a:r>
          </a:p>
          <a:p>
            <a:r>
              <a:rPr lang="en-US" dirty="0"/>
              <a:t>With continuous values, it's useless to say that the mean</a:t>
            </a:r>
            <a:br>
              <a:rPr lang="en-US" dirty="0"/>
            </a:br>
            <a:r>
              <a:rPr lang="en-US" dirty="0"/>
              <a:t>is equal to a certain value (why?)</a:t>
            </a:r>
          </a:p>
          <a:p>
            <a:r>
              <a:rPr lang="en-US" b="1" dirty="0">
                <a:solidFill>
                  <a:srgbClr val="2196F3"/>
                </a:solidFill>
              </a:rPr>
              <a:t>Confidence interval </a:t>
            </a:r>
            <a:r>
              <a:rPr lang="en-US" dirty="0"/>
              <a:t>– a range of values that we're fairly sure </a:t>
            </a:r>
            <a:br>
              <a:rPr lang="en-US" dirty="0"/>
            </a:br>
            <a:r>
              <a:rPr lang="en-US" dirty="0"/>
              <a:t>contains the true value</a:t>
            </a:r>
          </a:p>
          <a:p>
            <a:pPr lvl="1"/>
            <a:r>
              <a:rPr lang="en-US" b="1" dirty="0"/>
              <a:t>How confident? </a:t>
            </a:r>
            <a:r>
              <a:rPr lang="en-US" dirty="0"/>
              <a:t>A matter of choice</a:t>
            </a:r>
          </a:p>
          <a:p>
            <a:r>
              <a:rPr lang="en-US" b="1" dirty="0">
                <a:solidFill>
                  <a:srgbClr val="2196F3"/>
                </a:solidFill>
              </a:rPr>
              <a:t>Confidence level</a:t>
            </a:r>
            <a:r>
              <a:rPr lang="en-US" dirty="0">
                <a:solidFill>
                  <a:srgbClr val="2196F3"/>
                </a:solidFill>
              </a:rPr>
              <a:t> </a:t>
            </a:r>
            <a:r>
              <a:rPr lang="en-US" dirty="0"/>
              <a:t>– the probability that the value falls </a:t>
            </a:r>
            <a:br>
              <a:rPr lang="en-US" dirty="0"/>
            </a:br>
            <a:r>
              <a:rPr lang="en-US" dirty="0"/>
              <a:t>within the interval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5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801196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Confidence Intervals – Interpretation</a:t>
            </a:r>
            <a:endParaRPr lang="bg-B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Similar to the probability interpretations</a:t>
                </a:r>
              </a:p>
              <a:p>
                <a:r>
                  <a:rPr lang="en-US" dirty="0"/>
                  <a:t>To illustrate these, let's take a confidence interval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[5; 7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3]</m:t>
                    </m:r>
                  </m:oMath>
                </a14:m>
                <a:br>
                  <a:rPr lang="en-US" dirty="0"/>
                </a:br>
                <a:r>
                  <a:rPr lang="en-US" dirty="0"/>
                  <a:t>and a 70% confidence level</a:t>
                </a:r>
              </a:p>
              <a:p>
                <a:r>
                  <a:rPr lang="en-US" dirty="0"/>
                  <a:t>Frequency</a:t>
                </a:r>
              </a:p>
              <a:p>
                <a:pPr lvl="1"/>
                <a:r>
                  <a:rPr lang="en-US" dirty="0"/>
                  <a:t>If we perform the experiment many times, 70% of the values will</a:t>
                </a:r>
                <a:br>
                  <a:rPr lang="en-US" dirty="0"/>
                </a:br>
                <a:r>
                  <a:rPr lang="en-US" dirty="0"/>
                  <a:t>fall in the interval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[5; 7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3]</m:t>
                    </m:r>
                  </m:oMath>
                </a14:m>
                <a:r>
                  <a:rPr lang="en-US" dirty="0"/>
                  <a:t> and 30% – outside it</a:t>
                </a:r>
              </a:p>
              <a:p>
                <a:r>
                  <a:rPr lang="en-US" dirty="0"/>
                  <a:t>Certainty of next trial</a:t>
                </a:r>
              </a:p>
              <a:p>
                <a:pPr lvl="1"/>
                <a:r>
                  <a:rPr lang="en-US" dirty="0"/>
                  <a:t>Next time we perform the experiment, we are 70% certain </a:t>
                </a:r>
                <a:br>
                  <a:rPr lang="en-US" dirty="0"/>
                </a:br>
                <a:r>
                  <a:rPr lang="en-US" dirty="0"/>
                  <a:t>that the value will fall within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[5; 7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3]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Note that this is a statement </a:t>
                </a:r>
                <a:r>
                  <a:rPr lang="en-US" b="1" dirty="0"/>
                  <a:t>about the interval</a:t>
                </a:r>
                <a:r>
                  <a:rPr lang="en-US" dirty="0"/>
                  <a:t>, not about the value</a:t>
                </a:r>
              </a:p>
              <a:p>
                <a:r>
                  <a:rPr lang="en-US" dirty="0"/>
                  <a:t>Typically used confidence levels</a:t>
                </a:r>
              </a:p>
              <a:p>
                <a:pPr lvl="1"/>
                <a:r>
                  <a:rPr lang="en-US" dirty="0"/>
                  <a:t>50%; 90%; 95%; 99,7%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32" t="-1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6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190872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Confidence Intervals and Z-Scores</a:t>
            </a:r>
            <a:endParaRPr lang="bg-B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Observe the Z-distribution (Gaussian,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)</a:t>
                </a:r>
              </a:p>
              <a:p>
                <a:r>
                  <a:rPr lang="en-US" dirty="0"/>
                  <a:t>What’s the probability that a value drawn from it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∈[−2;1]</m:t>
                    </m:r>
                  </m:oMath>
                </a14:m>
                <a:r>
                  <a:rPr lang="en-US" dirty="0"/>
                  <a:t>?</a:t>
                </a:r>
              </a:p>
              <a:p>
                <a:pPr lvl="1"/>
                <a:r>
                  <a:rPr lang="en-US" dirty="0"/>
                  <a:t>This corresponds to the shaded area in the graph</a:t>
                </a:r>
              </a:p>
              <a:p>
                <a:pPr lvl="1"/>
                <a:r>
                  <a:rPr lang="en-US" dirty="0"/>
                  <a:t>The cumulative function gives us the area to the left of some value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Shaded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area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𝑐𝑑𝑓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𝑐𝑑𝑓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=0,819=81,9%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Interpretations</a:t>
                </a:r>
              </a:p>
              <a:p>
                <a:pPr lvl="1"/>
                <a:r>
                  <a:rPr lang="en-US" dirty="0"/>
                  <a:t>If we draw many random numbers from </a:t>
                </a:r>
                <a:br>
                  <a:rPr lang="en-US" dirty="0"/>
                </a:br>
                <a:r>
                  <a:rPr lang="en-US" dirty="0"/>
                  <a:t>the Z-distribution, we expect that 81,9% </a:t>
                </a:r>
                <a:br>
                  <a:rPr lang="en-US" dirty="0"/>
                </a:br>
                <a:r>
                  <a:rPr lang="en-US" dirty="0"/>
                  <a:t>of them will be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[−2;1]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If we draw one random number, there is</a:t>
                </a:r>
                <a:br>
                  <a:rPr lang="en-US" dirty="0"/>
                </a:br>
                <a:r>
                  <a:rPr lang="en-US" dirty="0"/>
                  <a:t>81,9% chance of it being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[−2;1]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Commonly used intervals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→68,27%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; 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→95,45%;3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→99,73%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Also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1,96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→95%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32" t="-1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7</a:t>
            </a:fld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3884" y="3557848"/>
            <a:ext cx="3883854" cy="2893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161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Confidence Intervals: Example</a:t>
            </a:r>
            <a:endParaRPr lang="bg-B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 the dataset </a:t>
                </a:r>
                <a:r>
                  <a:rPr lang="en-US" dirty="0">
                    <a:latin typeface="Consolas" panose="020B0609020204030204" pitchFamily="49" charset="0"/>
                  </a:rPr>
                  <a:t>heights.csv</a:t>
                </a:r>
                <a:r>
                  <a:rPr lang="en-US" dirty="0"/>
                  <a:t> you're given the measured heights </a:t>
                </a:r>
                <a:br>
                  <a:rPr lang="en-US" dirty="0"/>
                </a:br>
                <a:r>
                  <a:rPr lang="en-US" dirty="0"/>
                  <a:t>(in cm) of 351 elderly women (from an osteoporosis study)</a:t>
                </a:r>
              </a:p>
              <a:p>
                <a:pPr lvl="1"/>
                <a:r>
                  <a:rPr lang="en-US" dirty="0"/>
                  <a:t>Plot a histogram and / or boxplot to see what the distribution is</a:t>
                </a:r>
              </a:p>
              <a:p>
                <a:pPr lvl="1"/>
                <a:r>
                  <a:rPr lang="en-US" dirty="0"/>
                  <a:t>Print the mean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dirty="0"/>
                  <a:t> and standard deviation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of the sample</a:t>
                </a:r>
              </a:p>
              <a:p>
                <a:pPr lvl="1"/>
                <a:r>
                  <a:rPr lang="en-US" dirty="0"/>
                  <a:t>Assume that the population follows a normal distribution</a:t>
                </a:r>
              </a:p>
              <a:p>
                <a:pPr lvl="2"/>
                <a:r>
                  <a:rPr lang="en-US" dirty="0"/>
                  <a:t>Real parameters – unknown; our best guess: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What are the confidence intervals of</a:t>
                </a:r>
              </a:p>
              <a:p>
                <a:pPr lvl="2"/>
                <a:r>
                  <a:rPr lang="en-US" dirty="0"/>
                  <a:t>50%, 90%, 95%</a:t>
                </a:r>
              </a:p>
              <a:p>
                <a:r>
                  <a:rPr lang="en-US" dirty="0"/>
                  <a:t>To calculate the confidence intervals, we need to calculate the Z-scores</a:t>
                </a:r>
              </a:p>
              <a:p>
                <a:pPr lvl="1"/>
                <a:r>
                  <a:rPr lang="en-US" dirty="0"/>
                  <a:t>To do this, we’ll use the percent point function, ppf</a:t>
                </a:r>
              </a:p>
              <a:p>
                <a:pPr lvl="2"/>
                <a:r>
                  <a:rPr lang="en-US" dirty="0"/>
                  <a:t>Inverse of the cdf</a:t>
                </a:r>
              </a:p>
              <a:p>
                <a:pPr lvl="2"/>
                <a:r>
                  <a:rPr lang="en-US" dirty="0"/>
                  <a:t>Returns the value at which the probability is less than or equal to the given probability</a:t>
                </a:r>
              </a:p>
              <a:p>
                <a:pPr lvl="2"/>
                <a:r>
                  <a:rPr lang="en-US" dirty="0"/>
                  <a:t>Example: Z-distribution</a:t>
                </a:r>
              </a:p>
              <a:p>
                <a:pPr lvl="3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𝑝𝑝𝑓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=−∞;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𝑝𝑝𝑓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=∞;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𝑝𝑝𝑓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0,5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=0;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𝑝𝑝𝑓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0,975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=1,96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32" t="-1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8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2452157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Confidence Intervals Example (2)</a:t>
            </a:r>
            <a:endParaRPr lang="bg-B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Note that once again we need to subtract the left white region</a:t>
                </a:r>
              </a:p>
              <a:p>
                <a:pPr lvl="1"/>
                <a:r>
                  <a:rPr lang="en-US" dirty="0"/>
                  <a:t>Area of shaded region: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(e.g.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=0,95</m:t>
                    </m:r>
                  </m:oMath>
                </a14:m>
                <a:r>
                  <a:rPr lang="en-US" dirty="0"/>
                  <a:t>)</a:t>
                </a:r>
              </a:p>
              <a:p>
                <a:pPr lvl="1"/>
                <a:r>
                  <a:rPr lang="en-US" dirty="0"/>
                  <a:t>Area of both tails: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Percentage point of left tail: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Percentage point of right tail: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32" t="-1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9</a:t>
            </a:fld>
            <a:endParaRPr lang="bg-BG" dirty="0"/>
          </a:p>
        </p:txBody>
      </p:sp>
      <p:sp>
        <p:nvSpPr>
          <p:cNvPr id="6" name="TextBox 5"/>
          <p:cNvSpPr txBox="1"/>
          <p:nvPr/>
        </p:nvSpPr>
        <p:spPr>
          <a:xfrm>
            <a:off x="534792" y="3658037"/>
            <a:ext cx="8176949" cy="2246769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noProof="1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2000" noProof="1">
                <a:solidFill>
                  <a:srgbClr val="000000"/>
                </a:solidFill>
                <a:latin typeface="Consolas" panose="020B0609020204030204" pitchFamily="49" charset="0"/>
              </a:rPr>
              <a:t> scipy.stats </a:t>
            </a:r>
            <a:r>
              <a:rPr lang="en-US" sz="2000" noProof="1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2000" noProof="1">
                <a:solidFill>
                  <a:srgbClr val="000000"/>
                </a:solidFill>
                <a:latin typeface="Consolas" panose="020B0609020204030204" pitchFamily="49" charset="0"/>
              </a:rPr>
              <a:t> st</a:t>
            </a:r>
            <a:endParaRPr lang="en-US" sz="2000" noProof="1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sz="2000" noProof="1">
                <a:solidFill>
                  <a:srgbClr val="0000FF"/>
                </a:solidFill>
                <a:latin typeface="Consolas" panose="020B0609020204030204" pitchFamily="49" charset="0"/>
              </a:rPr>
              <a:t>def</a:t>
            </a:r>
            <a:r>
              <a:rPr lang="en-US" sz="2000" noProof="1">
                <a:solidFill>
                  <a:srgbClr val="000000"/>
                </a:solidFill>
                <a:latin typeface="Consolas" panose="020B0609020204030204" pitchFamily="49" charset="0"/>
              </a:rPr>
              <a:t> get_real_confidence_interval(probability, mean, std):</a:t>
            </a:r>
          </a:p>
          <a:p>
            <a:r>
              <a:rPr lang="en-US" sz="2000" noProof="1">
                <a:solidFill>
                  <a:srgbClr val="000000"/>
                </a:solidFill>
                <a:latin typeface="Consolas" panose="020B0609020204030204" pitchFamily="49" charset="0"/>
              </a:rPr>
              <a:t>  lower_area = (</a:t>
            </a:r>
            <a:r>
              <a:rPr lang="en-US" sz="2000" noProof="1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sz="2000" noProof="1">
                <a:solidFill>
                  <a:srgbClr val="000000"/>
                </a:solidFill>
                <a:latin typeface="Consolas" panose="020B0609020204030204" pitchFamily="49" charset="0"/>
              </a:rPr>
              <a:t> - probability) / </a:t>
            </a:r>
            <a:r>
              <a:rPr lang="en-US" sz="2000" noProof="1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endParaRPr lang="en-US" sz="200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noProof="1">
                <a:solidFill>
                  <a:srgbClr val="000000"/>
                </a:solidFill>
                <a:latin typeface="Consolas" panose="020B0609020204030204" pitchFamily="49" charset="0"/>
              </a:rPr>
              <a:t>  upper_area = (</a:t>
            </a:r>
            <a:r>
              <a:rPr lang="en-US" sz="2000" noProof="1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sz="2000" noProof="1">
                <a:solidFill>
                  <a:srgbClr val="000000"/>
                </a:solidFill>
                <a:latin typeface="Consolas" panose="020B0609020204030204" pitchFamily="49" charset="0"/>
              </a:rPr>
              <a:t> + probability) / </a:t>
            </a:r>
            <a:r>
              <a:rPr lang="en-US" sz="2000" noProof="1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endParaRPr lang="en-US" sz="200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noProof="1">
                <a:solidFill>
                  <a:srgbClr val="0000FF"/>
                </a:solidFill>
                <a:latin typeface="Consolas" panose="020B0609020204030204" pitchFamily="49" charset="0"/>
              </a:rPr>
              <a:t>  return</a:t>
            </a:r>
            <a:r>
              <a:rPr lang="en-US" sz="2000" noProof="1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</a:p>
          <a:p>
            <a:r>
              <a:rPr lang="en-US" sz="2000" noProof="1">
                <a:solidFill>
                  <a:srgbClr val="000000"/>
                </a:solidFill>
                <a:latin typeface="Consolas" panose="020B0609020204030204" pitchFamily="49" charset="0"/>
              </a:rPr>
              <a:t>    st.norm.ppf(lower_area, mean, std),</a:t>
            </a:r>
          </a:p>
          <a:p>
            <a:r>
              <a:rPr lang="en-US" sz="2000" noProof="1">
                <a:solidFill>
                  <a:srgbClr val="000000"/>
                </a:solidFill>
                <a:latin typeface="Consolas" panose="020B0609020204030204" pitchFamily="49" charset="0"/>
              </a:rPr>
              <a:t>    st.norm.ppf(upper_area, mean, std)]</a:t>
            </a:r>
          </a:p>
        </p:txBody>
      </p:sp>
      <p:pic>
        <p:nvPicPr>
          <p:cNvPr id="8" name="Picture 2" descr="https://upload.wikimedia.org/wikipedia/en/b/bf/NormalDist1.96.pn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4073" y="4370733"/>
            <a:ext cx="3624873" cy="2419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53978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2D89"/>
      </a:hlink>
      <a:folHlink>
        <a:srgbClr val="002060"/>
      </a:folHlink>
    </a:clrScheme>
    <a:fontScheme name="Modern">
      <a:majorFont>
        <a:latin typeface="Montserrat Medium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2729</TotalTime>
  <Words>2784</Words>
  <Application>Microsoft Office PowerPoint</Application>
  <PresentationFormat>Widescreen</PresentationFormat>
  <Paragraphs>319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Cambria Math</vt:lpstr>
      <vt:lpstr>Consolas</vt:lpstr>
      <vt:lpstr>Montserrat Medium</vt:lpstr>
      <vt:lpstr>Open Sans</vt:lpstr>
      <vt:lpstr>Wingdings</vt:lpstr>
      <vt:lpstr>Office Theme</vt:lpstr>
      <vt:lpstr>Hypothesis Testing</vt:lpstr>
      <vt:lpstr>sli.do #MathForDevs</vt:lpstr>
      <vt:lpstr>Table of Contents</vt:lpstr>
      <vt:lpstr>Confidence Intervals</vt:lpstr>
      <vt:lpstr>Confidence Intervals</vt:lpstr>
      <vt:lpstr>Confidence Intervals – Interpretation</vt:lpstr>
      <vt:lpstr>Confidence Intervals and Z-Scores</vt:lpstr>
      <vt:lpstr>Confidence Intervals: Example</vt:lpstr>
      <vt:lpstr>Confidence Intervals Example (2)</vt:lpstr>
      <vt:lpstr>Testing Hypotheses</vt:lpstr>
      <vt:lpstr>Hypotheses</vt:lpstr>
      <vt:lpstr>Hypotheses – Examples</vt:lpstr>
      <vt:lpstr>Testing a Hypothesis</vt:lpstr>
      <vt:lpstr>Testing a Hypothesis (2)</vt:lpstr>
      <vt:lpstr>Z-test</vt:lpstr>
      <vt:lpstr>Z-test (2)</vt:lpstr>
      <vt:lpstr>Two-tailed Z-test</vt:lpstr>
      <vt:lpstr>One-tailed Z-test</vt:lpstr>
      <vt:lpstr>t-test</vt:lpstr>
      <vt:lpstr>One-Sample t-test</vt:lpstr>
      <vt:lpstr>Independent Two-Sample t-test</vt:lpstr>
      <vt:lpstr>Paired Two-Sample t-test</vt:lpstr>
      <vt:lpstr>Generalizations to More Variables</vt:lpstr>
      <vt:lpstr>Analysis of Variance (ANOVA)</vt:lpstr>
      <vt:lpstr>Chi-Squared (χ^2) Test</vt:lpstr>
      <vt:lpstr>Common Misconceptions</vt:lpstr>
      <vt:lpstr>Some p-value Misconceptions</vt:lpstr>
      <vt:lpstr>Some p-value Misconceptions (2)</vt:lpstr>
      <vt:lpstr>Summary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Yordan Darakchiev</dc:creator>
  <cp:lastModifiedBy>Yordan Darakchiev</cp:lastModifiedBy>
  <cp:revision>350</cp:revision>
  <dcterms:created xsi:type="dcterms:W3CDTF">2017-09-11T12:40:37Z</dcterms:created>
  <dcterms:modified xsi:type="dcterms:W3CDTF">2022-06-02T14:46:52Z</dcterms:modified>
</cp:coreProperties>
</file>