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49BA33-F5B8-4DC2-BF2B-58DCFC99A573}">
  <a:tblStyle styleId="{7349BA33-F5B8-4DC2-BF2B-58DCFC99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a3ff7c42e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a3ff7c42e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8d88bd09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8d88bd09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d88bd0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d88bd0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8d88bd0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8d88bd0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8d88bd0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8d88bd0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8d88bd0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8d88bd0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a3ff7c4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a3ff7c4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a3ff7c42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a3ff7c42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a3ff7c42e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a3ff7c42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a3ff7c42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a3ff7c42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8" y="439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80">
                <a:solidFill>
                  <a:schemeClr val="accent3"/>
                </a:solidFill>
              </a:rPr>
              <a:t>G</a:t>
            </a:r>
            <a:r>
              <a:rPr lang="en-GB" sz="4480">
                <a:solidFill>
                  <a:srgbClr val="6AA84F"/>
                </a:solidFill>
              </a:rPr>
              <a:t>ood</a:t>
            </a:r>
            <a:r>
              <a:rPr lang="en-GB" sz="4880">
                <a:solidFill>
                  <a:schemeClr val="accent3"/>
                </a:solidFill>
              </a:rPr>
              <a:t>L</a:t>
            </a:r>
            <a:r>
              <a:rPr lang="en-GB" sz="4480">
                <a:solidFill>
                  <a:srgbClr val="6AA84F"/>
                </a:solidFill>
              </a:rPr>
              <a:t>ife</a:t>
            </a:r>
            <a:endParaRPr sz="448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4080">
                <a:solidFill>
                  <a:srgbClr val="6AA84F"/>
                </a:solidFill>
              </a:rPr>
              <a:t>Приложение для контроля здоровья</a:t>
            </a:r>
            <a:endParaRPr b="0" sz="4080">
              <a:solidFill>
                <a:srgbClr val="6AA84F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-277575" y="3346550"/>
            <a:ext cx="124800" cy="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4117700" y="2560825"/>
            <a:ext cx="975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350" y="2834125"/>
            <a:ext cx="1899675" cy="18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154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Финансовый план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225525" y="3019625"/>
            <a:ext cx="28239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89">
                <a:solidFill>
                  <a:srgbClr val="93C47D"/>
                </a:solidFill>
              </a:rPr>
              <a:t>Источники дохода:</a:t>
            </a:r>
            <a:endParaRPr sz="4489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113"/>
              <a:t>Подписки simple тариф и premium тариф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225525" y="4037650"/>
            <a:ext cx="2117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Расходы:</a:t>
            </a:r>
            <a:endParaRPr sz="1800">
              <a:solidFill>
                <a:srgbClr val="93C47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Содержание ресурса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Реклама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3049425" y="2895500"/>
            <a:ext cx="552900" cy="2160700"/>
          </a:xfrm>
          <a:custGeom>
            <a:rect b="b" l="l" r="r" t="t"/>
            <a:pathLst>
              <a:path extrusionOk="0" h="86428" w="22116">
                <a:moveTo>
                  <a:pt x="0" y="0"/>
                </a:moveTo>
                <a:lnTo>
                  <a:pt x="0" y="86428"/>
                </a:lnTo>
                <a:lnTo>
                  <a:pt x="22116" y="44523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Google Shape;158;p22"/>
          <p:cNvSpPr txBox="1"/>
          <p:nvPr/>
        </p:nvSpPr>
        <p:spPr>
          <a:xfrm>
            <a:off x="3972225" y="3571600"/>
            <a:ext cx="245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Выручка за 1 год:</a:t>
            </a:r>
            <a:endParaRPr b="1" sz="1800">
              <a:solidFill>
                <a:srgbClr val="93C47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30 млн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232900" y="1402913"/>
            <a:ext cx="634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Сотрудничество с высшими медицинскими образовательными учреждениями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"/>
              <a:buChar char="●"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Сотрудничество со </a:t>
            </a: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специалистами из медицинских центров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"/>
              <a:buChar char="●"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Реклама у блогеров/знаменитостей</a:t>
            </a: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</a:pPr>
            <a:r>
              <a:rPr lang="en-GB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Кураторы для клиентов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 flipH="1">
            <a:off x="6569500" y="1402925"/>
            <a:ext cx="72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2"/>
          <p:cNvSpPr txBox="1"/>
          <p:nvPr/>
        </p:nvSpPr>
        <p:spPr>
          <a:xfrm>
            <a:off x="6751275" y="1091250"/>
            <a:ext cx="20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Стоимость содержания</a:t>
            </a:r>
            <a:endParaRPr b="1" sz="1800">
              <a:solidFill>
                <a:srgbClr val="93C47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751275" y="1869700"/>
            <a:ext cx="22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~25 млн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type="title"/>
          </p:nvPr>
        </p:nvSpPr>
        <p:spPr>
          <a:xfrm>
            <a:off x="246225" y="1702375"/>
            <a:ext cx="85206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accent3"/>
                </a:solidFill>
              </a:rPr>
              <a:t>Хорошее здоровье = Счастливая жизнь</a:t>
            </a:r>
            <a:endParaRPr sz="4500">
              <a:solidFill>
                <a:schemeClr val="accent3"/>
              </a:solidFill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20956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>
                <a:solidFill>
                  <a:srgbClr val="93C47D"/>
                </a:solidFill>
              </a:rPr>
              <a:t>Поблемная ситуация</a:t>
            </a:r>
            <a:r>
              <a:rPr lang="en-GB" sz="2720">
                <a:solidFill>
                  <a:srgbClr val="93C47D"/>
                </a:solidFill>
              </a:rPr>
              <a:t>:</a:t>
            </a:r>
            <a:endParaRPr sz="2720">
              <a:solidFill>
                <a:srgbClr val="93C47D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215600" y="1251325"/>
            <a:ext cx="53691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Экономически невыгодно:</a:t>
            </a:r>
            <a:r>
              <a:rPr lang="en-GB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Если человек хочет получить хорошую помощь, ему нужно посещать платные клиники, а при большом количестве заболеваний можно потерять огромное количество денег.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Энергозатратно</a:t>
            </a:r>
            <a:r>
              <a:rPr b="1" lang="en-GB" sz="1600">
                <a:solidFill>
                  <a:schemeClr val="dk1"/>
                </a:solidFill>
              </a:rPr>
              <a:t>:</a:t>
            </a:r>
            <a:r>
              <a:rPr lang="en-GB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Не все нужные специалисты находятся в одной больнице, иногда нужно ездить из одного конца города в другой.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Потеря времени</a:t>
            </a:r>
            <a:r>
              <a:rPr lang="en-GB" sz="1600"/>
              <a:t>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Чтобы попасть ко врачу, нужно сначала записаться, а потом ещё дождаться назначенного времени</a:t>
            </a:r>
            <a:endParaRPr sz="1600"/>
          </a:p>
        </p:txBody>
      </p:sp>
      <p:sp>
        <p:nvSpPr>
          <p:cNvPr id="76" name="Google Shape;76;p14"/>
          <p:cNvSpPr txBox="1"/>
          <p:nvPr/>
        </p:nvSpPr>
        <p:spPr>
          <a:xfrm>
            <a:off x="311700" y="1462325"/>
            <a:ext cx="24735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Почти все люди имеют какие-либо проблемы со здоровьем, но не все имеют средства или время д</a:t>
            </a:r>
            <a:r>
              <a:rPr lang="en-GB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ля посещения врачей, чтобы выявить причину и получить план лечения.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95075" y="357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20">
                <a:solidFill>
                  <a:srgbClr val="93C47D"/>
                </a:solidFill>
              </a:rPr>
              <a:t>Наша миссия</a:t>
            </a:r>
            <a:endParaRPr sz="3920">
              <a:solidFill>
                <a:srgbClr val="93C47D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5325" y="1217950"/>
            <a:ext cx="81855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745"/>
              <a:t>Цели GoodLife</a:t>
            </a:r>
            <a:r>
              <a:rPr lang="en-GB" sz="1745"/>
              <a:t>:</a:t>
            </a:r>
            <a:endParaRPr sz="17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45"/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Char char="●"/>
            </a:pPr>
            <a:r>
              <a:rPr lang="en-GB" sz="1745"/>
              <a:t>Обеспечить пользователям удобный, быстрый и точный поиск заболеваний и </a:t>
            </a:r>
            <a:r>
              <a:rPr lang="en-GB" sz="1745"/>
              <a:t>препаратов для их лечения </a:t>
            </a:r>
            <a:r>
              <a:rPr lang="en-GB" sz="1745"/>
              <a:t>по симптомам</a:t>
            </a:r>
            <a:endParaRPr sz="174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45"/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Char char="●"/>
            </a:pPr>
            <a:r>
              <a:rPr lang="en-GB" sz="1745"/>
              <a:t>Дать клиентам возможность получить консультацию от специалистов в любом месте.</a:t>
            </a:r>
            <a:endParaRPr sz="174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45"/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Char char="●"/>
            </a:pPr>
            <a:r>
              <a:rPr lang="en-GB" sz="1745"/>
              <a:t>Уменьшить расходы времени на посещение разных врачей</a:t>
            </a:r>
            <a:endParaRPr sz="174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2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>
                <a:solidFill>
                  <a:srgbClr val="93C47D"/>
                </a:solidFill>
              </a:rPr>
              <a:t>Как будет выглядеть решение</a:t>
            </a:r>
            <a:endParaRPr sz="3120">
              <a:solidFill>
                <a:srgbClr val="93C47D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96425" y="1098550"/>
            <a:ext cx="4183500" cy="3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В приложении</a:t>
            </a:r>
            <a:r>
              <a:rPr b="1" lang="en-GB"/>
              <a:t> клиент сможет</a:t>
            </a:r>
            <a:r>
              <a:rPr lang="en-GB"/>
              <a:t>:</a:t>
            </a:r>
            <a:endParaRPr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83333"/>
              <a:buAutoNum type="arabicPeriod"/>
            </a:pPr>
            <a:r>
              <a:rPr lang="en-GB"/>
              <a:t>Указать на виртуальном человеке места, где он ощущает боль и др. и вбить свои симптомы для анализа, а потом получить рецепт и инструкции к препаратам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83333"/>
              <a:buAutoNum type="arabicPeriod"/>
            </a:pPr>
            <a:r>
              <a:rPr lang="en-GB"/>
              <a:t>Назначить консультацию с врачом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83333"/>
              <a:buAutoNum type="arabicPeriod"/>
            </a:pPr>
            <a:r>
              <a:rPr lang="en-GB"/>
              <a:t>Следить за своим здоровьем с помощью Дневника здоровья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83333"/>
              <a:buAutoNum type="arabicPeriod"/>
            </a:pPr>
            <a:r>
              <a:rPr lang="en-GB"/>
              <a:t>Найти научные статьи о любой болезни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300" y="1271125"/>
            <a:ext cx="4344000" cy="2266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>
                <a:solidFill>
                  <a:srgbClr val="93C47D"/>
                </a:solidFill>
              </a:rPr>
              <a:t>Задачи нашей команды для реализации идеи</a:t>
            </a:r>
            <a:endParaRPr sz="2620">
              <a:solidFill>
                <a:srgbClr val="93C47D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5" y="1152425"/>
            <a:ext cx="8831976" cy="370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40">
                <a:solidFill>
                  <a:schemeClr val="accent3"/>
                </a:solidFill>
              </a:rPr>
              <a:t>Оценка рынка</a:t>
            </a:r>
            <a:endParaRPr sz="3840">
              <a:solidFill>
                <a:schemeClr val="accent3"/>
              </a:solidFill>
            </a:endParaRPr>
          </a:p>
        </p:txBody>
      </p:sp>
      <p:pic>
        <p:nvPicPr>
          <p:cNvPr id="102" name="Google Shape;102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450" y="2607075"/>
            <a:ext cx="3809201" cy="235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5733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Портрет потребителя: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География</a:t>
            </a:r>
            <a:r>
              <a:rPr b="1" lang="en-GB" sz="1600"/>
              <a:t>:</a:t>
            </a:r>
            <a:r>
              <a:rPr lang="en-GB" sz="1600"/>
              <a:t> города России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Возраст:</a:t>
            </a:r>
            <a:r>
              <a:rPr lang="en-GB" sz="1600"/>
              <a:t> 20-55 лет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Пол</a:t>
            </a:r>
            <a:r>
              <a:rPr lang="en-GB" sz="1600"/>
              <a:t>: любой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Доход:</a:t>
            </a:r>
            <a:r>
              <a:rPr lang="en-GB" sz="1600"/>
              <a:t> минимальный-средний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Образование: </a:t>
            </a:r>
            <a:r>
              <a:rPr lang="en-GB" sz="1600"/>
              <a:t>не важно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4" name="Google Shape;104;p18"/>
          <p:cNvSpPr txBox="1"/>
          <p:nvPr/>
        </p:nvSpPr>
        <p:spPr>
          <a:xfrm>
            <a:off x="4979450" y="1609575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Количество городского населения в возрасте от 20 до 55 лет:</a:t>
            </a:r>
            <a:r>
              <a:rPr lang="en-GB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69 776 694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068975" y="1004000"/>
            <a:ext cx="297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93C47D"/>
                </a:solidFill>
                <a:latin typeface="Open Sans"/>
                <a:ea typeface="Open Sans"/>
                <a:cs typeface="Open Sans"/>
                <a:sym typeface="Open Sans"/>
              </a:rPr>
              <a:t>Объём рынка</a:t>
            </a:r>
            <a:endParaRPr b="1" sz="2100">
              <a:solidFill>
                <a:srgbClr val="93C47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50" y="1266325"/>
            <a:ext cx="819275" cy="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Оценка конкурентов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692438" y="126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{7349BA33-F5B8-4DC2-BF2B-58DCFC99A573}</a:tableStyleId>
              </a:tblPr>
              <a:tblGrid>
                <a:gridCol w="1551825"/>
                <a:gridCol w="1551825"/>
                <a:gridCol w="1551825"/>
                <a:gridCol w="1551825"/>
                <a:gridCol w="1551825"/>
              </a:tblGrid>
              <a:tr h="8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GoodLife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Здоровье.ру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РТ Здоровье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Планета Здоровья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Умное определение по симптомам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-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-</a:t>
                      </a:r>
                      <a:endParaRPr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-</a:t>
                      </a:r>
                      <a:endParaRPr sz="2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Дневник здоровья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Консультация специалиста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Научные статьи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600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049" y="1011250"/>
            <a:ext cx="6451950" cy="403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864600" y="474100"/>
            <a:ext cx="85206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140">
                <a:solidFill>
                  <a:schemeClr val="accent3"/>
                </a:solidFill>
              </a:rPr>
              <a:t>Бизнес модель</a:t>
            </a:r>
            <a:endParaRPr sz="6140">
              <a:solidFill>
                <a:schemeClr val="accent3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07975" y="17101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Ключевые ценности: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Узнать болезни и их причины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Обратиться за помощью в трудную минуту к специалистам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Наблюдать за своим здоровьем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Основные источники дохода: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Физические лица - подписка, доступ к премиум функц.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Юридические лица - размещение рекламы, корпоративные сообщества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34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Планы развития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21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129" name="Google Shape;129;p21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1151875" y="211832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СЕЙЧАС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 млн руб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Привлечение инвесторов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Поиск сотрудников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21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134" name="Google Shape;134;p21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3 млн руб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Найм сотрудников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Начало работы над приложением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3256187" y="2028325"/>
              <a:ext cx="5841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Через 2 месяца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21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139" name="Google Shape;139;p21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10 млн руб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Старт работы приложения в центральной части страны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Активные продажи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5305500" y="2049550"/>
              <a:ext cx="6609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Через 5 месяцев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6863388" y="1957150"/>
            <a:ext cx="1709123" cy="1887577"/>
            <a:chOff x="6863388" y="1957150"/>
            <a:chExt cx="1709123" cy="1887577"/>
          </a:xfrm>
        </p:grpSpPr>
        <p:sp>
          <p:nvSpPr>
            <p:cNvPr id="144" name="Google Shape;144;p21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30 млрд руб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6863411" y="31073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Расширение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Активное использование по всей стране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7381351" y="2093800"/>
              <a:ext cx="6732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Через год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