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6" r:id="rId9"/>
    <p:sldId id="262" r:id="rId10"/>
    <p:sldId id="263" r:id="rId11"/>
    <p:sldId id="267" r:id="rId12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7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59"/>
  </p:normalViewPr>
  <p:slideViewPr>
    <p:cSldViewPr snapToGrid="0" snapToObjects="1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68E8-F336-5743-B5D5-EA445212D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29D85-85A9-7241-A613-B00841031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CF4A7-D9DE-324E-B6CF-3B3E3ACE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73A4-1955-CC42-ACE5-48B038A4733B}" type="datetimeFigureOut">
              <a:rPr lang="en-UA" smtClean="0"/>
              <a:t>04/09/2024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1C95B-1E62-8B49-A3F7-ADE335EC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6D0CD-7F0C-444B-95B3-86D69810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56A6-CA3A-0C47-B195-1B7D9A58C034}" type="slidenum">
              <a:rPr lang="en-UA" smtClean="0"/>
              <a:t>‹#›</a:t>
            </a:fld>
            <a:endParaRPr lang="en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88C58F-A1F2-9349-A843-4C076528E3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1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081F-0E23-A24F-AE87-0A8EEE7F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5501B-90FD-B240-B9E6-7051A3524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3726C-35AA-E04A-B556-49BEB34D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73A4-1955-CC42-ACE5-48B038A4733B}" type="datetimeFigureOut">
              <a:rPr lang="en-UA" smtClean="0"/>
              <a:t>04/09/2024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CE945-F583-BE4E-80FF-E8CE3B09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6264-36D8-C94B-9001-C0936287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56A6-CA3A-0C47-B195-1B7D9A58C03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6531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F2270C-E0A4-B94C-9135-C5CD5FA4F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6203A-B70F-394B-A2D9-14CB67CD9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3C9E2-EDAA-2940-BC39-2152AE41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73A4-1955-CC42-ACE5-48B038A4733B}" type="datetimeFigureOut">
              <a:rPr lang="en-UA" smtClean="0"/>
              <a:t>04/09/2024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B5DCD-9BCB-9A49-9534-335145FC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C155E-B91C-F147-96C5-ADE965A4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56A6-CA3A-0C47-B195-1B7D9A58C03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3808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94B8-8889-774B-993A-F6C307D2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34F8D-3771-5C44-99E6-C0E911E9E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E8CAA-D9E4-7844-A81B-50CCB387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73A4-1955-CC42-ACE5-48B038A4733B}" type="datetimeFigureOut">
              <a:rPr lang="en-UA" smtClean="0"/>
              <a:t>04/09/2024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8C996-8ED7-4F4F-9EBC-539920C5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22B4-C3AC-A340-891F-CB93A61A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56A6-CA3A-0C47-B195-1B7D9A58C03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73582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00A8-FB03-AD4D-B6A3-CC5C5BC82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AE293-3424-8749-B16B-CF0591C15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D4710-0BDB-8B42-B88B-72941C2C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73A4-1955-CC42-ACE5-48B038A4733B}" type="datetimeFigureOut">
              <a:rPr lang="en-UA" smtClean="0"/>
              <a:t>04/09/2024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D8033-B5B5-CB4E-B8B9-09AFFA88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8B035-5C13-A447-9D83-8C41921B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56A6-CA3A-0C47-B195-1B7D9A58C03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7918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6CF9-1870-044E-8374-C63B97AC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61A29-682C-F840-A61E-D08E1AF2A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49ADC-5159-D94A-B36E-499E2BCA9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93E0F-4A43-8949-81E5-48E923B4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73A4-1955-CC42-ACE5-48B038A4733B}" type="datetimeFigureOut">
              <a:rPr lang="en-UA" smtClean="0"/>
              <a:t>04/09/2024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D670E-F5F4-614B-AECE-8E7355CC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7B476-8B75-7144-9A61-2296067D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56A6-CA3A-0C47-B195-1B7D9A58C03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1823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EF88-330C-034C-ACFF-41F5D87B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4B316-6A5E-9E4E-B84B-A19F8ACC9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1CA7D-A661-2C48-9691-452105587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8EFD27-82A0-6046-9CF5-72A039BA5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E5CDF-F85E-884B-ADE1-046AC78DD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0CA2A5-54D2-7E45-B9DE-10654890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73A4-1955-CC42-ACE5-48B038A4733B}" type="datetimeFigureOut">
              <a:rPr lang="en-UA" smtClean="0"/>
              <a:t>04/09/2024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C2FEE-CAF2-F046-897A-2C50F9DE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2636A-D8DE-CC47-854B-C2AB1023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56A6-CA3A-0C47-B195-1B7D9A58C03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97971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D184-F3B6-3D48-BE0C-6C316E85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1FFA1-47EF-8C45-9542-0CAA3DFF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73A4-1955-CC42-ACE5-48B038A4733B}" type="datetimeFigureOut">
              <a:rPr lang="en-UA" smtClean="0"/>
              <a:t>04/09/2024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1B362-F33E-AE42-A25C-683F70D4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31B07-C2CC-3C48-B9FD-450DD8D2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56A6-CA3A-0C47-B195-1B7D9A58C03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3600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A56F01-6218-BD41-A142-F7E3D7A5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73A4-1955-CC42-ACE5-48B038A4733B}" type="datetimeFigureOut">
              <a:rPr lang="en-UA" smtClean="0"/>
              <a:t>04/09/2024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B3AEB9-3D99-A941-8B6C-F10DDF8B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3EE6E-F157-7248-970E-9D1F0FAB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56A6-CA3A-0C47-B195-1B7D9A58C03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7941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DB9E-D8D4-E942-9A84-EB26AF83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8A72-6347-AD46-80AB-4FB6670C3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5388E-F831-6D48-BE90-27D73AB15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0662C-39C8-2145-89AD-60E67EB77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73A4-1955-CC42-ACE5-48B038A4733B}" type="datetimeFigureOut">
              <a:rPr lang="en-UA" smtClean="0"/>
              <a:t>04/09/2024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1B453-1E5E-6D48-BD75-5F94A6DA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779E3-198D-474C-9729-9C9F425E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56A6-CA3A-0C47-B195-1B7D9A58C03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7714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8718-F71A-1545-B56B-48E6613AE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1ADFD8-2088-2540-AC4B-4E8C4CDEE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ED8EF-966F-AA43-95CC-E6D3B083D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C90AB-E3B8-B74D-BC08-0B038FF8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73A4-1955-CC42-ACE5-48B038A4733B}" type="datetimeFigureOut">
              <a:rPr lang="en-UA" smtClean="0"/>
              <a:t>04/09/2024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334CC-4A23-3044-84A2-5024AB67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5761F-0573-624A-88AE-F1C98EB0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56A6-CA3A-0C47-B195-1B7D9A58C03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20685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CB838C-E557-0D44-A0BE-1F13E7C5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184CB-593D-164E-A711-654C1A7F3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CC3AE-3571-AF44-85EB-6DCD44474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873A4-1955-CC42-ACE5-48B038A4733B}" type="datetimeFigureOut">
              <a:rPr lang="en-UA" smtClean="0"/>
              <a:t>04/09/2024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47652-BF7F-4C42-A8C4-0AEABF486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07C92-1FA4-B84A-BE47-F2296AFBF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E56A6-CA3A-0C47-B195-1B7D9A58C034}" type="slidenum">
              <a:rPr lang="en-UA" smtClean="0"/>
              <a:t>‹#›</a:t>
            </a:fld>
            <a:endParaRPr lang="en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B6281D-D81C-8348-93AC-C0BBA50ADBB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4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3BC3-84DD-6F46-8A4D-12CC93A2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495" y="297029"/>
            <a:ext cx="11053010" cy="238760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+mn-lt"/>
              </a:rPr>
              <a:t>Разработка мобильных приложений — IT-Планета 2024</a:t>
            </a:r>
            <a:endParaRPr lang="en-UA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99F65-8504-3E41-803A-25210FD90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115" y="4207881"/>
            <a:ext cx="3160295" cy="1996992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solidFill>
                  <a:srgbClr val="F77DBF"/>
                </a:solidFill>
              </a:rPr>
              <a:t>Команда:</a:t>
            </a:r>
            <a:r>
              <a:rPr lang="en-US" dirty="0">
                <a:solidFill>
                  <a:srgbClr val="F77DBF"/>
                </a:solidFill>
              </a:rPr>
              <a:t> </a:t>
            </a:r>
            <a:r>
              <a:rPr lang="en-US" b="1" dirty="0" err="1">
                <a:solidFill>
                  <a:srgbClr val="F77DBF"/>
                </a:solidFill>
              </a:rPr>
              <a:t>I</a:t>
            </a:r>
            <a:r>
              <a:rPr lang="en-US" b="1" dirty="0" err="1" smtClean="0">
                <a:solidFill>
                  <a:srgbClr val="F77DBF"/>
                </a:solidFill>
              </a:rPr>
              <a:t>y</a:t>
            </a:r>
            <a:r>
              <a:rPr lang="en-US" b="1" dirty="0" smtClean="0">
                <a:solidFill>
                  <a:srgbClr val="F77DBF"/>
                </a:solidFill>
              </a:rPr>
              <a:t> </a:t>
            </a:r>
            <a:r>
              <a:rPr lang="en-US" b="1" dirty="0">
                <a:solidFill>
                  <a:srgbClr val="F77DBF"/>
                </a:solidFill>
              </a:rPr>
              <a:t>Studio</a:t>
            </a:r>
            <a:br>
              <a:rPr lang="en-US" b="1" dirty="0">
                <a:solidFill>
                  <a:srgbClr val="F77DBF"/>
                </a:solidFill>
              </a:rPr>
            </a:br>
            <a:r>
              <a:rPr lang="ru-RU" dirty="0">
                <a:solidFill>
                  <a:srgbClr val="F77DBF"/>
                </a:solidFill>
              </a:rPr>
              <a:t>Создатели:</a:t>
            </a:r>
            <a:br>
              <a:rPr lang="ru-RU" dirty="0">
                <a:solidFill>
                  <a:srgbClr val="F77DBF"/>
                </a:solidFill>
              </a:rPr>
            </a:br>
            <a:r>
              <a:rPr lang="ru-RU" b="1" dirty="0">
                <a:solidFill>
                  <a:srgbClr val="F77DBF"/>
                </a:solidFill>
              </a:rPr>
              <a:t>Аюбов С.Н.</a:t>
            </a:r>
            <a:br>
              <a:rPr lang="ru-RU" b="1" dirty="0">
                <a:solidFill>
                  <a:srgbClr val="F77DBF"/>
                </a:solidFill>
              </a:rPr>
            </a:br>
            <a:r>
              <a:rPr lang="ru-RU" b="1" dirty="0">
                <a:solidFill>
                  <a:srgbClr val="F77DBF"/>
                </a:solidFill>
              </a:rPr>
              <a:t>Ядыкин С.И.</a:t>
            </a:r>
            <a:br>
              <a:rPr lang="ru-RU" b="1" dirty="0">
                <a:solidFill>
                  <a:srgbClr val="F77DBF"/>
                </a:solidFill>
              </a:rPr>
            </a:br>
            <a:r>
              <a:rPr lang="ru-RU" b="1" dirty="0">
                <a:solidFill>
                  <a:srgbClr val="F77DBF"/>
                </a:solidFill>
              </a:rPr>
              <a:t>Плотников С.И.</a:t>
            </a:r>
            <a:br>
              <a:rPr lang="ru-RU" b="1" dirty="0">
                <a:solidFill>
                  <a:srgbClr val="F77DBF"/>
                </a:solidFill>
              </a:rPr>
            </a:br>
            <a:r>
              <a:rPr lang="ru-RU" b="1" dirty="0">
                <a:solidFill>
                  <a:srgbClr val="F77DBF"/>
                </a:solidFill>
              </a:rPr>
              <a:t>Воробьев П.А.</a:t>
            </a:r>
            <a:endParaRPr lang="en-UA" b="1" dirty="0">
              <a:solidFill>
                <a:srgbClr val="F77DBF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649AC3F-9F43-45B4-91D3-BB07B673F7E9}"/>
              </a:ext>
            </a:extLst>
          </p:cNvPr>
          <p:cNvSpPr txBox="1">
            <a:spLocks/>
          </p:cNvSpPr>
          <p:nvPr/>
        </p:nvSpPr>
        <p:spPr>
          <a:xfrm>
            <a:off x="5670884" y="6326523"/>
            <a:ext cx="850232" cy="468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b="1" dirty="0">
                <a:solidFill>
                  <a:srgbClr val="F77DBF"/>
                </a:solidFill>
              </a:rPr>
              <a:t>2024 </a:t>
            </a:r>
            <a:endParaRPr lang="en-UA" b="1" dirty="0">
              <a:solidFill>
                <a:srgbClr val="F77D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651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237A-AAA0-464F-B7ED-D7033601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122"/>
            <a:ext cx="10515600" cy="644278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  <a:latin typeface="+mn-lt"/>
              </a:rPr>
              <a:t>Итог : </a:t>
            </a:r>
            <a:endParaRPr lang="en-UA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344792-1DF1-498B-AFE7-9CF7495F200C}"/>
              </a:ext>
            </a:extLst>
          </p:cNvPr>
          <p:cNvSpPr txBox="1"/>
          <p:nvPr/>
        </p:nvSpPr>
        <p:spPr>
          <a:xfrm>
            <a:off x="838200" y="962346"/>
            <a:ext cx="10074442" cy="469359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300" b="1" dirty="0" smtClean="0">
                <a:solidFill>
                  <a:schemeClr val="bg1"/>
                </a:solidFill>
              </a:rPr>
              <a:t>Получен весьма интересный казуальный </a:t>
            </a:r>
            <a:r>
              <a:rPr lang="en-US" sz="2300" b="1" dirty="0" smtClean="0">
                <a:solidFill>
                  <a:schemeClr val="bg1"/>
                </a:solidFill>
              </a:rPr>
              <a:t>top-down </a:t>
            </a:r>
            <a:r>
              <a:rPr lang="ru-RU" sz="2300" b="1" dirty="0" err="1" smtClean="0">
                <a:solidFill>
                  <a:schemeClr val="bg1"/>
                </a:solidFill>
              </a:rPr>
              <a:t>шутер</a:t>
            </a:r>
            <a:r>
              <a:rPr lang="ru-RU" sz="2300" b="1" dirty="0" smtClean="0">
                <a:solidFill>
                  <a:schemeClr val="bg1"/>
                </a:solidFill>
              </a:rPr>
              <a:t> с элементами </a:t>
            </a:r>
            <a:r>
              <a:rPr lang="ru-RU" sz="2300" b="1" dirty="0" err="1" smtClean="0">
                <a:solidFill>
                  <a:schemeClr val="bg1"/>
                </a:solidFill>
              </a:rPr>
              <a:t>хоррора</a:t>
            </a:r>
            <a:r>
              <a:rPr lang="ru-RU" sz="2300" b="1" dirty="0" smtClean="0">
                <a:solidFill>
                  <a:schemeClr val="bg1"/>
                </a:solidFill>
              </a:rPr>
              <a:t>, который можно в будущем </a:t>
            </a:r>
            <a:r>
              <a:rPr lang="ru-RU" sz="2300" b="1" dirty="0" err="1" smtClean="0">
                <a:solidFill>
                  <a:schemeClr val="bg1"/>
                </a:solidFill>
              </a:rPr>
              <a:t>коммерциализировать</a:t>
            </a:r>
            <a:r>
              <a:rPr lang="ru-RU" sz="2300" b="1" dirty="0" smtClean="0">
                <a:solidFill>
                  <a:schemeClr val="bg1"/>
                </a:solidFill>
              </a:rPr>
              <a:t> и развивать сам проект. Так можно ввести </a:t>
            </a:r>
            <a:r>
              <a:rPr lang="ru-RU" sz="2300" b="1" dirty="0" err="1" smtClean="0">
                <a:solidFill>
                  <a:schemeClr val="bg1"/>
                </a:solidFill>
              </a:rPr>
              <a:t>микротранзакции</a:t>
            </a:r>
            <a:r>
              <a:rPr lang="ru-RU" sz="2300" b="1" dirty="0" smtClean="0">
                <a:solidFill>
                  <a:schemeClr val="bg1"/>
                </a:solidFill>
              </a:rPr>
              <a:t>, предоставляющие возможность выбора игроком класса перед началом матча (вместо случайного), либо можно продавать игру и продолжать развивать проект.</a:t>
            </a:r>
          </a:p>
          <a:p>
            <a:endParaRPr lang="ru-RU" sz="2300" b="1" dirty="0" smtClean="0">
              <a:solidFill>
                <a:schemeClr val="bg1"/>
              </a:solidFill>
            </a:endParaRPr>
          </a:p>
          <a:p>
            <a:r>
              <a:rPr lang="en-US" sz="2300" b="1" dirty="0" smtClean="0">
                <a:solidFill>
                  <a:schemeClr val="bg1"/>
                </a:solidFill>
              </a:rPr>
              <a:t>“Fight or Flight” </a:t>
            </a:r>
            <a:r>
              <a:rPr lang="ru-RU" sz="2300" b="1" dirty="0" smtClean="0">
                <a:solidFill>
                  <a:schemeClr val="bg1"/>
                </a:solidFill>
              </a:rPr>
              <a:t>достаточно интересная и динамичная игра, в которую может играть практически кто угодно, при правильной рекламной кампании будет иметь весьма хорошие продажи (так как рынок мобильных игр не отличается высоким качеством и разнообразием продуктов).</a:t>
            </a:r>
          </a:p>
          <a:p>
            <a:r>
              <a:rPr lang="ru-RU" sz="2300" b="1" dirty="0" smtClean="0">
                <a:solidFill>
                  <a:schemeClr val="bg1"/>
                </a:solidFill>
              </a:rPr>
              <a:t>А каждый член команды в той или иной мере получил достаточно интересный и полезный опыт, который с большим шансом пригодится в будущей профессии.</a:t>
            </a:r>
            <a:endParaRPr lang="ru-RU" sz="2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67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3BC3-84DD-6F46-8A4D-12CC93A2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495" y="297029"/>
            <a:ext cx="11053010" cy="238760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+mn-lt"/>
              </a:rPr>
              <a:t>Разработка мобильных приложений — IT-Планета 2024</a:t>
            </a:r>
            <a:endParaRPr lang="en-UA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99F65-8504-3E41-803A-25210FD90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115" y="4207881"/>
            <a:ext cx="3160295" cy="1996992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solidFill>
                  <a:srgbClr val="F77DBF"/>
                </a:solidFill>
              </a:rPr>
              <a:t>Команда:</a:t>
            </a:r>
            <a:r>
              <a:rPr lang="en-US" dirty="0">
                <a:solidFill>
                  <a:srgbClr val="F77DBF"/>
                </a:solidFill>
              </a:rPr>
              <a:t> </a:t>
            </a:r>
            <a:r>
              <a:rPr lang="en-US" b="1" dirty="0" err="1">
                <a:solidFill>
                  <a:srgbClr val="F77DBF"/>
                </a:solidFill>
              </a:rPr>
              <a:t>Iy</a:t>
            </a:r>
            <a:r>
              <a:rPr lang="en-US" b="1" dirty="0">
                <a:solidFill>
                  <a:srgbClr val="F77DBF"/>
                </a:solidFill>
              </a:rPr>
              <a:t> Studio</a:t>
            </a:r>
            <a:br>
              <a:rPr lang="en-US" b="1" dirty="0">
                <a:solidFill>
                  <a:srgbClr val="F77DBF"/>
                </a:solidFill>
              </a:rPr>
            </a:br>
            <a:r>
              <a:rPr lang="ru-RU" dirty="0">
                <a:solidFill>
                  <a:srgbClr val="F77DBF"/>
                </a:solidFill>
              </a:rPr>
              <a:t>Создатели:</a:t>
            </a:r>
            <a:br>
              <a:rPr lang="ru-RU" dirty="0">
                <a:solidFill>
                  <a:srgbClr val="F77DBF"/>
                </a:solidFill>
              </a:rPr>
            </a:br>
            <a:r>
              <a:rPr lang="ru-RU" b="1" dirty="0">
                <a:solidFill>
                  <a:srgbClr val="F77DBF"/>
                </a:solidFill>
              </a:rPr>
              <a:t>Аюбов С.Н.</a:t>
            </a:r>
            <a:br>
              <a:rPr lang="ru-RU" b="1" dirty="0">
                <a:solidFill>
                  <a:srgbClr val="F77DBF"/>
                </a:solidFill>
              </a:rPr>
            </a:br>
            <a:r>
              <a:rPr lang="ru-RU" b="1" dirty="0">
                <a:solidFill>
                  <a:srgbClr val="F77DBF"/>
                </a:solidFill>
              </a:rPr>
              <a:t>Ядыкин С.И.</a:t>
            </a:r>
            <a:br>
              <a:rPr lang="ru-RU" b="1" dirty="0">
                <a:solidFill>
                  <a:srgbClr val="F77DBF"/>
                </a:solidFill>
              </a:rPr>
            </a:br>
            <a:r>
              <a:rPr lang="ru-RU" b="1" dirty="0">
                <a:solidFill>
                  <a:srgbClr val="F77DBF"/>
                </a:solidFill>
              </a:rPr>
              <a:t>Плотников С.И.</a:t>
            </a:r>
            <a:br>
              <a:rPr lang="ru-RU" b="1" dirty="0">
                <a:solidFill>
                  <a:srgbClr val="F77DBF"/>
                </a:solidFill>
              </a:rPr>
            </a:br>
            <a:r>
              <a:rPr lang="ru-RU" b="1" dirty="0">
                <a:solidFill>
                  <a:srgbClr val="F77DBF"/>
                </a:solidFill>
              </a:rPr>
              <a:t>Воробьев П.А.</a:t>
            </a:r>
            <a:endParaRPr lang="en-UA" b="1" dirty="0">
              <a:solidFill>
                <a:srgbClr val="F77DBF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649AC3F-9F43-45B4-91D3-BB07B673F7E9}"/>
              </a:ext>
            </a:extLst>
          </p:cNvPr>
          <p:cNvSpPr txBox="1">
            <a:spLocks/>
          </p:cNvSpPr>
          <p:nvPr/>
        </p:nvSpPr>
        <p:spPr>
          <a:xfrm>
            <a:off x="5670884" y="6326523"/>
            <a:ext cx="850232" cy="468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b="1" dirty="0">
                <a:solidFill>
                  <a:srgbClr val="F77DBF"/>
                </a:solidFill>
              </a:rPr>
              <a:t>2024 </a:t>
            </a:r>
            <a:endParaRPr lang="en-UA" b="1" dirty="0">
              <a:solidFill>
                <a:srgbClr val="F77D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827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237A-AAA0-464F-B7ED-D7033601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95" y="405290"/>
            <a:ext cx="10515600" cy="644278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  <a:latin typeface="+mn-lt"/>
              </a:rPr>
              <a:t>Содержание: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endParaRPr lang="en-UA" b="1" dirty="0">
              <a:solidFill>
                <a:schemeClr val="bg1"/>
              </a:solidFill>
            </a:endParaRP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50F1D234-F6CA-F542-A237-4AC7B5D5E106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3653192"/>
            <a:ext cx="5274172" cy="846138"/>
            <a:chOff x="1248" y="1257"/>
            <a:chExt cx="3293" cy="533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9BFA3054-F660-F141-BD12-B7BF71A74F40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969555E6-0896-6048-B1D1-5118A161E5A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E26B42E2-3575-0043-8430-A5A748DF645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41" y="1257"/>
              <a:ext cx="270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ru-RU" sz="2400" b="1" dirty="0">
                  <a:solidFill>
                    <a:schemeClr val="bg1"/>
                  </a:solidFill>
                </a:rPr>
                <a:t>Описание команды и ролей каждого из её участников;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E0F0DD4E-5434-314A-83D9-C4667926D9B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49E5CABA-434B-344A-9F2D-BA7DB29749D1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1429104"/>
            <a:ext cx="5105400" cy="555625"/>
            <a:chOff x="1248" y="2030"/>
            <a:chExt cx="3216" cy="350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79F89D1A-7616-7540-B695-6225DE073C4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8BAD5C4F-C6E9-0844-AEAB-BFBFCC81E95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39DA910C-2B30-834B-85BC-8341D08E675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46" y="2032"/>
              <a:ext cx="180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ru-RU" sz="2400" b="1" dirty="0">
                  <a:solidFill>
                    <a:schemeClr val="bg1"/>
                  </a:solidFill>
                </a:rPr>
                <a:t>Обзор приложения;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63CABC7F-E1B9-8641-A96B-F73E5A323CD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F59C2E95-A75D-3643-968A-FA2583417A11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1962513"/>
            <a:ext cx="5105401" cy="860427"/>
            <a:chOff x="1248" y="2448"/>
            <a:chExt cx="3216" cy="542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35003B83-5967-F345-A2C0-D7BC83D68C1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93C32265-48D6-6543-9AC6-D6E220A8CE2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4F5C6CD4-D52D-494A-86DA-34D1AAD1B9C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46" y="2448"/>
              <a:ext cx="229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ru-RU" sz="2400" b="1" dirty="0">
                  <a:solidFill>
                    <a:schemeClr val="bg1"/>
                  </a:solidFill>
                </a:rPr>
                <a:t>Описание конкурентных преимуществ;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2EE72BDD-5486-CF4D-B10F-010338EAAEB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57A5A29D-B068-064C-8547-1FA55DEE60A4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2843569"/>
            <a:ext cx="5273676" cy="830263"/>
            <a:chOff x="1248" y="3065"/>
            <a:chExt cx="3322" cy="523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7893E17D-488E-D146-AB92-E10F92C9F52C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D2E2D82E-3655-2246-B200-BCC1CED27D0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92FF481E-5B12-D747-8506-C2C3AEB6D0F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46" y="3065"/>
              <a:ext cx="272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ru-RU" sz="2400" b="1" dirty="0">
                  <a:solidFill>
                    <a:schemeClr val="bg1"/>
                  </a:solidFill>
                </a:rPr>
                <a:t>Оценка себестоимости решения;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BE4A4F3C-4901-0C4E-B9AE-C28BCC6EFC0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26368EA4-F1A2-3B4A-8E0A-C567D3A02C17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4513619"/>
            <a:ext cx="5105401" cy="846138"/>
            <a:chOff x="1248" y="3047"/>
            <a:chExt cx="3216" cy="533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71B6CEFC-D6F9-5C43-9AA0-8BAE8BB1476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7F1E69DF-2DC7-E649-AD85-5027A1ACBC3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F34492E4-959A-9446-8B8D-9D8691574D0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34" y="3047"/>
              <a:ext cx="223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ru-RU" sz="2400" b="1" dirty="0">
                  <a:solidFill>
                    <a:schemeClr val="bg1"/>
                  </a:solidFill>
                </a:rPr>
                <a:t>Ссылка на видео работы приложения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01A1740E-074E-DA42-A260-414C6DDEFA2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0860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7">
            <a:extLst>
              <a:ext uri="{FF2B5EF4-FFF2-40B4-BE49-F238E27FC236}">
                <a16:creationId xmlns:a16="http://schemas.microsoft.com/office/drawing/2014/main" id="{2AEFA8AA-54BB-4A2C-BCC3-1A29AB9D1C7B}"/>
              </a:ext>
            </a:extLst>
          </p:cNvPr>
          <p:cNvGrpSpPr>
            <a:grpSpLocks/>
          </p:cNvGrpSpPr>
          <p:nvPr/>
        </p:nvGrpSpPr>
        <p:grpSpPr bwMode="auto">
          <a:xfrm>
            <a:off x="3543300" y="301882"/>
            <a:ext cx="5105400" cy="565150"/>
            <a:chOff x="1248" y="2024"/>
            <a:chExt cx="3216" cy="356"/>
          </a:xfrm>
        </p:grpSpPr>
        <p:sp>
          <p:nvSpPr>
            <p:cNvPr id="30" name="Line 8">
              <a:extLst>
                <a:ext uri="{FF2B5EF4-FFF2-40B4-BE49-F238E27FC236}">
                  <a16:creationId xmlns:a16="http://schemas.microsoft.com/office/drawing/2014/main" id="{45D09965-ACDE-4396-878E-509C4505DDB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Rectangle 9">
              <a:extLst>
                <a:ext uri="{FF2B5EF4-FFF2-40B4-BE49-F238E27FC236}">
                  <a16:creationId xmlns:a16="http://schemas.microsoft.com/office/drawing/2014/main" id="{6554A657-5BBC-413E-B95D-DE1A1B4C3515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Text Box 10">
              <a:extLst>
                <a:ext uri="{FF2B5EF4-FFF2-40B4-BE49-F238E27FC236}">
                  <a16:creationId xmlns:a16="http://schemas.microsoft.com/office/drawing/2014/main" id="{96CA9732-5D7F-4C99-B2F0-4D089BBEE4D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908" y="2024"/>
              <a:ext cx="20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ru-RU" sz="2800" b="1" dirty="0">
                  <a:solidFill>
                    <a:schemeClr val="bg1"/>
                  </a:solidFill>
                </a:rPr>
                <a:t>Обзор приложения;</a:t>
              </a:r>
            </a:p>
          </p:txBody>
        </p:sp>
        <p:sp>
          <p:nvSpPr>
            <p:cNvPr id="33" name="Text Box 11">
              <a:extLst>
                <a:ext uri="{FF2B5EF4-FFF2-40B4-BE49-F238E27FC236}">
                  <a16:creationId xmlns:a16="http://schemas.microsoft.com/office/drawing/2014/main" id="{25241395-1D55-438D-AB9B-64F45960D92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BFF66C-AFFE-4FD8-B4C3-19374D2083AA}"/>
              </a:ext>
            </a:extLst>
          </p:cNvPr>
          <p:cNvSpPr txBox="1"/>
          <p:nvPr/>
        </p:nvSpPr>
        <p:spPr>
          <a:xfrm>
            <a:off x="1058779" y="920961"/>
            <a:ext cx="1007444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>
                <a:solidFill>
                  <a:schemeClr val="bg1"/>
                </a:solidFill>
              </a:rPr>
              <a:t>Наша игра "</a:t>
            </a:r>
            <a:r>
              <a:rPr lang="ru-RU" sz="2000" b="1" dirty="0" err="1">
                <a:solidFill>
                  <a:schemeClr val="bg1"/>
                </a:solidFill>
              </a:rPr>
              <a:t>Fight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or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Flight</a:t>
            </a:r>
            <a:r>
              <a:rPr lang="ru-RU" sz="2000" b="1" dirty="0">
                <a:solidFill>
                  <a:schemeClr val="bg1"/>
                </a:solidFill>
              </a:rPr>
              <a:t>" представляет собой </a:t>
            </a:r>
            <a:r>
              <a:rPr lang="ru-RU" sz="2000" b="1" dirty="0" smtClean="0">
                <a:solidFill>
                  <a:schemeClr val="bg1"/>
                </a:solidFill>
              </a:rPr>
              <a:t>многопользовательский 2</a:t>
            </a:r>
            <a:r>
              <a:rPr lang="en-US" sz="2000" b="1" dirty="0" smtClean="0">
                <a:solidFill>
                  <a:schemeClr val="bg1"/>
                </a:solidFill>
              </a:rPr>
              <a:t>D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top-down </a:t>
            </a:r>
            <a:r>
              <a:rPr lang="ru-RU" sz="2000" b="1" dirty="0" err="1" smtClean="0">
                <a:solidFill>
                  <a:schemeClr val="bg1"/>
                </a:solidFill>
              </a:rPr>
              <a:t>шутер</a:t>
            </a:r>
            <a:r>
              <a:rPr lang="ru-RU" sz="2000" b="1" dirty="0" smtClean="0">
                <a:solidFill>
                  <a:schemeClr val="bg1"/>
                </a:solidFill>
              </a:rPr>
              <a:t>, </a:t>
            </a:r>
            <a:r>
              <a:rPr lang="ru-RU" sz="2000" b="1" dirty="0">
                <a:solidFill>
                  <a:schemeClr val="bg1"/>
                </a:solidFill>
              </a:rPr>
              <a:t>где игроки делятся на две команды. Одна команда пытается выбраться из заброшенного исследовательского комплекса, </a:t>
            </a:r>
            <a:r>
              <a:rPr lang="ru-RU" sz="2000" b="1" dirty="0" smtClean="0">
                <a:solidFill>
                  <a:schemeClr val="bg1"/>
                </a:solidFill>
              </a:rPr>
              <a:t>запустив генератор и сбежав на лифте, </a:t>
            </a:r>
            <a:r>
              <a:rPr lang="ru-RU" sz="2000" b="1" dirty="0">
                <a:solidFill>
                  <a:schemeClr val="bg1"/>
                </a:solidFill>
              </a:rPr>
              <a:t>в то время как другая команда старается помешать им и </a:t>
            </a:r>
            <a:r>
              <a:rPr lang="ru-RU" sz="2000" b="1" dirty="0" smtClean="0">
                <a:solidFill>
                  <a:schemeClr val="bg1"/>
                </a:solidFill>
              </a:rPr>
              <a:t>уничтожить соперников.  </a:t>
            </a:r>
          </a:p>
          <a:p>
            <a:pPr algn="just"/>
            <a:endParaRPr lang="ru-RU" sz="2000" b="1" dirty="0" smtClean="0">
              <a:solidFill>
                <a:schemeClr val="bg1"/>
              </a:solidFill>
            </a:endParaRPr>
          </a:p>
          <a:p>
            <a:r>
              <a:rPr lang="ru-RU" sz="2000" b="1" dirty="0" smtClean="0">
                <a:solidFill>
                  <a:schemeClr val="bg1"/>
                </a:solidFill>
              </a:rPr>
              <a:t>Игровой </a:t>
            </a:r>
            <a:r>
              <a:rPr lang="ru-RU" sz="2000" b="1" dirty="0">
                <a:solidFill>
                  <a:schemeClr val="bg1"/>
                </a:solidFill>
              </a:rPr>
              <a:t>процесс </a:t>
            </a:r>
            <a:r>
              <a:rPr lang="ru-RU" sz="2000" b="1" dirty="0" smtClean="0">
                <a:solidFill>
                  <a:schemeClr val="bg1"/>
                </a:solidFill>
              </a:rPr>
              <a:t>предполагает сражения</a:t>
            </a:r>
            <a:r>
              <a:rPr lang="ru-RU" sz="2000" b="1" dirty="0">
                <a:solidFill>
                  <a:schemeClr val="bg1"/>
                </a:solidFill>
              </a:rPr>
              <a:t>, </a:t>
            </a:r>
            <a:r>
              <a:rPr lang="ru-RU" sz="2000" b="1" dirty="0" smtClean="0">
                <a:solidFill>
                  <a:schemeClr val="bg1"/>
                </a:solidFill>
              </a:rPr>
              <a:t>элементы стратегии и тактики, </a:t>
            </a:r>
            <a:r>
              <a:rPr lang="ru-RU" sz="2000" b="1" dirty="0">
                <a:solidFill>
                  <a:schemeClr val="bg1"/>
                </a:solidFill>
              </a:rPr>
              <a:t>командное </a:t>
            </a:r>
            <a:r>
              <a:rPr lang="ru-RU" sz="2000" b="1" dirty="0" smtClean="0">
                <a:solidFill>
                  <a:schemeClr val="bg1"/>
                </a:solidFill>
              </a:rPr>
              <a:t>взаимодействие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</a:rPr>
              <a:t>и адаптацию под случайные внешние условия. Важной частью является рефлекс «бей или беги» (что отражено в названии игры), так как при встрече с монстром нужно либо сражаться, либо убегать.</a:t>
            </a:r>
            <a:r>
              <a:rPr lang="ru-RU" sz="2000" b="1" dirty="0">
                <a:solidFill>
                  <a:schemeClr val="bg1"/>
                </a:solidFill>
              </a:rPr>
              <a:t/>
            </a:r>
            <a:br>
              <a:rPr lang="ru-RU" sz="2000" b="1" dirty="0">
                <a:solidFill>
                  <a:schemeClr val="bg1"/>
                </a:solidFill>
              </a:rPr>
            </a:br>
            <a:endParaRPr lang="ru-RU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b="1" dirty="0">
                <a:solidFill>
                  <a:schemeClr val="bg1"/>
                </a:solidFill>
              </a:rPr>
              <a:t>Уникальные особенности и возможности приложения включают: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b="1" dirty="0">
                <a:solidFill>
                  <a:schemeClr val="bg1"/>
                </a:solidFill>
              </a:rPr>
              <a:t>Два различных класса игроков;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b="1" dirty="0">
                <a:solidFill>
                  <a:schemeClr val="bg1"/>
                </a:solidFill>
              </a:rPr>
              <a:t>Генерацию карты с разнообразными объектами и укрытиями;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b="1" dirty="0">
                <a:solidFill>
                  <a:schemeClr val="bg1"/>
                </a:solidFill>
              </a:rPr>
              <a:t>Возможность сражаться как в команде, так и в одиночку.</a:t>
            </a:r>
          </a:p>
        </p:txBody>
      </p:sp>
    </p:spTree>
    <p:extLst>
      <p:ext uri="{BB962C8B-B14F-4D97-AF65-F5344CB8AC3E}">
        <p14:creationId xmlns:p14="http://schemas.microsoft.com/office/powerpoint/2010/main" val="1828608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7">
            <a:extLst>
              <a:ext uri="{FF2B5EF4-FFF2-40B4-BE49-F238E27FC236}">
                <a16:creationId xmlns:a16="http://schemas.microsoft.com/office/drawing/2014/main" id="{2AEFA8AA-54BB-4A2C-BCC3-1A29AB9D1C7B}"/>
              </a:ext>
            </a:extLst>
          </p:cNvPr>
          <p:cNvGrpSpPr>
            <a:grpSpLocks/>
          </p:cNvGrpSpPr>
          <p:nvPr/>
        </p:nvGrpSpPr>
        <p:grpSpPr bwMode="auto">
          <a:xfrm>
            <a:off x="3543301" y="289182"/>
            <a:ext cx="7124703" cy="577850"/>
            <a:chOff x="1248" y="2016"/>
            <a:chExt cx="4488" cy="364"/>
          </a:xfrm>
        </p:grpSpPr>
        <p:sp>
          <p:nvSpPr>
            <p:cNvPr id="30" name="Line 8">
              <a:extLst>
                <a:ext uri="{FF2B5EF4-FFF2-40B4-BE49-F238E27FC236}">
                  <a16:creationId xmlns:a16="http://schemas.microsoft.com/office/drawing/2014/main" id="{45D09965-ACDE-4396-878E-509C4505DDB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Rectangle 9">
              <a:extLst>
                <a:ext uri="{FF2B5EF4-FFF2-40B4-BE49-F238E27FC236}">
                  <a16:creationId xmlns:a16="http://schemas.microsoft.com/office/drawing/2014/main" id="{6554A657-5BBC-413E-B95D-DE1A1B4C3515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Text Box 10">
              <a:extLst>
                <a:ext uri="{FF2B5EF4-FFF2-40B4-BE49-F238E27FC236}">
                  <a16:creationId xmlns:a16="http://schemas.microsoft.com/office/drawing/2014/main" id="{96CA9732-5D7F-4C99-B2F0-4D089BBEE4D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10" y="2016"/>
              <a:ext cx="40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ru-RU" sz="2800" b="1" dirty="0">
                  <a:solidFill>
                    <a:schemeClr val="bg1"/>
                  </a:solidFill>
                </a:rPr>
                <a:t>Обзор приложения </a:t>
              </a:r>
              <a:r>
                <a:rPr lang="ru-RU" sz="2800" b="1" dirty="0" smtClean="0">
                  <a:solidFill>
                    <a:schemeClr val="bg1"/>
                  </a:solidFill>
                </a:rPr>
                <a:t>– Аналоги </a:t>
              </a:r>
              <a:r>
                <a:rPr lang="ru-RU" sz="2800" b="1" dirty="0">
                  <a:solidFill>
                    <a:schemeClr val="bg1"/>
                  </a:solidFill>
                </a:rPr>
                <a:t>на рынке</a:t>
              </a:r>
            </a:p>
          </p:txBody>
        </p:sp>
        <p:sp>
          <p:nvSpPr>
            <p:cNvPr id="33" name="Text Box 11">
              <a:extLst>
                <a:ext uri="{FF2B5EF4-FFF2-40B4-BE49-F238E27FC236}">
                  <a16:creationId xmlns:a16="http://schemas.microsoft.com/office/drawing/2014/main" id="{25241395-1D55-438D-AB9B-64F45960D92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BFF66C-AFFE-4FD8-B4C3-19374D2083AA}"/>
              </a:ext>
            </a:extLst>
          </p:cNvPr>
          <p:cNvSpPr txBox="1"/>
          <p:nvPr/>
        </p:nvSpPr>
        <p:spPr>
          <a:xfrm>
            <a:off x="1058779" y="1047622"/>
            <a:ext cx="10074442" cy="507831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На рынке существует несколько </a:t>
            </a:r>
            <a:r>
              <a:rPr lang="ru-RU" b="1" dirty="0" smtClean="0">
                <a:solidFill>
                  <a:schemeClr val="bg1"/>
                </a:solidFill>
              </a:rPr>
              <a:t>командных </a:t>
            </a:r>
            <a:r>
              <a:rPr lang="ru-RU" b="1" dirty="0">
                <a:solidFill>
                  <a:schemeClr val="bg1"/>
                </a:solidFill>
              </a:rPr>
              <a:t>игр, таких как "</a:t>
            </a:r>
            <a:r>
              <a:rPr lang="ru-RU" b="1" dirty="0" err="1">
                <a:solidFill>
                  <a:schemeClr val="bg1"/>
                </a:solidFill>
              </a:rPr>
              <a:t>Among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Us</a:t>
            </a:r>
            <a:r>
              <a:rPr lang="ru-RU" b="1" dirty="0">
                <a:solidFill>
                  <a:schemeClr val="bg1"/>
                </a:solidFill>
              </a:rPr>
              <a:t>", "Dead </a:t>
            </a:r>
            <a:r>
              <a:rPr lang="ru-RU" b="1" dirty="0" err="1">
                <a:solidFill>
                  <a:schemeClr val="bg1"/>
                </a:solidFill>
              </a:rPr>
              <a:t>by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Daylight</a:t>
            </a:r>
            <a:r>
              <a:rPr lang="ru-RU" b="1" dirty="0">
                <a:solidFill>
                  <a:schemeClr val="bg1"/>
                </a:solidFill>
              </a:rPr>
              <a:t>" и "</a:t>
            </a:r>
            <a:r>
              <a:rPr lang="ru-RU" b="1" dirty="0" err="1">
                <a:solidFill>
                  <a:schemeClr val="bg1"/>
                </a:solidFill>
              </a:rPr>
              <a:t>Deceit</a:t>
            </a:r>
            <a:r>
              <a:rPr lang="ru-RU" b="1" dirty="0">
                <a:solidFill>
                  <a:schemeClr val="bg1"/>
                </a:solidFill>
              </a:rPr>
              <a:t>", которые также предлагают многопользовательские </a:t>
            </a:r>
            <a:r>
              <a:rPr lang="ru-RU" b="1" dirty="0" smtClean="0">
                <a:solidFill>
                  <a:schemeClr val="bg1"/>
                </a:solidFill>
              </a:rPr>
              <a:t>сражения, командные битвы и/или тактику. </a:t>
            </a:r>
            <a:r>
              <a:rPr lang="ru-RU" b="1" dirty="0">
                <a:solidFill>
                  <a:schemeClr val="bg1"/>
                </a:solidFill>
              </a:rPr>
              <a:t>Однако, наше приложение отличается следующими особенностями: </a:t>
            </a:r>
          </a:p>
          <a:p>
            <a:endParaRPr lang="ru-RU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b="1" dirty="0" smtClean="0">
                <a:solidFill>
                  <a:schemeClr val="bg1"/>
                </a:solidFill>
              </a:rPr>
              <a:t>Уникальное сочетание механик </a:t>
            </a:r>
            <a:r>
              <a:rPr lang="ru-RU" b="1" dirty="0">
                <a:solidFill>
                  <a:schemeClr val="bg1"/>
                </a:solidFill>
              </a:rPr>
              <a:t>геймплея: В "</a:t>
            </a:r>
            <a:r>
              <a:rPr lang="ru-RU" b="1" dirty="0" err="1">
                <a:solidFill>
                  <a:schemeClr val="bg1"/>
                </a:solidFill>
              </a:rPr>
              <a:t>Fight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or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Flight</a:t>
            </a:r>
            <a:r>
              <a:rPr lang="ru-RU" b="1" dirty="0">
                <a:solidFill>
                  <a:schemeClr val="bg1"/>
                </a:solidFill>
              </a:rPr>
              <a:t>" игроки сталкиваются с необходимостью </a:t>
            </a:r>
            <a:r>
              <a:rPr lang="ru-RU" b="1" dirty="0" smtClean="0">
                <a:solidFill>
                  <a:schemeClr val="bg1"/>
                </a:solidFill>
              </a:rPr>
              <a:t>удержания позиций и применения тактики в целом, поиск полезных предметов на карте (расположенных случайным образом) и противодействие другой команде;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ru-RU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b="1" dirty="0">
                <a:solidFill>
                  <a:schemeClr val="bg1"/>
                </a:solidFill>
              </a:rPr>
              <a:t>Разнообразие классов игроков: В нашей игре </a:t>
            </a:r>
            <a:r>
              <a:rPr lang="ru-RU" b="1" dirty="0" smtClean="0">
                <a:solidFill>
                  <a:schemeClr val="bg1"/>
                </a:solidFill>
              </a:rPr>
              <a:t>есть 8 различных персонажей со своими уникальными особенностями и характеристиками, а также есть большое количество оружия и инструментов (от аптечки до шапки-невидимки);</a:t>
            </a:r>
            <a:endParaRPr lang="ru-RU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ru-RU" b="1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b="1" dirty="0" smtClean="0">
                <a:solidFill>
                  <a:schemeClr val="bg1"/>
                </a:solidFill>
              </a:rPr>
              <a:t>Элементы </a:t>
            </a:r>
            <a:r>
              <a:rPr lang="ru-RU" b="1" dirty="0" err="1" smtClean="0">
                <a:solidFill>
                  <a:schemeClr val="bg1"/>
                </a:solidFill>
              </a:rPr>
              <a:t>хоррора</a:t>
            </a:r>
            <a:r>
              <a:rPr lang="ru-RU" b="1" dirty="0" smtClean="0">
                <a:solidFill>
                  <a:schemeClr val="bg1"/>
                </a:solidFill>
              </a:rPr>
              <a:t>, уникальное освещение, имитирующее ограниченность поля зрения несмотря на </a:t>
            </a:r>
            <a:r>
              <a:rPr lang="ru-RU" b="1" dirty="0" err="1" smtClean="0">
                <a:solidFill>
                  <a:schemeClr val="bg1"/>
                </a:solidFill>
              </a:rPr>
              <a:t>двумерность</a:t>
            </a:r>
            <a:r>
              <a:rPr lang="ru-RU" b="1" dirty="0" smtClean="0">
                <a:solidFill>
                  <a:schemeClr val="bg1"/>
                </a:solidFill>
              </a:rPr>
              <a:t> игры, сочетающаяся с казуальностью и динамикой каждого матча (в среднем матч занимает 3 минуты);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ru-RU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b="1" dirty="0" smtClean="0">
                <a:solidFill>
                  <a:schemeClr val="bg1"/>
                </a:solidFill>
              </a:rPr>
              <a:t>Возможность начала игры при количестве игроков от 2 до 8.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135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2">
            <a:extLst>
              <a:ext uri="{FF2B5EF4-FFF2-40B4-BE49-F238E27FC236}">
                <a16:creationId xmlns:a16="http://schemas.microsoft.com/office/drawing/2014/main" id="{E34951C7-D71D-425B-B73F-F96DB1C74F85}"/>
              </a:ext>
            </a:extLst>
          </p:cNvPr>
          <p:cNvGrpSpPr>
            <a:grpSpLocks/>
          </p:cNvGrpSpPr>
          <p:nvPr/>
        </p:nvGrpSpPr>
        <p:grpSpPr bwMode="auto">
          <a:xfrm>
            <a:off x="3543299" y="200890"/>
            <a:ext cx="7115176" cy="617539"/>
            <a:chOff x="1248" y="2601"/>
            <a:chExt cx="4482" cy="389"/>
          </a:xfrm>
        </p:grpSpPr>
        <p:sp>
          <p:nvSpPr>
            <p:cNvPr id="31" name="Line 13">
              <a:extLst>
                <a:ext uri="{FF2B5EF4-FFF2-40B4-BE49-F238E27FC236}">
                  <a16:creationId xmlns:a16="http://schemas.microsoft.com/office/drawing/2014/main" id="{D7FE26C1-3A76-4698-B7A5-4414C1134DA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Rectangle 14">
              <a:extLst>
                <a:ext uri="{FF2B5EF4-FFF2-40B4-BE49-F238E27FC236}">
                  <a16:creationId xmlns:a16="http://schemas.microsoft.com/office/drawing/2014/main" id="{A6A55965-A31E-4377-8747-E4495A5DECE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Text Box 15">
              <a:extLst>
                <a:ext uri="{FF2B5EF4-FFF2-40B4-BE49-F238E27FC236}">
                  <a16:creationId xmlns:a16="http://schemas.microsoft.com/office/drawing/2014/main" id="{0FF4BAA9-D1CD-429D-B81B-5060C4C4C19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36" y="2601"/>
              <a:ext cx="399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800" b="1" dirty="0">
                  <a:solidFill>
                    <a:schemeClr val="bg1"/>
                  </a:solidFill>
                </a:rPr>
                <a:t>Описание конкурентных преимуществ;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Text Box 16">
              <a:extLst>
                <a:ext uri="{FF2B5EF4-FFF2-40B4-BE49-F238E27FC236}">
                  <a16:creationId xmlns:a16="http://schemas.microsoft.com/office/drawing/2014/main" id="{BE290465-F310-47B6-AC73-0E4F02AA7FC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8" name="Text Box 10">
            <a:extLst>
              <a:ext uri="{FF2B5EF4-FFF2-40B4-BE49-F238E27FC236}">
                <a16:creationId xmlns:a16="http://schemas.microsoft.com/office/drawing/2014/main" id="{3E8189D7-27F1-466D-9E74-506A7D0C074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01952" y="1064943"/>
            <a:ext cx="11260805" cy="501675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Уникальный игровой процесс</a:t>
            </a:r>
            <a:r>
              <a:rPr lang="ru-RU" sz="2000" b="1" dirty="0" smtClean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ru-RU" sz="2000" b="1" dirty="0" smtClean="0">
              <a:solidFill>
                <a:schemeClr val="bg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ru-RU" sz="2000" b="1" dirty="0" smtClean="0">
                <a:solidFill>
                  <a:schemeClr val="bg1"/>
                </a:solidFill>
              </a:rPr>
              <a:t>"</a:t>
            </a:r>
            <a:r>
              <a:rPr lang="ru-RU" sz="2000" b="1" dirty="0" err="1">
                <a:solidFill>
                  <a:schemeClr val="bg1"/>
                </a:solidFill>
              </a:rPr>
              <a:t>Fight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or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Flight</a:t>
            </a:r>
            <a:r>
              <a:rPr lang="ru-RU" sz="2000" b="1" dirty="0">
                <a:solidFill>
                  <a:schemeClr val="bg1"/>
                </a:solidFill>
              </a:rPr>
              <a:t>" предлагает новаторский подход к многопользовательским играм с видом сверху, интегрируя элементы </a:t>
            </a:r>
            <a:r>
              <a:rPr lang="ru-RU" sz="2000" b="1" dirty="0" err="1" smtClean="0">
                <a:solidFill>
                  <a:schemeClr val="bg1"/>
                </a:solidFill>
              </a:rPr>
              <a:t>хоррора</a:t>
            </a:r>
            <a:r>
              <a:rPr lang="ru-RU" sz="2000" b="1" dirty="0" smtClean="0">
                <a:solidFill>
                  <a:schemeClr val="bg1"/>
                </a:solidFill>
              </a:rPr>
              <a:t>, </a:t>
            </a:r>
            <a:r>
              <a:rPr lang="ru-RU" sz="2000" b="1" dirty="0">
                <a:solidFill>
                  <a:schemeClr val="bg1"/>
                </a:solidFill>
              </a:rPr>
              <a:t>стратегии и </a:t>
            </a:r>
            <a:r>
              <a:rPr lang="ru-RU" sz="2000" b="1" dirty="0" smtClean="0">
                <a:solidFill>
                  <a:schemeClr val="bg1"/>
                </a:solidFill>
              </a:rPr>
              <a:t>казуального </a:t>
            </a:r>
            <a:r>
              <a:rPr lang="ru-RU" sz="2000" b="1" dirty="0" err="1" smtClean="0">
                <a:solidFill>
                  <a:schemeClr val="bg1"/>
                </a:solidFill>
              </a:rPr>
              <a:t>шутера</a:t>
            </a:r>
            <a:r>
              <a:rPr lang="ru-RU" sz="2000" b="1" dirty="0" smtClean="0">
                <a:solidFill>
                  <a:schemeClr val="bg1"/>
                </a:solidFill>
              </a:rPr>
              <a:t>. </a:t>
            </a:r>
            <a:r>
              <a:rPr lang="ru-RU" sz="2000" b="1" dirty="0">
                <a:solidFill>
                  <a:schemeClr val="bg1"/>
                </a:solidFill>
              </a:rPr>
              <a:t>Это выделяет наше приложение на фоне конкурентов, которые </a:t>
            </a:r>
            <a:r>
              <a:rPr lang="ru-RU" sz="2000" b="1" dirty="0" smtClean="0">
                <a:solidFill>
                  <a:schemeClr val="bg1"/>
                </a:solidFill>
              </a:rPr>
              <a:t>предлагают </a:t>
            </a:r>
            <a:r>
              <a:rPr lang="ru-RU" sz="2000" b="1" dirty="0">
                <a:solidFill>
                  <a:schemeClr val="bg1"/>
                </a:solidFill>
              </a:rPr>
              <a:t>более однообразный </a:t>
            </a:r>
            <a:r>
              <a:rPr lang="ru-RU" sz="2000" b="1" dirty="0" err="1" smtClean="0">
                <a:solidFill>
                  <a:schemeClr val="bg1"/>
                </a:solidFill>
              </a:rPr>
              <a:t>геймплей</a:t>
            </a:r>
            <a:r>
              <a:rPr lang="ru-RU" sz="2000" b="1" dirty="0" smtClean="0">
                <a:solidFill>
                  <a:schemeClr val="bg1"/>
                </a:solidFill>
              </a:rPr>
              <a:t>, где сочетание жанров и механик куда более скудное, чем в демонстрируемой нами игре.</a:t>
            </a:r>
            <a:endParaRPr lang="ru-RU" sz="2000" b="1" dirty="0">
              <a:solidFill>
                <a:schemeClr val="bg1"/>
              </a:solidFill>
            </a:endParaRPr>
          </a:p>
          <a:p>
            <a:endParaRPr lang="ru-RU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b="1" dirty="0">
                <a:solidFill>
                  <a:schemeClr val="bg1"/>
                </a:solidFill>
              </a:rPr>
              <a:t>Разнообразие классов игроков:</a:t>
            </a:r>
          </a:p>
          <a:p>
            <a:pPr algn="just"/>
            <a:r>
              <a:rPr lang="ru-RU" sz="2000" b="1" dirty="0" smtClean="0">
                <a:solidFill>
                  <a:schemeClr val="bg1"/>
                </a:solidFill>
              </a:rPr>
              <a:t>Наличие различных </a:t>
            </a:r>
            <a:r>
              <a:rPr lang="ru-RU" sz="2000" b="1" dirty="0">
                <a:solidFill>
                  <a:schemeClr val="bg1"/>
                </a:solidFill>
              </a:rPr>
              <a:t>классов игроков с уникальными способностями позволяет игрокам экспериментировать с разными </a:t>
            </a:r>
            <a:r>
              <a:rPr lang="ru-RU" sz="2000" b="1" dirty="0" smtClean="0">
                <a:solidFill>
                  <a:schemeClr val="bg1"/>
                </a:solidFill>
              </a:rPr>
              <a:t>стратегиями, тактиками. Игра не надоедает благодаря серьёзным различиям между классами. В других же играх (как </a:t>
            </a:r>
            <a:r>
              <a:rPr lang="en-US" sz="2000" b="1" dirty="0" smtClean="0">
                <a:solidFill>
                  <a:schemeClr val="bg1"/>
                </a:solidFill>
              </a:rPr>
              <a:t>Among Us</a:t>
            </a:r>
            <a:r>
              <a:rPr lang="ru-RU" sz="2000" b="1" dirty="0" smtClean="0">
                <a:solidFill>
                  <a:schemeClr val="bg1"/>
                </a:solidFill>
              </a:rPr>
              <a:t>)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</a:rPr>
              <a:t>число классов редко превышает 2.</a:t>
            </a:r>
            <a:endParaRPr lang="ru-RU" sz="2000" b="1" dirty="0">
              <a:solidFill>
                <a:schemeClr val="bg1"/>
              </a:solidFill>
            </a:endParaRPr>
          </a:p>
          <a:p>
            <a:endParaRPr lang="ru-RU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b="1" dirty="0">
                <a:solidFill>
                  <a:schemeClr val="bg1"/>
                </a:solidFill>
              </a:rPr>
              <a:t>Случайная генерация </a:t>
            </a:r>
            <a:r>
              <a:rPr lang="ru-RU" sz="2000" b="1" dirty="0" smtClean="0">
                <a:solidFill>
                  <a:schemeClr val="bg1"/>
                </a:solidFill>
              </a:rPr>
              <a:t>элементов на карте:</a:t>
            </a:r>
            <a:endParaRPr lang="ru-RU" sz="2000" b="1" dirty="0">
              <a:solidFill>
                <a:schemeClr val="bg1"/>
              </a:solidFill>
            </a:endParaRPr>
          </a:p>
          <a:p>
            <a:pPr algn="just"/>
            <a:r>
              <a:rPr lang="ru-RU" sz="2000" b="1" dirty="0">
                <a:solidFill>
                  <a:schemeClr val="bg1"/>
                </a:solidFill>
              </a:rPr>
              <a:t>Использование случайной генерации </a:t>
            </a:r>
            <a:r>
              <a:rPr lang="ru-RU" sz="2000" b="1" dirty="0" smtClean="0">
                <a:solidFill>
                  <a:schemeClr val="bg1"/>
                </a:solidFill>
              </a:rPr>
              <a:t>обеспечивает </a:t>
            </a:r>
            <a:r>
              <a:rPr lang="ru-RU" sz="2000" b="1" dirty="0">
                <a:solidFill>
                  <a:schemeClr val="bg1"/>
                </a:solidFill>
              </a:rPr>
              <a:t>каждую игру уникальными вызовами и возможностями, предотвращая монотонность и повышая </a:t>
            </a:r>
            <a:r>
              <a:rPr lang="ru-RU" sz="2000" b="1" dirty="0" err="1" smtClean="0">
                <a:solidFill>
                  <a:schemeClr val="bg1"/>
                </a:solidFill>
              </a:rPr>
              <a:t>реиграбельность</a:t>
            </a:r>
            <a:r>
              <a:rPr lang="ru-RU" sz="2000" b="1" dirty="0" smtClean="0">
                <a:solidFill>
                  <a:schemeClr val="bg1"/>
                </a:solidFill>
              </a:rPr>
              <a:t>. Так невозможно запомнить карту и расположение </a:t>
            </a:r>
            <a:r>
              <a:rPr lang="ru-RU" sz="2000" b="1" dirty="0" err="1" smtClean="0">
                <a:solidFill>
                  <a:schemeClr val="bg1"/>
                </a:solidFill>
              </a:rPr>
              <a:t>ключвых</a:t>
            </a:r>
            <a:r>
              <a:rPr lang="ru-RU" sz="2000" b="1" dirty="0" smtClean="0">
                <a:solidFill>
                  <a:schemeClr val="bg1"/>
                </a:solidFill>
              </a:rPr>
              <a:t> элементов, так как они всегда случайны.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257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7">
            <a:extLst>
              <a:ext uri="{FF2B5EF4-FFF2-40B4-BE49-F238E27FC236}">
                <a16:creationId xmlns:a16="http://schemas.microsoft.com/office/drawing/2014/main" id="{3A16724C-6A93-4BAB-974E-84896244EE1B}"/>
              </a:ext>
            </a:extLst>
          </p:cNvPr>
          <p:cNvGrpSpPr>
            <a:grpSpLocks/>
          </p:cNvGrpSpPr>
          <p:nvPr/>
        </p:nvGrpSpPr>
        <p:grpSpPr bwMode="auto">
          <a:xfrm>
            <a:off x="3543301" y="355257"/>
            <a:ext cx="6132513" cy="577850"/>
            <a:chOff x="1248" y="3216"/>
            <a:chExt cx="3863" cy="364"/>
          </a:xfrm>
        </p:grpSpPr>
        <p:sp>
          <p:nvSpPr>
            <p:cNvPr id="31" name="Line 18">
              <a:extLst>
                <a:ext uri="{FF2B5EF4-FFF2-40B4-BE49-F238E27FC236}">
                  <a16:creationId xmlns:a16="http://schemas.microsoft.com/office/drawing/2014/main" id="{C80BFA09-28E7-4341-9B33-EFF0B40A273C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Rectangle 19">
              <a:extLst>
                <a:ext uri="{FF2B5EF4-FFF2-40B4-BE49-F238E27FC236}">
                  <a16:creationId xmlns:a16="http://schemas.microsoft.com/office/drawing/2014/main" id="{89F69598-C7D8-4DD6-B9B5-8D72FEFD53F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Text Box 20">
              <a:extLst>
                <a:ext uri="{FF2B5EF4-FFF2-40B4-BE49-F238E27FC236}">
                  <a16:creationId xmlns:a16="http://schemas.microsoft.com/office/drawing/2014/main" id="{46A1394A-EF12-4904-8BD5-7219FA9C44C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45" y="3216"/>
              <a:ext cx="33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800" b="1" dirty="0">
                  <a:solidFill>
                    <a:schemeClr val="bg1"/>
                  </a:solidFill>
                </a:rPr>
                <a:t>Оценка себестоимости решения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Text Box 21">
              <a:extLst>
                <a:ext uri="{FF2B5EF4-FFF2-40B4-BE49-F238E27FC236}">
                  <a16:creationId xmlns:a16="http://schemas.microsoft.com/office/drawing/2014/main" id="{B1095447-A72E-4B16-AA90-56771C2B8C7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3C6CCC6-D1DA-49EF-9DE3-FB9FD7D07534}"/>
              </a:ext>
            </a:extLst>
          </p:cNvPr>
          <p:cNvSpPr txBox="1"/>
          <p:nvPr/>
        </p:nvSpPr>
        <p:spPr>
          <a:xfrm>
            <a:off x="160421" y="970423"/>
            <a:ext cx="118341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Затраты на разработку приложения </a:t>
            </a:r>
            <a:r>
              <a:rPr lang="ru-RU" sz="2000" b="1" dirty="0" smtClean="0">
                <a:solidFill>
                  <a:schemeClr val="bg1"/>
                </a:solidFill>
              </a:rPr>
              <a:t>включают </a:t>
            </a:r>
            <a:r>
              <a:rPr lang="ru-RU" sz="2000" b="1" dirty="0">
                <a:solidFill>
                  <a:schemeClr val="bg1"/>
                </a:solidFill>
              </a:rPr>
              <a:t>следующее:</a:t>
            </a:r>
          </a:p>
          <a:p>
            <a:endParaRPr lang="ru-RU" sz="2000" b="1" dirty="0">
              <a:solidFill>
                <a:schemeClr val="bg1"/>
              </a:solidFill>
            </a:endParaRPr>
          </a:p>
          <a:p>
            <a:r>
              <a:rPr lang="ru-RU" sz="2000" b="1" dirty="0">
                <a:solidFill>
                  <a:schemeClr val="bg1"/>
                </a:solidFill>
              </a:rPr>
              <a:t>Трудовые ресурсы:</a:t>
            </a:r>
            <a:br>
              <a:rPr lang="ru-RU" sz="2000" b="1" dirty="0">
                <a:solidFill>
                  <a:schemeClr val="bg1"/>
                </a:solidFill>
              </a:rPr>
            </a:br>
            <a:r>
              <a:rPr lang="ru-RU" sz="2000" b="1" dirty="0" smtClean="0">
                <a:solidFill>
                  <a:schemeClr val="bg1"/>
                </a:solidFill>
              </a:rPr>
              <a:t>- Написание кода игры и создание </a:t>
            </a:r>
            <a:r>
              <a:rPr lang="ru-RU" sz="2000" b="1" dirty="0" err="1" smtClean="0">
                <a:solidFill>
                  <a:schemeClr val="bg1"/>
                </a:solidFill>
              </a:rPr>
              <a:t>анимаций</a:t>
            </a:r>
            <a:r>
              <a:rPr lang="ru-RU" sz="2000" b="1" dirty="0" smtClean="0">
                <a:solidFill>
                  <a:schemeClr val="bg1"/>
                </a:solidFill>
              </a:rPr>
              <a:t> и текстур занимает достаточно долгое время; </a:t>
            </a:r>
          </a:p>
          <a:p>
            <a:r>
              <a:rPr lang="ru-RU" sz="2000" b="1" dirty="0" smtClean="0">
                <a:solidFill>
                  <a:schemeClr val="bg1"/>
                </a:solidFill>
              </a:rPr>
              <a:t>- Бесплатный пакет </a:t>
            </a:r>
            <a:r>
              <a:rPr lang="en-US" sz="2000" b="1" dirty="0" smtClean="0">
                <a:solidFill>
                  <a:schemeClr val="bg1"/>
                </a:solidFill>
              </a:rPr>
              <a:t>Photon (</a:t>
            </a:r>
            <a:r>
              <a:rPr lang="ru-RU" sz="2000" b="1" dirty="0" smtClean="0">
                <a:solidFill>
                  <a:schemeClr val="bg1"/>
                </a:solidFill>
              </a:rPr>
              <a:t>библиотеки для </a:t>
            </a:r>
            <a:r>
              <a:rPr lang="ru-RU" sz="2000" b="1" dirty="0" err="1" smtClean="0">
                <a:solidFill>
                  <a:schemeClr val="bg1"/>
                </a:solidFill>
              </a:rPr>
              <a:t>мультиплеера</a:t>
            </a:r>
            <a:r>
              <a:rPr lang="ru-RU" sz="2000" b="1" dirty="0" smtClean="0">
                <a:solidFill>
                  <a:schemeClr val="bg1"/>
                </a:solidFill>
              </a:rPr>
              <a:t> в </a:t>
            </a:r>
            <a:r>
              <a:rPr lang="en-US" sz="2000" b="1" dirty="0" smtClean="0">
                <a:solidFill>
                  <a:schemeClr val="bg1"/>
                </a:solidFill>
              </a:rPr>
              <a:t>Unity) </a:t>
            </a:r>
            <a:r>
              <a:rPr lang="ru-RU" sz="2000" b="1" dirty="0" smtClean="0">
                <a:solidFill>
                  <a:schemeClr val="bg1"/>
                </a:solidFill>
              </a:rPr>
              <a:t>предполагает не более 2</a:t>
            </a:r>
            <a:r>
              <a:rPr lang="en-US" sz="2000" b="1" dirty="0" smtClean="0">
                <a:solidFill>
                  <a:schemeClr val="bg1"/>
                </a:solidFill>
              </a:rPr>
              <a:t>0</a:t>
            </a:r>
            <a:r>
              <a:rPr lang="ru-RU" sz="2000" b="1" dirty="0" smtClean="0">
                <a:solidFill>
                  <a:schemeClr val="bg1"/>
                </a:solidFill>
              </a:rPr>
              <a:t> игроков за раз, потому для нормального коммерческого использования стоит приобрести платную подписку, стоимость которой зависит от максимального количества игроков;</a:t>
            </a:r>
            <a:endParaRPr lang="ru-RU" sz="2000" b="1" dirty="0">
              <a:solidFill>
                <a:schemeClr val="bg1"/>
              </a:solidFill>
            </a:endParaRPr>
          </a:p>
          <a:p>
            <a:r>
              <a:rPr lang="ru-RU" sz="2000" b="1" dirty="0" smtClean="0">
                <a:solidFill>
                  <a:schemeClr val="bg1"/>
                </a:solidFill>
              </a:rPr>
              <a:t>- Тестирование продукта не самая простая задача, нужно найти тех, кто согласится протестировать и будет не просто тыкать на кнопки, а натуральным образом играть, чтобы наша команда могла оценить, насколько качественная и интересна наша игра для реальных игроков. </a:t>
            </a:r>
            <a:endParaRPr lang="ru-RU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369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">
            <a:extLst>
              <a:ext uri="{FF2B5EF4-FFF2-40B4-BE49-F238E27FC236}">
                <a16:creationId xmlns:a16="http://schemas.microsoft.com/office/drawing/2014/main" id="{B9192BEB-4F6C-4E31-90D2-6F03F6532433}"/>
              </a:ext>
            </a:extLst>
          </p:cNvPr>
          <p:cNvGrpSpPr>
            <a:grpSpLocks/>
          </p:cNvGrpSpPr>
          <p:nvPr/>
        </p:nvGrpSpPr>
        <p:grpSpPr bwMode="auto">
          <a:xfrm>
            <a:off x="3322493" y="185917"/>
            <a:ext cx="8406962" cy="565150"/>
            <a:chOff x="1248" y="1434"/>
            <a:chExt cx="5249" cy="356"/>
          </a:xfrm>
        </p:grpSpPr>
        <p:sp>
          <p:nvSpPr>
            <p:cNvPr id="31" name="Line 3">
              <a:extLst>
                <a:ext uri="{FF2B5EF4-FFF2-40B4-BE49-F238E27FC236}">
                  <a16:creationId xmlns:a16="http://schemas.microsoft.com/office/drawing/2014/main" id="{60A47DD1-B4A3-4C21-A85E-FC2DCEC40CF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Rectangle 4">
              <a:extLst>
                <a:ext uri="{FF2B5EF4-FFF2-40B4-BE49-F238E27FC236}">
                  <a16:creationId xmlns:a16="http://schemas.microsoft.com/office/drawing/2014/main" id="{0E52B30A-89B3-43B7-8E0C-775E82FCDA2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Text Box 5">
              <a:extLst>
                <a:ext uri="{FF2B5EF4-FFF2-40B4-BE49-F238E27FC236}">
                  <a16:creationId xmlns:a16="http://schemas.microsoft.com/office/drawing/2014/main" id="{A39832D6-DD1C-4A13-BDAB-CC93187E4D7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34" y="1434"/>
              <a:ext cx="476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800" b="1" dirty="0">
                  <a:solidFill>
                    <a:schemeClr val="bg1"/>
                  </a:solidFill>
                </a:rPr>
                <a:t>Описание команды и ролей каждого участника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Text Box 6">
              <a:extLst>
                <a:ext uri="{FF2B5EF4-FFF2-40B4-BE49-F238E27FC236}">
                  <a16:creationId xmlns:a16="http://schemas.microsoft.com/office/drawing/2014/main" id="{2455A7FE-69F7-4422-AA2B-769912DD219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7" name="Text Box 10">
            <a:extLst>
              <a:ext uri="{FF2B5EF4-FFF2-40B4-BE49-F238E27FC236}">
                <a16:creationId xmlns:a16="http://schemas.microsoft.com/office/drawing/2014/main" id="{CE5FBA9C-9DA1-4D64-A3C2-29A99F37A28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9240" y="806259"/>
            <a:ext cx="11864863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Разработчик (Developer) (Плотников С.И.):</a:t>
            </a:r>
          </a:p>
          <a:p>
            <a:endParaRPr lang="ru-RU" sz="2000" b="1" dirty="0">
              <a:solidFill>
                <a:schemeClr val="bg1"/>
              </a:solidFill>
            </a:endParaRPr>
          </a:p>
          <a:p>
            <a:r>
              <a:rPr lang="ru-RU" sz="2000" b="1" dirty="0">
                <a:solidFill>
                  <a:schemeClr val="bg1"/>
                </a:solidFill>
              </a:rPr>
              <a:t>Роль: Отвечает за программирование игровой механики, создание игровых систем и обеспечение работоспособности </a:t>
            </a:r>
            <a:r>
              <a:rPr lang="ru-RU" sz="2000" b="1" dirty="0" smtClean="0">
                <a:solidFill>
                  <a:schemeClr val="bg1"/>
                </a:solidFill>
              </a:rPr>
              <a:t>приложения, а также организацию работы (</a:t>
            </a:r>
            <a:r>
              <a:rPr lang="en-US" sz="2000" b="1" dirty="0" err="1" smtClean="0">
                <a:solidFill>
                  <a:schemeClr val="bg1"/>
                </a:solidFill>
              </a:rPr>
              <a:t>teamleading</a:t>
            </a:r>
            <a:r>
              <a:rPr lang="ru-RU" sz="2000" b="1" dirty="0" smtClean="0">
                <a:solidFill>
                  <a:schemeClr val="bg1"/>
                </a:solidFill>
              </a:rPr>
              <a:t>)</a:t>
            </a:r>
            <a:r>
              <a:rPr lang="en-US" sz="2000" b="1" dirty="0" smtClean="0">
                <a:solidFill>
                  <a:schemeClr val="bg1"/>
                </a:solidFill>
              </a:rPr>
              <a:t>.</a:t>
            </a:r>
            <a:endParaRPr lang="ru-RU" sz="2000" b="1" dirty="0">
              <a:solidFill>
                <a:schemeClr val="bg1"/>
              </a:solidFill>
            </a:endParaRPr>
          </a:p>
          <a:p>
            <a:r>
              <a:rPr lang="ru-RU" sz="2000" b="1" dirty="0">
                <a:solidFill>
                  <a:schemeClr val="bg1"/>
                </a:solidFill>
              </a:rPr>
              <a:t>Навыки и опыт: Обладает </a:t>
            </a:r>
            <a:r>
              <a:rPr lang="ru-RU" sz="2000" b="1" dirty="0" smtClean="0">
                <a:solidFill>
                  <a:schemeClr val="bg1"/>
                </a:solidFill>
              </a:rPr>
              <a:t>умениями </a:t>
            </a:r>
            <a:r>
              <a:rPr lang="ru-RU" sz="2000" b="1" dirty="0">
                <a:solidFill>
                  <a:schemeClr val="bg1"/>
                </a:solidFill>
              </a:rPr>
              <a:t>программирования на языках, таких как C# для </a:t>
            </a:r>
            <a:r>
              <a:rPr lang="ru-RU" sz="2000" b="1" dirty="0" err="1">
                <a:solidFill>
                  <a:schemeClr val="bg1"/>
                </a:solidFill>
              </a:rPr>
              <a:t>Unity</a:t>
            </a:r>
            <a:r>
              <a:rPr lang="ru-RU" sz="2000" b="1" dirty="0">
                <a:solidFill>
                  <a:schemeClr val="bg1"/>
                </a:solidFill>
              </a:rPr>
              <a:t>, и пониманием основ игровой разработки. Опыт работы с игровыми движками </a:t>
            </a:r>
            <a:r>
              <a:rPr lang="ru-RU" sz="2000" b="1" dirty="0" smtClean="0">
                <a:solidFill>
                  <a:schemeClr val="bg1"/>
                </a:solidFill>
              </a:rPr>
              <a:t>имеется, опыт разработки </a:t>
            </a:r>
            <a:r>
              <a:rPr lang="ru-RU" sz="2000" b="1" dirty="0">
                <a:solidFill>
                  <a:schemeClr val="bg1"/>
                </a:solidFill>
              </a:rPr>
              <a:t>многопользовательских игр </a:t>
            </a:r>
            <a:r>
              <a:rPr lang="ru-RU" sz="2000" b="1" dirty="0" smtClean="0">
                <a:solidFill>
                  <a:schemeClr val="bg1"/>
                </a:solidFill>
              </a:rPr>
              <a:t>ранее отсутствовал. </a:t>
            </a:r>
          </a:p>
          <a:p>
            <a:endParaRPr lang="ru-RU" sz="2000" b="1" dirty="0">
              <a:solidFill>
                <a:schemeClr val="bg1"/>
              </a:solidFill>
            </a:endParaRPr>
          </a:p>
          <a:p>
            <a:r>
              <a:rPr lang="ru-RU" sz="2000" b="1" dirty="0">
                <a:solidFill>
                  <a:schemeClr val="bg1"/>
                </a:solidFill>
              </a:rPr>
              <a:t>Звуковой режиссер (Sound </a:t>
            </a:r>
            <a:r>
              <a:rPr lang="ru-RU" sz="2000" b="1" dirty="0" err="1">
                <a:solidFill>
                  <a:schemeClr val="bg1"/>
                </a:solidFill>
              </a:rPr>
              <a:t>Designer</a:t>
            </a:r>
            <a:r>
              <a:rPr lang="ru-RU" sz="2000" b="1" dirty="0">
                <a:solidFill>
                  <a:schemeClr val="bg1"/>
                </a:solidFill>
              </a:rPr>
              <a:t>) (Ядыкин С.И.):</a:t>
            </a:r>
          </a:p>
          <a:p>
            <a:r>
              <a:rPr lang="ru-RU" sz="2000" b="1" dirty="0">
                <a:solidFill>
                  <a:schemeClr val="bg1"/>
                </a:solidFill>
              </a:rPr>
              <a:t>Роль: Отвечает за создание звукового дизайна игры, включая звуковые эффекты, фоновую музыку и звуковые атмосферы.</a:t>
            </a:r>
          </a:p>
          <a:p>
            <a:r>
              <a:rPr lang="ru-RU" sz="2000" b="1" dirty="0">
                <a:solidFill>
                  <a:schemeClr val="bg1"/>
                </a:solidFill>
              </a:rPr>
              <a:t>Навыки и опыт: Имеет опыт работы с аудиоредакторами и программами для создания звуковых эффектов. </a:t>
            </a:r>
          </a:p>
        </p:txBody>
      </p:sp>
    </p:spTree>
    <p:extLst>
      <p:ext uri="{BB962C8B-B14F-4D97-AF65-F5344CB8AC3E}">
        <p14:creationId xmlns:p14="http://schemas.microsoft.com/office/powerpoint/2010/main" val="1665153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">
            <a:extLst>
              <a:ext uri="{FF2B5EF4-FFF2-40B4-BE49-F238E27FC236}">
                <a16:creationId xmlns:a16="http://schemas.microsoft.com/office/drawing/2014/main" id="{B9192BEB-4F6C-4E31-90D2-6F03F6532433}"/>
              </a:ext>
            </a:extLst>
          </p:cNvPr>
          <p:cNvGrpSpPr>
            <a:grpSpLocks/>
          </p:cNvGrpSpPr>
          <p:nvPr/>
        </p:nvGrpSpPr>
        <p:grpSpPr bwMode="auto">
          <a:xfrm>
            <a:off x="3322493" y="185917"/>
            <a:ext cx="8406962" cy="565150"/>
            <a:chOff x="1248" y="1434"/>
            <a:chExt cx="5249" cy="356"/>
          </a:xfrm>
        </p:grpSpPr>
        <p:sp>
          <p:nvSpPr>
            <p:cNvPr id="31" name="Line 3">
              <a:extLst>
                <a:ext uri="{FF2B5EF4-FFF2-40B4-BE49-F238E27FC236}">
                  <a16:creationId xmlns:a16="http://schemas.microsoft.com/office/drawing/2014/main" id="{60A47DD1-B4A3-4C21-A85E-FC2DCEC40CF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Rectangle 4">
              <a:extLst>
                <a:ext uri="{FF2B5EF4-FFF2-40B4-BE49-F238E27FC236}">
                  <a16:creationId xmlns:a16="http://schemas.microsoft.com/office/drawing/2014/main" id="{0E52B30A-89B3-43B7-8E0C-775E82FCDA2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Text Box 5">
              <a:extLst>
                <a:ext uri="{FF2B5EF4-FFF2-40B4-BE49-F238E27FC236}">
                  <a16:creationId xmlns:a16="http://schemas.microsoft.com/office/drawing/2014/main" id="{A39832D6-DD1C-4A13-BDAB-CC93187E4D7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34" y="1434"/>
              <a:ext cx="476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800" b="1" dirty="0">
                  <a:solidFill>
                    <a:schemeClr val="bg1"/>
                  </a:solidFill>
                </a:rPr>
                <a:t>Описание команды и ролей каждого участника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Text Box 6">
              <a:extLst>
                <a:ext uri="{FF2B5EF4-FFF2-40B4-BE49-F238E27FC236}">
                  <a16:creationId xmlns:a16="http://schemas.microsoft.com/office/drawing/2014/main" id="{2455A7FE-69F7-4422-AA2B-769912DD219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7" name="Text Box 10">
            <a:extLst>
              <a:ext uri="{FF2B5EF4-FFF2-40B4-BE49-F238E27FC236}">
                <a16:creationId xmlns:a16="http://schemas.microsoft.com/office/drawing/2014/main" id="{CE5FBA9C-9DA1-4D64-A3C2-29A99F37A28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9240" y="905900"/>
            <a:ext cx="11864863" cy="470898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Художник-аниматор (</a:t>
            </a:r>
            <a:r>
              <a:rPr lang="ru-RU" sz="2000" b="1" dirty="0" err="1">
                <a:solidFill>
                  <a:schemeClr val="bg1"/>
                </a:solidFill>
              </a:rPr>
              <a:t>Texture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Artist</a:t>
            </a:r>
            <a:r>
              <a:rPr lang="ru-RU" sz="2000" b="1" dirty="0">
                <a:solidFill>
                  <a:schemeClr val="bg1"/>
                </a:solidFill>
              </a:rPr>
              <a:t>) (Аюбов С.Н):</a:t>
            </a:r>
          </a:p>
          <a:p>
            <a:endParaRPr lang="ru-RU" sz="2000" b="1" dirty="0">
              <a:solidFill>
                <a:schemeClr val="bg1"/>
              </a:solidFill>
            </a:endParaRPr>
          </a:p>
          <a:p>
            <a:r>
              <a:rPr lang="ru-RU" sz="2000" b="1" dirty="0">
                <a:solidFill>
                  <a:schemeClr val="bg1"/>
                </a:solidFill>
              </a:rPr>
              <a:t>Роль: Отвечает за создание текстур, </a:t>
            </a:r>
            <a:r>
              <a:rPr lang="ru-RU" sz="2000" b="1" dirty="0" err="1">
                <a:solidFill>
                  <a:schemeClr val="bg1"/>
                </a:solidFill>
              </a:rPr>
              <a:t>анимаций</a:t>
            </a:r>
            <a:r>
              <a:rPr lang="ru-RU" sz="2000" b="1" dirty="0">
                <a:solidFill>
                  <a:schemeClr val="bg1"/>
                </a:solidFill>
              </a:rPr>
              <a:t> и визуальных эффектов игры, включая персонажей, уровни и </a:t>
            </a:r>
            <a:r>
              <a:rPr lang="ru-RU" sz="2000" b="1" dirty="0" smtClean="0">
                <a:solidFill>
                  <a:schemeClr val="bg1"/>
                </a:solidFill>
              </a:rPr>
              <a:t>интерфейс, а также за интеграцию </a:t>
            </a:r>
            <a:r>
              <a:rPr lang="ru-RU" sz="2000" b="1" dirty="0" err="1" smtClean="0">
                <a:solidFill>
                  <a:schemeClr val="bg1"/>
                </a:solidFill>
              </a:rPr>
              <a:t>анимаций</a:t>
            </a:r>
            <a:r>
              <a:rPr lang="ru-RU" sz="2000" b="1" dirty="0" smtClean="0">
                <a:solidFill>
                  <a:schemeClr val="bg1"/>
                </a:solidFill>
              </a:rPr>
              <a:t> в проект.</a:t>
            </a:r>
            <a:endParaRPr lang="ru-RU" sz="2000" b="1" dirty="0">
              <a:solidFill>
                <a:schemeClr val="bg1"/>
              </a:solidFill>
            </a:endParaRPr>
          </a:p>
          <a:p>
            <a:r>
              <a:rPr lang="ru-RU" sz="2000" b="1" dirty="0">
                <a:solidFill>
                  <a:schemeClr val="bg1"/>
                </a:solidFill>
              </a:rPr>
              <a:t>Навыки и опыт: Владеет навыками рисования и создания графических элементов в программных средах, таких как Adobe Photoshop, </a:t>
            </a:r>
            <a:r>
              <a:rPr lang="ru-RU" sz="2000" b="1" dirty="0" err="1">
                <a:solidFill>
                  <a:schemeClr val="bg1"/>
                </a:solidFill>
              </a:rPr>
              <a:t>Illustrator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</a:rPr>
              <a:t>и </a:t>
            </a:r>
            <a:r>
              <a:rPr lang="ru-RU" sz="2000" b="1" dirty="0">
                <a:solidFill>
                  <a:schemeClr val="bg1"/>
                </a:solidFill>
              </a:rPr>
              <a:t>аналогичных инструментах. </a:t>
            </a:r>
            <a:r>
              <a:rPr lang="ru-RU" sz="2000" b="1" dirty="0" smtClean="0">
                <a:solidFill>
                  <a:schemeClr val="bg1"/>
                </a:solidFill>
              </a:rPr>
              <a:t>Имеется небольшой опыт в работе с </a:t>
            </a:r>
            <a:r>
              <a:rPr lang="ru-RU" sz="2000" b="1" dirty="0" err="1" smtClean="0">
                <a:solidFill>
                  <a:schemeClr val="bg1"/>
                </a:solidFill>
              </a:rPr>
              <a:t>анимациями</a:t>
            </a:r>
            <a:r>
              <a:rPr lang="ru-RU" sz="2000" b="1" dirty="0" smtClean="0">
                <a:solidFill>
                  <a:schemeClr val="bg1"/>
                </a:solidFill>
              </a:rPr>
              <a:t> в </a:t>
            </a:r>
            <a:r>
              <a:rPr lang="en-US" sz="2000" b="1" dirty="0" smtClean="0">
                <a:solidFill>
                  <a:schemeClr val="bg1"/>
                </a:solidFill>
              </a:rPr>
              <a:t>Unity.</a:t>
            </a:r>
            <a:endParaRPr lang="ru-RU" sz="2000" b="1" dirty="0" smtClean="0">
              <a:solidFill>
                <a:schemeClr val="bg1"/>
              </a:solidFill>
            </a:endParaRPr>
          </a:p>
          <a:p>
            <a:endParaRPr lang="ru-RU" sz="2000" b="1" dirty="0">
              <a:solidFill>
                <a:schemeClr val="bg1"/>
              </a:solidFill>
            </a:endParaRPr>
          </a:p>
          <a:p>
            <a:r>
              <a:rPr lang="ru-RU" sz="2000" b="1" dirty="0" smtClean="0">
                <a:solidFill>
                  <a:schemeClr val="bg1"/>
                </a:solidFill>
              </a:rPr>
              <a:t>Дизайнер уровней (</a:t>
            </a:r>
            <a:r>
              <a:rPr lang="ru-RU" sz="2000" b="1" dirty="0" err="1" smtClean="0">
                <a:solidFill>
                  <a:schemeClr val="bg1"/>
                </a:solidFill>
              </a:rPr>
              <a:t>Level</a:t>
            </a:r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Designer</a:t>
            </a:r>
            <a:r>
              <a:rPr lang="ru-RU" sz="2000" b="1" dirty="0">
                <a:solidFill>
                  <a:schemeClr val="bg1"/>
                </a:solidFill>
              </a:rPr>
              <a:t>) (Воробьев </a:t>
            </a:r>
            <a:r>
              <a:rPr lang="ru-RU" sz="2000" b="1" dirty="0" smtClean="0">
                <a:solidFill>
                  <a:schemeClr val="bg1"/>
                </a:solidFill>
              </a:rPr>
              <a:t>П.А.):</a:t>
            </a:r>
            <a:endParaRPr lang="en-US" sz="2000" b="1" dirty="0" smtClean="0">
              <a:solidFill>
                <a:schemeClr val="bg1"/>
              </a:solidFill>
            </a:endParaRPr>
          </a:p>
          <a:p>
            <a:endParaRPr lang="ru-RU" sz="2000" b="1" dirty="0">
              <a:solidFill>
                <a:schemeClr val="bg1"/>
              </a:solidFill>
            </a:endParaRPr>
          </a:p>
          <a:p>
            <a:r>
              <a:rPr lang="ru-RU" sz="2000" b="1" dirty="0">
                <a:solidFill>
                  <a:schemeClr val="bg1"/>
                </a:solidFill>
              </a:rPr>
              <a:t>Роль: Отвечает за создание игровых уровней, расстановку объектов на </a:t>
            </a:r>
            <a:r>
              <a:rPr lang="ru-RU" sz="2000" b="1" dirty="0" smtClean="0">
                <a:solidFill>
                  <a:schemeClr val="bg1"/>
                </a:solidFill>
              </a:rPr>
              <a:t>карте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</a:rPr>
              <a:t>и </a:t>
            </a:r>
            <a:r>
              <a:rPr lang="ru-RU" sz="2000" b="1" dirty="0">
                <a:solidFill>
                  <a:schemeClr val="bg1"/>
                </a:solidFill>
              </a:rPr>
              <a:t>обеспечение интересного геймплея.</a:t>
            </a:r>
          </a:p>
          <a:p>
            <a:r>
              <a:rPr lang="ru-RU" sz="2000" b="1" dirty="0">
                <a:solidFill>
                  <a:schemeClr val="bg1"/>
                </a:solidFill>
              </a:rPr>
              <a:t>Навыки и опыт: Обладает знаниями игрового </a:t>
            </a:r>
            <a:r>
              <a:rPr lang="ru-RU" sz="2000" b="1" dirty="0" smtClean="0">
                <a:solidFill>
                  <a:schemeClr val="bg1"/>
                </a:solidFill>
              </a:rPr>
              <a:t>дизайна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</a:rPr>
              <a:t>на практике (поскольку активно изучает и играет в различные проекты), </a:t>
            </a:r>
            <a:r>
              <a:rPr lang="ru-RU" sz="2000" b="1" dirty="0">
                <a:solidFill>
                  <a:schemeClr val="bg1"/>
                </a:solidFill>
              </a:rPr>
              <a:t>пониманием принципов </a:t>
            </a:r>
            <a:r>
              <a:rPr lang="ru-RU" sz="2000" b="1" dirty="0" smtClean="0">
                <a:solidFill>
                  <a:schemeClr val="bg1"/>
                </a:solidFill>
              </a:rPr>
              <a:t>устройства </a:t>
            </a:r>
            <a:r>
              <a:rPr lang="ru-RU" sz="2000" b="1" dirty="0">
                <a:solidFill>
                  <a:schemeClr val="bg1"/>
                </a:solidFill>
              </a:rPr>
              <a:t>уровней и опытом работы с редакторами уровней </a:t>
            </a:r>
            <a:r>
              <a:rPr lang="ru-RU" sz="2000" b="1" dirty="0" smtClean="0">
                <a:solidFill>
                  <a:schemeClr val="bg1"/>
                </a:solidFill>
              </a:rPr>
              <a:t>в различных </a:t>
            </a:r>
            <a:r>
              <a:rPr lang="ru-RU" sz="2000" b="1" dirty="0">
                <a:solidFill>
                  <a:schemeClr val="bg1"/>
                </a:solidFill>
              </a:rPr>
              <a:t>игровых </a:t>
            </a:r>
            <a:r>
              <a:rPr lang="ru-RU" sz="2000" b="1" dirty="0" smtClean="0">
                <a:solidFill>
                  <a:schemeClr val="bg1"/>
                </a:solidFill>
              </a:rPr>
              <a:t>движках (к примеру, </a:t>
            </a:r>
            <a:r>
              <a:rPr lang="en-US" sz="2000" b="1" dirty="0" smtClean="0">
                <a:solidFill>
                  <a:schemeClr val="bg1"/>
                </a:solidFill>
              </a:rPr>
              <a:t>Unity2D, Construct 2</a:t>
            </a:r>
            <a:r>
              <a:rPr lang="ru-RU" sz="2000" b="1" dirty="0" smtClean="0">
                <a:solidFill>
                  <a:schemeClr val="bg1"/>
                </a:solidFill>
              </a:rPr>
              <a:t>). 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21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2">
            <a:extLst>
              <a:ext uri="{FF2B5EF4-FFF2-40B4-BE49-F238E27FC236}">
                <a16:creationId xmlns:a16="http://schemas.microsoft.com/office/drawing/2014/main" id="{FBA8C9F2-AFD9-4080-ADEC-FFF9D97EC78B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311152"/>
            <a:ext cx="6877050" cy="577850"/>
            <a:chOff x="1248" y="3216"/>
            <a:chExt cx="4332" cy="364"/>
          </a:xfrm>
        </p:grpSpPr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CEE19101-60F9-4C4A-BA6E-73E7227F10D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Rectangle 24">
              <a:extLst>
                <a:ext uri="{FF2B5EF4-FFF2-40B4-BE49-F238E27FC236}">
                  <a16:creationId xmlns:a16="http://schemas.microsoft.com/office/drawing/2014/main" id="{2164F9AB-F53D-47EF-86D2-2C0B5E3D653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Text Box 25">
              <a:extLst>
                <a:ext uri="{FF2B5EF4-FFF2-40B4-BE49-F238E27FC236}">
                  <a16:creationId xmlns:a16="http://schemas.microsoft.com/office/drawing/2014/main" id="{F22CCDB5-6111-44FB-B03D-10D81C4F6BC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36" y="3216"/>
              <a:ext cx="38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800" b="1" dirty="0">
                  <a:solidFill>
                    <a:schemeClr val="bg1"/>
                  </a:solidFill>
                </a:rPr>
                <a:t>Ссылка на видео работы приложения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Text Box 26">
              <a:extLst>
                <a:ext uri="{FF2B5EF4-FFF2-40B4-BE49-F238E27FC236}">
                  <a16:creationId xmlns:a16="http://schemas.microsoft.com/office/drawing/2014/main" id="{DC235AA7-82CC-4E36-BEF4-ADC0E485A57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6512298-8CC7-46BF-9EE7-C48B506603ED}"/>
              </a:ext>
            </a:extLst>
          </p:cNvPr>
          <p:cNvSpPr txBox="1"/>
          <p:nvPr/>
        </p:nvSpPr>
        <p:spPr>
          <a:xfrm>
            <a:off x="407324" y="1326233"/>
            <a:ext cx="1007444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</a:rPr>
              <a:t>https://youtu.be/glgim8IL0Bk</a:t>
            </a:r>
            <a:endParaRPr lang="ru-RU" sz="2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93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1035</Words>
  <Application>Microsoft Office PowerPoint</Application>
  <PresentationFormat>Широкоэкранный</PresentationFormat>
  <Paragraphs>84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Разработка мобильных приложений — IT-Планета 2024</vt:lpstr>
      <vt:lpstr>Содержание: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Итог : </vt:lpstr>
      <vt:lpstr>Разработка мобильных приложений — IT-Планета 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Microsoft Office User</dc:creator>
  <cp:lastModifiedBy>Admin</cp:lastModifiedBy>
  <cp:revision>30</cp:revision>
  <dcterms:created xsi:type="dcterms:W3CDTF">2022-01-31T13:40:53Z</dcterms:created>
  <dcterms:modified xsi:type="dcterms:W3CDTF">2024-04-09T16:40:13Z</dcterms:modified>
</cp:coreProperties>
</file>