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81" r:id="rId6"/>
  </p:sldMasterIdLst>
  <p:notesMasterIdLst>
    <p:notesMasterId r:id="rId28"/>
  </p:notesMasterIdLst>
  <p:handoutMasterIdLst>
    <p:handoutMasterId r:id="rId29"/>
  </p:handoutMasterIdLst>
  <p:sldIdLst>
    <p:sldId id="354" r:id="rId7"/>
    <p:sldId id="368" r:id="rId8"/>
    <p:sldId id="396" r:id="rId9"/>
    <p:sldId id="391" r:id="rId10"/>
    <p:sldId id="402" r:id="rId11"/>
    <p:sldId id="389" r:id="rId12"/>
    <p:sldId id="394" r:id="rId13"/>
    <p:sldId id="390" r:id="rId14"/>
    <p:sldId id="386" r:id="rId15"/>
    <p:sldId id="406" r:id="rId16"/>
    <p:sldId id="400" r:id="rId17"/>
    <p:sldId id="408" r:id="rId18"/>
    <p:sldId id="413" r:id="rId19"/>
    <p:sldId id="416" r:id="rId20"/>
    <p:sldId id="411" r:id="rId21"/>
    <p:sldId id="414" r:id="rId22"/>
    <p:sldId id="415" r:id="rId23"/>
    <p:sldId id="397" r:id="rId24"/>
    <p:sldId id="392" r:id="rId25"/>
    <p:sldId id="407" r:id="rId26"/>
    <p:sldId id="360" r:id="rId2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id="{3CED6D07-17EE-4CFF-87AA-4E8828DBED3B}">
          <p14:sldIdLst>
            <p14:sldId id="354"/>
            <p14:sldId id="368"/>
          </p14:sldIdLst>
        </p14:section>
        <p14:section name="ImportExport" id="{FDD943D3-6114-4A36-AB90-BDB1789EAF40}">
          <p14:sldIdLst>
            <p14:sldId id="396"/>
            <p14:sldId id="391"/>
            <p14:sldId id="402"/>
            <p14:sldId id="389"/>
            <p14:sldId id="394"/>
            <p14:sldId id="390"/>
            <p14:sldId id="386"/>
            <p14:sldId id="406"/>
            <p14:sldId id="400"/>
          </p14:sldIdLst>
        </p14:section>
        <p14:section name="SQL Server Data Tools" id="{034D1C52-3716-4378-8611-3E80BC51BE80}">
          <p14:sldIdLst>
            <p14:sldId id="408"/>
            <p14:sldId id="413"/>
            <p14:sldId id="416"/>
            <p14:sldId id="411"/>
          </p14:sldIdLst>
        </p14:section>
        <p14:section name="Other Tools" id="{5E506099-8847-45C0-BB75-BEE5A23D438C}">
          <p14:sldIdLst>
            <p14:sldId id="414"/>
            <p14:sldId id="415"/>
          </p14:sldIdLst>
        </p14:section>
        <p14:section name="Best Practices" id="{FFB6C07E-AE82-4FB9-822A-BA7BBCDBFEEC}">
          <p14:sldIdLst>
            <p14:sldId id="397"/>
            <p14:sldId id="392"/>
            <p14:sldId id="407"/>
          </p14:sldIdLst>
        </p14:section>
        <p14:section name="Close" id="{376CDA07-F61B-4E78-8BAD-EC6F9E0AB458}">
          <p14:sldIdLst>
            <p14:sldId id="360"/>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guide id="13" pos="1994">
          <p15:clr>
            <a:srgbClr val="A4A3A4"/>
          </p15:clr>
        </p15:guide>
        <p15:guide id="14" pos="3098">
          <p15:clr>
            <a:srgbClr val="A4A3A4"/>
          </p15:clr>
        </p15:guide>
        <p15:guide id="15" pos="331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FBFBFB"/>
    <a:srgbClr val="FFBE00"/>
    <a:srgbClr val="8CC600"/>
    <a:srgbClr val="DCDCDC"/>
    <a:srgbClr val="595959"/>
    <a:srgbClr val="F8F8F8"/>
    <a:srgbClr val="0071BC"/>
    <a:srgbClr val="00AEEF"/>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025" autoAdjust="0"/>
    <p:restoredTop sz="76130" autoAdjust="0"/>
  </p:normalViewPr>
  <p:slideViewPr>
    <p:cSldViewPr snapToGrid="0">
      <p:cViewPr varScale="1">
        <p:scale>
          <a:sx n="94" d="100"/>
          <a:sy n="94" d="100"/>
        </p:scale>
        <p:origin x="762" y="90"/>
      </p:cViewPr>
      <p:guideLst>
        <p:guide orient="horz" pos="144"/>
        <p:guide orient="horz" pos="1200"/>
        <p:guide orient="horz" pos="2736"/>
        <p:guide orient="horz" pos="4176"/>
        <p:guide orient="horz" pos="1488"/>
        <p:guide orient="horz" pos="912"/>
        <p:guide pos="3839"/>
        <p:guide pos="327"/>
        <p:guide pos="1190"/>
        <p:guide pos="7350"/>
        <p:guide pos="7063"/>
        <p:guide pos="611"/>
        <p:guide pos="1994"/>
        <p:guide pos="3098"/>
        <p:guide pos="3314"/>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9/18/2012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9/18/2012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qldacexamples.codeplex.com/releases/view/80705"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Outline</a:t>
            </a:r>
            <a:r>
              <a:rPr lang="en-US" baseline="0" dirty="0" smtClean="0">
                <a:effectLst/>
                <a:latin typeface="Segoe UI" panose="020B0502040204020203" pitchFamily="34" charset="0"/>
              </a:rPr>
              <a:t> the Agenda</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 topics discussed</a:t>
            </a:r>
            <a:r>
              <a:rPr lang="en-US" baseline="0" dirty="0" smtClean="0">
                <a:effectLst/>
                <a:latin typeface="Segoe UI" panose="020B0502040204020203" pitchFamily="34" charset="0"/>
              </a:rPr>
              <a:t> in the presentation focus on two main tools.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DAC Framework and then Import/Export</a:t>
            </a:r>
            <a:r>
              <a:rPr lang="en-US" baseline="0" dirty="0" smtClean="0">
                <a:effectLst/>
                <a:latin typeface="Segoe UI" panose="020B0502040204020203" pitchFamily="34" charset="0"/>
              </a:rPr>
              <a:t> Service</a:t>
            </a:r>
            <a:endParaRPr lang="en-US" dirty="0" smtClean="0">
              <a:effectLst/>
            </a:endParaRPr>
          </a:p>
          <a:p>
            <a:pPr rtl="0"/>
            <a:r>
              <a:rPr lang="en-US" dirty="0" smtClean="0">
                <a:effectLst/>
                <a:latin typeface="Segoe UI" panose="020B0502040204020203" pitchFamily="34" charset="0"/>
              </a:rPr>
              <a:t>SQL Server Data Tools</a:t>
            </a:r>
          </a:p>
          <a:p>
            <a:pPr rtl="0"/>
            <a:r>
              <a:rPr lang="en-US" dirty="0" smtClean="0">
                <a:effectLst/>
                <a:latin typeface="Segoe UI" panose="020B0502040204020203" pitchFamily="34" charset="0"/>
              </a:rPr>
              <a:t>Other Tools</a:t>
            </a:r>
          </a:p>
          <a:p>
            <a:pPr rtl="0"/>
            <a:r>
              <a:rPr lang="en-US" dirty="0" smtClean="0">
                <a:effectLst/>
                <a:latin typeface="Segoe UI" panose="020B0502040204020203" pitchFamily="34" charset="0"/>
              </a:rPr>
              <a:t>Best Practices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Any notes go here</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2560961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Provide an</a:t>
            </a:r>
            <a:r>
              <a:rPr lang="en-US" baseline="0" dirty="0" smtClean="0">
                <a:effectLst/>
                <a:latin typeface="Segoe UI" panose="020B0502040204020203" pitchFamily="34" charset="0"/>
              </a:rPr>
              <a:t> overview of the foundation of SQL Server Data Tools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SQL Server Data Tools</a:t>
            </a:r>
            <a:r>
              <a:rPr lang="en-US" baseline="0" dirty="0" smtClean="0">
                <a:effectLst/>
                <a:latin typeface="Segoe UI" panose="020B0502040204020203" pitchFamily="34" charset="0"/>
              </a:rPr>
              <a:t> was built are some core foundations and ideas that help developers with all areas of application development and management.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defTabSz="897301" fontAlgn="base">
              <a:lnSpc>
                <a:spcPct val="100000"/>
              </a:lnSpc>
              <a:spcBef>
                <a:spcPct val="30000"/>
              </a:spcBef>
              <a:spcAft>
                <a:spcPct val="0"/>
              </a:spcAft>
              <a:defRPr/>
            </a:pPr>
            <a:r>
              <a:rPr lang="en-US" dirty="0" smtClean="0">
                <a:effectLst/>
              </a:rPr>
              <a:t>Declarative – Abstract the schema into</a:t>
            </a:r>
            <a:r>
              <a:rPr lang="en-US" baseline="0" dirty="0" smtClean="0">
                <a:effectLst/>
              </a:rPr>
              <a:t> a model-based environment. This model is then used as a </a:t>
            </a:r>
            <a:r>
              <a:rPr lang="en-US" baseline="0" dirty="0" err="1" smtClean="0">
                <a:effectLst/>
              </a:rPr>
              <a:t>validational</a:t>
            </a:r>
            <a:r>
              <a:rPr lang="en-US" baseline="0" dirty="0" smtClean="0">
                <a:effectLst/>
              </a:rPr>
              <a:t> concept.</a:t>
            </a:r>
            <a:endParaRPr lang="en-US" dirty="0" smtClean="0">
              <a:effectLst/>
            </a:endParaRPr>
          </a:p>
          <a:p>
            <a:pPr defTabSz="897301" fontAlgn="base">
              <a:lnSpc>
                <a:spcPct val="100000"/>
              </a:lnSpc>
              <a:spcBef>
                <a:spcPct val="30000"/>
              </a:spcBef>
              <a:spcAft>
                <a:spcPct val="0"/>
              </a:spcAft>
              <a:defRPr/>
            </a:pPr>
            <a:r>
              <a:rPr lang="en-US" dirty="0" smtClean="0">
                <a:effectLst/>
              </a:rPr>
              <a:t>Integrated – Modern language services</a:t>
            </a:r>
            <a:r>
              <a:rPr lang="en-US" baseline="0" dirty="0" smtClean="0">
                <a:effectLst/>
              </a:rPr>
              <a:t> integration providing </a:t>
            </a:r>
            <a:r>
              <a:rPr lang="en-US" baseline="0" dirty="0" err="1" smtClean="0">
                <a:effectLst/>
              </a:rPr>
              <a:t>intellisense</a:t>
            </a:r>
            <a:r>
              <a:rPr lang="en-US" baseline="0" dirty="0" smtClean="0">
                <a:effectLst/>
              </a:rPr>
              <a:t>, refactoring, navigate dependencies, etc.</a:t>
            </a:r>
            <a:endParaRPr lang="en-US" dirty="0" smtClean="0">
              <a:effectLst/>
            </a:endParaRPr>
          </a:p>
          <a:p>
            <a:pPr defTabSz="897301" fontAlgn="base">
              <a:lnSpc>
                <a:spcPct val="100000"/>
              </a:lnSpc>
              <a:spcBef>
                <a:spcPct val="30000"/>
              </a:spcBef>
              <a:spcAft>
                <a:spcPct val="0"/>
              </a:spcAft>
              <a:defRPr/>
            </a:pPr>
            <a:r>
              <a:rPr lang="en-US" dirty="0" smtClean="0">
                <a:effectLst/>
              </a:rPr>
              <a:t>Application </a:t>
            </a:r>
            <a:r>
              <a:rPr lang="en-US" dirty="0" err="1" smtClean="0">
                <a:effectLst/>
              </a:rPr>
              <a:t>Dev</a:t>
            </a:r>
            <a:r>
              <a:rPr lang="en-US" baseline="0" dirty="0" smtClean="0">
                <a:effectLst/>
              </a:rPr>
              <a:t> Environment – Familiar Visual Studio tooling environment</a:t>
            </a:r>
            <a:endParaRPr lang="en-US" dirty="0" smtClean="0">
              <a:effectLst/>
            </a:endParaRPr>
          </a:p>
          <a:p>
            <a:pPr defTabSz="897301" fontAlgn="base">
              <a:lnSpc>
                <a:spcPct val="100000"/>
              </a:lnSpc>
              <a:spcBef>
                <a:spcPct val="30000"/>
              </a:spcBef>
              <a:spcAft>
                <a:spcPct val="0"/>
              </a:spcAft>
              <a:defRPr/>
            </a:pPr>
            <a:r>
              <a:rPr lang="en-US" dirty="0" smtClean="0">
                <a:effectLst/>
              </a:rPr>
              <a:t>SQL S – Targets</a:t>
            </a:r>
            <a:r>
              <a:rPr lang="en-US" baseline="0" dirty="0" smtClean="0">
                <a:effectLst/>
              </a:rPr>
              <a:t> SQL Server 2005 and above, including Windows Azure SQL Database, providing an environment in which an on-premises database can be migrated into Windows Azure SQL Database.</a:t>
            </a:r>
            <a:endParaRPr lang="en-US" dirty="0" smtClean="0">
              <a:effectLst/>
            </a:endParaRPr>
          </a:p>
          <a:p>
            <a:pPr defTabSz="897301" fontAlgn="base">
              <a:lnSpc>
                <a:spcPct val="100000"/>
              </a:lnSpc>
              <a:spcBef>
                <a:spcPct val="30000"/>
              </a:spcBef>
              <a:spcAft>
                <a:spcPct val="0"/>
              </a:spcAft>
              <a:defRPr/>
            </a:pPr>
            <a:r>
              <a:rPr lang="en-US" dirty="0" smtClean="0">
                <a:effectLst/>
              </a:rPr>
              <a:t>Connected – New</a:t>
            </a:r>
            <a:r>
              <a:rPr lang="en-US" baseline="0" dirty="0" smtClean="0">
                <a:effectLst/>
              </a:rPr>
              <a:t> in SSDT is the ability to work in a connected state adding an online experience to the toolset. </a:t>
            </a:r>
          </a:p>
          <a:p>
            <a:pPr defTabSz="897301" fontAlgn="base">
              <a:lnSpc>
                <a:spcPct val="100000"/>
              </a:lnSpc>
              <a:spcBef>
                <a:spcPct val="30000"/>
              </a:spcBef>
              <a:spcAft>
                <a:spcPct val="0"/>
              </a:spcAft>
              <a:defRPr/>
            </a:pPr>
            <a:r>
              <a:rPr lang="en-US" baseline="0" dirty="0" smtClean="0">
                <a:effectLst/>
              </a:rPr>
              <a:t>Change Detection – Detects changes and database drift and allows for those changes to be migrated into your 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Any notes go here</a:t>
            </a:r>
            <a:endParaRPr lang="en-US" dirty="0" smtClean="0">
              <a:effectLst/>
            </a:endParaRPr>
          </a:p>
          <a:p>
            <a:pPr defTabSz="897301" fontAlgn="base">
              <a:lnSpc>
                <a:spcPct val="100000"/>
              </a:lnSpc>
              <a:spcBef>
                <a:spcPct val="30000"/>
              </a:spcBef>
              <a:spcAft>
                <a:spcPct val="0"/>
              </a:spcAft>
              <a:defRPr/>
            </a:pPr>
            <a:endParaRPr lang="en-US" dirty="0"/>
          </a:p>
        </p:txBody>
      </p:sp>
      <p:sp>
        <p:nvSpPr>
          <p:cNvPr id="4" name="Slide Number Placeholder 3"/>
          <p:cNvSpPr>
            <a:spLocks noGrp="1"/>
          </p:cNvSpPr>
          <p:nvPr>
            <p:ph type="sldNum" sz="quarter" idx="10"/>
          </p:nvPr>
        </p:nvSpPr>
        <p:spPr/>
        <p:txBody>
          <a:bodyPr/>
          <a:lstStyle/>
          <a:p>
            <a:fld id="{886BBA71-14D9-419E-BD15-792793A7FA39}" type="slidenum">
              <a:rPr lang="en-US" smtClean="0"/>
              <a:pPr/>
              <a:t>13</a:t>
            </a:fld>
            <a:endParaRPr lang="en-US"/>
          </a:p>
        </p:txBody>
      </p:sp>
    </p:spTree>
    <p:extLst>
      <p:ext uri="{BB962C8B-B14F-4D97-AF65-F5344CB8AC3E}">
        <p14:creationId xmlns:p14="http://schemas.microsoft.com/office/powerpoint/2010/main" val="166186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Provide an</a:t>
            </a:r>
            <a:r>
              <a:rPr lang="en-US" baseline="0" dirty="0" smtClean="0">
                <a:effectLst/>
                <a:latin typeface="Segoe UI" panose="020B0502040204020203" pitchFamily="34" charset="0"/>
              </a:rPr>
              <a:t> overview of the key </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SQL Server Data Tools</a:t>
            </a:r>
            <a:r>
              <a:rPr lang="en-US" baseline="0" dirty="0" smtClean="0">
                <a:effectLst/>
                <a:latin typeface="Segoe UI" panose="020B0502040204020203" pitchFamily="34" charset="0"/>
              </a:rPr>
              <a:t> is a continuation and evolution of the Visual Studio SQL Server Database projects as we move the project into the SQL Server realm. A lot of time has spent adding connected functionality, project based development to improve workflow and other collaboration features, and schema development to unify the data deployment story across SQL Server.</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defTabSz="897301" fontAlgn="base">
              <a:lnSpc>
                <a:spcPct val="100000"/>
              </a:lnSpc>
              <a:spcBef>
                <a:spcPct val="30000"/>
              </a:spcBef>
              <a:spcAft>
                <a:spcPct val="0"/>
              </a:spcAft>
              <a:defRPr/>
            </a:pPr>
            <a:r>
              <a:rPr lang="en-US" dirty="0" smtClean="0">
                <a:effectLst/>
              </a:rPr>
              <a:t>Connected Development</a:t>
            </a:r>
            <a:r>
              <a:rPr lang="en-US" baseline="0" dirty="0" smtClean="0">
                <a:effectLst/>
              </a:rPr>
              <a:t> -&gt; Bring the connected development environment for SQL Server into Visual Studio as a first class citizen by adding the navigation structure that you are familiar with (T-SQL editor, IntelliSense, Schema Comparison, Designers).</a:t>
            </a:r>
          </a:p>
          <a:p>
            <a:pPr defTabSz="897301" fontAlgn="base">
              <a:lnSpc>
                <a:spcPct val="100000"/>
              </a:lnSpc>
              <a:spcBef>
                <a:spcPct val="30000"/>
              </a:spcBef>
              <a:spcAft>
                <a:spcPct val="0"/>
              </a:spcAft>
              <a:defRPr/>
            </a:pPr>
            <a:r>
              <a:rPr lang="en-US" baseline="0" dirty="0" smtClean="0">
                <a:effectLst/>
              </a:rPr>
              <a:t>Project Based Development -&gt; 1</a:t>
            </a:r>
            <a:r>
              <a:rPr lang="en-US" baseline="30000" dirty="0" smtClean="0">
                <a:effectLst/>
              </a:rPr>
              <a:t>st</a:t>
            </a:r>
            <a:r>
              <a:rPr lang="en-US" baseline="0" dirty="0" smtClean="0">
                <a:effectLst/>
              </a:rPr>
              <a:t> Class T-SQL Support (Go To Definition, Find All References, Refactoring), Isolated (Source Code Based, F5 Debugging &amp; Testing), Integrated (Source Code Control), Schema Insight (Point-in-time snapshots, T-SQL Static Code Analysis)</a:t>
            </a:r>
          </a:p>
          <a:p>
            <a:pPr defTabSz="897301" fontAlgn="base">
              <a:lnSpc>
                <a:spcPct val="100000"/>
              </a:lnSpc>
              <a:spcBef>
                <a:spcPct val="30000"/>
              </a:spcBef>
              <a:spcAft>
                <a:spcPct val="0"/>
              </a:spcAft>
              <a:defRPr/>
            </a:pPr>
            <a:r>
              <a:rPr lang="en-US" baseline="0" dirty="0" smtClean="0">
                <a:effectLst/>
              </a:rPr>
              <a:t>Schema Deployment -&gt; Declarative (Model Based, Incremental Schema Deployment), Multi-Targeting (SQL Server 2005 – 2012 &amp; SQL Database), Standard Formats (DACPAC, SQL Script), DAC (Format, Engine, API &amp; REIST)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Any notes go here</a:t>
            </a:r>
            <a:endParaRPr lang="en-US" dirty="0" smtClean="0">
              <a:effectLst/>
            </a:endParaRPr>
          </a:p>
          <a:p>
            <a:pPr defTabSz="897301" fontAlgn="base">
              <a:lnSpc>
                <a:spcPct val="100000"/>
              </a:lnSpc>
              <a:spcBef>
                <a:spcPct val="30000"/>
              </a:spcBef>
              <a:spcAft>
                <a:spcPct val="0"/>
              </a:spcAft>
              <a:defRPr/>
            </a:pPr>
            <a:endParaRPr lang="en-US" dirty="0"/>
          </a:p>
        </p:txBody>
      </p:sp>
      <p:sp>
        <p:nvSpPr>
          <p:cNvPr id="4" name="Slide Number Placeholder 3"/>
          <p:cNvSpPr>
            <a:spLocks noGrp="1"/>
          </p:cNvSpPr>
          <p:nvPr>
            <p:ph type="sldNum" sz="quarter" idx="10"/>
          </p:nvPr>
        </p:nvSpPr>
        <p:spPr/>
        <p:txBody>
          <a:bodyPr/>
          <a:lstStyle/>
          <a:p>
            <a:fld id="{886BBA71-14D9-419E-BD15-792793A7FA39}" type="slidenum">
              <a:rPr lang="en-US" smtClean="0"/>
              <a:pPr/>
              <a:t>14</a:t>
            </a:fld>
            <a:endParaRPr lang="en-US"/>
          </a:p>
        </p:txBody>
      </p:sp>
    </p:spTree>
    <p:extLst>
      <p:ext uri="{BB962C8B-B14F-4D97-AF65-F5344CB8AC3E}">
        <p14:creationId xmlns:p14="http://schemas.microsoft.com/office/powerpoint/2010/main" val="3529812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a:t>
            </a:r>
            <a:r>
              <a:rPr lang="en-US" dirty="0" smtClean="0"/>
              <a:t>Using SQL Server Data</a:t>
            </a:r>
            <a:r>
              <a:rPr lang="en-US" baseline="0" dirty="0" smtClean="0"/>
              <a:t> Tools</a:t>
            </a:r>
          </a:p>
          <a:p>
            <a:pPr marL="171450" indent="-171450">
              <a:buFont typeface="Arial" panose="020B0604020202020204" pitchFamily="34" charset="0"/>
              <a:buChar char="•"/>
            </a:pPr>
            <a:r>
              <a:rPr lang="en-US" dirty="0" smtClean="0"/>
              <a:t>In</a:t>
            </a:r>
            <a:r>
              <a:rPr lang="en-US" baseline="0" dirty="0" smtClean="0"/>
              <a:t> SQL Server Object Explorer (in Visual Studio 2012), select on-premises database.</a:t>
            </a:r>
          </a:p>
          <a:p>
            <a:pPr marL="171450" indent="-171450">
              <a:buFont typeface="Arial" panose="020B0604020202020204" pitchFamily="34" charset="0"/>
              <a:buChar char="•"/>
            </a:pPr>
            <a:r>
              <a:rPr lang="en-US" baseline="0" dirty="0" smtClean="0"/>
              <a:t>Create New Project</a:t>
            </a:r>
          </a:p>
          <a:p>
            <a:pPr marL="171450" indent="-171450">
              <a:buFont typeface="Arial" panose="020B0604020202020204" pitchFamily="34" charset="0"/>
              <a:buChar char="•"/>
            </a:pPr>
            <a:r>
              <a:rPr lang="en-US" baseline="0" dirty="0" smtClean="0"/>
              <a:t>Set Target Platform to SQL Azure</a:t>
            </a:r>
          </a:p>
          <a:p>
            <a:pPr marL="171450" indent="-171450">
              <a:buFont typeface="Arial" panose="020B0604020202020204" pitchFamily="34" charset="0"/>
              <a:buChar char="•"/>
            </a:pPr>
            <a:r>
              <a:rPr lang="en-US" baseline="0" dirty="0" smtClean="0"/>
              <a:t>Create Empty Database project</a:t>
            </a:r>
          </a:p>
          <a:p>
            <a:pPr marL="171450" indent="-171450">
              <a:buFont typeface="Arial" panose="020B0604020202020204" pitchFamily="34" charset="0"/>
              <a:buChar char="•"/>
            </a:pPr>
            <a:r>
              <a:rPr lang="en-US" baseline="0" dirty="0" smtClean="0"/>
              <a:t>Create a New Comparison</a:t>
            </a:r>
          </a:p>
          <a:p>
            <a:pPr marL="171450" indent="-171450">
              <a:buFont typeface="Arial" panose="020B0604020202020204" pitchFamily="34" charset="0"/>
              <a:buChar char="•"/>
            </a:pPr>
            <a:r>
              <a:rPr lang="en-US" baseline="0" dirty="0" smtClean="0"/>
              <a:t>Uncheck unsupported object types</a:t>
            </a:r>
          </a:p>
          <a:p>
            <a:pPr marL="171450" indent="-171450">
              <a:buFont typeface="Arial" panose="020B0604020202020204" pitchFamily="34" charset="0"/>
              <a:buChar char="•"/>
            </a:pPr>
            <a:r>
              <a:rPr lang="en-US" baseline="0" dirty="0" smtClean="0"/>
              <a:t>Execute comparison</a:t>
            </a:r>
          </a:p>
          <a:p>
            <a:pPr marL="171450" indent="-171450">
              <a:buFont typeface="Arial" panose="020B0604020202020204" pitchFamily="34" charset="0"/>
              <a:buChar char="•"/>
            </a:pPr>
            <a:r>
              <a:rPr lang="en-US" baseline="0" dirty="0" smtClean="0"/>
              <a:t>Update empty project</a:t>
            </a: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6A737CDB-F497-4071-88DB-C233CAC28117}"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272430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Touch on a other</a:t>
            </a:r>
            <a:r>
              <a:rPr lang="en-US" baseline="0" dirty="0" smtClean="0">
                <a:effectLst/>
                <a:latin typeface="Segoe UI" panose="020B0502040204020203" pitchFamily="34" charset="0"/>
              </a:rPr>
              <a:t> migration utilities and tools that can help with the migration process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t>SQL Server Migration Assistant (SSMA) v5.2 is now available. SSMA simplifies database migration process from Oracle/Sybase/MySQL and Microsoft Access to SQL Server and SQL Database. SSMA automates all aspects of migration including migration assessment analysis, schema and SQL statement conversion, data migration as well as migration testing to reduce cost and reduce risk of your database migration project.</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defTabSz="897301" fontAlgn="base">
              <a:lnSpc>
                <a:spcPct val="100000"/>
              </a:lnSpc>
              <a:spcBef>
                <a:spcPct val="30000"/>
              </a:spcBef>
              <a:spcAft>
                <a:spcPct val="0"/>
              </a:spcAft>
              <a:defRPr/>
            </a:pPr>
            <a:r>
              <a:rPr lang="en-US" dirty="0" smtClean="0">
                <a:effectLst/>
              </a:rPr>
              <a:t>Generate Scripts Wizard</a:t>
            </a:r>
            <a:r>
              <a:rPr lang="en-US" baseline="0" dirty="0" smtClean="0">
                <a:effectLst/>
              </a:rPr>
              <a:t> – </a:t>
            </a:r>
            <a:r>
              <a:rPr lang="en-US" dirty="0" smtClean="0"/>
              <a:t>Generate and Publish Scripts Wizard creates Transact-SQL scripts for your local database. </a:t>
            </a:r>
            <a:endParaRPr lang="en-US" baseline="0" dirty="0" smtClean="0">
              <a:effectLst/>
            </a:endParaRPr>
          </a:p>
          <a:p>
            <a:pPr defTabSz="897301" fontAlgn="base">
              <a:lnSpc>
                <a:spcPct val="100000"/>
              </a:lnSpc>
              <a:spcBef>
                <a:spcPct val="30000"/>
              </a:spcBef>
              <a:spcAft>
                <a:spcPct val="0"/>
              </a:spcAft>
              <a:defRPr/>
            </a:pPr>
            <a:r>
              <a:rPr lang="en-US" baseline="0" dirty="0" smtClean="0">
                <a:effectLst/>
              </a:rPr>
              <a:t>BCP – U</a:t>
            </a:r>
            <a:r>
              <a:rPr lang="en-US" dirty="0" smtClean="0"/>
              <a:t>sed to import large numbers of new rows into SQL Server tables or to export data out of tables into data files. </a:t>
            </a:r>
            <a:r>
              <a:rPr lang="en-US" b="1" dirty="0" smtClean="0"/>
              <a:t>Does NOT do schema.</a:t>
            </a:r>
            <a:endParaRPr lang="en-US" b="1" baseline="0" dirty="0" smtClean="0">
              <a:effectLst/>
            </a:endParaRPr>
          </a:p>
          <a:p>
            <a:pPr defTabSz="897301" fontAlgn="base">
              <a:lnSpc>
                <a:spcPct val="100000"/>
              </a:lnSpc>
              <a:spcBef>
                <a:spcPct val="30000"/>
              </a:spcBef>
              <a:spcAft>
                <a:spcPct val="0"/>
              </a:spcAft>
              <a:defRPr/>
            </a:pPr>
            <a:r>
              <a:rPr lang="en-US" baseline="0" dirty="0" smtClean="0">
                <a:effectLst/>
              </a:rPr>
              <a:t>SSIS – </a:t>
            </a:r>
            <a:r>
              <a:rPr lang="en-US" dirty="0" smtClean="0"/>
              <a:t>You can transfer data to Windows Azure SQL Database by using SQL Server 2008 Integration Services. In SQL Server 2008 R2 or later, the Import and Export Data Wizard provides support for SQL Database. </a:t>
            </a:r>
            <a:r>
              <a:rPr lang="en-US" b="1" dirty="0" smtClean="0"/>
              <a:t>Difficult to do schema.</a:t>
            </a:r>
            <a:endParaRPr lang="en-US" b="1" baseline="0" dirty="0" smtClean="0">
              <a:effectLst/>
            </a:endParaRPr>
          </a:p>
          <a:p>
            <a:pPr defTabSz="897301" fontAlgn="base">
              <a:lnSpc>
                <a:spcPct val="100000"/>
              </a:lnSpc>
              <a:spcBef>
                <a:spcPct val="30000"/>
              </a:spcBef>
              <a:spcAft>
                <a:spcPct val="0"/>
              </a:spcAft>
              <a:defRPr/>
            </a:pPr>
            <a:r>
              <a:rPr lang="en-US" baseline="0" dirty="0" smtClean="0">
                <a:effectLst/>
              </a:rPr>
              <a:t>SQL Database Migration Wizard – Wizard driven application provides the ability </a:t>
            </a:r>
            <a:r>
              <a:rPr lang="en-US" dirty="0" smtClean="0"/>
              <a:t>select which the SQL objects, creates SQL scripts suitable for SQL Database, and allows you to migrate data between on-premise SQL Server 2005 or 2008 and SQL Database servers, as well as between two or more SQL Databases in the same or different data centers. </a:t>
            </a:r>
            <a:r>
              <a:rPr lang="en-US" b="1" dirty="0" smtClean="0"/>
              <a:t>Not</a:t>
            </a:r>
            <a:r>
              <a:rPr lang="en-US" b="1" baseline="0" dirty="0" smtClean="0"/>
              <a:t> supported by Microsoft.</a:t>
            </a:r>
            <a:endParaRPr lang="en-US" b="1" baseline="0" dirty="0" smtClean="0">
              <a:effectLst/>
            </a:endParaRPr>
          </a:p>
          <a:p>
            <a:pPr defTabSz="897301" fontAlgn="base">
              <a:lnSpc>
                <a:spcPct val="100000"/>
              </a:lnSpc>
              <a:spcBef>
                <a:spcPct val="30000"/>
              </a:spcBef>
              <a:spcAft>
                <a:spcPct val="0"/>
              </a:spcAft>
              <a:defRPr/>
            </a:pPr>
            <a:r>
              <a:rPr lang="en-US" baseline="0" dirty="0" smtClean="0">
                <a:effectLst/>
              </a:rPr>
              <a:t>Migration Assistants – Simplifies and automates </a:t>
            </a:r>
            <a:r>
              <a:rPr lang="en-US" dirty="0" smtClean="0"/>
              <a:t>database migration process from Oracle/Sybase/MySQL and Microsoft Access to SQL Server and</a:t>
            </a:r>
            <a:r>
              <a:rPr lang="en-US" baseline="0" dirty="0" smtClean="0"/>
              <a:t> Windows Azure SQL Database. </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http://blogs.msdn.com/b/ssma/archive/2012/01/31/microsoft-sql-server-migration-assistant-ssma-5-2-is-now-available.aspx</a:t>
            </a:r>
          </a:p>
          <a:p>
            <a:pPr rtl="0"/>
            <a:endParaRPr lang="en-US" dirty="0" smtClean="0">
              <a:effectLst/>
            </a:endParaRPr>
          </a:p>
          <a:p>
            <a:pPr defTabSz="897301" fontAlgn="base">
              <a:lnSpc>
                <a:spcPct val="100000"/>
              </a:lnSpc>
              <a:spcBef>
                <a:spcPct val="30000"/>
              </a:spcBef>
              <a:spcAft>
                <a:spcPct val="0"/>
              </a:spcAft>
              <a:defRPr/>
            </a:pPr>
            <a:endParaRPr lang="en-US" dirty="0"/>
          </a:p>
        </p:txBody>
      </p:sp>
      <p:sp>
        <p:nvSpPr>
          <p:cNvPr id="4" name="Slide Number Placeholder 3"/>
          <p:cNvSpPr>
            <a:spLocks noGrp="1"/>
          </p:cNvSpPr>
          <p:nvPr>
            <p:ph type="sldNum" sz="quarter" idx="10"/>
          </p:nvPr>
        </p:nvSpPr>
        <p:spPr/>
        <p:txBody>
          <a:bodyPr/>
          <a:lstStyle/>
          <a:p>
            <a:fld id="{886BBA71-14D9-419E-BD15-792793A7FA39}" type="slidenum">
              <a:rPr lang="en-US" smtClean="0"/>
              <a:pPr/>
              <a:t>17</a:t>
            </a:fld>
            <a:endParaRPr lang="en-US"/>
          </a:p>
        </p:txBody>
      </p:sp>
    </p:spTree>
    <p:extLst>
      <p:ext uri="{BB962C8B-B14F-4D97-AF65-F5344CB8AC3E}">
        <p14:creationId xmlns:p14="http://schemas.microsoft.com/office/powerpoint/2010/main" val="2910794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Consideration</a:t>
            </a:r>
            <a:r>
              <a:rPr lang="en-US" baseline="0" dirty="0" smtClean="0">
                <a:effectLst/>
                <a:latin typeface="Segoe UI" panose="020B0502040204020203" pitchFamily="34" charset="0"/>
              </a:rPr>
              <a:t>s when looking at different migration strategies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There are a lot of choices</a:t>
            </a:r>
            <a:r>
              <a:rPr lang="en-US" baseline="0" dirty="0" smtClean="0">
                <a:effectLst/>
                <a:latin typeface="Segoe UI" panose="020B0502040204020203" pitchFamily="34" charset="0"/>
              </a:rPr>
              <a:t> when deciding the best available migration strategy for a given environment. When looking at all of the options, there are a few things that should be considered</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Database</a:t>
            </a:r>
            <a:r>
              <a:rPr lang="en-US" baseline="0" dirty="0" smtClean="0">
                <a:effectLst/>
                <a:latin typeface="Segoe UI" panose="020B0502040204020203" pitchFamily="34" charset="0"/>
              </a:rPr>
              <a:t> Size – How big is the database and how long will it take to migrate using each tool? </a:t>
            </a:r>
          </a:p>
          <a:p>
            <a:pPr rtl="0"/>
            <a:r>
              <a:rPr lang="en-US" baseline="0" dirty="0" smtClean="0">
                <a:effectLst/>
                <a:latin typeface="Segoe UI" panose="020B0502040204020203" pitchFamily="34" charset="0"/>
              </a:rPr>
              <a:t>Frequency – Is this a one-time migration or is this a recurring migration? This, along with the database size, will have an impact on the tool selected. </a:t>
            </a:r>
          </a:p>
          <a:p>
            <a:pPr rtl="0"/>
            <a:r>
              <a:rPr lang="en-US" dirty="0" smtClean="0">
                <a:effectLst/>
              </a:rPr>
              <a:t>Transactional</a:t>
            </a:r>
            <a:r>
              <a:rPr lang="en-US" baseline="0" dirty="0" smtClean="0">
                <a:effectLst/>
              </a:rPr>
              <a:t> Consistency - </a:t>
            </a:r>
          </a:p>
          <a:p>
            <a:pPr rtl="0"/>
            <a:r>
              <a:rPr lang="en-US" baseline="0" dirty="0" smtClean="0">
                <a:effectLst/>
              </a:rPr>
              <a:t>Technology Proficiency – Will someone need to be trained to use a specific tool or is the knowledge already in house?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With</a:t>
            </a:r>
            <a:r>
              <a:rPr lang="en-US" baseline="0" dirty="0" smtClean="0">
                <a:effectLst/>
              </a:rPr>
              <a:t> the Import/Export service and the DAC Framework, migration to SQL Database has been made nearly painless and simple. This tool, along with SSDT, should be the main focus of migrations, but many of the additional tools can provide great insight into supported objects, and how migrations will work in different environments.</a:t>
            </a:r>
            <a:endParaRPr lang="en-US" dirty="0" smtClean="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1790964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Provide a side-by-side comparison of the tools</a:t>
            </a:r>
            <a:r>
              <a:rPr lang="en-US" baseline="0" dirty="0" smtClean="0">
                <a:effectLst/>
                <a:latin typeface="Segoe UI" panose="020B0502040204020203" pitchFamily="34" charset="0"/>
              </a:rPr>
              <a:t> and their options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As a quick visual comparison,</a:t>
            </a:r>
            <a:r>
              <a:rPr lang="en-US" baseline="0" dirty="0" smtClean="0">
                <a:effectLst/>
                <a:latin typeface="Segoe UI" panose="020B0502040204020203" pitchFamily="34" charset="0"/>
              </a:rPr>
              <a:t> this table provides a great look into many of the tools discussed. This table shows some critical information regarding objects and performance and additional notes for each tool.</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Some</a:t>
            </a:r>
            <a:r>
              <a:rPr lang="en-US" baseline="0" dirty="0" smtClean="0">
                <a:effectLst/>
                <a:latin typeface="Segoe UI" panose="020B0502040204020203" pitchFamily="34" charset="0"/>
              </a:rPr>
              <a:t> tools don’t migrate schema, thus the schema must already exist</a:t>
            </a:r>
          </a:p>
          <a:p>
            <a:pPr rtl="0"/>
            <a:r>
              <a:rPr lang="en-US" baseline="0" dirty="0" smtClean="0">
                <a:effectLst/>
                <a:latin typeface="Segoe UI" panose="020B0502040204020203" pitchFamily="34" charset="0"/>
              </a:rPr>
              <a:t>Data Transfer Efficiency is relative as it is determined by primarily network connection bandwidth, but the size of the database also plays a factor.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endParaRPr lang="en-US" dirty="0" smtClean="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198398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Define the terminology</a:t>
            </a:r>
            <a:r>
              <a:rPr lang="en-US" baseline="0" dirty="0" smtClean="0">
                <a:effectLst/>
                <a:latin typeface="Segoe UI" panose="020B0502040204020203" pitchFamily="34" charset="0"/>
              </a:rPr>
              <a:t> and definitions used in this section of the deck.</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 DAC has been around for quite</a:t>
            </a:r>
            <a:r>
              <a:rPr lang="en-US" baseline="0" dirty="0" smtClean="0">
                <a:effectLst/>
                <a:latin typeface="Segoe UI" panose="020B0502040204020203" pitchFamily="34" charset="0"/>
              </a:rPr>
              <a:t> a while but it will be helpful to make sure the terminology  is understood, especially in light of the new artifact introduced in SQL Server 2012.</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defTabSz="897301" fontAlgn="base">
              <a:lnSpc>
                <a:spcPct val="100000"/>
              </a:lnSpc>
              <a:spcBef>
                <a:spcPct val="30000"/>
              </a:spcBef>
              <a:spcAft>
                <a:spcPct val="0"/>
              </a:spcAft>
              <a:defRPr/>
            </a:pPr>
            <a:r>
              <a:rPr lang="en-US" dirty="0" smtClean="0"/>
              <a:t>DAC – a </a:t>
            </a:r>
            <a:r>
              <a:rPr lang="en-US" baseline="0" dirty="0" smtClean="0"/>
              <a:t>self-contained deployment entity that defines all of the objects of a SQL Server database which can be packaged into a single portable artifact.</a:t>
            </a:r>
          </a:p>
          <a:p>
            <a:pPr defTabSz="897301" fontAlgn="base">
              <a:lnSpc>
                <a:spcPct val="100000"/>
              </a:lnSpc>
              <a:spcBef>
                <a:spcPct val="30000"/>
              </a:spcBef>
              <a:spcAft>
                <a:spcPct val="0"/>
              </a:spcAft>
              <a:defRPr/>
            </a:pPr>
            <a:r>
              <a:rPr lang="en-US" baseline="0" dirty="0" err="1" smtClean="0"/>
              <a:t>DACFx</a:t>
            </a:r>
            <a:r>
              <a:rPr lang="en-US" baseline="0" dirty="0" smtClean="0"/>
              <a:t> – the client-side tools for building and processing DAC packages and export files</a:t>
            </a:r>
          </a:p>
          <a:p>
            <a:pPr defTabSz="897301" fontAlgn="base">
              <a:lnSpc>
                <a:spcPct val="100000"/>
              </a:lnSpc>
              <a:spcBef>
                <a:spcPct val="30000"/>
              </a:spcBef>
              <a:spcAft>
                <a:spcPct val="0"/>
              </a:spcAft>
              <a:defRPr/>
            </a:pPr>
            <a:r>
              <a:rPr lang="en-US" dirty="0" smtClean="0"/>
              <a:t>DACPAC – File format used by the</a:t>
            </a:r>
            <a:r>
              <a:rPr lang="en-US" baseline="0" dirty="0" smtClean="0"/>
              <a:t> </a:t>
            </a:r>
            <a:r>
              <a:rPr lang="en-US" baseline="0" dirty="0" err="1" smtClean="0"/>
              <a:t>DACFx</a:t>
            </a:r>
            <a:r>
              <a:rPr lang="en-US" baseline="0" dirty="0" smtClean="0"/>
              <a:t> to represent the full </a:t>
            </a:r>
            <a:r>
              <a:rPr lang="en-US" b="1" baseline="0" dirty="0" smtClean="0"/>
              <a:t>definition</a:t>
            </a:r>
            <a:r>
              <a:rPr lang="en-US" baseline="0" dirty="0" smtClean="0"/>
              <a:t> of an application. </a:t>
            </a:r>
          </a:p>
          <a:p>
            <a:pPr marL="0" marR="0" indent="0" algn="l" defTabSz="897301" rtl="0" eaLnBrk="1" fontAlgn="base" latinLnBrk="0" hangingPunct="1">
              <a:lnSpc>
                <a:spcPct val="100000"/>
              </a:lnSpc>
              <a:spcBef>
                <a:spcPct val="30000"/>
              </a:spcBef>
              <a:spcAft>
                <a:spcPct val="0"/>
              </a:spcAft>
              <a:buClrTx/>
              <a:buSzTx/>
              <a:buFontTx/>
              <a:buNone/>
              <a:tabLst/>
              <a:defRPr/>
            </a:pPr>
            <a:r>
              <a:rPr lang="en-US" dirty="0" smtClean="0"/>
              <a:t>BACPAC – File format used by the</a:t>
            </a:r>
            <a:r>
              <a:rPr lang="en-US" baseline="0" dirty="0" smtClean="0"/>
              <a:t> </a:t>
            </a:r>
            <a:r>
              <a:rPr lang="en-US" baseline="0" dirty="0" err="1" smtClean="0"/>
              <a:t>DACFx</a:t>
            </a:r>
            <a:r>
              <a:rPr lang="en-US" baseline="0" dirty="0" smtClean="0"/>
              <a:t> to represent the full </a:t>
            </a:r>
            <a:r>
              <a:rPr lang="en-US" b="1" baseline="0" dirty="0" smtClean="0"/>
              <a:t>definition</a:t>
            </a:r>
            <a:r>
              <a:rPr lang="en-US" baseline="0" dirty="0" smtClean="0"/>
              <a:t> of an application </a:t>
            </a:r>
            <a:r>
              <a:rPr lang="en-US" b="1" baseline="0" dirty="0" smtClean="0"/>
              <a:t>as well as its data</a:t>
            </a:r>
            <a:r>
              <a:rPr lang="en-US" baseline="0" dirty="0" smtClean="0"/>
              <a:t>. </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endParaRPr lang="en-US" dirty="0" smtClean="0">
              <a:effectLst/>
            </a:endParaRPr>
          </a:p>
          <a:p>
            <a:pPr marL="0" marR="0" indent="0" algn="l" defTabSz="897301" rtl="0" eaLnBrk="1" fontAlgn="base" latinLnBrk="0" hangingPunct="1">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86BBA71-14D9-419E-BD15-792793A7FA39}" type="slidenum">
              <a:rPr lang="en-US" smtClean="0"/>
              <a:pPr/>
              <a:t>4</a:t>
            </a:fld>
            <a:endParaRPr lang="en-US"/>
          </a:p>
        </p:txBody>
      </p:sp>
    </p:spTree>
    <p:extLst>
      <p:ext uri="{BB962C8B-B14F-4D97-AF65-F5344CB8AC3E}">
        <p14:creationId xmlns:p14="http://schemas.microsoft.com/office/powerpoint/2010/main" val="3841582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the DAC Framework and how it is used to</a:t>
            </a:r>
            <a:r>
              <a:rPr lang="en-US" baseline="0" dirty="0" smtClean="0">
                <a:effectLst/>
                <a:latin typeface="Segoe UI" panose="020B0502040204020203" pitchFamily="34" charset="0"/>
              </a:rPr>
              <a:t> package and deploy databases on-premises and to SQL </a:t>
            </a:r>
            <a:r>
              <a:rPr lang="en-US" baseline="0" dirty="0" err="1" smtClean="0">
                <a:effectLst/>
                <a:latin typeface="Segoe UI" panose="020B0502040204020203" pitchFamily="34" charset="0"/>
              </a:rPr>
              <a:t>Dataase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A major component of the Import/Export service and Data-Tier Applications</a:t>
            </a:r>
            <a:r>
              <a:rPr lang="en-US" baseline="0" dirty="0" smtClean="0">
                <a:effectLst/>
                <a:latin typeface="Segoe UI" panose="020B0502040204020203" pitchFamily="34" charset="0"/>
              </a:rPr>
              <a:t> is the DAC Framework. </a:t>
            </a:r>
            <a:r>
              <a:rPr lang="en-US" sz="900" kern="1200" dirty="0" smtClean="0">
                <a:solidFill>
                  <a:schemeClr val="tx1"/>
                </a:solidFill>
                <a:effectLst/>
                <a:latin typeface="Segoe UI" pitchFamily="34" charset="0"/>
                <a:ea typeface="+mn-ea"/>
                <a:cs typeface="+mn-cs"/>
              </a:rPr>
              <a:t>The client side DAC Framework allows customers to export a BACPAC from their on-premise database, once exported, customers can transfer the BACPAC to their BLOB storage account and use the service to import their database to SQL Azure.  The upcoming transport service can also be used to move large (or large numbers of) BACPACs to and from BLOB storage as the service is ready to work with this pipeline as soon as it’s available.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The DAC Framework is a set of client libraries installed with SQL Server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The client side tools require the DAC Framework and other components to be installed, and run on your local machine.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defTabSz="897301" fontAlgn="base">
              <a:lnSpc>
                <a:spcPct val="100000"/>
              </a:lnSpc>
              <a:spcBef>
                <a:spcPct val="30000"/>
              </a:spcBef>
              <a:spcAft>
                <a:spcPct val="0"/>
              </a:spcAft>
              <a:defRPr/>
            </a:pPr>
            <a:r>
              <a:rPr lang="en-US" dirty="0" smtClean="0"/>
              <a:t>Databases exported to a BACPAC using the client side tools can be uploaded to Windows Azure BLOB storage and imported using the service. Similarly, databases exported to a BACPAC using the service can be imported using the client side tools.</a:t>
            </a:r>
          </a:p>
          <a:p>
            <a:pPr defTabSz="897301" fontAlgn="base">
              <a:lnSpc>
                <a:spcPct val="100000"/>
              </a:lnSpc>
              <a:spcBef>
                <a:spcPct val="30000"/>
              </a:spcBef>
              <a:spcAft>
                <a:spcPct val="0"/>
              </a:spcAft>
              <a:defRPr/>
            </a:pPr>
            <a:endParaRPr lang="en-US" dirty="0" smtClean="0"/>
          </a:p>
          <a:p>
            <a:pPr defTabSz="897301" fontAlgn="base">
              <a:lnSpc>
                <a:spcPct val="100000"/>
              </a:lnSpc>
              <a:spcBef>
                <a:spcPct val="30000"/>
              </a:spcBef>
              <a:spcAft>
                <a:spcPct val="0"/>
              </a:spcAft>
              <a:defRPr/>
            </a:pPr>
            <a:r>
              <a:rPr lang="en-US" dirty="0" smtClean="0"/>
              <a:t>The DAC framework provides a set of services for database developers and administrators and is currently available in two forms:</a:t>
            </a:r>
          </a:p>
          <a:p>
            <a:pPr marL="228600" indent="-228600" defTabSz="897301" fontAlgn="base">
              <a:lnSpc>
                <a:spcPct val="100000"/>
              </a:lnSpc>
              <a:spcBef>
                <a:spcPct val="30000"/>
              </a:spcBef>
              <a:spcAft>
                <a:spcPct val="0"/>
              </a:spcAft>
              <a:buFont typeface="Arial" panose="020B0604020202020204" pitchFamily="34" charset="0"/>
              <a:buChar char="•"/>
              <a:defRPr/>
            </a:pPr>
            <a:r>
              <a:rPr lang="en-US" dirty="0" smtClean="0"/>
              <a:t>Hosted services such as the new SQL Database Import/Export Service – The</a:t>
            </a:r>
            <a:r>
              <a:rPr lang="en-US" baseline="0" dirty="0" smtClean="0"/>
              <a:t> service tools do not require any of the DAC components to be installed on your machine. Jobs are submitted against at Microsoft service running in Windows Azure. The actual Import/Export is preformed in the service.</a:t>
            </a:r>
            <a:endParaRPr lang="en-US" dirty="0" smtClean="0"/>
          </a:p>
          <a:p>
            <a:pPr marL="228600" indent="-228600" defTabSz="897301" fontAlgn="base">
              <a:lnSpc>
                <a:spcPct val="100000"/>
              </a:lnSpc>
              <a:spcBef>
                <a:spcPct val="30000"/>
              </a:spcBef>
              <a:spcAft>
                <a:spcPct val="0"/>
              </a:spcAft>
              <a:buFont typeface="Arial" panose="020B0604020202020204" pitchFamily="34" charset="0"/>
              <a:buChar char="•"/>
              <a:defRPr/>
            </a:pPr>
            <a:r>
              <a:rPr lang="en-US" dirty="0" smtClean="0"/>
              <a:t>Redistributable client side tools such as the DAC Framework – The</a:t>
            </a:r>
            <a:r>
              <a:rPr lang="en-US" baseline="0" dirty="0" smtClean="0"/>
              <a:t> client side tools require the DAC Framework</a:t>
            </a:r>
            <a:endParaRPr lang="en-US" dirty="0" smtClean="0"/>
          </a:p>
          <a:p>
            <a:pPr defTabSz="897301" fontAlgn="base">
              <a:lnSpc>
                <a:spcPct val="100000"/>
              </a:lnSpc>
              <a:spcBef>
                <a:spcPct val="30000"/>
              </a:spcBef>
              <a:spcAft>
                <a:spcPct val="0"/>
              </a:spcAft>
              <a:defRPr/>
            </a:pPr>
            <a:endParaRPr lang="en-US" dirty="0" smtClean="0"/>
          </a:p>
          <a:p>
            <a:pPr defTabSz="897301" fontAlgn="base">
              <a:lnSpc>
                <a:spcPct val="100000"/>
              </a:lnSpc>
              <a:spcBef>
                <a:spcPct val="30000"/>
              </a:spcBef>
              <a:spcAft>
                <a:spcPct val="0"/>
              </a:spcAft>
              <a:defRPr/>
            </a:pPr>
            <a:endParaRPr lang="en-US" dirty="0" smtClean="0"/>
          </a:p>
          <a:p>
            <a:pPr defTabSz="897301" fontAlgn="base">
              <a:lnSpc>
                <a:spcPct val="100000"/>
              </a:lnSpc>
              <a:spcBef>
                <a:spcPct val="30000"/>
              </a:spcBef>
              <a:spcAft>
                <a:spcPct val="0"/>
              </a:spcAft>
              <a:defRPr/>
            </a:pPr>
            <a:endParaRPr lang="en-US" dirty="0" smtClean="0"/>
          </a:p>
          <a:p>
            <a:pPr defTabSz="897301" fontAlgn="base">
              <a:lnSpc>
                <a:spcPct val="100000"/>
              </a:lnSpc>
              <a:spcBef>
                <a:spcPct val="30000"/>
              </a:spcBef>
              <a:spcAft>
                <a:spcPct val="0"/>
              </a:spcAft>
              <a:defRPr/>
            </a:pPr>
            <a:endParaRPr lang="en-US" dirty="0" smtClean="0"/>
          </a:p>
          <a:p>
            <a:pPr defTabSz="897301" fontAlgn="base">
              <a:lnSpc>
                <a:spcPct val="100000"/>
              </a:lnSpc>
              <a:spcBef>
                <a:spcPct val="30000"/>
              </a:spcBef>
              <a:spcAft>
                <a:spcPct val="0"/>
              </a:spcAft>
              <a:defRPr/>
            </a:pPr>
            <a:endParaRPr lang="en-US" dirty="0" smtClean="0"/>
          </a:p>
        </p:txBody>
      </p:sp>
      <p:sp>
        <p:nvSpPr>
          <p:cNvPr id="4" name="Slide Number Placeholder 3"/>
          <p:cNvSpPr>
            <a:spLocks noGrp="1"/>
          </p:cNvSpPr>
          <p:nvPr>
            <p:ph type="sldNum" sz="quarter" idx="10"/>
          </p:nvPr>
        </p:nvSpPr>
        <p:spPr/>
        <p:txBody>
          <a:bodyPr/>
          <a:lstStyle/>
          <a:p>
            <a:fld id="{886BBA71-14D9-419E-BD15-792793A7FA39}" type="slidenum">
              <a:rPr lang="en-US" smtClean="0"/>
              <a:pPr/>
              <a:t>5</a:t>
            </a:fld>
            <a:endParaRPr lang="en-US"/>
          </a:p>
        </p:txBody>
      </p:sp>
    </p:spTree>
    <p:extLst>
      <p:ext uri="{BB962C8B-B14F-4D97-AF65-F5344CB8AC3E}">
        <p14:creationId xmlns:p14="http://schemas.microsoft.com/office/powerpoint/2010/main" val="3841582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Simplified</a:t>
            </a:r>
            <a:r>
              <a:rPr lang="en-US" baseline="0" dirty="0" smtClean="0">
                <a:effectLst/>
                <a:latin typeface="Segoe UI" panose="020B0502040204020203" pitchFamily="34" charset="0"/>
              </a:rPr>
              <a:t> database migration using the Import/Export service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The new Import/Export Service for SQL Database is now live. The service will directly import or export between a SQL Database instance and Windows Azure BLOB storage. The service complements the client side tools already available. Databases exported to a BACPAC using the client side tools can be uploaded to Windows Azure BLOB storage and imported using the service. Similarly, databases exported to a BACPAC using the service can be imported using the client side tools.</a:t>
            </a:r>
            <a:endParaRPr lang="en-US" dirty="0" smtClean="0"/>
          </a:p>
          <a:p>
            <a:pPr rtl="0"/>
            <a:r>
              <a:rPr lang="en-US" b="1" dirty="0" smtClean="0">
                <a:effectLst/>
                <a:latin typeface="Segoe UI" panose="020B0502040204020203" pitchFamily="34" charset="0"/>
              </a:rPr>
              <a:t>Speaking Points:</a:t>
            </a:r>
            <a:endParaRPr lang="en-US" dirty="0" smtClean="0">
              <a:effectLst/>
            </a:endParaRPr>
          </a:p>
          <a:p>
            <a:pPr rtl="0"/>
            <a:r>
              <a:rPr lang="en-US" dirty="0" smtClean="0"/>
              <a:t>Copy databases between Windows Azure SQL Database servers, or to migrate databases between the SQL Server Database Engine and Windows Azure SQL Database.</a:t>
            </a:r>
          </a:p>
          <a:p>
            <a:pPr rtl="0"/>
            <a:r>
              <a:rPr lang="en-US" dirty="0" smtClean="0"/>
              <a:t>The </a:t>
            </a:r>
            <a:r>
              <a:rPr lang="en-US" b="1" dirty="0" smtClean="0"/>
              <a:t>SQL Database Import/Export Service</a:t>
            </a:r>
            <a:r>
              <a:rPr lang="en-US" dirty="0" smtClean="0"/>
              <a:t> creates a logical backup (BACPAC) file containing the schema definition and table data of a database in Windows Azure SQL Database.</a:t>
            </a:r>
            <a:endParaRPr lang="en-US" dirty="0" smtClean="0">
              <a:effectLst/>
            </a:endParaRPr>
          </a:p>
          <a:p>
            <a:pPr rtl="0"/>
            <a:r>
              <a:rPr lang="en-US" sz="900" kern="1200" dirty="0" smtClean="0">
                <a:solidFill>
                  <a:schemeClr val="tx1"/>
                </a:solidFill>
                <a:effectLst/>
                <a:latin typeface="Segoe UI" pitchFamily="34" charset="0"/>
                <a:ea typeface="+mn-ea"/>
                <a:cs typeface="+mn-cs"/>
              </a:rPr>
              <a:t>Bypass any need</a:t>
            </a:r>
            <a:r>
              <a:rPr lang="en-US" sz="900" kern="1200" baseline="0" dirty="0" smtClean="0">
                <a:solidFill>
                  <a:schemeClr val="tx1"/>
                </a:solidFill>
                <a:effectLst/>
                <a:latin typeface="Segoe UI" pitchFamily="34" charset="0"/>
                <a:ea typeface="+mn-ea"/>
                <a:cs typeface="+mn-cs"/>
              </a:rPr>
              <a:t> for client libraries or MSIs</a:t>
            </a:r>
          </a:p>
          <a:p>
            <a:pPr rtl="0"/>
            <a:r>
              <a:rPr lang="en-US" sz="900" kern="1200" baseline="0" dirty="0" smtClean="0">
                <a:solidFill>
                  <a:schemeClr val="tx1"/>
                </a:solidFill>
                <a:effectLst/>
                <a:latin typeface="Segoe UI" pitchFamily="34" charset="0"/>
                <a:ea typeface="+mn-ea"/>
                <a:cs typeface="+mn-cs"/>
              </a:rPr>
              <a:t>Requires you to have a Windows Azure Storage Account</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Database export is an asynchronous operation.</a:t>
            </a:r>
            <a:r>
              <a:rPr lang="en-US" baseline="0" dirty="0" smtClean="0"/>
              <a:t> </a:t>
            </a:r>
            <a:r>
              <a:rPr lang="en-US" dirty="0" smtClean="0"/>
              <a:t>Use the </a:t>
            </a:r>
            <a:r>
              <a:rPr lang="en-US" b="1" dirty="0" smtClean="0"/>
              <a:t>Import Export Request Status</a:t>
            </a:r>
            <a:r>
              <a:rPr lang="en-US" dirty="0" smtClean="0"/>
              <a:t> window to track the progress.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t>An export operation performs an individual bulk copy of the data from each table in the database so does not guarantee the transactional consistency of the data. You can use the Windows Azure SQL Database copy database feature to make a consistent copy of a database, and perform the export from the copy.</a:t>
            </a:r>
          </a:p>
          <a:p>
            <a:pPr rtl="0"/>
            <a:endParaRPr lang="en-US" dirty="0" smtClean="0">
              <a:effectLst/>
            </a:endParaRPr>
          </a:p>
          <a:p>
            <a:pPr rtl="0"/>
            <a:endParaRPr lang="en-US" dirty="0" smtClean="0">
              <a:effectLst/>
            </a:endParaRPr>
          </a:p>
          <a:p>
            <a:pPr rtl="0"/>
            <a:endParaRPr lang="en-US" dirty="0" smtClean="0">
              <a:effectLst/>
            </a:endParaRPr>
          </a:p>
          <a:p>
            <a:pPr defTabSz="897301" fontAlgn="base">
              <a:lnSpc>
                <a:spcPct val="100000"/>
              </a:lnSpc>
              <a:spcBef>
                <a:spcPct val="30000"/>
              </a:spcBef>
              <a:spcAft>
                <a:spcPct val="0"/>
              </a:spcAft>
              <a:defRPr/>
            </a:pPr>
            <a:endParaRPr lang="en-US" dirty="0"/>
          </a:p>
        </p:txBody>
      </p:sp>
      <p:sp>
        <p:nvSpPr>
          <p:cNvPr id="4" name="Slide Number Placeholder 3"/>
          <p:cNvSpPr>
            <a:spLocks noGrp="1"/>
          </p:cNvSpPr>
          <p:nvPr>
            <p:ph type="sldNum" sz="quarter" idx="10"/>
          </p:nvPr>
        </p:nvSpPr>
        <p:spPr/>
        <p:txBody>
          <a:bodyPr/>
          <a:lstStyle/>
          <a:p>
            <a:fld id="{886BBA71-14D9-419E-BD15-792793A7FA39}" type="slidenum">
              <a:rPr lang="en-US" smtClean="0"/>
              <a:pPr/>
              <a:t>6</a:t>
            </a:fld>
            <a:endParaRPr lang="en-US"/>
          </a:p>
        </p:txBody>
      </p:sp>
    </p:spTree>
    <p:extLst>
      <p:ext uri="{BB962C8B-B14F-4D97-AF65-F5344CB8AC3E}">
        <p14:creationId xmlns:p14="http://schemas.microsoft.com/office/powerpoint/2010/main" val="3841582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a:t>
            </a:r>
            <a:r>
              <a:rPr lang="en-US" baseline="0" dirty="0" smtClean="0">
                <a:effectLst/>
                <a:latin typeface="Segoe UI" panose="020B0502040204020203" pitchFamily="34" charset="0"/>
              </a:rPr>
              <a:t> the underlying architecture used for the Import / Export service and BACPAC</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 architecture utilizes</a:t>
            </a:r>
            <a:r>
              <a:rPr lang="en-US" baseline="0" dirty="0" smtClean="0">
                <a:effectLst/>
                <a:latin typeface="Segoe UI" panose="020B0502040204020203" pitchFamily="34" charset="0"/>
              </a:rPr>
              <a:t> many of the Windows Azure features and represents the utilization of both on-premises services as well as Windows Azure services. Both on-premises and cloud services utilize the new BACPAC format in which both schema and data are encapsulated into the artifact.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Client-side</a:t>
            </a:r>
            <a:r>
              <a:rPr lang="en-US" baseline="0" dirty="0" smtClean="0">
                <a:effectLst/>
                <a:latin typeface="Segoe UI" panose="020B0502040204020203" pitchFamily="34" charset="0"/>
              </a:rPr>
              <a:t> Import/Export via DAC Framework and client-side libraries via SQL Server 2012 or Azure Import Export Service Client</a:t>
            </a:r>
            <a:endParaRPr lang="en-US" dirty="0" smtClean="0">
              <a:effectLst/>
            </a:endParaRPr>
          </a:p>
          <a:p>
            <a:pPr rtl="0"/>
            <a:r>
              <a:rPr lang="en-US" dirty="0" smtClean="0">
                <a:effectLst/>
                <a:latin typeface="Segoe UI" panose="020B0502040204020203" pitchFamily="34" charset="0"/>
              </a:rPr>
              <a:t>Hosted Windows</a:t>
            </a:r>
            <a:r>
              <a:rPr lang="en-US" baseline="0" dirty="0" smtClean="0">
                <a:effectLst/>
                <a:latin typeface="Segoe UI" panose="020B0502040204020203" pitchFamily="34" charset="0"/>
              </a:rPr>
              <a:t> Azure </a:t>
            </a:r>
            <a:r>
              <a:rPr lang="en-US" dirty="0" smtClean="0">
                <a:effectLst/>
                <a:latin typeface="Segoe UI" panose="020B0502040204020203" pitchFamily="34" charset="0"/>
              </a:rPr>
              <a:t>DAC Framework Import/Export</a:t>
            </a:r>
            <a:r>
              <a:rPr lang="en-US" baseline="0" dirty="0" smtClean="0">
                <a:effectLst/>
                <a:latin typeface="Segoe UI" panose="020B0502040204020203" pitchFamily="34" charset="0"/>
              </a:rPr>
              <a:t> service utilized by the Windows Azure Management Portal</a:t>
            </a:r>
          </a:p>
          <a:p>
            <a:pPr rtl="0"/>
            <a:r>
              <a:rPr lang="en-US" baseline="0" dirty="0" smtClean="0">
                <a:effectLst/>
                <a:latin typeface="Segoe UI" panose="020B0502040204020203" pitchFamily="34" charset="0"/>
              </a:rPr>
              <a:t>BACPAC artifact containing both Schema AND Data</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Any notes go here</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DD18B6FB-7082-4BB2-BB97-9F21E8F3CB6D}" type="slidenum">
              <a:rPr lang="en-US" smtClean="0"/>
              <a:t>7</a:t>
            </a:fld>
            <a:endParaRPr lang="en-US"/>
          </a:p>
        </p:txBody>
      </p:sp>
    </p:spTree>
    <p:extLst>
      <p:ext uri="{BB962C8B-B14F-4D97-AF65-F5344CB8AC3E}">
        <p14:creationId xmlns:p14="http://schemas.microsoft.com/office/powerpoint/2010/main" val="4169791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the great built-in benefits of the service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There are several key</a:t>
            </a:r>
            <a:r>
              <a:rPr lang="en-US" baseline="0" dirty="0" smtClean="0">
                <a:effectLst/>
                <a:latin typeface="Segoe UI" panose="020B0502040204020203" pitchFamily="34" charset="0"/>
              </a:rPr>
              <a:t> </a:t>
            </a:r>
            <a:r>
              <a:rPr lang="en-US" baseline="0" dirty="0" smtClean="0">
                <a:effectLst/>
                <a:latin typeface="Segoe UI" panose="020B0502040204020203" pitchFamily="34" charset="0"/>
              </a:rPr>
              <a:t>benefits included with the Import / Export service and the DAC framework that make these services viable as a migration solution.</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defTabSz="897301" fontAlgn="base">
              <a:lnSpc>
                <a:spcPct val="100000"/>
              </a:lnSpc>
              <a:spcBef>
                <a:spcPct val="30000"/>
              </a:spcBef>
              <a:spcAft>
                <a:spcPct val="0"/>
              </a:spcAft>
              <a:defRPr/>
            </a:pPr>
            <a:r>
              <a:rPr lang="en-US" dirty="0" smtClean="0"/>
              <a:t>Performance</a:t>
            </a:r>
            <a:r>
              <a:rPr lang="en-US" baseline="0" dirty="0" smtClean="0"/>
              <a:t>- </a:t>
            </a:r>
            <a:r>
              <a:rPr lang="en-US" dirty="0" smtClean="0">
                <a:effectLst/>
              </a:rPr>
              <a:t>The service has implemented a new connection pooling and parallelization strategy to deliver significantly improved performance for all types of databases. While actual results may vary, the average import or export should now be approximately three times faster! </a:t>
            </a:r>
            <a:r>
              <a:rPr lang="en-US" b="1" dirty="0" smtClean="0">
                <a:effectLst/>
              </a:rPr>
              <a:t>ALSO</a:t>
            </a:r>
            <a:r>
              <a:rPr lang="en-US" dirty="0" smtClean="0">
                <a:effectLst/>
              </a:rPr>
              <a:t> - </a:t>
            </a:r>
            <a:r>
              <a:rPr lang="en-US" sz="900" kern="1200" dirty="0" smtClean="0">
                <a:solidFill>
                  <a:schemeClr val="tx1"/>
                </a:solidFill>
                <a:effectLst/>
                <a:latin typeface="Segoe UI" pitchFamily="34" charset="0"/>
                <a:ea typeface="+mn-ea"/>
                <a:cs typeface="+mn-cs"/>
              </a:rPr>
              <a:t>we do all the processing, so we can handle multiple import/export requests all over the world and you don’t need to do anything other than submit some simple import/export requests</a:t>
            </a:r>
            <a:endParaRPr lang="en-US" dirty="0" smtClean="0">
              <a:effectLst/>
            </a:endParaRPr>
          </a:p>
          <a:p>
            <a:pPr defTabSz="897301" fontAlgn="base">
              <a:lnSpc>
                <a:spcPct val="100000"/>
              </a:lnSpc>
              <a:spcBef>
                <a:spcPct val="30000"/>
              </a:spcBef>
              <a:spcAft>
                <a:spcPct val="0"/>
              </a:spcAft>
              <a:defRPr/>
            </a:pPr>
            <a:endParaRPr lang="en-US" dirty="0" smtClean="0">
              <a:effectLst/>
            </a:endParaRPr>
          </a:p>
          <a:p>
            <a:pPr defTabSz="897301" fontAlgn="base">
              <a:lnSpc>
                <a:spcPct val="100000"/>
              </a:lnSpc>
              <a:spcBef>
                <a:spcPct val="30000"/>
              </a:spcBef>
              <a:spcAft>
                <a:spcPct val="0"/>
              </a:spcAft>
              <a:defRPr/>
            </a:pPr>
            <a:r>
              <a:rPr lang="en-US" dirty="0" smtClean="0">
                <a:effectLst/>
              </a:rPr>
              <a:t>Resiliency</a:t>
            </a:r>
            <a:r>
              <a:rPr lang="en-US" baseline="0" dirty="0" smtClean="0">
                <a:effectLst/>
              </a:rPr>
              <a:t> - </a:t>
            </a:r>
            <a:r>
              <a:rPr lang="en-US" dirty="0" smtClean="0">
                <a:effectLst/>
              </a:rPr>
              <a:t>Several connectivity issues both transient and permanent have been identified and addressed in order to provide a more reliable experience.</a:t>
            </a:r>
          </a:p>
          <a:p>
            <a:pPr defTabSz="897301" fontAlgn="base">
              <a:lnSpc>
                <a:spcPct val="100000"/>
              </a:lnSpc>
              <a:spcBef>
                <a:spcPct val="30000"/>
              </a:spcBef>
              <a:spcAft>
                <a:spcPct val="0"/>
              </a:spcAft>
              <a:defRPr/>
            </a:pPr>
            <a:endParaRPr lang="en-US" dirty="0" smtClean="0">
              <a:effectLst/>
            </a:endParaRPr>
          </a:p>
          <a:p>
            <a:pPr defTabSz="897301" fontAlgn="base">
              <a:lnSpc>
                <a:spcPct val="100000"/>
              </a:lnSpc>
              <a:spcBef>
                <a:spcPct val="30000"/>
              </a:spcBef>
              <a:spcAft>
                <a:spcPct val="0"/>
              </a:spcAft>
              <a:defRPr/>
            </a:pPr>
            <a:r>
              <a:rPr lang="en-US" dirty="0" smtClean="0">
                <a:effectLst/>
              </a:rPr>
              <a:t>Selective Export - Customers who only want to export certain tables for performance reasons or because the data doesn’t change often can provide a list of tables to export. The resultant BACPAC will contain the full schema definition plus the table data only for the specified tables. The selectively exported BACPAC can be imported just like a fully exported BACPAC. For now, the sample EXE must be used to submit these types of requests. Customers using the service’s REST endpoints directly can always bypass the EXE.</a:t>
            </a:r>
          </a:p>
          <a:p>
            <a:pPr defTabSz="897301" fontAlgn="base">
              <a:lnSpc>
                <a:spcPct val="100000"/>
              </a:lnSpc>
              <a:spcBef>
                <a:spcPct val="30000"/>
              </a:spcBef>
              <a:spcAft>
                <a:spcPct val="0"/>
              </a:spcAft>
              <a:defRPr/>
            </a:pPr>
            <a:endParaRPr lang="en-US" dirty="0" smtClean="0">
              <a:effectLst/>
            </a:endParaRPr>
          </a:p>
          <a:p>
            <a:pPr defTabSz="897301" fontAlgn="base">
              <a:lnSpc>
                <a:spcPct val="100000"/>
              </a:lnSpc>
              <a:spcBef>
                <a:spcPct val="30000"/>
              </a:spcBef>
              <a:spcAft>
                <a:spcPct val="0"/>
              </a:spcAft>
              <a:defRPr/>
            </a:pPr>
            <a:r>
              <a:rPr lang="en-US" dirty="0" smtClean="0">
                <a:effectLst/>
              </a:rPr>
              <a:t>Progressive Reporting - The current progress for a request will be shown as a percentage in order to provide better feedback on the current state of the request.</a:t>
            </a: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Any notes go here</a:t>
            </a:r>
            <a:endParaRPr lang="en-US" dirty="0" smtClean="0">
              <a:effectLst/>
            </a:endParaRPr>
          </a:p>
          <a:p>
            <a:pPr defTabSz="897301" fontAlgn="base">
              <a:lnSpc>
                <a:spcPct val="100000"/>
              </a:lnSpc>
              <a:spcBef>
                <a:spcPct val="30000"/>
              </a:spcBef>
              <a:spcAft>
                <a:spcPct val="0"/>
              </a:spcAft>
              <a:defRPr/>
            </a:pPr>
            <a:endParaRPr lang="en-US" dirty="0"/>
          </a:p>
        </p:txBody>
      </p:sp>
      <p:sp>
        <p:nvSpPr>
          <p:cNvPr id="4" name="Slide Number Placeholder 3"/>
          <p:cNvSpPr>
            <a:spLocks noGrp="1"/>
          </p:cNvSpPr>
          <p:nvPr>
            <p:ph type="sldNum" sz="quarter" idx="10"/>
          </p:nvPr>
        </p:nvSpPr>
        <p:spPr/>
        <p:txBody>
          <a:bodyPr/>
          <a:lstStyle/>
          <a:p>
            <a:fld id="{886BBA71-14D9-419E-BD15-792793A7FA39}" type="slidenum">
              <a:rPr lang="en-US" smtClean="0"/>
              <a:pPr/>
              <a:t>8</a:t>
            </a:fld>
            <a:endParaRPr lang="en-US"/>
          </a:p>
        </p:txBody>
      </p:sp>
    </p:spTree>
    <p:extLst>
      <p:ext uri="{BB962C8B-B14F-4D97-AF65-F5344CB8AC3E}">
        <p14:creationId xmlns:p14="http://schemas.microsoft.com/office/powerpoint/2010/main" val="3841582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a:t>
            </a:r>
            <a:r>
              <a:rPr lang="en-US" baseline="0" dirty="0" smtClean="0">
                <a:effectLst/>
                <a:latin typeface="Segoe UI" panose="020B0502040204020203" pitchFamily="34" charset="0"/>
              </a:rPr>
              <a:t>t the requirements for using the Import/Export service and the DAC Framework</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There are specific</a:t>
            </a:r>
            <a:r>
              <a:rPr lang="en-US" baseline="0" dirty="0" smtClean="0">
                <a:effectLst/>
                <a:latin typeface="Segoe UI" panose="020B0502040204020203" pitchFamily="34" charset="0"/>
              </a:rPr>
              <a:t> requirements depending on if you are using only using the Import/Export service, or if you plan on using any of the client libraries.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lvl="0"/>
            <a:r>
              <a:rPr lang="en-US" sz="900" kern="1200" dirty="0" smtClean="0">
                <a:solidFill>
                  <a:schemeClr val="tx1"/>
                </a:solidFill>
                <a:effectLst/>
                <a:latin typeface="Segoe UI" pitchFamily="34" charset="0"/>
                <a:ea typeface="+mn-ea"/>
                <a:cs typeface="+mn-cs"/>
              </a:rPr>
              <a:t>You can either install SSMS and get all the components for free –or- install the specific dependencies and call the APIs directly and/or use the reference CLI which is here: </a:t>
            </a:r>
            <a:r>
              <a:rPr lang="en-US" sz="900" u="sng" kern="1200" dirty="0" smtClean="0">
                <a:solidFill>
                  <a:schemeClr val="tx1"/>
                </a:solidFill>
                <a:effectLst/>
                <a:latin typeface="Segoe UI" pitchFamily="34" charset="0"/>
                <a:ea typeface="+mn-ea"/>
                <a:cs typeface="+mn-cs"/>
                <a:hlinkClick r:id="rId3"/>
              </a:rPr>
              <a:t>http://sqldacexamples.codeplex.com/releases/view/80705</a:t>
            </a:r>
            <a:endParaRPr lang="en-US" sz="900" kern="1200" dirty="0" smtClean="0">
              <a:solidFill>
                <a:schemeClr val="tx1"/>
              </a:solidFill>
              <a:effectLst/>
              <a:latin typeface="Segoe UI" pitchFamily="34" charset="0"/>
              <a:ea typeface="+mn-ea"/>
              <a:cs typeface="+mn-cs"/>
            </a:endParaRPr>
          </a:p>
          <a:p>
            <a:pPr marL="0" marR="0" lvl="0" indent="0" algn="l" defTabSz="897301" rtl="0" eaLnBrk="1" fontAlgn="base" latinLnBrk="0" hangingPunct="1">
              <a:lnSpc>
                <a:spcPct val="100000"/>
              </a:lnSpc>
              <a:spcBef>
                <a:spcPct val="30000"/>
              </a:spcBef>
              <a:spcAft>
                <a:spcPct val="0"/>
              </a:spcAft>
              <a:buClrTx/>
              <a:buSzTx/>
              <a:buFontTx/>
              <a:buNone/>
              <a:tabLst/>
              <a:defRPr/>
            </a:pPr>
            <a:endParaRPr lang="en-US" sz="900" kern="1200" dirty="0" smtClean="0">
              <a:solidFill>
                <a:schemeClr val="tx1"/>
              </a:solidFill>
              <a:effectLst/>
              <a:latin typeface="Segoe UI" pitchFamily="34" charset="0"/>
              <a:ea typeface="+mn-ea"/>
              <a:cs typeface="+mn-cs"/>
            </a:endParaRPr>
          </a:p>
          <a:p>
            <a:pPr marL="0" marR="0" lvl="0" indent="0" algn="l" defTabSz="897301" rtl="0" eaLnBrk="1" fontAlgn="base" latinLnBrk="0" hangingPunct="1">
              <a:lnSpc>
                <a:spcPct val="100000"/>
              </a:lnSpc>
              <a:spcBef>
                <a:spcPct val="30000"/>
              </a:spcBef>
              <a:spcAft>
                <a:spcPct val="0"/>
              </a:spcAft>
              <a:buClrTx/>
              <a:buSzTx/>
              <a:buFontTx/>
              <a:buNone/>
              <a:tabLst/>
              <a:defRPr/>
            </a:pPr>
            <a:r>
              <a:rPr lang="en-US" sz="900" kern="1200" dirty="0" smtClean="0">
                <a:solidFill>
                  <a:schemeClr val="tx1"/>
                </a:solidFill>
                <a:effectLst/>
                <a:latin typeface="Segoe UI" pitchFamily="34" charset="0"/>
                <a:ea typeface="+mn-ea"/>
                <a:cs typeface="+mn-cs"/>
              </a:rPr>
              <a:t>2012 – All necessary component installed</a:t>
            </a:r>
          </a:p>
          <a:p>
            <a:pPr marL="0" marR="0" lvl="0" indent="0" algn="l" defTabSz="897301" rtl="0" eaLnBrk="1" fontAlgn="base" latinLnBrk="0" hangingPunct="1">
              <a:lnSpc>
                <a:spcPct val="100000"/>
              </a:lnSpc>
              <a:spcBef>
                <a:spcPct val="30000"/>
              </a:spcBef>
              <a:spcAft>
                <a:spcPct val="0"/>
              </a:spcAft>
              <a:buClrTx/>
              <a:buSzTx/>
              <a:buFontTx/>
              <a:buNone/>
              <a:tabLst/>
              <a:defRPr/>
            </a:pPr>
            <a:r>
              <a:rPr lang="en-US" sz="900" kern="1200" dirty="0" smtClean="0">
                <a:solidFill>
                  <a:schemeClr val="tx1"/>
                </a:solidFill>
                <a:effectLst/>
                <a:latin typeface="Segoe UI" pitchFamily="34" charset="0"/>
                <a:ea typeface="+mn-ea"/>
                <a:cs typeface="+mn-cs"/>
              </a:rPr>
              <a:t>2008</a:t>
            </a:r>
            <a:r>
              <a:rPr lang="en-US" sz="900" kern="1200" baseline="0" dirty="0" smtClean="0">
                <a:solidFill>
                  <a:schemeClr val="tx1"/>
                </a:solidFill>
                <a:effectLst/>
                <a:latin typeface="Segoe UI" pitchFamily="34" charset="0"/>
                <a:ea typeface="+mn-ea"/>
                <a:cs typeface="+mn-cs"/>
              </a:rPr>
              <a:t> R2 to 2000 – </a:t>
            </a:r>
            <a:r>
              <a:rPr lang="en-US" sz="900" kern="1200" baseline="0" dirty="0" err="1" smtClean="0">
                <a:solidFill>
                  <a:schemeClr val="tx1"/>
                </a:solidFill>
                <a:effectLst/>
                <a:latin typeface="Segoe UI" pitchFamily="34" charset="0"/>
                <a:ea typeface="+mn-ea"/>
                <a:cs typeface="+mn-cs"/>
              </a:rPr>
              <a:t>DACFx</a:t>
            </a:r>
            <a:r>
              <a:rPr lang="en-US" sz="900" kern="1200" baseline="0" dirty="0" smtClean="0">
                <a:solidFill>
                  <a:schemeClr val="tx1"/>
                </a:solidFill>
                <a:effectLst/>
                <a:latin typeface="Segoe UI" pitchFamily="34" charset="0"/>
                <a:ea typeface="+mn-ea"/>
                <a:cs typeface="+mn-cs"/>
              </a:rPr>
              <a:t>, T-SQL Language Service, </a:t>
            </a:r>
            <a:r>
              <a:rPr lang="en-US" sz="900" kern="1200" baseline="0" dirty="0" err="1" smtClean="0">
                <a:solidFill>
                  <a:schemeClr val="tx1"/>
                </a:solidFill>
                <a:effectLst/>
                <a:latin typeface="Segoe UI" pitchFamily="34" charset="0"/>
                <a:ea typeface="+mn-ea"/>
                <a:cs typeface="+mn-cs"/>
              </a:rPr>
              <a:t>ScriptDOM</a:t>
            </a:r>
            <a:r>
              <a:rPr lang="en-US" sz="900" kern="1200" baseline="0" dirty="0" smtClean="0">
                <a:solidFill>
                  <a:schemeClr val="tx1"/>
                </a:solidFill>
                <a:effectLst/>
                <a:latin typeface="Segoe UI" pitchFamily="34" charset="0"/>
                <a:ea typeface="+mn-ea"/>
                <a:cs typeface="+mn-cs"/>
              </a:rPr>
              <a:t>, SMO, System CLR Types, DAC </a:t>
            </a:r>
            <a:r>
              <a:rPr lang="en-US" sz="900" kern="1200" baseline="0" dirty="0" err="1" smtClean="0">
                <a:solidFill>
                  <a:schemeClr val="tx1"/>
                </a:solidFill>
                <a:effectLst/>
                <a:latin typeface="Segoe UI" pitchFamily="34" charset="0"/>
                <a:ea typeface="+mn-ea"/>
                <a:cs typeface="+mn-cs"/>
              </a:rPr>
              <a:t>ImportExport</a:t>
            </a:r>
            <a:r>
              <a:rPr lang="en-US" sz="900" kern="1200" baseline="0" dirty="0" smtClean="0">
                <a:solidFill>
                  <a:schemeClr val="tx1"/>
                </a:solidFill>
                <a:effectLst/>
                <a:latin typeface="Segoe UI" pitchFamily="34" charset="0"/>
                <a:ea typeface="+mn-ea"/>
                <a:cs typeface="+mn-cs"/>
              </a:rPr>
              <a:t> Service Client Executable (</a:t>
            </a:r>
            <a:r>
              <a:rPr lang="en-US" sz="900" kern="1200" baseline="0" dirty="0" smtClean="0">
                <a:solidFill>
                  <a:schemeClr val="tx1"/>
                </a:solidFill>
                <a:effectLst/>
                <a:latin typeface="Segoe UI" pitchFamily="34" charset="0"/>
                <a:ea typeface="+mn-ea"/>
                <a:cs typeface="+mn-cs"/>
              </a:rPr>
              <a:t>1.6)</a:t>
            </a:r>
            <a:endParaRPr lang="en-US" sz="900" kern="1200" baseline="0" dirty="0" smtClean="0">
              <a:solidFill>
                <a:schemeClr val="tx1"/>
              </a:solidFill>
              <a:effectLst/>
              <a:latin typeface="Segoe UI" pitchFamily="34" charset="0"/>
              <a:ea typeface="+mn-ea"/>
              <a:cs typeface="+mn-cs"/>
            </a:endParaRPr>
          </a:p>
          <a:p>
            <a:pPr marL="0" marR="0" lvl="0" indent="0" algn="l" defTabSz="897301" rtl="0" eaLnBrk="1" fontAlgn="base" latinLnBrk="0" hangingPunct="1">
              <a:lnSpc>
                <a:spcPct val="100000"/>
              </a:lnSpc>
              <a:spcBef>
                <a:spcPct val="30000"/>
              </a:spcBef>
              <a:spcAft>
                <a:spcPct val="0"/>
              </a:spcAft>
              <a:buClrTx/>
              <a:buSzTx/>
              <a:buFontTx/>
              <a:buNone/>
              <a:tabLst/>
              <a:defRPr/>
            </a:pPr>
            <a:endParaRPr lang="en-US" sz="900" kern="1200" dirty="0" smtClean="0">
              <a:solidFill>
                <a:schemeClr val="tx1"/>
              </a:solidFill>
              <a:effectLst/>
              <a:latin typeface="Segoe UI" pitchFamily="34" charset="0"/>
              <a:ea typeface="+mn-ea"/>
              <a:cs typeface="+mn-cs"/>
            </a:endParaRPr>
          </a:p>
          <a:p>
            <a:pPr marL="0" marR="0" lvl="0" indent="0" algn="l" defTabSz="897301" rtl="0" eaLnBrk="1" fontAlgn="base" latinLnBrk="0" hangingPunct="1">
              <a:lnSpc>
                <a:spcPct val="100000"/>
              </a:lnSpc>
              <a:spcBef>
                <a:spcPct val="30000"/>
              </a:spcBef>
              <a:spcAft>
                <a:spcPct val="0"/>
              </a:spcAft>
              <a:buClrTx/>
              <a:buSzTx/>
              <a:buFontTx/>
              <a:buNone/>
              <a:tabLst/>
              <a:defRPr/>
            </a:pPr>
            <a:r>
              <a:rPr lang="en-US" sz="900" kern="1200" dirty="0" smtClean="0">
                <a:solidFill>
                  <a:schemeClr val="tx1"/>
                </a:solidFill>
                <a:effectLst/>
                <a:latin typeface="Segoe UI" pitchFamily="34" charset="0"/>
                <a:ea typeface="+mn-ea"/>
                <a:cs typeface="+mn-cs"/>
              </a:rPr>
              <a:t>To use the service you need to have a </a:t>
            </a:r>
            <a:r>
              <a:rPr lang="en-US" sz="900" kern="1200" dirty="0" smtClean="0">
                <a:solidFill>
                  <a:schemeClr val="tx1"/>
                </a:solidFill>
                <a:effectLst/>
                <a:latin typeface="Segoe UI" pitchFamily="34" charset="0"/>
                <a:ea typeface="+mn-ea"/>
                <a:cs typeface="+mn-cs"/>
              </a:rPr>
              <a:t>Windows</a:t>
            </a:r>
            <a:r>
              <a:rPr lang="en-US" sz="900" kern="1200" baseline="0" dirty="0" smtClean="0">
                <a:solidFill>
                  <a:schemeClr val="tx1"/>
                </a:solidFill>
                <a:effectLst/>
                <a:latin typeface="Segoe UI" pitchFamily="34" charset="0"/>
                <a:ea typeface="+mn-ea"/>
                <a:cs typeface="+mn-cs"/>
              </a:rPr>
              <a:t> Azure storage account </a:t>
            </a:r>
            <a:r>
              <a:rPr lang="en-US" sz="900" kern="1200" dirty="0" smtClean="0">
                <a:solidFill>
                  <a:schemeClr val="tx1"/>
                </a:solidFill>
                <a:effectLst/>
                <a:latin typeface="Segoe UI" pitchFamily="34" charset="0"/>
                <a:ea typeface="+mn-ea"/>
                <a:cs typeface="+mn-cs"/>
              </a:rPr>
              <a:t>and SQL Database server </a:t>
            </a:r>
            <a:r>
              <a:rPr lang="en-US" sz="900" kern="1200" dirty="0" smtClean="0">
                <a:solidFill>
                  <a:schemeClr val="tx1"/>
                </a:solidFill>
                <a:effectLst/>
                <a:latin typeface="Segoe UI" pitchFamily="34" charset="0"/>
                <a:ea typeface="+mn-ea"/>
                <a:cs typeface="+mn-cs"/>
              </a:rPr>
              <a:t>setup </a:t>
            </a:r>
            <a:r>
              <a:rPr lang="en-US" sz="900" kern="1200" dirty="0" smtClean="0">
                <a:solidFill>
                  <a:schemeClr val="tx1"/>
                </a:solidFill>
                <a:effectLst/>
                <a:latin typeface="Segoe UI" pitchFamily="34" charset="0"/>
                <a:ea typeface="+mn-ea"/>
                <a:cs typeface="+mn-cs"/>
              </a:rPr>
              <a:t>already. You </a:t>
            </a:r>
            <a:r>
              <a:rPr lang="en-US" sz="900" kern="1200" dirty="0" smtClean="0">
                <a:solidFill>
                  <a:schemeClr val="tx1"/>
                </a:solidFill>
                <a:effectLst/>
                <a:latin typeface="Segoe UI" pitchFamily="34" charset="0"/>
                <a:ea typeface="+mn-ea"/>
                <a:cs typeface="+mn-cs"/>
              </a:rPr>
              <a:t>only need to use the EXE or the wizard in the Windows Azure Management portal to perform the import/export.  You don’t need all the dependencies if you plan on </a:t>
            </a:r>
            <a:r>
              <a:rPr lang="en-US" sz="900" b="1" kern="1200" dirty="0" smtClean="0">
                <a:solidFill>
                  <a:schemeClr val="tx1"/>
                </a:solidFill>
                <a:effectLst/>
                <a:latin typeface="Segoe UI" pitchFamily="34" charset="0"/>
                <a:ea typeface="+mn-ea"/>
                <a:cs typeface="+mn-cs"/>
              </a:rPr>
              <a:t>only </a:t>
            </a:r>
            <a:r>
              <a:rPr lang="en-US" sz="900" kern="1200" dirty="0" smtClean="0">
                <a:solidFill>
                  <a:schemeClr val="tx1"/>
                </a:solidFill>
                <a:effectLst/>
                <a:latin typeface="Segoe UI" pitchFamily="34" charset="0"/>
                <a:ea typeface="+mn-ea"/>
                <a:cs typeface="+mn-cs"/>
              </a:rPr>
              <a:t>using the service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Any notes go here</a:t>
            </a:r>
            <a:endParaRPr lang="en-US" dirty="0" smtClean="0">
              <a:effectLst/>
            </a:endParaRPr>
          </a:p>
          <a:p>
            <a:pPr defTabSz="897301" fontAlgn="base">
              <a:lnSpc>
                <a:spcPct val="100000"/>
              </a:lnSpc>
              <a:spcBef>
                <a:spcPct val="30000"/>
              </a:spcBef>
              <a:spcAft>
                <a:spcPct val="0"/>
              </a:spcAft>
              <a:defRPr/>
            </a:pPr>
            <a:endParaRPr lang="en-US" dirty="0"/>
          </a:p>
        </p:txBody>
      </p:sp>
      <p:sp>
        <p:nvSpPr>
          <p:cNvPr id="4" name="Slide Number Placeholder 3"/>
          <p:cNvSpPr>
            <a:spLocks noGrp="1"/>
          </p:cNvSpPr>
          <p:nvPr>
            <p:ph type="sldNum" sz="quarter" idx="10"/>
          </p:nvPr>
        </p:nvSpPr>
        <p:spPr/>
        <p:txBody>
          <a:bodyPr/>
          <a:lstStyle/>
          <a:p>
            <a:fld id="{886BBA71-14D9-419E-BD15-792793A7FA39}" type="slidenum">
              <a:rPr lang="en-US" smtClean="0"/>
              <a:pPr/>
              <a:t>9</a:t>
            </a:fld>
            <a:endParaRPr lang="en-US"/>
          </a:p>
        </p:txBody>
      </p:sp>
    </p:spTree>
    <p:extLst>
      <p:ext uri="{BB962C8B-B14F-4D97-AF65-F5344CB8AC3E}">
        <p14:creationId xmlns:p14="http://schemas.microsoft.com/office/powerpoint/2010/main" val="3841582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some of the current limitations of the Import/Export service and the DAC Framework.</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While the DAC Framework and Import/Export service provide the most</a:t>
            </a:r>
            <a:r>
              <a:rPr lang="en-US" baseline="0" dirty="0" smtClean="0">
                <a:effectLst/>
              </a:rPr>
              <a:t> comprehensive and efficient method for database migration, there are some limitations in the service.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Source database should be in Read-Only mode while export occurs</a:t>
            </a:r>
            <a:r>
              <a:rPr lang="en-US" baseline="0" dirty="0" smtClean="0"/>
              <a:t> (or have no write activity against it)</a:t>
            </a:r>
            <a:endParaRPr lang="en-US" dirty="0" smtClean="0">
              <a:effectLst/>
            </a:endParaRPr>
          </a:p>
          <a:p>
            <a:pPr rtl="0"/>
            <a:r>
              <a:rPr lang="en-US" dirty="0" smtClean="0">
                <a:effectLst/>
                <a:latin typeface="Segoe UI" panose="020B0502040204020203" pitchFamily="34" charset="0"/>
              </a:rPr>
              <a:t>No Transactional Consistency</a:t>
            </a:r>
          </a:p>
          <a:p>
            <a:pPr rtl="0"/>
            <a:r>
              <a:rPr lang="en-US" dirty="0" smtClean="0">
                <a:effectLst/>
                <a:latin typeface="Segoe UI" panose="020B0502040204020203" pitchFamily="34" charset="0"/>
              </a:rPr>
              <a:t>Database must be SQL Database compatible</a:t>
            </a:r>
          </a:p>
          <a:p>
            <a:pPr rtl="0"/>
            <a:r>
              <a:rPr lang="en-US" dirty="0" smtClean="0">
                <a:effectLst/>
                <a:latin typeface="Segoe UI" panose="020B0502040204020203" pitchFamily="34" charset="0"/>
              </a:rPr>
              <a:t>No Support</a:t>
            </a:r>
            <a:r>
              <a:rPr lang="en-US" baseline="0" dirty="0" smtClean="0">
                <a:effectLst/>
                <a:latin typeface="Segoe UI" panose="020B0502040204020203" pitchFamily="34" charset="0"/>
              </a:rPr>
              <a:t> for SQL Server 2000</a:t>
            </a:r>
          </a:p>
          <a:p>
            <a:pPr rtl="0"/>
            <a:r>
              <a:rPr lang="en-US" baseline="0" dirty="0" smtClean="0">
                <a:effectLst/>
                <a:latin typeface="Segoe UI" panose="020B0502040204020203" pitchFamily="34" charset="0"/>
              </a:rPr>
              <a:t>Encrypted objects, password, etc. not migrated</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The key to</a:t>
            </a:r>
            <a:r>
              <a:rPr lang="en-US" baseline="0" dirty="0" smtClean="0">
                <a:effectLst/>
                <a:latin typeface="Segoe UI" panose="020B0502040204020203" pitchFamily="34" charset="0"/>
              </a:rPr>
              <a:t> this slide is that the database MUST be SQL Database “ready”. Neither the DAC Framework (via the client assemblies) or the Import/Export service will be able to migrate if the database is not in the appropriate format for SQL Database. SQL Server Data Tools is the most efficient in prepping a database for SQL Database.</a:t>
            </a:r>
            <a:endParaRPr lang="en-US" dirty="0" smtClean="0">
              <a:effectLst/>
            </a:endParaRPr>
          </a:p>
        </p:txBody>
      </p:sp>
      <p:sp>
        <p:nvSpPr>
          <p:cNvPr id="4" name="Slide Number Placeholder 3"/>
          <p:cNvSpPr>
            <a:spLocks noGrp="1"/>
          </p:cNvSpPr>
          <p:nvPr>
            <p:ph type="sldNum" sz="quarter" idx="10"/>
          </p:nvPr>
        </p:nvSpPr>
        <p:spPr/>
        <p:txBody>
          <a:bodyPr/>
          <a:lstStyle/>
          <a:p>
            <a:fld id="{886BBA71-14D9-419E-BD15-792793A7FA39}" type="slidenum">
              <a:rPr lang="en-US" smtClean="0"/>
              <a:pPr/>
              <a:t>10</a:t>
            </a:fld>
            <a:endParaRPr lang="en-US"/>
          </a:p>
        </p:txBody>
      </p:sp>
    </p:spTree>
    <p:extLst>
      <p:ext uri="{BB962C8B-B14F-4D97-AF65-F5344CB8AC3E}">
        <p14:creationId xmlns:p14="http://schemas.microsoft.com/office/powerpoint/2010/main" val="3841582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t>
            </a:r>
            <a:r>
              <a:rPr lang="en-US" dirty="0" smtClean="0"/>
              <a:t>– Using the Import / Export Service</a:t>
            </a:r>
          </a:p>
          <a:p>
            <a:pPr marL="171450" indent="-171450">
              <a:buFont typeface="Arial" panose="020B0604020202020204" pitchFamily="34" charset="0"/>
              <a:buChar char="•"/>
            </a:pPr>
            <a:r>
              <a:rPr lang="en-US" dirty="0" smtClean="0"/>
              <a:t>Use the Import/Export service to export a SQL Database instance to BLOB storage</a:t>
            </a:r>
          </a:p>
          <a:p>
            <a:pPr marL="171450" indent="-171450">
              <a:buFont typeface="Arial" panose="020B0604020202020204" pitchFamily="34" charset="0"/>
              <a:buChar char="•"/>
            </a:pPr>
            <a:r>
              <a:rPr lang="en-US" dirty="0" smtClean="0"/>
              <a:t>Use the</a:t>
            </a:r>
            <a:r>
              <a:rPr lang="en-US" baseline="0" dirty="0" smtClean="0"/>
              <a:t> Export Data-Tier Application option in SQL Server 2012 to export a database to a BACPAC.</a:t>
            </a:r>
          </a:p>
          <a:p>
            <a:pPr marL="384431" lvl="1" indent="-171450">
              <a:buFont typeface="Arial" panose="020B0604020202020204" pitchFamily="34" charset="0"/>
              <a:buChar char="•"/>
            </a:pPr>
            <a:r>
              <a:rPr lang="en-US" baseline="0" dirty="0" smtClean="0"/>
              <a:t>Use the Import Data-Tier Application to import the BACPAC into SQL Database</a:t>
            </a:r>
          </a:p>
          <a:p>
            <a:pPr marL="171450" indent="-171450">
              <a:buFont typeface="Arial" panose="020B0604020202020204" pitchFamily="34" charset="0"/>
              <a:buChar char="•"/>
            </a:pPr>
            <a:r>
              <a:rPr lang="en-US" baseline="0" dirty="0" smtClean="0"/>
              <a:t>Optional: </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11</a:t>
            </a:fld>
            <a:endParaRPr lang="en-US" dirty="0"/>
          </a:p>
        </p:txBody>
      </p:sp>
    </p:spTree>
    <p:extLst>
      <p:ext uri="{BB962C8B-B14F-4D97-AF65-F5344CB8AC3E}">
        <p14:creationId xmlns:p14="http://schemas.microsoft.com/office/powerpoint/2010/main" val="39469708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410358069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94869850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35452264"/>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4963187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858341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457304594"/>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66643445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821132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dirty="0">
              <a:solidFill>
                <a:srgbClr val="292929"/>
              </a:solidFill>
            </a:endParaRPr>
          </a:p>
        </p:txBody>
      </p:sp>
    </p:spTree>
    <p:extLst>
      <p:ext uri="{BB962C8B-B14F-4D97-AF65-F5344CB8AC3E}">
        <p14:creationId xmlns:p14="http://schemas.microsoft.com/office/powerpoint/2010/main" val="31410072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spTree>
    <p:extLst>
      <p:ext uri="{BB962C8B-B14F-4D97-AF65-F5344CB8AC3E}">
        <p14:creationId xmlns:p14="http://schemas.microsoft.com/office/powerpoint/2010/main" val="226413516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Tree>
    <p:extLst>
      <p:ext uri="{BB962C8B-B14F-4D97-AF65-F5344CB8AC3E}">
        <p14:creationId xmlns:p14="http://schemas.microsoft.com/office/powerpoint/2010/main" val="150465217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grpSp>
    </p:spTree>
    <p:extLst>
      <p:ext uri="{BB962C8B-B14F-4D97-AF65-F5344CB8AC3E}">
        <p14:creationId xmlns:p14="http://schemas.microsoft.com/office/powerpoint/2010/main" val="504197624"/>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31046248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spTree>
    <p:extLst>
      <p:ext uri="{BB962C8B-B14F-4D97-AF65-F5344CB8AC3E}">
        <p14:creationId xmlns:p14="http://schemas.microsoft.com/office/powerpoint/2010/main" val="67827411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87908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930175942"/>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1468783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642343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704577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theme" Target="../theme/theme3.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774" r:id="rId2"/>
    <p:sldLayoutId id="2147483775" r:id="rId3"/>
    <p:sldLayoutId id="2147483776" r:id="rId4"/>
    <p:sldLayoutId id="2147483777" r:id="rId5"/>
    <p:sldLayoutId id="2147483778" r:id="rId6"/>
    <p:sldLayoutId id="2147483748" r:id="rId7"/>
    <p:sldLayoutId id="2147483696" r:id="rId8"/>
    <p:sldLayoutId id="2147483768" r:id="rId9"/>
    <p:sldLayoutId id="2147483698" r:id="rId10"/>
    <p:sldLayoutId id="2147483699" r:id="rId11"/>
    <p:sldLayoutId id="2147483700" r:id="rId12"/>
    <p:sldLayoutId id="2147483780" r:id="rId13"/>
    <p:sldLayoutId id="2147483701" r:id="rId14"/>
    <p:sldLayoutId id="2147483779" r:id="rId15"/>
    <p:sldLayoutId id="2147483702" r:id="rId16"/>
    <p:sldLayoutId id="2147483703" r:id="rId17"/>
    <p:sldLayoutId id="2147483704"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9142572"/>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2.xml"/><Relationship Id="rId4" Type="http://schemas.openxmlformats.org/officeDocument/2006/relationships/image" Target="../media/image19.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3.xml"/><Relationship Id="rId4" Type="http://schemas.openxmlformats.org/officeDocument/2006/relationships/image" Target="../media/image21.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ags" Target="../tags/tag4.xml"/><Relationship Id="rId4" Type="http://schemas.openxmlformats.org/officeDocument/2006/relationships/image" Target="../media/image21.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png"/><Relationship Id="rId7"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1.xml"/><Relationship Id="rId4" Type="http://schemas.openxmlformats.org/officeDocument/2006/relationships/image" Target="../media/image18.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4"/>
            <a:ext cx="8373521" cy="1359196"/>
          </a:xfrm>
        </p:spPr>
        <p:txBody>
          <a:bodyPr/>
          <a:lstStyle/>
          <a:p>
            <a:r>
              <a:rPr lang="en-US" dirty="0" smtClean="0"/>
              <a:t>Migrating to Windows Azure </a:t>
            </a:r>
            <a:r>
              <a:rPr lang="en-US" smtClean="0"/>
              <a:t>SQL Database</a:t>
            </a:r>
            <a:endParaRPr lang="en-US" dirty="0"/>
          </a:p>
        </p:txBody>
      </p:sp>
      <p:sp>
        <p:nvSpPr>
          <p:cNvPr id="5" name="Text Placeholder 4"/>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18611087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a:xfrm>
            <a:off x="519112" y="228600"/>
            <a:ext cx="11149013" cy="747897"/>
          </a:xfrm>
        </p:spPr>
        <p:txBody>
          <a:bodyPr/>
          <a:lstStyle/>
          <a:p>
            <a:r>
              <a:rPr lang="en-US" dirty="0" smtClean="0"/>
              <a:t>Limitations</a:t>
            </a:r>
            <a:endParaRPr lang="en-US" dirty="0"/>
          </a:p>
        </p:txBody>
      </p:sp>
      <p:sp>
        <p:nvSpPr>
          <p:cNvPr id="944131" name="Rectangle 3"/>
          <p:cNvSpPr>
            <a:spLocks noGrp="1" noChangeArrowheads="1"/>
          </p:cNvSpPr>
          <p:nvPr>
            <p:ph type="body" sz="quarter" idx="10"/>
          </p:nvPr>
        </p:nvSpPr>
        <p:spPr>
          <a:xfrm>
            <a:off x="519112" y="1767660"/>
            <a:ext cx="6358269" cy="2349874"/>
          </a:xfrm>
        </p:spPr>
        <p:txBody>
          <a:bodyPr/>
          <a:lstStyle/>
          <a:p>
            <a:r>
              <a:rPr lang="en-US" sz="2800" dirty="0" smtClean="0">
                <a:gradFill>
                  <a:gsLst>
                    <a:gs pos="0">
                      <a:schemeClr val="accent2"/>
                    </a:gs>
                    <a:gs pos="100000">
                      <a:schemeClr val="accent2"/>
                    </a:gs>
                  </a:gsLst>
                  <a:lin ang="5400000" scaled="0"/>
                </a:gradFill>
              </a:rPr>
              <a:t>Not Supported</a:t>
            </a:r>
            <a:endParaRPr lang="en-US" sz="2800" spc="-50" dirty="0" smtClean="0"/>
          </a:p>
          <a:p>
            <a:r>
              <a:rPr lang="en-US" sz="2000" spc="-50" dirty="0" smtClean="0">
                <a:latin typeface="+mn-lt"/>
              </a:rPr>
              <a:t>SQL Variant Data Type</a:t>
            </a:r>
          </a:p>
          <a:p>
            <a:r>
              <a:rPr lang="en-US" sz="2000" spc="-50" dirty="0" smtClean="0">
                <a:latin typeface="+mn-lt"/>
              </a:rPr>
              <a:t>No transactional consistency</a:t>
            </a:r>
          </a:p>
          <a:p>
            <a:r>
              <a:rPr lang="en-US" sz="2000" spc="-50" dirty="0" smtClean="0">
                <a:latin typeface="+mn-lt"/>
              </a:rPr>
              <a:t>Database must be SQL Database compatible</a:t>
            </a:r>
          </a:p>
          <a:p>
            <a:r>
              <a:rPr lang="en-US" sz="2000" spc="-50" dirty="0" smtClean="0">
                <a:latin typeface="+mn-lt"/>
              </a:rPr>
              <a:t>Secrets not migrated (passwords, encrypted </a:t>
            </a:r>
            <a:r>
              <a:rPr lang="en-US" sz="2000" spc="-50" dirty="0" err="1" smtClean="0">
                <a:latin typeface="+mn-lt"/>
              </a:rPr>
              <a:t>procs</a:t>
            </a:r>
            <a:r>
              <a:rPr lang="en-US" sz="2000" spc="-50" dirty="0" smtClean="0">
                <a:latin typeface="+mn-lt"/>
              </a:rPr>
              <a:t>, etc.)</a:t>
            </a:r>
          </a:p>
          <a:p>
            <a:r>
              <a:rPr lang="en-US" sz="2000" spc="-50" dirty="0" smtClean="0">
                <a:latin typeface="+mn-lt"/>
              </a:rPr>
              <a:t>No support for SQL Server 2000</a:t>
            </a:r>
          </a:p>
        </p:txBody>
      </p:sp>
      <p:sp>
        <p:nvSpPr>
          <p:cNvPr id="3" name="Rectangle 2"/>
          <p:cNvSpPr/>
          <p:nvPr>
            <p:custDataLst>
              <p:tags r:id="rId1"/>
            </p:custDataLst>
          </p:nvPr>
        </p:nvSpPr>
        <p:spPr bwMode="auto">
          <a:xfrm>
            <a:off x="7425069" y="1889469"/>
            <a:ext cx="3139440" cy="31394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40970" tIns="93980" rIns="140970" bIns="93980" numCol="1" rtlCol="0" anchor="b" anchorCtr="0" compatLnSpc="1">
            <a:prstTxWarp prst="textNoShape">
              <a:avLst/>
            </a:prstTxWarp>
          </a:bodyPr>
          <a:lstStyle/>
          <a:p>
            <a:pPr defTabSz="914099" fontAlgn="base">
              <a:spcBef>
                <a:spcPct val="0"/>
              </a:spcBef>
              <a:spcAft>
                <a:spcPct val="0"/>
              </a:spcAft>
            </a:pPr>
            <a:endParaRPr lang="en-US" sz="3000" dirty="0" smtClean="0">
              <a:gradFill flip="none" rotWithShape="1">
                <a:gsLst>
                  <a:gs pos="0">
                    <a:srgbClr val="FFFFFF"/>
                  </a:gs>
                  <a:gs pos="100000">
                    <a:srgbClr val="FFFFFF"/>
                  </a:gs>
                </a:gsLst>
                <a:lin ang="5400000" scaled="0"/>
                <a:tileRect/>
              </a:gradFill>
            </a:endParaRPr>
          </a:p>
        </p:txBody>
      </p:sp>
      <p:pic>
        <p:nvPicPr>
          <p:cNvPr id="2" name="Picture 2" descr="C:\Users\scottkl\AppData\Local\MetroStyleAddIn\Icons\Caution.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8679" y="2229565"/>
            <a:ext cx="2972219" cy="2459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40544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6935898" cy="1523494"/>
          </a:xfrm>
        </p:spPr>
        <p:txBody>
          <a:bodyPr/>
          <a:lstStyle/>
          <a:p>
            <a:r>
              <a:rPr lang="en-US" sz="4800" dirty="0" smtClean="0"/>
              <a:t>Import / Export Service</a:t>
            </a:r>
            <a:endParaRPr lang="en-US" sz="4800"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427428349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78678" y="2925416"/>
            <a:ext cx="11461685" cy="1378644"/>
          </a:xfrm>
        </p:spPr>
        <p:txBody>
          <a:bodyPr/>
          <a:lstStyle/>
          <a:p>
            <a:r>
              <a:rPr lang="en-US" dirty="0" smtClean="0"/>
              <a:t>SQL Server Data Tools</a:t>
            </a:r>
            <a:endParaRPr lang="en-US" dirty="0"/>
          </a:p>
        </p:txBody>
      </p:sp>
    </p:spTree>
    <p:extLst>
      <p:ext uri="{BB962C8B-B14F-4D97-AF65-F5344CB8AC3E}">
        <p14:creationId xmlns:p14="http://schemas.microsoft.com/office/powerpoint/2010/main" val="18359087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a:xfrm>
            <a:off x="519112" y="228600"/>
            <a:ext cx="11149013" cy="747897"/>
          </a:xfrm>
        </p:spPr>
        <p:txBody>
          <a:bodyPr/>
          <a:lstStyle/>
          <a:p>
            <a:r>
              <a:rPr lang="en-US" dirty="0" smtClean="0"/>
              <a:t>SQL Server Data Tools</a:t>
            </a:r>
            <a:endParaRPr lang="en-US" dirty="0"/>
          </a:p>
        </p:txBody>
      </p:sp>
      <p:sp>
        <p:nvSpPr>
          <p:cNvPr id="944131" name="Rectangle 3"/>
          <p:cNvSpPr>
            <a:spLocks noGrp="1" noChangeArrowheads="1"/>
          </p:cNvSpPr>
          <p:nvPr>
            <p:ph type="body" sz="quarter" idx="10"/>
          </p:nvPr>
        </p:nvSpPr>
        <p:spPr>
          <a:xfrm>
            <a:off x="519112" y="1767660"/>
            <a:ext cx="5183045" cy="3462486"/>
          </a:xfrm>
        </p:spPr>
        <p:txBody>
          <a:bodyPr/>
          <a:lstStyle/>
          <a:p>
            <a:r>
              <a:rPr lang="en-US" sz="3200" dirty="0" smtClean="0">
                <a:gradFill>
                  <a:gsLst>
                    <a:gs pos="0">
                      <a:schemeClr val="accent2"/>
                    </a:gs>
                    <a:gs pos="100000">
                      <a:schemeClr val="accent2"/>
                    </a:gs>
                  </a:gsLst>
                  <a:lin ang="5400000" scaled="0"/>
                </a:gradFill>
              </a:rPr>
              <a:t>Foundation</a:t>
            </a:r>
            <a:endParaRPr lang="en-US" sz="3200" spc="-50" dirty="0" smtClean="0"/>
          </a:p>
          <a:p>
            <a:r>
              <a:rPr lang="en-US" sz="2400" spc="-50" dirty="0" smtClean="0">
                <a:latin typeface="+mn-lt"/>
              </a:rPr>
              <a:t>Declarative, model based database development</a:t>
            </a:r>
          </a:p>
          <a:p>
            <a:r>
              <a:rPr lang="en-US" sz="2400" spc="-50" dirty="0" smtClean="0">
                <a:latin typeface="+mn-lt"/>
              </a:rPr>
              <a:t>Integrated Tools</a:t>
            </a:r>
          </a:p>
          <a:p>
            <a:r>
              <a:rPr lang="en-US" sz="2400" spc="-50" dirty="0" smtClean="0">
                <a:latin typeface="+mn-lt"/>
              </a:rPr>
              <a:t>Application development integration</a:t>
            </a:r>
          </a:p>
          <a:p>
            <a:r>
              <a:rPr lang="en-US" sz="2400" spc="-50" dirty="0" smtClean="0">
                <a:latin typeface="+mn-lt"/>
              </a:rPr>
              <a:t>SQL Server and SQL Database Support</a:t>
            </a:r>
          </a:p>
          <a:p>
            <a:r>
              <a:rPr lang="en-US" sz="2400" spc="-50" dirty="0" smtClean="0">
                <a:latin typeface="+mn-lt"/>
              </a:rPr>
              <a:t>Connected and offline with local testing</a:t>
            </a:r>
          </a:p>
          <a:p>
            <a:r>
              <a:rPr lang="en-US" sz="2400" spc="-50" dirty="0" smtClean="0">
                <a:latin typeface="+mn-lt"/>
              </a:rPr>
              <a:t>Change Detection</a:t>
            </a:r>
          </a:p>
        </p:txBody>
      </p:sp>
      <p:pic>
        <p:nvPicPr>
          <p:cNvPr id="7"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6025" y="2036375"/>
            <a:ext cx="5532028" cy="3244541"/>
          </a:xfrm>
          <a:prstGeom prst="rect">
            <a:avLst/>
          </a:prstGeom>
        </p:spPr>
      </p:pic>
    </p:spTree>
    <p:extLst>
      <p:ext uri="{BB962C8B-B14F-4D97-AF65-F5344CB8AC3E}">
        <p14:creationId xmlns:p14="http://schemas.microsoft.com/office/powerpoint/2010/main" val="42788371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a:xfrm>
            <a:off x="519112" y="228600"/>
            <a:ext cx="11149013" cy="747897"/>
          </a:xfrm>
        </p:spPr>
        <p:txBody>
          <a:bodyPr/>
          <a:lstStyle/>
          <a:p>
            <a:r>
              <a:rPr lang="en-US" dirty="0" smtClean="0"/>
              <a:t>SQL Server Data Tools</a:t>
            </a:r>
            <a:endParaRPr lang="en-US" dirty="0"/>
          </a:p>
        </p:txBody>
      </p:sp>
      <p:sp>
        <p:nvSpPr>
          <p:cNvPr id="944131" name="Rectangle 3"/>
          <p:cNvSpPr>
            <a:spLocks noGrp="1" noChangeArrowheads="1"/>
          </p:cNvSpPr>
          <p:nvPr>
            <p:ph type="body" sz="quarter" idx="10"/>
          </p:nvPr>
        </p:nvSpPr>
        <p:spPr>
          <a:xfrm>
            <a:off x="519112" y="1767660"/>
            <a:ext cx="5326913" cy="1786643"/>
          </a:xfrm>
        </p:spPr>
        <p:txBody>
          <a:bodyPr/>
          <a:lstStyle/>
          <a:p>
            <a:r>
              <a:rPr lang="en-US" sz="3200" dirty="0" smtClean="0">
                <a:gradFill>
                  <a:gsLst>
                    <a:gs pos="0">
                      <a:schemeClr val="accent2"/>
                    </a:gs>
                    <a:gs pos="100000">
                      <a:schemeClr val="accent2"/>
                    </a:gs>
                  </a:gsLst>
                  <a:lin ang="5400000" scaled="0"/>
                </a:gradFill>
              </a:rPr>
              <a:t>Key Benefits</a:t>
            </a:r>
            <a:endParaRPr lang="en-US" sz="3200" spc="-50" dirty="0" smtClean="0"/>
          </a:p>
          <a:p>
            <a:r>
              <a:rPr lang="en-US" sz="2400" spc="-50" dirty="0" smtClean="0">
                <a:latin typeface="+mn-lt"/>
              </a:rPr>
              <a:t>Connected Development</a:t>
            </a:r>
          </a:p>
          <a:p>
            <a:r>
              <a:rPr lang="en-US" sz="2400" spc="-50" dirty="0" smtClean="0">
                <a:latin typeface="+mn-lt"/>
              </a:rPr>
              <a:t>Project Based Development</a:t>
            </a:r>
          </a:p>
          <a:p>
            <a:r>
              <a:rPr lang="en-US" sz="2400" spc="-50" dirty="0" smtClean="0">
                <a:latin typeface="+mn-lt"/>
              </a:rPr>
              <a:t>Schema Deployment</a:t>
            </a:r>
          </a:p>
        </p:txBody>
      </p:sp>
      <p:sp>
        <p:nvSpPr>
          <p:cNvPr id="3" name="Rectangle 2"/>
          <p:cNvSpPr/>
          <p:nvPr>
            <p:custDataLst>
              <p:tags r:id="rId1"/>
            </p:custDataLst>
          </p:nvPr>
        </p:nvSpPr>
        <p:spPr bwMode="auto">
          <a:xfrm>
            <a:off x="7425069" y="1889469"/>
            <a:ext cx="3139440" cy="31394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40970" tIns="93980" rIns="140970" bIns="93980" numCol="1" rtlCol="0" anchor="b" anchorCtr="0" compatLnSpc="1">
            <a:prstTxWarp prst="textNoShape">
              <a:avLst/>
            </a:prstTxWarp>
          </a:bodyPr>
          <a:lstStyle/>
          <a:p>
            <a:pPr defTabSz="914099" fontAlgn="base">
              <a:spcBef>
                <a:spcPct val="0"/>
              </a:spcBef>
              <a:spcAft>
                <a:spcPct val="0"/>
              </a:spcAft>
            </a:pPr>
            <a:endParaRPr lang="en-US" sz="3000" dirty="0" smtClean="0">
              <a:gradFill flip="none" rotWithShape="1">
                <a:gsLst>
                  <a:gs pos="0">
                    <a:srgbClr val="FFFFFF"/>
                  </a:gs>
                  <a:gs pos="100000">
                    <a:srgbClr val="FFFFFF"/>
                  </a:gs>
                </a:gsLst>
                <a:lin ang="5400000" scaled="0"/>
                <a:tileRect/>
              </a:gradFill>
            </a:endParaRPr>
          </a:p>
        </p:txBody>
      </p:sp>
      <p:pic>
        <p:nvPicPr>
          <p:cNvPr id="6" name="Picture 3" descr="C:\Users\scottkl\AppData\Local\MetroStyleAddIn\Icons\Capabilities, Tools.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2512" y="2124413"/>
            <a:ext cx="2864554" cy="2669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99579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6935898" cy="1523494"/>
          </a:xfrm>
        </p:spPr>
        <p:txBody>
          <a:bodyPr/>
          <a:lstStyle/>
          <a:p>
            <a:r>
              <a:rPr lang="en-US" sz="4800" dirty="0" smtClean="0"/>
              <a:t>SSDT</a:t>
            </a:r>
            <a:endParaRPr lang="en-US" sz="4800"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86785268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78678" y="2925416"/>
            <a:ext cx="11461685" cy="1378644"/>
          </a:xfrm>
        </p:spPr>
        <p:txBody>
          <a:bodyPr/>
          <a:lstStyle/>
          <a:p>
            <a:r>
              <a:rPr lang="en-US" dirty="0" smtClean="0"/>
              <a:t>Other Migration Tools</a:t>
            </a:r>
            <a:endParaRPr lang="en-US" dirty="0"/>
          </a:p>
        </p:txBody>
      </p:sp>
    </p:spTree>
    <p:extLst>
      <p:ext uri="{BB962C8B-B14F-4D97-AF65-F5344CB8AC3E}">
        <p14:creationId xmlns:p14="http://schemas.microsoft.com/office/powerpoint/2010/main" val="184221036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a:xfrm>
            <a:off x="519112" y="228600"/>
            <a:ext cx="11149013" cy="747897"/>
          </a:xfrm>
        </p:spPr>
        <p:txBody>
          <a:bodyPr/>
          <a:lstStyle/>
          <a:p>
            <a:r>
              <a:rPr lang="en-US" dirty="0" smtClean="0"/>
              <a:t>Additional Migration Tools</a:t>
            </a:r>
            <a:endParaRPr lang="en-US" dirty="0"/>
          </a:p>
        </p:txBody>
      </p:sp>
      <p:sp>
        <p:nvSpPr>
          <p:cNvPr id="944131" name="Rectangle 3"/>
          <p:cNvSpPr>
            <a:spLocks noGrp="1" noChangeArrowheads="1"/>
          </p:cNvSpPr>
          <p:nvPr>
            <p:ph type="body" sz="quarter" idx="10"/>
          </p:nvPr>
        </p:nvSpPr>
        <p:spPr>
          <a:xfrm>
            <a:off x="519112" y="1767660"/>
            <a:ext cx="5326913" cy="2349874"/>
          </a:xfrm>
        </p:spPr>
        <p:txBody>
          <a:bodyPr/>
          <a:lstStyle/>
          <a:p>
            <a:r>
              <a:rPr lang="en-US" sz="2800" dirty="0" smtClean="0">
                <a:gradFill>
                  <a:gsLst>
                    <a:gs pos="0">
                      <a:schemeClr val="accent2"/>
                    </a:gs>
                    <a:gs pos="100000">
                      <a:schemeClr val="accent2"/>
                    </a:gs>
                  </a:gsLst>
                  <a:lin ang="5400000" scaled="0"/>
                </a:gradFill>
              </a:rPr>
              <a:t>Microsoft and 3</a:t>
            </a:r>
            <a:r>
              <a:rPr lang="en-US" sz="2800" baseline="30000" dirty="0" smtClean="0">
                <a:gradFill>
                  <a:gsLst>
                    <a:gs pos="0">
                      <a:schemeClr val="accent2"/>
                    </a:gs>
                    <a:gs pos="100000">
                      <a:schemeClr val="accent2"/>
                    </a:gs>
                  </a:gsLst>
                  <a:lin ang="5400000" scaled="0"/>
                </a:gradFill>
              </a:rPr>
              <a:t>rd</a:t>
            </a:r>
            <a:r>
              <a:rPr lang="en-US" sz="2800" dirty="0" smtClean="0">
                <a:gradFill>
                  <a:gsLst>
                    <a:gs pos="0">
                      <a:schemeClr val="accent2"/>
                    </a:gs>
                    <a:gs pos="100000">
                      <a:schemeClr val="accent2"/>
                    </a:gs>
                  </a:gsLst>
                  <a:lin ang="5400000" scaled="0"/>
                </a:gradFill>
              </a:rPr>
              <a:t> Party Tools</a:t>
            </a:r>
            <a:endParaRPr lang="en-US" sz="2800" spc="-50" dirty="0" smtClean="0"/>
          </a:p>
          <a:p>
            <a:r>
              <a:rPr lang="en-US" sz="2000" spc="-50" dirty="0" smtClean="0">
                <a:latin typeface="+mn-lt"/>
              </a:rPr>
              <a:t>Generate Scripts Wizard</a:t>
            </a:r>
          </a:p>
          <a:p>
            <a:r>
              <a:rPr lang="en-US" sz="2000" spc="-50" dirty="0" smtClean="0">
                <a:latin typeface="+mn-lt"/>
              </a:rPr>
              <a:t>BCP</a:t>
            </a:r>
          </a:p>
          <a:p>
            <a:r>
              <a:rPr lang="en-US" sz="2000" spc="-50" dirty="0" smtClean="0">
                <a:latin typeface="+mn-lt"/>
              </a:rPr>
              <a:t>SSIS</a:t>
            </a:r>
          </a:p>
          <a:p>
            <a:r>
              <a:rPr lang="en-US" sz="2000" spc="-50" dirty="0" smtClean="0">
                <a:latin typeface="+mn-lt"/>
              </a:rPr>
              <a:t>SQL Database Migration Wizard</a:t>
            </a:r>
          </a:p>
          <a:p>
            <a:r>
              <a:rPr lang="en-US" sz="2000" spc="-50" dirty="0" smtClean="0">
                <a:latin typeface="+mn-lt"/>
              </a:rPr>
              <a:t>Migration Assistants</a:t>
            </a:r>
          </a:p>
        </p:txBody>
      </p:sp>
      <p:sp>
        <p:nvSpPr>
          <p:cNvPr id="3" name="Rectangle 2"/>
          <p:cNvSpPr/>
          <p:nvPr>
            <p:custDataLst>
              <p:tags r:id="rId1"/>
            </p:custDataLst>
          </p:nvPr>
        </p:nvSpPr>
        <p:spPr bwMode="auto">
          <a:xfrm>
            <a:off x="7425069" y="1889469"/>
            <a:ext cx="3139440" cy="31394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40970" tIns="93980" rIns="140970" bIns="93980" numCol="1" rtlCol="0" anchor="b" anchorCtr="0" compatLnSpc="1">
            <a:prstTxWarp prst="textNoShape">
              <a:avLst/>
            </a:prstTxWarp>
          </a:bodyPr>
          <a:lstStyle/>
          <a:p>
            <a:pPr defTabSz="914099" fontAlgn="base">
              <a:spcBef>
                <a:spcPct val="0"/>
              </a:spcBef>
              <a:spcAft>
                <a:spcPct val="0"/>
              </a:spcAft>
            </a:pPr>
            <a:endParaRPr lang="en-US" sz="3000" dirty="0" smtClean="0">
              <a:gradFill flip="none" rotWithShape="1">
                <a:gsLst>
                  <a:gs pos="0">
                    <a:srgbClr val="FFFFFF"/>
                  </a:gs>
                  <a:gs pos="100000">
                    <a:srgbClr val="FFFFFF"/>
                  </a:gs>
                </a:gsLst>
                <a:lin ang="5400000" scaled="0"/>
                <a:tileRect/>
              </a:gradFill>
            </a:endParaRPr>
          </a:p>
        </p:txBody>
      </p:sp>
      <p:pic>
        <p:nvPicPr>
          <p:cNvPr id="6" name="Picture 3" descr="C:\Users\scottkl\AppData\Local\MetroStyleAddIn\Icons\Capabilities, Tools.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2512" y="2124413"/>
            <a:ext cx="2864554" cy="2669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67891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Considerations and Best Practices</a:t>
            </a:r>
            <a:endParaRPr lang="en-US" dirty="0"/>
          </a:p>
        </p:txBody>
      </p:sp>
    </p:spTree>
    <p:extLst>
      <p:ext uri="{BB962C8B-B14F-4D97-AF65-F5344CB8AC3E}">
        <p14:creationId xmlns:p14="http://schemas.microsoft.com/office/powerpoint/2010/main" val="262139812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Migration Considerations</a:t>
            </a:r>
            <a:endParaRPr lang="en-US" dirty="0"/>
          </a:p>
        </p:txBody>
      </p:sp>
      <p:sp>
        <p:nvSpPr>
          <p:cNvPr id="3" name="Text Placeholder 2"/>
          <p:cNvSpPr>
            <a:spLocks noGrp="1"/>
          </p:cNvSpPr>
          <p:nvPr>
            <p:ph type="body" sz="quarter" idx="10"/>
          </p:nvPr>
        </p:nvSpPr>
        <p:spPr>
          <a:xfrm>
            <a:off x="519112" y="1447799"/>
            <a:ext cx="11149013" cy="4676554"/>
          </a:xfrm>
        </p:spPr>
        <p:txBody>
          <a:bodyPr>
            <a:noAutofit/>
          </a:bodyPr>
          <a:lstStyle/>
          <a:p>
            <a:pPr marL="0" lvl="1">
              <a:lnSpc>
                <a:spcPct val="120000"/>
              </a:lnSpc>
              <a:buClr>
                <a:schemeClr val="tx2"/>
              </a:buClr>
            </a:pPr>
            <a:r>
              <a:rPr lang="en-US" sz="2800" dirty="0" smtClean="0">
                <a:gradFill>
                  <a:gsLst>
                    <a:gs pos="0">
                      <a:schemeClr val="accent2"/>
                    </a:gs>
                    <a:gs pos="100000">
                      <a:schemeClr val="accent2"/>
                    </a:gs>
                  </a:gsLst>
                  <a:lin ang="5400000" scaled="0"/>
                </a:gradFill>
                <a:latin typeface="Segoe UI Light" panose="020B0502040204020203" pitchFamily="34" charset="0"/>
                <a:cs typeface="Segoe UI Light" panose="020B0502040204020203" pitchFamily="34" charset="0"/>
              </a:rPr>
              <a:t>Things to Keep in Mind</a:t>
            </a:r>
            <a:endParaRPr lang="en-US" sz="2800" dirty="0">
              <a:latin typeface="Segoe UI Light" panose="020B0502040204020203" pitchFamily="34" charset="0"/>
              <a:cs typeface="Segoe UI Light" panose="020B0502040204020203" pitchFamily="34" charset="0"/>
            </a:endParaRPr>
          </a:p>
          <a:p>
            <a:pPr marL="0" lvl="1">
              <a:lnSpc>
                <a:spcPct val="120000"/>
              </a:lnSpc>
              <a:buClr>
                <a:schemeClr val="tx2"/>
              </a:buClr>
            </a:pPr>
            <a:r>
              <a:rPr lang="en-US" sz="2400" dirty="0" smtClean="0">
                <a:latin typeface="Segoe UI Light" pitchFamily="34" charset="0"/>
              </a:rPr>
              <a:t>Database Size</a:t>
            </a:r>
            <a:endParaRPr lang="en-US" sz="2400" dirty="0">
              <a:latin typeface="Segoe UI Light" pitchFamily="34" charset="0"/>
            </a:endParaRPr>
          </a:p>
          <a:p>
            <a:pPr marL="400050" lvl="2" indent="0">
              <a:lnSpc>
                <a:spcPct val="120000"/>
              </a:lnSpc>
              <a:buClr>
                <a:schemeClr val="tx2"/>
              </a:buClr>
              <a:buNone/>
            </a:pPr>
            <a:r>
              <a:rPr lang="en-US" dirty="0">
                <a:latin typeface="Segoe UI Light" pitchFamily="34" charset="0"/>
              </a:rPr>
              <a:t>Objects</a:t>
            </a:r>
          </a:p>
          <a:p>
            <a:pPr marL="400050" lvl="2" indent="0">
              <a:lnSpc>
                <a:spcPct val="120000"/>
              </a:lnSpc>
              <a:buClr>
                <a:schemeClr val="tx2"/>
              </a:buClr>
              <a:buNone/>
            </a:pPr>
            <a:r>
              <a:rPr lang="en-US" dirty="0">
                <a:latin typeface="Segoe UI Light" pitchFamily="34" charset="0"/>
              </a:rPr>
              <a:t>Data</a:t>
            </a:r>
          </a:p>
          <a:p>
            <a:pPr marL="0" lvl="1">
              <a:lnSpc>
                <a:spcPct val="120000"/>
              </a:lnSpc>
              <a:buClr>
                <a:schemeClr val="tx2"/>
              </a:buClr>
            </a:pPr>
            <a:r>
              <a:rPr lang="en-US" sz="2400" dirty="0" smtClean="0">
                <a:latin typeface="Segoe UI Light" pitchFamily="34" charset="0"/>
              </a:rPr>
              <a:t>Data Types</a:t>
            </a:r>
          </a:p>
          <a:p>
            <a:pPr marL="0" lvl="1">
              <a:lnSpc>
                <a:spcPct val="120000"/>
              </a:lnSpc>
              <a:buClr>
                <a:schemeClr val="tx2"/>
              </a:buClr>
            </a:pPr>
            <a:r>
              <a:rPr lang="en-US" sz="2400" dirty="0" smtClean="0">
                <a:latin typeface="Segoe UI Light" pitchFamily="34" charset="0"/>
              </a:rPr>
              <a:t>Frequency</a:t>
            </a:r>
          </a:p>
          <a:p>
            <a:pPr marL="0" lvl="1">
              <a:lnSpc>
                <a:spcPct val="120000"/>
              </a:lnSpc>
              <a:buClr>
                <a:schemeClr val="tx2"/>
              </a:buClr>
            </a:pPr>
            <a:r>
              <a:rPr lang="en-US" sz="2400" dirty="0" smtClean="0">
                <a:latin typeface="Segoe UI Light" pitchFamily="34" charset="0"/>
              </a:rPr>
              <a:t>Transactional Consistency</a:t>
            </a:r>
          </a:p>
          <a:p>
            <a:pPr marL="0" lvl="1">
              <a:lnSpc>
                <a:spcPct val="120000"/>
              </a:lnSpc>
              <a:buClr>
                <a:schemeClr val="tx2"/>
              </a:buClr>
            </a:pPr>
            <a:r>
              <a:rPr lang="en-US" sz="2400" dirty="0" smtClean="0">
                <a:latin typeface="Segoe UI Light" pitchFamily="34" charset="0"/>
              </a:rPr>
              <a:t>Technology </a:t>
            </a:r>
            <a:r>
              <a:rPr lang="en-US" sz="2400" dirty="0">
                <a:latin typeface="Segoe UI Light" pitchFamily="34" charset="0"/>
              </a:rPr>
              <a:t>Proficiency</a:t>
            </a:r>
          </a:p>
          <a:p>
            <a:pPr marL="0" lvl="1">
              <a:lnSpc>
                <a:spcPct val="120000"/>
              </a:lnSpc>
              <a:buClr>
                <a:schemeClr val="tx2"/>
              </a:buClr>
            </a:pPr>
            <a:r>
              <a:rPr lang="en-US" sz="2400" dirty="0" smtClean="0">
                <a:latin typeface="Segoe UI Light" pitchFamily="34" charset="0"/>
              </a:rPr>
              <a:t>Easiest </a:t>
            </a:r>
            <a:r>
              <a:rPr lang="en-US" sz="2400" dirty="0">
                <a:latin typeface="Segoe UI Light" pitchFamily="34" charset="0"/>
              </a:rPr>
              <a:t>!= Best</a:t>
            </a:r>
          </a:p>
          <a:p>
            <a:pPr marL="0" lvl="1">
              <a:lnSpc>
                <a:spcPct val="120000"/>
              </a:lnSpc>
              <a:buClr>
                <a:schemeClr val="tx2"/>
              </a:buClr>
            </a:pPr>
            <a:r>
              <a:rPr lang="en-US" sz="2400" dirty="0">
                <a:latin typeface="Segoe UI Light" pitchFamily="34" charset="0"/>
              </a:rPr>
              <a:t>You can pick more than one</a:t>
            </a:r>
            <a:r>
              <a:rPr lang="en-US" sz="2400" dirty="0" smtClean="0">
                <a:latin typeface="Segoe UI Light" pitchFamily="34" charset="0"/>
              </a:rPr>
              <a:t>…</a:t>
            </a:r>
          </a:p>
          <a:p>
            <a:endParaRPr lang="en-US" sz="800" dirty="0" smtClean="0"/>
          </a:p>
          <a:p>
            <a:endParaRPr lang="en-US" sz="800" dirty="0" smtClean="0"/>
          </a:p>
          <a:p>
            <a:endParaRPr lang="en-US" sz="800" dirty="0" smtClean="0"/>
          </a:p>
          <a:p>
            <a:endParaRPr lang="en-US" sz="800" dirty="0" smtClean="0"/>
          </a:p>
        </p:txBody>
      </p:sp>
    </p:spTree>
    <p:extLst>
      <p:ext uri="{BB962C8B-B14F-4D97-AF65-F5344CB8AC3E}">
        <p14:creationId xmlns:p14="http://schemas.microsoft.com/office/powerpoint/2010/main" val="153830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29" name="Text Placeholder 28"/>
          <p:cNvSpPr>
            <a:spLocks noGrp="1"/>
          </p:cNvSpPr>
          <p:nvPr>
            <p:ph type="body" sz="quarter" idx="11"/>
          </p:nvPr>
        </p:nvSpPr>
        <p:spPr>
          <a:xfrm>
            <a:off x="3473804" y="2293507"/>
            <a:ext cx="7934932" cy="3490186"/>
          </a:xfrm>
        </p:spPr>
        <p:txBody>
          <a:bodyPr/>
          <a:lstStyle/>
          <a:p>
            <a:pPr marL="0" indent="3175"/>
            <a:r>
              <a:rPr lang="en-US" dirty="0" err="1" smtClean="0"/>
              <a:t>DACFx</a:t>
            </a:r>
            <a:r>
              <a:rPr lang="en-US" dirty="0" smtClean="0"/>
              <a:t> &amp; Import / Export Service</a:t>
            </a:r>
          </a:p>
          <a:p>
            <a:pPr marL="0" indent="3175"/>
            <a:r>
              <a:rPr lang="en-US" smtClean="0"/>
              <a:t>SQL Server Data Tools</a:t>
            </a:r>
            <a:endParaRPr lang="en-US" dirty="0" smtClean="0"/>
          </a:p>
          <a:p>
            <a:pPr marL="0" indent="3175"/>
            <a:r>
              <a:rPr lang="en-US" dirty="0" smtClean="0"/>
              <a:t>Other Migration Tools</a:t>
            </a:r>
          </a:p>
          <a:p>
            <a:pPr marL="0" indent="3175"/>
            <a:r>
              <a:rPr lang="en-US" dirty="0" smtClean="0"/>
              <a:t>Best Practices</a:t>
            </a:r>
            <a:endParaRPr lang="en-US" dirty="0"/>
          </a:p>
        </p:txBody>
      </p:sp>
      <p:pic>
        <p:nvPicPr>
          <p:cNvPr id="5" name="Picture 4"/>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73659188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the Options</a:t>
            </a:r>
            <a:endParaRPr lang="en-US" dirty="0"/>
          </a:p>
        </p:txBody>
      </p:sp>
      <p:sp>
        <p:nvSpPr>
          <p:cNvPr id="4" name="Text Placeholder 3"/>
          <p:cNvSpPr>
            <a:spLocks noGrp="1"/>
          </p:cNvSpPr>
          <p:nvPr>
            <p:ph type="body" sz="quarter" idx="10"/>
          </p:nvPr>
        </p:nvSpPr>
        <p:spPr/>
        <p:txBody>
          <a:bodyPr/>
          <a:lstStyle/>
          <a:p>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val="2708419974"/>
              </p:ext>
            </p:extLst>
          </p:nvPr>
        </p:nvGraphicFramePr>
        <p:xfrm>
          <a:off x="563896" y="919884"/>
          <a:ext cx="10784586" cy="5275580"/>
        </p:xfrm>
        <a:graphic>
          <a:graphicData uri="http://schemas.openxmlformats.org/drawingml/2006/table">
            <a:tbl>
              <a:tblPr firstRow="1" bandRow="1">
                <a:gradFill rotWithShape="1">
                  <a:gsLst>
                    <a:gs pos="0">
                      <a:srgbClr val="FFC425">
                        <a:tint val="50000"/>
                        <a:satMod val="300000"/>
                      </a:srgbClr>
                    </a:gs>
                    <a:gs pos="35000">
                      <a:srgbClr val="FFC425">
                        <a:tint val="37000"/>
                        <a:satMod val="300000"/>
                      </a:srgbClr>
                    </a:gs>
                    <a:gs pos="100000">
                      <a:srgbClr val="FFC425">
                        <a:tint val="15000"/>
                        <a:satMod val="350000"/>
                      </a:srgbClr>
                    </a:gs>
                  </a:gsLst>
                  <a:lin ang="16200000" scaled="1"/>
                </a:gradFill>
                <a:effectLst>
                  <a:outerShdw blurRad="40000" dist="20000" dir="5400000" rotWithShape="0">
                    <a:srgbClr val="000000">
                      <a:alpha val="38000"/>
                    </a:srgbClr>
                  </a:outerShdw>
                </a:effectLst>
              </a:tblPr>
              <a:tblGrid>
                <a:gridCol w="2051713"/>
                <a:gridCol w="903768"/>
                <a:gridCol w="1309808"/>
                <a:gridCol w="1137356"/>
                <a:gridCol w="1137356"/>
                <a:gridCol w="4244585"/>
              </a:tblGrid>
              <a:tr h="757487">
                <a:tc>
                  <a:txBody>
                    <a:bodyPr/>
                    <a:lstStyle>
                      <a:lvl1pPr marL="0" algn="l" defTabSz="914363" rtl="0" eaLnBrk="1" latinLnBrk="0" hangingPunct="1">
                        <a:defRPr sz="1800" b="1" kern="1200">
                          <a:solidFill>
                            <a:schemeClr val="lt1"/>
                          </a:solidFill>
                          <a:latin typeface="Arial"/>
                        </a:defRPr>
                      </a:lvl1pPr>
                      <a:lvl2pPr marL="457182" algn="l" defTabSz="914363" rtl="0" eaLnBrk="1" latinLnBrk="0" hangingPunct="1">
                        <a:defRPr sz="1800" b="1" kern="1200">
                          <a:solidFill>
                            <a:schemeClr val="lt1"/>
                          </a:solidFill>
                          <a:latin typeface="Arial"/>
                        </a:defRPr>
                      </a:lvl2pPr>
                      <a:lvl3pPr marL="914363" algn="l" defTabSz="914363" rtl="0" eaLnBrk="1" latinLnBrk="0" hangingPunct="1">
                        <a:defRPr sz="1800" b="1" kern="1200">
                          <a:solidFill>
                            <a:schemeClr val="lt1"/>
                          </a:solidFill>
                          <a:latin typeface="Arial"/>
                        </a:defRPr>
                      </a:lvl3pPr>
                      <a:lvl4pPr marL="1371545" algn="l" defTabSz="914363" rtl="0" eaLnBrk="1" latinLnBrk="0" hangingPunct="1">
                        <a:defRPr sz="1800" b="1" kern="1200">
                          <a:solidFill>
                            <a:schemeClr val="lt1"/>
                          </a:solidFill>
                          <a:latin typeface="Arial"/>
                        </a:defRPr>
                      </a:lvl4pPr>
                      <a:lvl5pPr marL="1828727" algn="l" defTabSz="914363" rtl="0" eaLnBrk="1" latinLnBrk="0" hangingPunct="1">
                        <a:defRPr sz="1800" b="1" kern="1200">
                          <a:solidFill>
                            <a:schemeClr val="lt1"/>
                          </a:solidFill>
                          <a:latin typeface="Arial"/>
                        </a:defRPr>
                      </a:lvl5pPr>
                      <a:lvl6pPr marL="2285909" algn="l" defTabSz="914363" rtl="0" eaLnBrk="1" latinLnBrk="0" hangingPunct="1">
                        <a:defRPr sz="1800" b="1" kern="1200">
                          <a:solidFill>
                            <a:schemeClr val="lt1"/>
                          </a:solidFill>
                          <a:latin typeface="Arial"/>
                        </a:defRPr>
                      </a:lvl6pPr>
                      <a:lvl7pPr marL="2743090" algn="l" defTabSz="914363" rtl="0" eaLnBrk="1" latinLnBrk="0" hangingPunct="1">
                        <a:defRPr sz="1800" b="1" kern="1200">
                          <a:solidFill>
                            <a:schemeClr val="lt1"/>
                          </a:solidFill>
                          <a:latin typeface="Arial"/>
                        </a:defRPr>
                      </a:lvl7pPr>
                      <a:lvl8pPr marL="3200272" algn="l" defTabSz="914363" rtl="0" eaLnBrk="1" latinLnBrk="0" hangingPunct="1">
                        <a:defRPr sz="1800" b="1" kern="1200">
                          <a:solidFill>
                            <a:schemeClr val="lt1"/>
                          </a:solidFill>
                          <a:latin typeface="Arial"/>
                        </a:defRPr>
                      </a:lvl8pPr>
                      <a:lvl9pPr marL="3657454" algn="l" defTabSz="914363" rtl="0" eaLnBrk="1" latinLnBrk="0" hangingPunct="1">
                        <a:defRPr sz="1800" b="1" kern="1200">
                          <a:solidFill>
                            <a:schemeClr val="lt1"/>
                          </a:solidFill>
                          <a:latin typeface="Arial"/>
                        </a:defRPr>
                      </a:lvl9pPr>
                    </a:lstStyle>
                    <a:p>
                      <a:r>
                        <a:rPr lang="en-US" sz="1400" dirty="0" smtClean="0"/>
                        <a:t>Tools</a:t>
                      </a:r>
                      <a:endParaRPr lang="en-US" sz="1400" b="1" dirty="0">
                        <a:solidFill>
                          <a:schemeClr val="bg1"/>
                        </a:solidFill>
                      </a:endParaRPr>
                    </a:p>
                  </a:txBody>
                  <a:tcPr anchor="ctr">
                    <a:lnL w="9525" cap="flat" cmpd="sng" algn="ctr">
                      <a:solidFill>
                        <a:srgbClr val="FFC425">
                          <a:shade val="95000"/>
                          <a:satMod val="105000"/>
                        </a:srgbClr>
                      </a:solidFill>
                      <a:prstDash val="solid"/>
                    </a:lnL>
                    <a:lnR>
                      <a:noFill/>
                    </a:lnR>
                    <a:lnT w="9525" cap="flat" cmpd="sng" algn="ctr">
                      <a:solidFill>
                        <a:srgbClr val="FFC425">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b="1" kern="1200">
                          <a:solidFill>
                            <a:schemeClr val="lt1"/>
                          </a:solidFill>
                          <a:latin typeface="Arial"/>
                        </a:defRPr>
                      </a:lvl1pPr>
                      <a:lvl2pPr marL="457182" algn="l" defTabSz="914363" rtl="0" eaLnBrk="1" latinLnBrk="0" hangingPunct="1">
                        <a:defRPr sz="1800" b="1" kern="1200">
                          <a:solidFill>
                            <a:schemeClr val="lt1"/>
                          </a:solidFill>
                          <a:latin typeface="Arial"/>
                        </a:defRPr>
                      </a:lvl2pPr>
                      <a:lvl3pPr marL="914363" algn="l" defTabSz="914363" rtl="0" eaLnBrk="1" latinLnBrk="0" hangingPunct="1">
                        <a:defRPr sz="1800" b="1" kern="1200">
                          <a:solidFill>
                            <a:schemeClr val="lt1"/>
                          </a:solidFill>
                          <a:latin typeface="Arial"/>
                        </a:defRPr>
                      </a:lvl3pPr>
                      <a:lvl4pPr marL="1371545" algn="l" defTabSz="914363" rtl="0" eaLnBrk="1" latinLnBrk="0" hangingPunct="1">
                        <a:defRPr sz="1800" b="1" kern="1200">
                          <a:solidFill>
                            <a:schemeClr val="lt1"/>
                          </a:solidFill>
                          <a:latin typeface="Arial"/>
                        </a:defRPr>
                      </a:lvl4pPr>
                      <a:lvl5pPr marL="1828727" algn="l" defTabSz="914363" rtl="0" eaLnBrk="1" latinLnBrk="0" hangingPunct="1">
                        <a:defRPr sz="1800" b="1" kern="1200">
                          <a:solidFill>
                            <a:schemeClr val="lt1"/>
                          </a:solidFill>
                          <a:latin typeface="Arial"/>
                        </a:defRPr>
                      </a:lvl5pPr>
                      <a:lvl6pPr marL="2285909" algn="l" defTabSz="914363" rtl="0" eaLnBrk="1" latinLnBrk="0" hangingPunct="1">
                        <a:defRPr sz="1800" b="1" kern="1200">
                          <a:solidFill>
                            <a:schemeClr val="lt1"/>
                          </a:solidFill>
                          <a:latin typeface="Arial"/>
                        </a:defRPr>
                      </a:lvl6pPr>
                      <a:lvl7pPr marL="2743090" algn="l" defTabSz="914363" rtl="0" eaLnBrk="1" latinLnBrk="0" hangingPunct="1">
                        <a:defRPr sz="1800" b="1" kern="1200">
                          <a:solidFill>
                            <a:schemeClr val="lt1"/>
                          </a:solidFill>
                          <a:latin typeface="Arial"/>
                        </a:defRPr>
                      </a:lvl7pPr>
                      <a:lvl8pPr marL="3200272" algn="l" defTabSz="914363" rtl="0" eaLnBrk="1" latinLnBrk="0" hangingPunct="1">
                        <a:defRPr sz="1800" b="1" kern="1200">
                          <a:solidFill>
                            <a:schemeClr val="lt1"/>
                          </a:solidFill>
                          <a:latin typeface="Arial"/>
                        </a:defRPr>
                      </a:lvl8pPr>
                      <a:lvl9pPr marL="3657454" algn="l" defTabSz="914363" rtl="0" eaLnBrk="1" latinLnBrk="0" hangingPunct="1">
                        <a:defRPr sz="1800" b="1" kern="1200">
                          <a:solidFill>
                            <a:schemeClr val="lt1"/>
                          </a:solidFill>
                          <a:latin typeface="Arial"/>
                        </a:defRPr>
                      </a:lvl9pPr>
                    </a:lstStyle>
                    <a:p>
                      <a:pPr algn="ctr"/>
                      <a:r>
                        <a:rPr lang="en-US" sz="1400" dirty="0" smtClean="0"/>
                        <a:t>Schema</a:t>
                      </a:r>
                      <a:endParaRPr lang="en-US" sz="1400" dirty="0">
                        <a:solidFill>
                          <a:schemeClr val="bg1"/>
                        </a:solidFill>
                      </a:endParaRPr>
                    </a:p>
                  </a:txBody>
                  <a:tcPr anchor="ctr">
                    <a:lnL>
                      <a:noFill/>
                    </a:lnL>
                    <a:lnR>
                      <a:noFill/>
                    </a:lnR>
                    <a:lnT w="9525" cap="flat" cmpd="sng" algn="ctr">
                      <a:solidFill>
                        <a:srgbClr val="FFC425">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b="1" kern="1200">
                          <a:solidFill>
                            <a:schemeClr val="lt1"/>
                          </a:solidFill>
                          <a:latin typeface="Arial"/>
                        </a:defRPr>
                      </a:lvl1pPr>
                      <a:lvl2pPr marL="457182" algn="l" defTabSz="914363" rtl="0" eaLnBrk="1" latinLnBrk="0" hangingPunct="1">
                        <a:defRPr sz="1800" b="1" kern="1200">
                          <a:solidFill>
                            <a:schemeClr val="lt1"/>
                          </a:solidFill>
                          <a:latin typeface="Arial"/>
                        </a:defRPr>
                      </a:lvl2pPr>
                      <a:lvl3pPr marL="914363" algn="l" defTabSz="914363" rtl="0" eaLnBrk="1" latinLnBrk="0" hangingPunct="1">
                        <a:defRPr sz="1800" b="1" kern="1200">
                          <a:solidFill>
                            <a:schemeClr val="lt1"/>
                          </a:solidFill>
                          <a:latin typeface="Arial"/>
                        </a:defRPr>
                      </a:lvl3pPr>
                      <a:lvl4pPr marL="1371545" algn="l" defTabSz="914363" rtl="0" eaLnBrk="1" latinLnBrk="0" hangingPunct="1">
                        <a:defRPr sz="1800" b="1" kern="1200">
                          <a:solidFill>
                            <a:schemeClr val="lt1"/>
                          </a:solidFill>
                          <a:latin typeface="Arial"/>
                        </a:defRPr>
                      </a:lvl4pPr>
                      <a:lvl5pPr marL="1828727" algn="l" defTabSz="914363" rtl="0" eaLnBrk="1" latinLnBrk="0" hangingPunct="1">
                        <a:defRPr sz="1800" b="1" kern="1200">
                          <a:solidFill>
                            <a:schemeClr val="lt1"/>
                          </a:solidFill>
                          <a:latin typeface="Arial"/>
                        </a:defRPr>
                      </a:lvl5pPr>
                      <a:lvl6pPr marL="2285909" algn="l" defTabSz="914363" rtl="0" eaLnBrk="1" latinLnBrk="0" hangingPunct="1">
                        <a:defRPr sz="1800" b="1" kern="1200">
                          <a:solidFill>
                            <a:schemeClr val="lt1"/>
                          </a:solidFill>
                          <a:latin typeface="Arial"/>
                        </a:defRPr>
                      </a:lvl6pPr>
                      <a:lvl7pPr marL="2743090" algn="l" defTabSz="914363" rtl="0" eaLnBrk="1" latinLnBrk="0" hangingPunct="1">
                        <a:defRPr sz="1800" b="1" kern="1200">
                          <a:solidFill>
                            <a:schemeClr val="lt1"/>
                          </a:solidFill>
                          <a:latin typeface="Arial"/>
                        </a:defRPr>
                      </a:lvl7pPr>
                      <a:lvl8pPr marL="3200272" algn="l" defTabSz="914363" rtl="0" eaLnBrk="1" latinLnBrk="0" hangingPunct="1">
                        <a:defRPr sz="1800" b="1" kern="1200">
                          <a:solidFill>
                            <a:schemeClr val="lt1"/>
                          </a:solidFill>
                          <a:latin typeface="Arial"/>
                        </a:defRPr>
                      </a:lvl8pPr>
                      <a:lvl9pPr marL="3657454" algn="l" defTabSz="914363" rtl="0" eaLnBrk="1" latinLnBrk="0" hangingPunct="1">
                        <a:defRPr sz="1800" b="1" kern="1200">
                          <a:solidFill>
                            <a:schemeClr val="lt1"/>
                          </a:solidFill>
                          <a:latin typeface="Arial"/>
                        </a:defRPr>
                      </a:lvl9pPr>
                    </a:lstStyle>
                    <a:p>
                      <a:pPr algn="ctr"/>
                      <a:r>
                        <a:rPr lang="en-US" sz="1400" dirty="0" smtClean="0"/>
                        <a:t>SQL Database </a:t>
                      </a:r>
                      <a:r>
                        <a:rPr lang="en-US" sz="1400" dirty="0" err="1" smtClean="0"/>
                        <a:t>Compat</a:t>
                      </a:r>
                      <a:r>
                        <a:rPr lang="en-US" sz="1400" dirty="0" smtClean="0"/>
                        <a:t> Checks</a:t>
                      </a:r>
                      <a:endParaRPr lang="en-US" sz="1400" dirty="0">
                        <a:solidFill>
                          <a:schemeClr val="bg1"/>
                        </a:solidFill>
                      </a:endParaRPr>
                    </a:p>
                  </a:txBody>
                  <a:tcPr anchor="ctr">
                    <a:lnL>
                      <a:noFill/>
                    </a:lnL>
                    <a:lnR>
                      <a:noFill/>
                    </a:lnR>
                    <a:lnT w="9525" cap="flat" cmpd="sng" algn="ctr">
                      <a:solidFill>
                        <a:srgbClr val="FFC425">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b="1" kern="1200">
                          <a:solidFill>
                            <a:schemeClr val="lt1"/>
                          </a:solidFill>
                          <a:latin typeface="Arial"/>
                        </a:defRPr>
                      </a:lvl1pPr>
                      <a:lvl2pPr marL="457182" algn="l" defTabSz="914363" rtl="0" eaLnBrk="1" latinLnBrk="0" hangingPunct="1">
                        <a:defRPr sz="1800" b="1" kern="1200">
                          <a:solidFill>
                            <a:schemeClr val="lt1"/>
                          </a:solidFill>
                          <a:latin typeface="Arial"/>
                        </a:defRPr>
                      </a:lvl2pPr>
                      <a:lvl3pPr marL="914363" algn="l" defTabSz="914363" rtl="0" eaLnBrk="1" latinLnBrk="0" hangingPunct="1">
                        <a:defRPr sz="1800" b="1" kern="1200">
                          <a:solidFill>
                            <a:schemeClr val="lt1"/>
                          </a:solidFill>
                          <a:latin typeface="Arial"/>
                        </a:defRPr>
                      </a:lvl3pPr>
                      <a:lvl4pPr marL="1371545" algn="l" defTabSz="914363" rtl="0" eaLnBrk="1" latinLnBrk="0" hangingPunct="1">
                        <a:defRPr sz="1800" b="1" kern="1200">
                          <a:solidFill>
                            <a:schemeClr val="lt1"/>
                          </a:solidFill>
                          <a:latin typeface="Arial"/>
                        </a:defRPr>
                      </a:lvl4pPr>
                      <a:lvl5pPr marL="1828727" algn="l" defTabSz="914363" rtl="0" eaLnBrk="1" latinLnBrk="0" hangingPunct="1">
                        <a:defRPr sz="1800" b="1" kern="1200">
                          <a:solidFill>
                            <a:schemeClr val="lt1"/>
                          </a:solidFill>
                          <a:latin typeface="Arial"/>
                        </a:defRPr>
                      </a:lvl5pPr>
                      <a:lvl6pPr marL="2285909" algn="l" defTabSz="914363" rtl="0" eaLnBrk="1" latinLnBrk="0" hangingPunct="1">
                        <a:defRPr sz="1800" b="1" kern="1200">
                          <a:solidFill>
                            <a:schemeClr val="lt1"/>
                          </a:solidFill>
                          <a:latin typeface="Arial"/>
                        </a:defRPr>
                      </a:lvl6pPr>
                      <a:lvl7pPr marL="2743090" algn="l" defTabSz="914363" rtl="0" eaLnBrk="1" latinLnBrk="0" hangingPunct="1">
                        <a:defRPr sz="1800" b="1" kern="1200">
                          <a:solidFill>
                            <a:schemeClr val="lt1"/>
                          </a:solidFill>
                          <a:latin typeface="Arial"/>
                        </a:defRPr>
                      </a:lvl7pPr>
                      <a:lvl8pPr marL="3200272" algn="l" defTabSz="914363" rtl="0" eaLnBrk="1" latinLnBrk="0" hangingPunct="1">
                        <a:defRPr sz="1800" b="1" kern="1200">
                          <a:solidFill>
                            <a:schemeClr val="lt1"/>
                          </a:solidFill>
                          <a:latin typeface="Arial"/>
                        </a:defRPr>
                      </a:lvl8pPr>
                      <a:lvl9pPr marL="3657454" algn="l" defTabSz="914363" rtl="0" eaLnBrk="1" latinLnBrk="0" hangingPunct="1">
                        <a:defRPr sz="1800" b="1" kern="1200">
                          <a:solidFill>
                            <a:schemeClr val="lt1"/>
                          </a:solidFill>
                          <a:latin typeface="Arial"/>
                        </a:defRPr>
                      </a:lvl9pPr>
                    </a:lstStyle>
                    <a:p>
                      <a:pPr algn="ctr"/>
                      <a:r>
                        <a:rPr lang="en-US" sz="1400" dirty="0" smtClean="0"/>
                        <a:t>Data</a:t>
                      </a:r>
                      <a:endParaRPr lang="en-US" sz="1400" dirty="0">
                        <a:solidFill>
                          <a:schemeClr val="bg1"/>
                        </a:solidFill>
                      </a:endParaRPr>
                    </a:p>
                  </a:txBody>
                  <a:tcPr anchor="ctr">
                    <a:lnL>
                      <a:noFill/>
                    </a:lnL>
                    <a:lnR>
                      <a:noFill/>
                    </a:lnR>
                    <a:lnT w="9525" cap="flat" cmpd="sng" algn="ctr">
                      <a:solidFill>
                        <a:srgbClr val="FFC425">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b="1" kern="1200">
                          <a:solidFill>
                            <a:schemeClr val="lt1"/>
                          </a:solidFill>
                          <a:latin typeface="Arial"/>
                        </a:defRPr>
                      </a:lvl1pPr>
                      <a:lvl2pPr marL="457182" algn="l" defTabSz="914363" rtl="0" eaLnBrk="1" latinLnBrk="0" hangingPunct="1">
                        <a:defRPr sz="1800" b="1" kern="1200">
                          <a:solidFill>
                            <a:schemeClr val="lt1"/>
                          </a:solidFill>
                          <a:latin typeface="Arial"/>
                        </a:defRPr>
                      </a:lvl2pPr>
                      <a:lvl3pPr marL="914363" algn="l" defTabSz="914363" rtl="0" eaLnBrk="1" latinLnBrk="0" hangingPunct="1">
                        <a:defRPr sz="1800" b="1" kern="1200">
                          <a:solidFill>
                            <a:schemeClr val="lt1"/>
                          </a:solidFill>
                          <a:latin typeface="Arial"/>
                        </a:defRPr>
                      </a:lvl3pPr>
                      <a:lvl4pPr marL="1371545" algn="l" defTabSz="914363" rtl="0" eaLnBrk="1" latinLnBrk="0" hangingPunct="1">
                        <a:defRPr sz="1800" b="1" kern="1200">
                          <a:solidFill>
                            <a:schemeClr val="lt1"/>
                          </a:solidFill>
                          <a:latin typeface="Arial"/>
                        </a:defRPr>
                      </a:lvl4pPr>
                      <a:lvl5pPr marL="1828727" algn="l" defTabSz="914363" rtl="0" eaLnBrk="1" latinLnBrk="0" hangingPunct="1">
                        <a:defRPr sz="1800" b="1" kern="1200">
                          <a:solidFill>
                            <a:schemeClr val="lt1"/>
                          </a:solidFill>
                          <a:latin typeface="Arial"/>
                        </a:defRPr>
                      </a:lvl5pPr>
                      <a:lvl6pPr marL="2285909" algn="l" defTabSz="914363" rtl="0" eaLnBrk="1" latinLnBrk="0" hangingPunct="1">
                        <a:defRPr sz="1800" b="1" kern="1200">
                          <a:solidFill>
                            <a:schemeClr val="lt1"/>
                          </a:solidFill>
                          <a:latin typeface="Arial"/>
                        </a:defRPr>
                      </a:lvl6pPr>
                      <a:lvl7pPr marL="2743090" algn="l" defTabSz="914363" rtl="0" eaLnBrk="1" latinLnBrk="0" hangingPunct="1">
                        <a:defRPr sz="1800" b="1" kern="1200">
                          <a:solidFill>
                            <a:schemeClr val="lt1"/>
                          </a:solidFill>
                          <a:latin typeface="Arial"/>
                        </a:defRPr>
                      </a:lvl7pPr>
                      <a:lvl8pPr marL="3200272" algn="l" defTabSz="914363" rtl="0" eaLnBrk="1" latinLnBrk="0" hangingPunct="1">
                        <a:defRPr sz="1800" b="1" kern="1200">
                          <a:solidFill>
                            <a:schemeClr val="lt1"/>
                          </a:solidFill>
                          <a:latin typeface="Arial"/>
                        </a:defRPr>
                      </a:lvl8pPr>
                      <a:lvl9pPr marL="3657454" algn="l" defTabSz="914363" rtl="0" eaLnBrk="1" latinLnBrk="0" hangingPunct="1">
                        <a:defRPr sz="1800" b="1" kern="1200">
                          <a:solidFill>
                            <a:schemeClr val="lt1"/>
                          </a:solidFill>
                          <a:latin typeface="Arial"/>
                        </a:defRPr>
                      </a:lvl9pPr>
                    </a:lstStyle>
                    <a:p>
                      <a:pPr algn="ctr"/>
                      <a:r>
                        <a:rPr lang="en-US" sz="1400" dirty="0" smtClean="0"/>
                        <a:t>Data Transfer Efficiency</a:t>
                      </a:r>
                      <a:endParaRPr lang="en-US" sz="1400" dirty="0">
                        <a:solidFill>
                          <a:schemeClr val="bg1"/>
                        </a:solidFill>
                      </a:endParaRPr>
                    </a:p>
                  </a:txBody>
                  <a:tcPr anchor="ctr">
                    <a:lnL>
                      <a:noFill/>
                    </a:lnL>
                    <a:lnR>
                      <a:noFill/>
                    </a:lnR>
                    <a:lnT w="9525" cap="flat" cmpd="sng" algn="ctr">
                      <a:solidFill>
                        <a:srgbClr val="FFC425">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b="1" kern="1200">
                          <a:solidFill>
                            <a:schemeClr val="lt1"/>
                          </a:solidFill>
                          <a:latin typeface="Arial"/>
                        </a:defRPr>
                      </a:lvl1pPr>
                      <a:lvl2pPr marL="457182" algn="l" defTabSz="914363" rtl="0" eaLnBrk="1" latinLnBrk="0" hangingPunct="1">
                        <a:defRPr sz="1800" b="1" kern="1200">
                          <a:solidFill>
                            <a:schemeClr val="lt1"/>
                          </a:solidFill>
                          <a:latin typeface="Arial"/>
                        </a:defRPr>
                      </a:lvl2pPr>
                      <a:lvl3pPr marL="914363" algn="l" defTabSz="914363" rtl="0" eaLnBrk="1" latinLnBrk="0" hangingPunct="1">
                        <a:defRPr sz="1800" b="1" kern="1200">
                          <a:solidFill>
                            <a:schemeClr val="lt1"/>
                          </a:solidFill>
                          <a:latin typeface="Arial"/>
                        </a:defRPr>
                      </a:lvl3pPr>
                      <a:lvl4pPr marL="1371545" algn="l" defTabSz="914363" rtl="0" eaLnBrk="1" latinLnBrk="0" hangingPunct="1">
                        <a:defRPr sz="1800" b="1" kern="1200">
                          <a:solidFill>
                            <a:schemeClr val="lt1"/>
                          </a:solidFill>
                          <a:latin typeface="Arial"/>
                        </a:defRPr>
                      </a:lvl4pPr>
                      <a:lvl5pPr marL="1828727" algn="l" defTabSz="914363" rtl="0" eaLnBrk="1" latinLnBrk="0" hangingPunct="1">
                        <a:defRPr sz="1800" b="1" kern="1200">
                          <a:solidFill>
                            <a:schemeClr val="lt1"/>
                          </a:solidFill>
                          <a:latin typeface="Arial"/>
                        </a:defRPr>
                      </a:lvl5pPr>
                      <a:lvl6pPr marL="2285909" algn="l" defTabSz="914363" rtl="0" eaLnBrk="1" latinLnBrk="0" hangingPunct="1">
                        <a:defRPr sz="1800" b="1" kern="1200">
                          <a:solidFill>
                            <a:schemeClr val="lt1"/>
                          </a:solidFill>
                          <a:latin typeface="Arial"/>
                        </a:defRPr>
                      </a:lvl6pPr>
                      <a:lvl7pPr marL="2743090" algn="l" defTabSz="914363" rtl="0" eaLnBrk="1" latinLnBrk="0" hangingPunct="1">
                        <a:defRPr sz="1800" b="1" kern="1200">
                          <a:solidFill>
                            <a:schemeClr val="lt1"/>
                          </a:solidFill>
                          <a:latin typeface="Arial"/>
                        </a:defRPr>
                      </a:lvl7pPr>
                      <a:lvl8pPr marL="3200272" algn="l" defTabSz="914363" rtl="0" eaLnBrk="1" latinLnBrk="0" hangingPunct="1">
                        <a:defRPr sz="1800" b="1" kern="1200">
                          <a:solidFill>
                            <a:schemeClr val="lt1"/>
                          </a:solidFill>
                          <a:latin typeface="Arial"/>
                        </a:defRPr>
                      </a:lvl8pPr>
                      <a:lvl9pPr marL="3657454" algn="l" defTabSz="914363" rtl="0" eaLnBrk="1" latinLnBrk="0" hangingPunct="1">
                        <a:defRPr sz="1800" b="1" kern="1200">
                          <a:solidFill>
                            <a:schemeClr val="lt1"/>
                          </a:solidFill>
                          <a:latin typeface="Arial"/>
                        </a:defRPr>
                      </a:lvl9pPr>
                    </a:lstStyle>
                    <a:p>
                      <a:r>
                        <a:rPr lang="en-US" sz="1400" dirty="0" smtClean="0"/>
                        <a:t>Notes</a:t>
                      </a:r>
                      <a:endParaRPr lang="en-US" sz="1400" dirty="0">
                        <a:solidFill>
                          <a:schemeClr val="bg1"/>
                        </a:solidFill>
                      </a:endParaRPr>
                    </a:p>
                  </a:txBody>
                  <a:tcPr anchor="ctr">
                    <a:lnL>
                      <a:noFill/>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25400" cap="flat" cmpd="sng" algn="ctr">
                      <a:solidFill>
                        <a:srgbClr val="FFFFFF"/>
                      </a:solidFill>
                      <a:prstDash val="solid"/>
                    </a:lnB>
                    <a:lnTlToBr w="12700" cmpd="sng">
                      <a:noFill/>
                      <a:prstDash val="solid"/>
                    </a:lnTlToBr>
                    <a:lnBlToTr w="12700" cmpd="sng">
                      <a:noFill/>
                      <a:prstDash val="solid"/>
                    </a:lnBlToTr>
                    <a:solidFill>
                      <a:schemeClr val="accent2"/>
                    </a:solidFill>
                  </a:tcPr>
                </a:tc>
              </a:tr>
              <a:tr h="384004">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r>
                        <a:rPr lang="en-US" sz="1400" b="1" dirty="0" smtClean="0"/>
                        <a:t>BCP</a:t>
                      </a:r>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25400" cap="flat" cmpd="sng" algn="ctr">
                      <a:solidFill>
                        <a:srgbClr val="FFFFFF"/>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No</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25400" cap="flat" cmpd="sng" algn="ctr">
                      <a:solidFill>
                        <a:srgbClr val="FFFFFF"/>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N/A</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25400" cap="flat" cmpd="sng" algn="ctr">
                      <a:solidFill>
                        <a:srgbClr val="FFFFFF"/>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Yes</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25400" cap="flat" cmpd="sng" algn="ctr">
                      <a:solidFill>
                        <a:srgbClr val="FFFFFF"/>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Good</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25400" cap="flat" cmpd="sng" algn="ctr">
                      <a:solidFill>
                        <a:srgbClr val="FFFFFF"/>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91440" indent="-91440">
                        <a:buFont typeface="Arial" pitchFamily="34" charset="0"/>
                        <a:buChar char="•"/>
                      </a:pPr>
                      <a:r>
                        <a:rPr lang="en-US" sz="1200" dirty="0" smtClean="0"/>
                        <a:t>Efficient transfer of data</a:t>
                      </a:r>
                      <a:r>
                        <a:rPr lang="en-US" sz="1200" baseline="0" dirty="0" smtClean="0"/>
                        <a:t> to existing table</a:t>
                      </a:r>
                      <a:endParaRPr lang="en-US" sz="1200" dirty="0"/>
                    </a:p>
                  </a:txBody>
                  <a:tcP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25400" cap="flat" cmpd="sng" algn="ctr">
                      <a:solidFill>
                        <a:srgbClr val="FFFFFF"/>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r>
              <a:tr h="536553">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400" b="1" dirty="0" smtClean="0"/>
                        <a:t>SSMS Generate Scripts wizard</a:t>
                      </a:r>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Yes</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Some</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Yes</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Poor</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91440" indent="-91440">
                        <a:buFont typeface="Arial" pitchFamily="34" charset="0"/>
                        <a:buChar char="•"/>
                      </a:pPr>
                      <a:r>
                        <a:rPr lang="en-US" sz="1200" dirty="0" smtClean="0"/>
                        <a:t>Good for smaller databases</a:t>
                      </a:r>
                    </a:p>
                    <a:p>
                      <a:pPr marL="91440" indent="-91440">
                        <a:buFont typeface="Arial" pitchFamily="34" charset="0"/>
                        <a:buChar char="•"/>
                      </a:pPr>
                      <a:r>
                        <a:rPr lang="en-US" sz="1200" dirty="0" smtClean="0"/>
                        <a:t>Has explicit option for SQL Database script generation</a:t>
                      </a:r>
                    </a:p>
                  </a:txBody>
                  <a:tcP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r>
              <a:tr h="662801">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400" b="1" dirty="0" smtClean="0"/>
                        <a:t>SQL Server Import &amp; Export Data</a:t>
                      </a:r>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marR="0" indent="0" algn="ctr" defTabSz="914363" rtl="0" eaLnBrk="1" fontAlgn="auto" latinLnBrk="0" hangingPunct="1">
                        <a:lnSpc>
                          <a:spcPct val="100000"/>
                        </a:lnSpc>
                        <a:spcBef>
                          <a:spcPts val="0"/>
                        </a:spcBef>
                        <a:spcAft>
                          <a:spcPts val="0"/>
                        </a:spcAft>
                        <a:buClrTx/>
                        <a:buSzTx/>
                        <a:buFont typeface="Arial" pitchFamily="34" charset="0"/>
                        <a:buNone/>
                        <a:tabLst/>
                        <a:defRPr/>
                      </a:pPr>
                      <a:r>
                        <a:rPr lang="en-US" sz="1400" dirty="0" smtClean="0"/>
                        <a:t>No</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N/A</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Yes</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Good</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91440" marR="0" indent="-91440" algn="l" defTabSz="914363"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Simple UI on top of SSIS; also available in SSMS</a:t>
                      </a:r>
                    </a:p>
                  </a:txBody>
                  <a:tcP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r>
              <a:tr h="473429">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400" b="1" dirty="0" smtClean="0"/>
                        <a:t>SSIS</a:t>
                      </a:r>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No</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N/A</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Yes</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Good</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91440" marR="0" indent="-91440" algn="l" defTabSz="914363"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Most flexibility</a:t>
                      </a:r>
                    </a:p>
                  </a:txBody>
                  <a:tcP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r>
              <a:tr h="536553">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400" b="1" dirty="0" smtClean="0"/>
                        <a:t>SQL Database</a:t>
                      </a:r>
                      <a:r>
                        <a:rPr lang="en-US" sz="1400" b="1" baseline="0" dirty="0" smtClean="0"/>
                        <a:t> </a:t>
                      </a:r>
                      <a:r>
                        <a:rPr lang="en-US" sz="1400" b="1" dirty="0" smtClean="0"/>
                        <a:t>Migration Wizard</a:t>
                      </a:r>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Yes</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Yes</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Yes</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Good</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91440" indent="-91440">
                        <a:buFont typeface="Arial" pitchFamily="34" charset="0"/>
                        <a:buChar char="•"/>
                      </a:pPr>
                      <a:r>
                        <a:rPr lang="en-US" sz="1200" dirty="0" smtClean="0"/>
                        <a:t>Great capabilities; e.g. evaluate trace files</a:t>
                      </a:r>
                    </a:p>
                    <a:p>
                      <a:pPr marL="91440" indent="-91440">
                        <a:buFont typeface="Arial" pitchFamily="34" charset="0"/>
                        <a:buChar char="•"/>
                      </a:pPr>
                      <a:r>
                        <a:rPr lang="en-US" sz="1200" dirty="0" smtClean="0"/>
                        <a:t>Open</a:t>
                      </a:r>
                      <a:r>
                        <a:rPr lang="en-US" sz="1200" baseline="0" dirty="0" smtClean="0"/>
                        <a:t> source on </a:t>
                      </a:r>
                      <a:r>
                        <a:rPr lang="en-US" sz="1200" baseline="0" dirty="0" err="1" smtClean="0"/>
                        <a:t>CodePlex</a:t>
                      </a:r>
                      <a:r>
                        <a:rPr lang="en-US" sz="1200" baseline="0" dirty="0" smtClean="0"/>
                        <a:t>;</a:t>
                      </a:r>
                    </a:p>
                    <a:p>
                      <a:pPr marL="91440" indent="-91440">
                        <a:buFont typeface="Arial" pitchFamily="34" charset="0"/>
                        <a:buChar char="•"/>
                      </a:pPr>
                      <a:r>
                        <a:rPr lang="en-US" sz="1200" baseline="0" dirty="0" smtClean="0"/>
                        <a:t>Not supported by MSFT</a:t>
                      </a:r>
                      <a:endParaRPr lang="en-US" sz="1200" b="1" dirty="0" smtClean="0">
                        <a:solidFill>
                          <a:schemeClr val="bg1"/>
                        </a:solidFill>
                      </a:endParaRPr>
                    </a:p>
                  </a:txBody>
                  <a:tcP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r>
              <a:tr h="384004">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400" b="1" dirty="0" smtClean="0"/>
                        <a:t>DAC (BACPAC)</a:t>
                      </a:r>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Yes</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Yes</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Yes</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Good</a:t>
                      </a:r>
                      <a:endParaRPr lang="en-US" sz="1400" dirty="0"/>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91440" indent="-91440">
                        <a:buFont typeface="Arial" pitchFamily="34" charset="0"/>
                        <a:buChar char="•"/>
                      </a:pPr>
                      <a:r>
                        <a:rPr lang="en-US" sz="1200" dirty="0" smtClean="0"/>
                        <a:t>Entity containing</a:t>
                      </a:r>
                      <a:r>
                        <a:rPr lang="en-US" sz="1200" baseline="0" dirty="0" smtClean="0"/>
                        <a:t> all database objects including data</a:t>
                      </a:r>
                      <a:endParaRPr lang="en-US" sz="1200" dirty="0" smtClean="0"/>
                    </a:p>
                    <a:p>
                      <a:pPr marL="91440" indent="-91440">
                        <a:buFont typeface="Arial" pitchFamily="34" charset="0"/>
                        <a:buChar char="•"/>
                      </a:pPr>
                      <a:r>
                        <a:rPr lang="en-US" sz="1200" dirty="0" smtClean="0"/>
                        <a:t>Full SQL Database support</a:t>
                      </a:r>
                      <a:endParaRPr lang="en-US" sz="1200" dirty="0"/>
                    </a:p>
                  </a:txBody>
                  <a:tcP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r>
              <a:tr h="536553">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400" b="1" dirty="0" smtClean="0"/>
                        <a:t>DAC Database Import/Export</a:t>
                      </a:r>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Yes</a:t>
                      </a:r>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Yes</a:t>
                      </a:r>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Yes</a:t>
                      </a:r>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Good</a:t>
                      </a:r>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91440" indent="-91440">
                        <a:buFont typeface="Arial" pitchFamily="34" charset="0"/>
                        <a:buChar char="•"/>
                      </a:pPr>
                      <a:r>
                        <a:rPr lang="en-US" sz="1200" dirty="0" smtClean="0"/>
                        <a:t>Export/import of DAC plus data with DAC framework</a:t>
                      </a:r>
                    </a:p>
                    <a:p>
                      <a:pPr marL="91440" indent="-91440">
                        <a:buFont typeface="Arial" pitchFamily="34" charset="0"/>
                        <a:buChar char="•"/>
                      </a:pPr>
                      <a:r>
                        <a:rPr lang="en-US" sz="1200" baseline="0" dirty="0" smtClean="0"/>
                        <a:t>Service for cloud-only support coming soon</a:t>
                      </a:r>
                      <a:endParaRPr lang="en-US" sz="1200" dirty="0" smtClean="0"/>
                    </a:p>
                  </a:txBody>
                  <a:tcP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r>
              <a:tr h="553118">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400" b="1" dirty="0" smtClean="0"/>
                        <a:t>SQL Database Copy</a:t>
                      </a:r>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Yes</a:t>
                      </a:r>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N/A</a:t>
                      </a:r>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Yes</a:t>
                      </a:r>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0" indent="0" algn="ctr">
                        <a:buFont typeface="Arial" pitchFamily="34" charset="0"/>
                        <a:buNone/>
                      </a:pPr>
                      <a:r>
                        <a:rPr lang="en-US" sz="1400" dirty="0" smtClean="0"/>
                        <a:t>Good</a:t>
                      </a:r>
                    </a:p>
                  </a:txBody>
                  <a:tcPr anchor="ct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c>
                  <a:txBody>
                    <a:bodyPr/>
                    <a:lstStyle>
                      <a:lvl1pPr marL="0" algn="l" defTabSz="914363" rtl="0" eaLnBrk="1" latinLnBrk="0" hangingPunct="1">
                        <a:defRPr sz="1800" kern="1200">
                          <a:solidFill>
                            <a:schemeClr val="dk1"/>
                          </a:solidFill>
                          <a:latin typeface="Arial"/>
                        </a:defRPr>
                      </a:lvl1pPr>
                      <a:lvl2pPr marL="457182" algn="l" defTabSz="914363" rtl="0" eaLnBrk="1" latinLnBrk="0" hangingPunct="1">
                        <a:defRPr sz="1800" kern="1200">
                          <a:solidFill>
                            <a:schemeClr val="dk1"/>
                          </a:solidFill>
                          <a:latin typeface="Arial"/>
                        </a:defRPr>
                      </a:lvl2pPr>
                      <a:lvl3pPr marL="914363" algn="l" defTabSz="914363" rtl="0" eaLnBrk="1" latinLnBrk="0" hangingPunct="1">
                        <a:defRPr sz="1800" kern="1200">
                          <a:solidFill>
                            <a:schemeClr val="dk1"/>
                          </a:solidFill>
                          <a:latin typeface="Arial"/>
                        </a:defRPr>
                      </a:lvl3pPr>
                      <a:lvl4pPr marL="1371545" algn="l" defTabSz="914363" rtl="0" eaLnBrk="1" latinLnBrk="0" hangingPunct="1">
                        <a:defRPr sz="1800" kern="1200">
                          <a:solidFill>
                            <a:schemeClr val="dk1"/>
                          </a:solidFill>
                          <a:latin typeface="Arial"/>
                        </a:defRPr>
                      </a:lvl4pPr>
                      <a:lvl5pPr marL="1828727" algn="l" defTabSz="914363" rtl="0" eaLnBrk="1" latinLnBrk="0" hangingPunct="1">
                        <a:defRPr sz="1800" kern="1200">
                          <a:solidFill>
                            <a:schemeClr val="dk1"/>
                          </a:solidFill>
                          <a:latin typeface="Arial"/>
                        </a:defRPr>
                      </a:lvl5pPr>
                      <a:lvl6pPr marL="2285909" algn="l" defTabSz="914363" rtl="0" eaLnBrk="1" latinLnBrk="0" hangingPunct="1">
                        <a:defRPr sz="1800" kern="1200">
                          <a:solidFill>
                            <a:schemeClr val="dk1"/>
                          </a:solidFill>
                          <a:latin typeface="Arial"/>
                        </a:defRPr>
                      </a:lvl6pPr>
                      <a:lvl7pPr marL="2743090" algn="l" defTabSz="914363" rtl="0" eaLnBrk="1" latinLnBrk="0" hangingPunct="1">
                        <a:defRPr sz="1800" kern="1200">
                          <a:solidFill>
                            <a:schemeClr val="dk1"/>
                          </a:solidFill>
                          <a:latin typeface="Arial"/>
                        </a:defRPr>
                      </a:lvl7pPr>
                      <a:lvl8pPr marL="3200272" algn="l" defTabSz="914363" rtl="0" eaLnBrk="1" latinLnBrk="0" hangingPunct="1">
                        <a:defRPr sz="1800" kern="1200">
                          <a:solidFill>
                            <a:schemeClr val="dk1"/>
                          </a:solidFill>
                          <a:latin typeface="Arial"/>
                        </a:defRPr>
                      </a:lvl8pPr>
                      <a:lvl9pPr marL="3657454" algn="l" defTabSz="914363" rtl="0" eaLnBrk="1" latinLnBrk="0" hangingPunct="1">
                        <a:defRPr sz="1800" kern="1200">
                          <a:solidFill>
                            <a:schemeClr val="dk1"/>
                          </a:solidFill>
                          <a:latin typeface="Arial"/>
                        </a:defRPr>
                      </a:lvl9pPr>
                    </a:lstStyle>
                    <a:p>
                      <a:pPr marL="91440" indent="-91440">
                        <a:buFont typeface="Arial" pitchFamily="34" charset="0"/>
                        <a:buChar char="•"/>
                      </a:pPr>
                      <a:r>
                        <a:rPr lang="en-US" sz="1200" dirty="0" smtClean="0"/>
                        <a:t>Create </a:t>
                      </a:r>
                      <a:r>
                        <a:rPr lang="en-US" sz="1200" dirty="0" err="1" smtClean="0"/>
                        <a:t>transactionally</a:t>
                      </a:r>
                      <a:r>
                        <a:rPr lang="en-US" sz="1200" dirty="0" smtClean="0"/>
                        <a:t> consistent</a:t>
                      </a:r>
                      <a:r>
                        <a:rPr lang="en-US" sz="1200" baseline="0" dirty="0" smtClean="0"/>
                        <a:t> copy of SQL Database instances</a:t>
                      </a:r>
                    </a:p>
                    <a:p>
                      <a:pPr marL="91440" indent="-91440">
                        <a:buFont typeface="Arial" pitchFamily="34" charset="0"/>
                        <a:buChar char="•"/>
                      </a:pPr>
                      <a:r>
                        <a:rPr lang="en-US" sz="1200" baseline="0" dirty="0" smtClean="0"/>
                        <a:t>Currently within the same data center</a:t>
                      </a:r>
                      <a:endParaRPr lang="en-US" sz="1200" dirty="0" smtClean="0"/>
                    </a:p>
                  </a:txBody>
                  <a:tcPr>
                    <a:lnL w="9525" cap="flat" cmpd="sng" algn="ctr">
                      <a:solidFill>
                        <a:srgbClr val="FFC425">
                          <a:shade val="95000"/>
                          <a:satMod val="105000"/>
                        </a:srgbClr>
                      </a:solidFill>
                      <a:prstDash val="solid"/>
                    </a:lnL>
                    <a:lnR w="9525" cap="flat" cmpd="sng" algn="ctr">
                      <a:solidFill>
                        <a:srgbClr val="FFC425">
                          <a:shade val="95000"/>
                          <a:satMod val="105000"/>
                        </a:srgbClr>
                      </a:solidFill>
                      <a:prstDash val="solid"/>
                    </a:lnR>
                    <a:lnT w="9525" cap="flat" cmpd="sng" algn="ctr">
                      <a:solidFill>
                        <a:srgbClr val="FFC425">
                          <a:shade val="95000"/>
                          <a:satMod val="105000"/>
                        </a:srgbClr>
                      </a:solidFill>
                      <a:prstDash val="solid"/>
                    </a:lnT>
                    <a:lnB w="9525" cap="flat" cmpd="sng" algn="ctr">
                      <a:solidFill>
                        <a:srgbClr val="FFC425">
                          <a:shade val="95000"/>
                          <a:satMod val="105000"/>
                        </a:srgbClr>
                      </a:solidFill>
                      <a:prstDash val="solid"/>
                    </a:lnB>
                    <a:lnTlToBr w="12700" cmpd="sng">
                      <a:noFill/>
                      <a:prstDash val="solid"/>
                    </a:lnTlToBr>
                    <a:lnBlToTr w="12700" cmpd="sng">
                      <a:noFill/>
                      <a:prstDash val="solid"/>
                    </a:lnBlToTr>
                    <a:solidFill>
                      <a:schemeClr val="accent2"/>
                    </a:solidFill>
                  </a:tcPr>
                </a:tc>
              </a:tr>
            </a:tbl>
          </a:graphicData>
        </a:graphic>
      </p:graphicFrame>
    </p:spTree>
    <p:extLst>
      <p:ext uri="{BB962C8B-B14F-4D97-AF65-F5344CB8AC3E}">
        <p14:creationId xmlns:p14="http://schemas.microsoft.com/office/powerpoint/2010/main" val="1266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10044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78678" y="2925416"/>
            <a:ext cx="11461685" cy="1378644"/>
          </a:xfrm>
        </p:spPr>
        <p:txBody>
          <a:bodyPr/>
          <a:lstStyle/>
          <a:p>
            <a:r>
              <a:rPr lang="en-US" dirty="0" smtClean="0"/>
              <a:t>DAC </a:t>
            </a:r>
            <a:r>
              <a:rPr lang="en-US" dirty="0" err="1" smtClean="0"/>
              <a:t>Fx</a:t>
            </a:r>
            <a:r>
              <a:rPr lang="en-US" dirty="0" smtClean="0"/>
              <a:t> and the SQL database Import / Export Service</a:t>
            </a:r>
            <a:endParaRPr lang="en-US" dirty="0"/>
          </a:p>
        </p:txBody>
      </p:sp>
    </p:spTree>
    <p:extLst>
      <p:ext uri="{BB962C8B-B14F-4D97-AF65-F5344CB8AC3E}">
        <p14:creationId xmlns:p14="http://schemas.microsoft.com/office/powerpoint/2010/main" val="106852529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a:xfrm>
            <a:off x="519112" y="228600"/>
            <a:ext cx="11149013" cy="747897"/>
          </a:xfrm>
        </p:spPr>
        <p:txBody>
          <a:bodyPr/>
          <a:lstStyle/>
          <a:p>
            <a:r>
              <a:rPr lang="en-US" dirty="0" smtClean="0"/>
              <a:t>Terminology</a:t>
            </a:r>
            <a:endParaRPr lang="en-US" dirty="0"/>
          </a:p>
        </p:txBody>
      </p:sp>
      <p:sp>
        <p:nvSpPr>
          <p:cNvPr id="944131" name="Rectangle 3"/>
          <p:cNvSpPr>
            <a:spLocks noGrp="1" noChangeArrowheads="1"/>
          </p:cNvSpPr>
          <p:nvPr>
            <p:ph type="body" sz="quarter" idx="10"/>
          </p:nvPr>
        </p:nvSpPr>
        <p:spPr>
          <a:xfrm>
            <a:off x="519112" y="1458431"/>
            <a:ext cx="11149013" cy="2626873"/>
          </a:xfrm>
        </p:spPr>
        <p:txBody>
          <a:bodyPr/>
          <a:lstStyle/>
          <a:p>
            <a:r>
              <a:rPr lang="en-US" sz="2800" dirty="0" smtClean="0">
                <a:gradFill>
                  <a:gsLst>
                    <a:gs pos="0">
                      <a:schemeClr val="accent2"/>
                    </a:gs>
                    <a:gs pos="100000">
                      <a:schemeClr val="accent2"/>
                    </a:gs>
                  </a:gsLst>
                  <a:lin ang="5400000" scaled="0"/>
                </a:gradFill>
              </a:rPr>
              <a:t>Some Definitions</a:t>
            </a:r>
            <a:endParaRPr lang="en-US" sz="2800" b="1" dirty="0" smtClean="0"/>
          </a:p>
          <a:p>
            <a:r>
              <a:rPr lang="en-US" sz="2000" b="1" dirty="0" smtClean="0"/>
              <a:t>DAC</a:t>
            </a:r>
            <a:r>
              <a:rPr lang="en-US" sz="2000" dirty="0" smtClean="0"/>
              <a:t> – Data-tier Application</a:t>
            </a:r>
          </a:p>
          <a:p>
            <a:r>
              <a:rPr lang="en-US" sz="2000" b="1" dirty="0" err="1" smtClean="0"/>
              <a:t>DACFx</a:t>
            </a:r>
            <a:r>
              <a:rPr lang="en-US" sz="2000" dirty="0" smtClean="0"/>
              <a:t> – DAC Framework</a:t>
            </a:r>
          </a:p>
          <a:p>
            <a:r>
              <a:rPr lang="en-US" sz="2000" b="1" dirty="0" smtClean="0"/>
              <a:t>DACPAC</a:t>
            </a:r>
            <a:r>
              <a:rPr lang="en-US" sz="2000" dirty="0" smtClean="0"/>
              <a:t> –Schema only artifact</a:t>
            </a:r>
          </a:p>
          <a:p>
            <a:r>
              <a:rPr lang="en-US" sz="2000" b="1" dirty="0" smtClean="0"/>
              <a:t>BACPAC</a:t>
            </a:r>
            <a:r>
              <a:rPr lang="en-US" sz="2000" dirty="0" smtClean="0"/>
              <a:t> – Deployment artifact  containing </a:t>
            </a:r>
            <a:r>
              <a:rPr lang="en-US" sz="2000" dirty="0" smtClean="0">
                <a:gradFill>
                  <a:gsLst>
                    <a:gs pos="0">
                      <a:srgbClr val="595959"/>
                    </a:gs>
                    <a:gs pos="100000">
                      <a:srgbClr val="595959"/>
                    </a:gs>
                  </a:gsLst>
                  <a:lin ang="5400000" scaled="0"/>
                </a:gradFill>
              </a:rPr>
              <a:t>schema </a:t>
            </a:r>
            <a:r>
              <a:rPr lang="en-US" sz="2000" b="1" dirty="0" smtClean="0">
                <a:gradFill>
                  <a:gsLst>
                    <a:gs pos="0">
                      <a:srgbClr val="595959"/>
                    </a:gs>
                    <a:gs pos="100000">
                      <a:srgbClr val="595959"/>
                    </a:gs>
                  </a:gsLst>
                  <a:lin ang="5400000" scaled="0"/>
                </a:gradFill>
              </a:rPr>
              <a:t>and</a:t>
            </a:r>
            <a:r>
              <a:rPr lang="en-US" sz="2000" dirty="0" smtClean="0">
                <a:gradFill>
                  <a:gsLst>
                    <a:gs pos="0">
                      <a:srgbClr val="595959"/>
                    </a:gs>
                    <a:gs pos="100000">
                      <a:srgbClr val="595959"/>
                    </a:gs>
                  </a:gsLst>
                  <a:lin ang="5400000" scaled="0"/>
                </a:gradFill>
              </a:rPr>
              <a:t> </a:t>
            </a:r>
            <a:r>
              <a:rPr lang="en-US" sz="2000" dirty="0" smtClean="0"/>
              <a:t>data</a:t>
            </a:r>
          </a:p>
          <a:p>
            <a:endParaRPr lang="en-US"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0018" y="1682803"/>
            <a:ext cx="4501485" cy="3376114"/>
          </a:xfrm>
          <a:prstGeom prst="rect">
            <a:avLst/>
          </a:prstGeom>
        </p:spPr>
      </p:pic>
    </p:spTree>
    <p:extLst>
      <p:ext uri="{BB962C8B-B14F-4D97-AF65-F5344CB8AC3E}">
        <p14:creationId xmlns:p14="http://schemas.microsoft.com/office/powerpoint/2010/main" val="299425568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a:xfrm>
            <a:off x="519112" y="228600"/>
            <a:ext cx="11149013" cy="747897"/>
          </a:xfrm>
        </p:spPr>
        <p:txBody>
          <a:bodyPr/>
          <a:lstStyle/>
          <a:p>
            <a:r>
              <a:rPr lang="en-US" dirty="0" smtClean="0"/>
              <a:t>DAC </a:t>
            </a:r>
            <a:r>
              <a:rPr lang="en-US" dirty="0" err="1" smtClean="0"/>
              <a:t>Fx</a:t>
            </a:r>
            <a:r>
              <a:rPr lang="en-US" dirty="0" smtClean="0"/>
              <a:t> (DAC Framework)</a:t>
            </a:r>
            <a:endParaRPr lang="en-US" dirty="0"/>
          </a:p>
        </p:txBody>
      </p:sp>
      <p:sp>
        <p:nvSpPr>
          <p:cNvPr id="944131" name="Rectangle 3"/>
          <p:cNvSpPr>
            <a:spLocks noGrp="1" noChangeArrowheads="1"/>
          </p:cNvSpPr>
          <p:nvPr>
            <p:ph type="body" sz="quarter" idx="10"/>
          </p:nvPr>
        </p:nvSpPr>
        <p:spPr>
          <a:xfrm>
            <a:off x="519112" y="1447799"/>
            <a:ext cx="6944944" cy="2349874"/>
          </a:xfrm>
        </p:spPr>
        <p:txBody>
          <a:bodyPr/>
          <a:lstStyle/>
          <a:p>
            <a:r>
              <a:rPr lang="en-US" sz="2800" dirty="0" smtClean="0">
                <a:gradFill>
                  <a:gsLst>
                    <a:gs pos="0">
                      <a:schemeClr val="accent2"/>
                    </a:gs>
                    <a:gs pos="100000">
                      <a:schemeClr val="accent2"/>
                    </a:gs>
                  </a:gsLst>
                  <a:lin ang="5400000" scaled="0"/>
                </a:gradFill>
              </a:rPr>
              <a:t>Client DAC Components</a:t>
            </a:r>
          </a:p>
          <a:p>
            <a:r>
              <a:rPr lang="en-US" sz="2000" dirty="0" smtClean="0">
                <a:latin typeface="+mn-lt"/>
              </a:rPr>
              <a:t>DACFX client library installed automatically by SQL Server</a:t>
            </a:r>
            <a:endParaRPr lang="en-US" sz="2000" dirty="0">
              <a:latin typeface="+mn-lt"/>
            </a:endParaRPr>
          </a:p>
          <a:p>
            <a:r>
              <a:rPr lang="en-US" sz="2000" dirty="0" smtClean="0">
                <a:latin typeface="+mn-lt"/>
              </a:rPr>
              <a:t>No need for additional client libraries or MSIs</a:t>
            </a:r>
          </a:p>
          <a:p>
            <a:r>
              <a:rPr lang="en-US" sz="2000" dirty="0" smtClean="0">
                <a:latin typeface="+mn-lt"/>
              </a:rPr>
              <a:t>Wizards provided in SSMS to create and distribute DACPAC/BACPAC</a:t>
            </a:r>
          </a:p>
          <a:p>
            <a:r>
              <a:rPr lang="en-US" sz="2000" dirty="0" smtClean="0">
                <a:latin typeface="+mn-lt"/>
              </a:rPr>
              <a:t>Simplify packaging and deployment of databases</a:t>
            </a:r>
          </a:p>
          <a:p>
            <a:endParaRPr lang="en-US" sz="2000" dirty="0">
              <a:latin typeface="+mj-lt"/>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1600" y="1653770"/>
            <a:ext cx="3999319" cy="3714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449334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a:xfrm>
            <a:off x="519112" y="228600"/>
            <a:ext cx="11149013" cy="747897"/>
          </a:xfrm>
        </p:spPr>
        <p:txBody>
          <a:bodyPr/>
          <a:lstStyle/>
          <a:p>
            <a:r>
              <a:rPr lang="en-US" dirty="0" smtClean="0"/>
              <a:t>Import/Export Service</a:t>
            </a:r>
            <a:endParaRPr lang="en-US" dirty="0"/>
          </a:p>
        </p:txBody>
      </p:sp>
      <p:sp>
        <p:nvSpPr>
          <p:cNvPr id="944131" name="Rectangle 3"/>
          <p:cNvSpPr>
            <a:spLocks noGrp="1" noChangeArrowheads="1"/>
          </p:cNvSpPr>
          <p:nvPr>
            <p:ph type="body" sz="quarter" idx="10"/>
          </p:nvPr>
        </p:nvSpPr>
        <p:spPr>
          <a:xfrm>
            <a:off x="519112" y="1447799"/>
            <a:ext cx="10751399" cy="1957459"/>
          </a:xfrm>
        </p:spPr>
        <p:txBody>
          <a:bodyPr/>
          <a:lstStyle/>
          <a:p>
            <a:r>
              <a:rPr lang="en-US" sz="2800" dirty="0">
                <a:gradFill>
                  <a:gsLst>
                    <a:gs pos="0">
                      <a:schemeClr val="accent2"/>
                    </a:gs>
                    <a:gs pos="100000">
                      <a:schemeClr val="accent2"/>
                    </a:gs>
                  </a:gsLst>
                  <a:lin ang="5400000" scaled="0"/>
                </a:gradFill>
              </a:rPr>
              <a:t>Simplified Migration</a:t>
            </a:r>
          </a:p>
          <a:p>
            <a:r>
              <a:rPr lang="en-US" sz="2000" dirty="0">
                <a:latin typeface="+mn-lt"/>
              </a:rPr>
              <a:t>Import/Export between </a:t>
            </a:r>
            <a:r>
              <a:rPr lang="en-US" sz="2000" dirty="0" smtClean="0">
                <a:latin typeface="+mn-lt"/>
              </a:rPr>
              <a:t>Windows Azure SQL Database </a:t>
            </a:r>
            <a:r>
              <a:rPr lang="en-US" sz="2000" dirty="0">
                <a:latin typeface="+mn-lt"/>
              </a:rPr>
              <a:t>and Blob Storage</a:t>
            </a:r>
          </a:p>
          <a:p>
            <a:r>
              <a:rPr lang="en-US" sz="2000" dirty="0" smtClean="0">
                <a:latin typeface="+mn-lt"/>
              </a:rPr>
              <a:t>Export and Import a logical backup file (BACPAC) containing schema definition and data</a:t>
            </a:r>
          </a:p>
          <a:p>
            <a:r>
              <a:rPr lang="en-US" sz="2000" dirty="0" smtClean="0">
                <a:latin typeface="+mn-lt"/>
              </a:rPr>
              <a:t>Copy databases  between SQL Database servers</a:t>
            </a:r>
          </a:p>
          <a:p>
            <a:r>
              <a:rPr lang="en-US" sz="2000" dirty="0" smtClean="0">
                <a:latin typeface="+mn-lt"/>
              </a:rPr>
              <a:t>Migrate from SQL Server on-premises to SQL Database</a:t>
            </a:r>
            <a:endParaRPr lang="en-US" sz="2000" dirty="0">
              <a:latin typeface="+mn-lt"/>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017" y="3584131"/>
            <a:ext cx="6206309" cy="1050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809608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a:stCxn id="5" idx="0"/>
            <a:endCxn id="9" idx="2"/>
          </p:cNvCxnSpPr>
          <p:nvPr/>
        </p:nvCxnSpPr>
        <p:spPr>
          <a:xfrm flipV="1">
            <a:off x="6132879" y="3425702"/>
            <a:ext cx="9846" cy="2021789"/>
          </a:xfrm>
          <a:prstGeom prst="straightConnector1">
            <a:avLst/>
          </a:prstGeom>
          <a:ln w="22225">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bwMode="auto">
          <a:xfrm>
            <a:off x="5114295" y="5128456"/>
            <a:ext cx="5480807" cy="1399939"/>
          </a:xfrm>
          <a:prstGeom prst="rect">
            <a:avLst/>
          </a:prstGeom>
          <a:solidFill>
            <a:srgbClr val="FCFCFC"/>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000" dirty="0" smtClean="0">
                <a:gradFill>
                  <a:gsLst>
                    <a:gs pos="0">
                      <a:schemeClr val="accent2"/>
                    </a:gs>
                    <a:gs pos="100000">
                      <a:schemeClr val="accent2"/>
                    </a:gs>
                  </a:gsLst>
                  <a:lin ang="5400000" scaled="0"/>
                </a:gradFill>
              </a:rPr>
              <a:t>On-Premises</a:t>
            </a:r>
          </a:p>
        </p:txBody>
      </p:sp>
      <p:pic>
        <p:nvPicPr>
          <p:cNvPr id="49" name="Rectangle 33861"/>
          <p:cNvPicPr>
            <a:picLocks noChangeAspect="1" noChangeArrowheads="1"/>
          </p:cNvPicPr>
          <p:nvPr/>
        </p:nvPicPr>
        <p:blipFill>
          <a:blip r:embed="rId3" cstate="print"/>
          <a:srcRect/>
          <a:stretch>
            <a:fillRect/>
          </a:stretch>
        </p:blipFill>
        <p:spPr bwMode="auto">
          <a:xfrm>
            <a:off x="4645685" y="860950"/>
            <a:ext cx="7379773" cy="3303458"/>
          </a:xfrm>
          <a:prstGeom prst="rect">
            <a:avLst/>
          </a:prstGeom>
          <a:noFill/>
          <a:ln w="9525">
            <a:noFill/>
            <a:miter lim="800000"/>
            <a:headEnd/>
            <a:tailEnd/>
          </a:ln>
        </p:spPr>
      </p:pic>
      <p:cxnSp>
        <p:nvCxnSpPr>
          <p:cNvPr id="13" name="Straight Arrow Connector 12"/>
          <p:cNvCxnSpPr>
            <a:endCxn id="56" idx="1"/>
          </p:cNvCxnSpPr>
          <p:nvPr/>
        </p:nvCxnSpPr>
        <p:spPr>
          <a:xfrm>
            <a:off x="6660737" y="3082948"/>
            <a:ext cx="1438506" cy="0"/>
          </a:xfrm>
          <a:prstGeom prst="straightConnector1">
            <a:avLst/>
          </a:prstGeom>
          <a:ln w="1905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8071069" y="1459835"/>
            <a:ext cx="1969240" cy="844368"/>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gradFill>
                  <a:gsLst>
                    <a:gs pos="0">
                      <a:schemeClr val="accent2"/>
                    </a:gs>
                    <a:gs pos="100000">
                      <a:schemeClr val="accent2"/>
                    </a:gs>
                  </a:gsLst>
                  <a:lin ang="5400000" scaled="0"/>
                </a:gradFill>
              </a:rPr>
              <a:t>SQL Database</a:t>
            </a:r>
            <a:endParaRPr lang="en-US" sz="1400" dirty="0">
              <a:gradFill>
                <a:gsLst>
                  <a:gs pos="0">
                    <a:schemeClr val="accent2"/>
                  </a:gs>
                  <a:gs pos="100000">
                    <a:schemeClr val="accent2"/>
                  </a:gs>
                </a:gsLst>
                <a:lin ang="5400000" scaled="0"/>
              </a:gradFill>
            </a:endParaRPr>
          </a:p>
        </p:txBody>
      </p:sp>
      <p:pic>
        <p:nvPicPr>
          <p:cNvPr id="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8040" y="1743852"/>
            <a:ext cx="446076" cy="475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bwMode="auto">
          <a:xfrm>
            <a:off x="5624713" y="2190262"/>
            <a:ext cx="1036024" cy="1235440"/>
          </a:xfrm>
          <a:prstGeom prst="rect">
            <a:avLst/>
          </a:prstGeom>
          <a:solidFill>
            <a:srgbClr val="FCFCFC"/>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1100" b="1" dirty="0" smtClean="0">
                <a:solidFill>
                  <a:schemeClr val="tx1"/>
                </a:solidFill>
              </a:rPr>
              <a:t>Blob Storage</a:t>
            </a:r>
            <a:endParaRPr lang="en-US" sz="2200" b="1" dirty="0" smtClean="0">
              <a:solidFill>
                <a:schemeClr val="tx1"/>
              </a:solidFill>
            </a:endParaRPr>
          </a:p>
        </p:txBody>
      </p:sp>
      <p:pic>
        <p:nvPicPr>
          <p:cNvPr id="3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2405" y="2292802"/>
            <a:ext cx="260282" cy="25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6981" y="2292802"/>
            <a:ext cx="260282" cy="25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8282" y="2292802"/>
            <a:ext cx="260282" cy="25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8133" y="2627281"/>
            <a:ext cx="260282" cy="25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1594" y="2946539"/>
            <a:ext cx="260282" cy="25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2709" y="2627281"/>
            <a:ext cx="260282" cy="25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9820" y="2627281"/>
            <a:ext cx="260282" cy="25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2709" y="2946539"/>
            <a:ext cx="260282" cy="25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9820" y="2946539"/>
            <a:ext cx="260282" cy="25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Rectangle 55"/>
          <p:cNvSpPr/>
          <p:nvPr/>
        </p:nvSpPr>
        <p:spPr bwMode="auto">
          <a:xfrm>
            <a:off x="8099243" y="2775736"/>
            <a:ext cx="1919800" cy="614424"/>
          </a:xfrm>
          <a:prstGeom prst="rect">
            <a:avLst/>
          </a:prstGeom>
          <a:solidFill>
            <a:srgbClr val="FCFCFC"/>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err="1">
                <a:gradFill>
                  <a:gsLst>
                    <a:gs pos="0">
                      <a:schemeClr val="accent2"/>
                    </a:gs>
                    <a:gs pos="100000">
                      <a:schemeClr val="accent2"/>
                    </a:gs>
                  </a:gsLst>
                  <a:lin ang="5400000" scaled="0"/>
                </a:gradFill>
              </a:rPr>
              <a:t>DACFx</a:t>
            </a:r>
            <a:endParaRPr lang="en-US" sz="1400" dirty="0">
              <a:gradFill>
                <a:gsLst>
                  <a:gs pos="0">
                    <a:schemeClr val="accent2"/>
                  </a:gs>
                  <a:gs pos="100000">
                    <a:schemeClr val="accent2"/>
                  </a:gs>
                </a:gsLst>
                <a:lin ang="5400000" scaled="0"/>
              </a:gradFill>
            </a:endParaRPr>
          </a:p>
          <a:p>
            <a:pPr algn="ctr" defTabSz="914099" fontAlgn="base">
              <a:spcBef>
                <a:spcPct val="0"/>
              </a:spcBef>
              <a:spcAft>
                <a:spcPct val="0"/>
              </a:spcAft>
            </a:pPr>
            <a:r>
              <a:rPr lang="en-US" sz="1400" dirty="0">
                <a:gradFill>
                  <a:gsLst>
                    <a:gs pos="0">
                      <a:schemeClr val="accent2"/>
                    </a:gs>
                    <a:gs pos="100000">
                      <a:schemeClr val="accent2"/>
                    </a:gs>
                  </a:gsLst>
                  <a:lin ang="5400000" scaled="0"/>
                </a:gradFill>
              </a:rPr>
              <a:t>Import/Export Service</a:t>
            </a:r>
          </a:p>
        </p:txBody>
      </p:sp>
      <p:cxnSp>
        <p:nvCxnSpPr>
          <p:cNvPr id="59" name="Straight Arrow Connector 58"/>
          <p:cNvCxnSpPr>
            <a:stCxn id="56" idx="0"/>
            <a:endCxn id="2" idx="2"/>
          </p:cNvCxnSpPr>
          <p:nvPr/>
        </p:nvCxnSpPr>
        <p:spPr>
          <a:xfrm flipH="1" flipV="1">
            <a:off x="9055689" y="2304203"/>
            <a:ext cx="3454" cy="471533"/>
          </a:xfrm>
          <a:prstGeom prst="straightConnector1">
            <a:avLst/>
          </a:prstGeom>
          <a:ln w="1905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9009845" y="2429149"/>
            <a:ext cx="2558378" cy="246221"/>
          </a:xfrm>
          <a:prstGeom prst="rect">
            <a:avLst/>
          </a:prstGeom>
          <a:noFill/>
        </p:spPr>
        <p:txBody>
          <a:bodyPr wrap="square" rtlCol="0">
            <a:spAutoFit/>
          </a:bodyPr>
          <a:lstStyle/>
          <a:p>
            <a:r>
              <a:rPr lang="en-US" sz="1000" b="1" dirty="0" smtClean="0"/>
              <a:t> SQL Database Service Import / Export</a:t>
            </a:r>
          </a:p>
        </p:txBody>
      </p:sp>
      <p:grpSp>
        <p:nvGrpSpPr>
          <p:cNvPr id="11" name="Group 10"/>
          <p:cNvGrpSpPr/>
          <p:nvPr/>
        </p:nvGrpSpPr>
        <p:grpSpPr>
          <a:xfrm>
            <a:off x="5780199" y="4070218"/>
            <a:ext cx="725471" cy="499343"/>
            <a:chOff x="5780199" y="4298809"/>
            <a:chExt cx="725471" cy="499343"/>
          </a:xfrm>
        </p:grpSpPr>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4660" y="4298809"/>
              <a:ext cx="472322" cy="470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TextBox 70"/>
            <p:cNvSpPr txBox="1"/>
            <p:nvPr/>
          </p:nvSpPr>
          <p:spPr>
            <a:xfrm>
              <a:off x="5780199" y="4382654"/>
              <a:ext cx="725471" cy="415498"/>
            </a:xfrm>
            <a:prstGeom prst="rect">
              <a:avLst/>
            </a:prstGeom>
            <a:noFill/>
          </p:spPr>
          <p:txBody>
            <a:bodyPr wrap="square" rtlCol="0">
              <a:spAutoFit/>
            </a:bodyPr>
            <a:lstStyle/>
            <a:p>
              <a:pPr algn="ctr"/>
              <a:r>
                <a:rPr lang="en-US" sz="700" b="1" dirty="0" smtClean="0"/>
                <a:t>BACPAC</a:t>
              </a:r>
            </a:p>
            <a:p>
              <a:pPr algn="ctr"/>
              <a:r>
                <a:rPr lang="en-US" sz="700" b="1" dirty="0" smtClean="0"/>
                <a:t>Upload/</a:t>
              </a:r>
            </a:p>
            <a:p>
              <a:pPr algn="ctr"/>
              <a:r>
                <a:rPr lang="en-US" sz="700" b="1" dirty="0" smtClean="0"/>
                <a:t>Download</a:t>
              </a:r>
              <a:endParaRPr lang="en-US" sz="700" b="1" dirty="0"/>
            </a:p>
          </p:txBody>
        </p:sp>
      </p:grpSp>
      <p:sp>
        <p:nvSpPr>
          <p:cNvPr id="3" name="Title 2"/>
          <p:cNvSpPr>
            <a:spLocks noGrp="1"/>
          </p:cNvSpPr>
          <p:nvPr>
            <p:ph type="title"/>
          </p:nvPr>
        </p:nvSpPr>
        <p:spPr>
          <a:xfrm>
            <a:off x="519112" y="228600"/>
            <a:ext cx="11149013" cy="747897"/>
          </a:xfrm>
        </p:spPr>
        <p:txBody>
          <a:bodyPr/>
          <a:lstStyle/>
          <a:p>
            <a:r>
              <a:rPr lang="en-US" dirty="0"/>
              <a:t>Architecture</a:t>
            </a:r>
          </a:p>
        </p:txBody>
      </p:sp>
      <p:pic>
        <p:nvPicPr>
          <p:cNvPr id="6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0170" y="1743852"/>
            <a:ext cx="446076" cy="475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8290" y="1743852"/>
            <a:ext cx="446076" cy="475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Arrow Connector 9"/>
          <p:cNvCxnSpPr/>
          <p:nvPr/>
        </p:nvCxnSpPr>
        <p:spPr>
          <a:xfrm flipV="1">
            <a:off x="6328282" y="5826948"/>
            <a:ext cx="2607440" cy="1477"/>
          </a:xfrm>
          <a:prstGeom prst="straightConnector1">
            <a:avLst/>
          </a:prstGeom>
          <a:ln w="22225">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802630" y="5864881"/>
            <a:ext cx="1881485" cy="152349"/>
          </a:xfrm>
          <a:prstGeom prst="rect">
            <a:avLst/>
          </a:prstGeom>
          <a:noFill/>
        </p:spPr>
        <p:txBody>
          <a:bodyPr wrap="square" lIns="0" tIns="0" rIns="0" bIns="0" rtlCol="0">
            <a:spAutoFit/>
          </a:bodyPr>
          <a:lstStyle/>
          <a:p>
            <a:pPr>
              <a:lnSpc>
                <a:spcPct val="90000"/>
              </a:lnSpc>
              <a:spcBef>
                <a:spcPct val="20000"/>
              </a:spcBef>
              <a:buSzPct val="80000"/>
            </a:pPr>
            <a:r>
              <a:rPr lang="en-US" sz="1100" b="1" dirty="0" smtClean="0"/>
              <a:t>Client-side Import/Export</a:t>
            </a:r>
            <a:endParaRPr lang="en-US" sz="1100" b="1" dirty="0"/>
          </a:p>
        </p:txBody>
      </p:sp>
      <p:sp>
        <p:nvSpPr>
          <p:cNvPr id="36" name="Rectangle 3"/>
          <p:cNvSpPr>
            <a:spLocks noGrp="1" noChangeArrowheads="1"/>
          </p:cNvSpPr>
          <p:nvPr>
            <p:ph type="body" sz="quarter" idx="10"/>
          </p:nvPr>
        </p:nvSpPr>
        <p:spPr>
          <a:xfrm>
            <a:off x="519112" y="1447800"/>
            <a:ext cx="4126573" cy="1565044"/>
          </a:xfrm>
        </p:spPr>
        <p:txBody>
          <a:bodyPr/>
          <a:lstStyle/>
          <a:p>
            <a:r>
              <a:rPr lang="en-US" sz="2800" dirty="0" smtClean="0">
                <a:gradFill>
                  <a:gsLst>
                    <a:gs pos="0">
                      <a:schemeClr val="accent2"/>
                    </a:gs>
                    <a:gs pos="100000">
                      <a:schemeClr val="accent2"/>
                    </a:gs>
                  </a:gsLst>
                  <a:lin ang="5400000" scaled="0"/>
                </a:gradFill>
              </a:rPr>
              <a:t>Windows Azure</a:t>
            </a:r>
            <a:endParaRPr lang="en-US" sz="2800" b="1" dirty="0" smtClean="0">
              <a:gradFill>
                <a:gsLst>
                  <a:gs pos="0">
                    <a:srgbClr val="595959"/>
                  </a:gs>
                  <a:gs pos="100000">
                    <a:srgbClr val="595959"/>
                  </a:gs>
                </a:gsLst>
                <a:lin ang="5400000" scaled="0"/>
              </a:gradFill>
            </a:endParaRPr>
          </a:p>
          <a:p>
            <a:r>
              <a:rPr lang="en-US" sz="2000" dirty="0" smtClean="0">
                <a:gradFill>
                  <a:gsLst>
                    <a:gs pos="0">
                      <a:srgbClr val="595959"/>
                    </a:gs>
                    <a:gs pos="100000">
                      <a:srgbClr val="595959"/>
                    </a:gs>
                  </a:gsLst>
                  <a:lin ang="5400000" scaled="0"/>
                </a:gradFill>
                <a:latin typeface="+mn-lt"/>
              </a:rPr>
              <a:t>Blob Storage</a:t>
            </a:r>
          </a:p>
          <a:p>
            <a:r>
              <a:rPr lang="en-US" sz="2000" dirty="0" smtClean="0">
                <a:gradFill>
                  <a:gsLst>
                    <a:gs pos="0">
                      <a:srgbClr val="595959"/>
                    </a:gs>
                    <a:gs pos="100000">
                      <a:srgbClr val="595959"/>
                    </a:gs>
                  </a:gsLst>
                  <a:lin ang="5400000" scaled="0"/>
                </a:gradFill>
                <a:latin typeface="+mn-lt"/>
              </a:rPr>
              <a:t>SQL Database</a:t>
            </a:r>
            <a:endParaRPr lang="en-US" sz="2000" dirty="0">
              <a:gradFill>
                <a:gsLst>
                  <a:gs pos="0">
                    <a:srgbClr val="595959"/>
                  </a:gs>
                  <a:gs pos="100000">
                    <a:srgbClr val="595959"/>
                  </a:gs>
                </a:gsLst>
                <a:lin ang="5400000" scaled="0"/>
              </a:gradFill>
              <a:latin typeface="+mn-lt"/>
            </a:endParaRPr>
          </a:p>
          <a:p>
            <a:r>
              <a:rPr lang="en-US" sz="2000" dirty="0" smtClean="0">
                <a:gradFill>
                  <a:gsLst>
                    <a:gs pos="0">
                      <a:srgbClr val="595959"/>
                    </a:gs>
                    <a:gs pos="100000">
                      <a:srgbClr val="595959"/>
                    </a:gs>
                  </a:gsLst>
                  <a:lin ang="5400000" scaled="0"/>
                </a:gradFill>
                <a:latin typeface="+mn-lt"/>
              </a:rPr>
              <a:t>DAC </a:t>
            </a:r>
            <a:r>
              <a:rPr lang="en-US" sz="2000" dirty="0" err="1" smtClean="0">
                <a:gradFill>
                  <a:gsLst>
                    <a:gs pos="0">
                      <a:srgbClr val="595959"/>
                    </a:gs>
                    <a:gs pos="100000">
                      <a:srgbClr val="595959"/>
                    </a:gs>
                  </a:gsLst>
                  <a:lin ang="5400000" scaled="0"/>
                </a:gradFill>
                <a:latin typeface="+mn-lt"/>
              </a:rPr>
              <a:t>Fx</a:t>
            </a:r>
            <a:r>
              <a:rPr lang="en-US" sz="2000" dirty="0" smtClean="0">
                <a:gradFill>
                  <a:gsLst>
                    <a:gs pos="0">
                      <a:srgbClr val="595959"/>
                    </a:gs>
                    <a:gs pos="100000">
                      <a:srgbClr val="595959"/>
                    </a:gs>
                  </a:gsLst>
                  <a:lin ang="5400000" scaled="0"/>
                </a:gradFill>
                <a:latin typeface="+mn-lt"/>
              </a:rPr>
              <a:t> Import/Export </a:t>
            </a:r>
            <a:r>
              <a:rPr lang="en-US" sz="2000" dirty="0">
                <a:gradFill>
                  <a:gsLst>
                    <a:gs pos="0">
                      <a:srgbClr val="595959"/>
                    </a:gs>
                    <a:gs pos="100000">
                      <a:srgbClr val="595959"/>
                    </a:gs>
                  </a:gsLst>
                  <a:lin ang="5400000" scaled="0"/>
                </a:gradFill>
                <a:latin typeface="+mn-lt"/>
              </a:rPr>
              <a:t>service </a:t>
            </a:r>
          </a:p>
        </p:txBody>
      </p:sp>
      <p:sp>
        <p:nvSpPr>
          <p:cNvPr id="40" name="Rectangle 39"/>
          <p:cNvSpPr/>
          <p:nvPr/>
        </p:nvSpPr>
        <p:spPr>
          <a:xfrm>
            <a:off x="7054371" y="2741569"/>
            <a:ext cx="630972" cy="620316"/>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400" dirty="0">
              <a:gradFill>
                <a:gsLst>
                  <a:gs pos="0">
                    <a:schemeClr val="accent2"/>
                  </a:gs>
                  <a:gs pos="100000">
                    <a:schemeClr val="accent2"/>
                  </a:gs>
                </a:gsLst>
                <a:lin ang="5400000" scaled="0"/>
              </a:gradFill>
            </a:endParaRPr>
          </a:p>
        </p:txBody>
      </p:sp>
      <p:grpSp>
        <p:nvGrpSpPr>
          <p:cNvPr id="8" name="Group 7"/>
          <p:cNvGrpSpPr/>
          <p:nvPr/>
        </p:nvGrpSpPr>
        <p:grpSpPr>
          <a:xfrm>
            <a:off x="7075245" y="2837726"/>
            <a:ext cx="612082" cy="527667"/>
            <a:chOff x="7044765" y="2540546"/>
            <a:chExt cx="612082" cy="527667"/>
          </a:xfrm>
        </p:grpSpPr>
        <p:pic>
          <p:nvPicPr>
            <p:cNvPr id="5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6114" y="2540546"/>
              <a:ext cx="429384" cy="42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TextBox 57"/>
            <p:cNvSpPr txBox="1"/>
            <p:nvPr/>
          </p:nvSpPr>
          <p:spPr>
            <a:xfrm>
              <a:off x="7044765" y="2606548"/>
              <a:ext cx="612082" cy="461665"/>
            </a:xfrm>
            <a:prstGeom prst="rect">
              <a:avLst/>
            </a:prstGeom>
            <a:noFill/>
          </p:spPr>
          <p:txBody>
            <a:bodyPr wrap="square" rtlCol="0">
              <a:spAutoFit/>
            </a:bodyPr>
            <a:lstStyle/>
            <a:p>
              <a:pPr algn="ctr"/>
              <a:r>
                <a:rPr lang="en-US" sz="800" b="1" dirty="0" smtClean="0"/>
                <a:t>BACPAC</a:t>
              </a:r>
            </a:p>
            <a:p>
              <a:pPr algn="ctr"/>
              <a:r>
                <a:rPr lang="en-US" sz="800" b="1" dirty="0" smtClean="0"/>
                <a:t>Copy</a:t>
              </a:r>
              <a:endParaRPr lang="en-US" sz="800" b="1" dirty="0"/>
            </a:p>
          </p:txBody>
        </p:sp>
      </p:grpSp>
      <p:cxnSp>
        <p:nvCxnSpPr>
          <p:cNvPr id="48" name="Straight Arrow Connector 47"/>
          <p:cNvCxnSpPr/>
          <p:nvPr/>
        </p:nvCxnSpPr>
        <p:spPr>
          <a:xfrm flipV="1">
            <a:off x="8684116" y="3379416"/>
            <a:ext cx="0" cy="1190145"/>
          </a:xfrm>
          <a:prstGeom prst="straightConnector1">
            <a:avLst/>
          </a:prstGeom>
          <a:ln w="22225">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bwMode="auto">
          <a:xfrm>
            <a:off x="7442849" y="4436596"/>
            <a:ext cx="1616294" cy="525328"/>
          </a:xfrm>
          <a:prstGeom prst="rect">
            <a:avLst/>
          </a:prstGeom>
          <a:solidFill>
            <a:srgbClr val="FCFCFC"/>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gradFill>
                  <a:gsLst>
                    <a:gs pos="0">
                      <a:schemeClr val="accent2"/>
                    </a:gs>
                    <a:gs pos="100000">
                      <a:schemeClr val="accent2"/>
                    </a:gs>
                  </a:gsLst>
                  <a:lin ang="5400000" scaled="0"/>
                </a:gradFill>
              </a:rPr>
              <a:t>Import / Export Request (REST)</a:t>
            </a:r>
            <a:endParaRPr lang="en-US" sz="1400" dirty="0">
              <a:gradFill>
                <a:gsLst>
                  <a:gs pos="0">
                    <a:schemeClr val="accent2"/>
                  </a:gs>
                  <a:gs pos="100000">
                    <a:schemeClr val="accent2"/>
                  </a:gs>
                </a:gsLst>
                <a:lin ang="5400000" scaled="0"/>
              </a:gradFill>
            </a:endParaRPr>
          </a:p>
        </p:txBody>
      </p:sp>
      <p:cxnSp>
        <p:nvCxnSpPr>
          <p:cNvPr id="20" name="Straight Connector 19"/>
          <p:cNvCxnSpPr/>
          <p:nvPr/>
        </p:nvCxnSpPr>
        <p:spPr>
          <a:xfrm flipV="1">
            <a:off x="6262991" y="4767840"/>
            <a:ext cx="0" cy="748231"/>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2" descr="C:\Users\scottkl\AppData\Local\Microsoft\Windows\Temporary Internet Files\Content.IE5\GKLOYO71\MC900434845[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8115" y="5447491"/>
            <a:ext cx="729528" cy="729528"/>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p:cNvCxnSpPr/>
          <p:nvPr/>
        </p:nvCxnSpPr>
        <p:spPr>
          <a:xfrm>
            <a:off x="6262991" y="4767840"/>
            <a:ext cx="1179858" cy="0"/>
          </a:xfrm>
          <a:prstGeom prst="straightConnector1">
            <a:avLst/>
          </a:prstGeom>
          <a:ln w="22225">
            <a:solidFill>
              <a:schemeClr val="accent2"/>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46220" y="5367199"/>
            <a:ext cx="74295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Rectangle 3"/>
          <p:cNvSpPr txBox="1">
            <a:spLocks noChangeArrowheads="1"/>
          </p:cNvSpPr>
          <p:nvPr/>
        </p:nvSpPr>
        <p:spPr>
          <a:xfrm>
            <a:off x="519112" y="3658155"/>
            <a:ext cx="4126573" cy="1565044"/>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8"/>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8"/>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8"/>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gradFill>
                  <a:gsLst>
                    <a:gs pos="0">
                      <a:schemeClr val="accent2"/>
                    </a:gs>
                    <a:gs pos="100000">
                      <a:schemeClr val="accent2"/>
                    </a:gs>
                  </a:gsLst>
                  <a:lin ang="5400000" scaled="0"/>
                </a:gradFill>
              </a:rPr>
              <a:t>On-Premises</a:t>
            </a:r>
            <a:endParaRPr lang="en-US" sz="2800" b="1" dirty="0" smtClean="0">
              <a:gradFill>
                <a:gsLst>
                  <a:gs pos="0">
                    <a:srgbClr val="595959"/>
                  </a:gs>
                  <a:gs pos="100000">
                    <a:srgbClr val="595959"/>
                  </a:gs>
                </a:gsLst>
                <a:lin ang="5400000" scaled="0"/>
              </a:gradFill>
            </a:endParaRPr>
          </a:p>
          <a:p>
            <a:r>
              <a:rPr lang="en-US" sz="2000" dirty="0" smtClean="0">
                <a:gradFill>
                  <a:gsLst>
                    <a:gs pos="0">
                      <a:srgbClr val="595959"/>
                    </a:gs>
                    <a:gs pos="100000">
                      <a:srgbClr val="595959"/>
                    </a:gs>
                  </a:gsLst>
                  <a:lin ang="5400000" scaled="0"/>
                </a:gradFill>
                <a:latin typeface="+mn-lt"/>
              </a:rPr>
              <a:t>SQL Server 2005, 2008/R2, 2012</a:t>
            </a:r>
          </a:p>
          <a:p>
            <a:r>
              <a:rPr lang="en-US" sz="2000" dirty="0" smtClean="0">
                <a:gradFill>
                  <a:gsLst>
                    <a:gs pos="0">
                      <a:srgbClr val="595959"/>
                    </a:gs>
                    <a:gs pos="100000">
                      <a:srgbClr val="595959"/>
                    </a:gs>
                  </a:gsLst>
                  <a:lin ang="5400000" scaled="0"/>
                </a:gradFill>
                <a:latin typeface="+mn-lt"/>
              </a:rPr>
              <a:t>DAC </a:t>
            </a:r>
            <a:r>
              <a:rPr lang="en-US" sz="2000" dirty="0" err="1" smtClean="0">
                <a:gradFill>
                  <a:gsLst>
                    <a:gs pos="0">
                      <a:srgbClr val="595959"/>
                    </a:gs>
                    <a:gs pos="100000">
                      <a:srgbClr val="595959"/>
                    </a:gs>
                  </a:gsLst>
                  <a:lin ang="5400000" scaled="0"/>
                </a:gradFill>
                <a:latin typeface="+mn-lt"/>
              </a:rPr>
              <a:t>Fx</a:t>
            </a:r>
            <a:endParaRPr lang="en-US" sz="2000" dirty="0" smtClean="0">
              <a:gradFill>
                <a:gsLst>
                  <a:gs pos="0">
                    <a:srgbClr val="595959"/>
                  </a:gs>
                  <a:gs pos="100000">
                    <a:srgbClr val="595959"/>
                  </a:gs>
                </a:gsLst>
                <a:lin ang="5400000" scaled="0"/>
              </a:gradFill>
              <a:latin typeface="+mn-lt"/>
            </a:endParaRPr>
          </a:p>
          <a:p>
            <a:r>
              <a:rPr lang="en-US" sz="2000" dirty="0" smtClean="0">
                <a:gradFill>
                  <a:gsLst>
                    <a:gs pos="0">
                      <a:srgbClr val="595959"/>
                    </a:gs>
                    <a:gs pos="100000">
                      <a:srgbClr val="595959"/>
                    </a:gs>
                  </a:gsLst>
                  <a:lin ang="5400000" scaled="0"/>
                </a:gradFill>
                <a:latin typeface="+mn-lt"/>
              </a:rPr>
              <a:t>Client-Side Tools (SSMS and SSDT)</a:t>
            </a:r>
          </a:p>
        </p:txBody>
      </p:sp>
    </p:spTree>
    <p:extLst>
      <p:ext uri="{BB962C8B-B14F-4D97-AF65-F5344CB8AC3E}">
        <p14:creationId xmlns:p14="http://schemas.microsoft.com/office/powerpoint/2010/main" val="23168445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a:xfrm>
            <a:off x="519112" y="228600"/>
            <a:ext cx="11149013" cy="747897"/>
          </a:xfrm>
        </p:spPr>
        <p:txBody>
          <a:bodyPr/>
          <a:lstStyle/>
          <a:p>
            <a:r>
              <a:rPr lang="en-US" dirty="0" smtClean="0"/>
              <a:t>Service Benefits</a:t>
            </a:r>
            <a:endParaRPr lang="en-US" dirty="0"/>
          </a:p>
        </p:txBody>
      </p:sp>
      <p:sp>
        <p:nvSpPr>
          <p:cNvPr id="944131" name="Rectangle 3"/>
          <p:cNvSpPr>
            <a:spLocks noGrp="1" noChangeArrowheads="1"/>
          </p:cNvSpPr>
          <p:nvPr>
            <p:ph type="body" sz="quarter" idx="10"/>
          </p:nvPr>
        </p:nvSpPr>
        <p:spPr>
          <a:xfrm>
            <a:off x="519112" y="1767660"/>
            <a:ext cx="5326913" cy="2742289"/>
          </a:xfrm>
        </p:spPr>
        <p:txBody>
          <a:bodyPr/>
          <a:lstStyle/>
          <a:p>
            <a:r>
              <a:rPr lang="en-US" sz="2800" dirty="0" smtClean="0">
                <a:gradFill>
                  <a:gsLst>
                    <a:gs pos="0">
                      <a:schemeClr val="accent2"/>
                    </a:gs>
                    <a:gs pos="100000">
                      <a:schemeClr val="accent2"/>
                    </a:gs>
                  </a:gsLst>
                  <a:lin ang="5400000" scaled="0"/>
                </a:gradFill>
              </a:rPr>
              <a:t>Included with the Service</a:t>
            </a:r>
            <a:endParaRPr lang="en-US" sz="2800" spc="-50" dirty="0" smtClean="0"/>
          </a:p>
          <a:p>
            <a:r>
              <a:rPr lang="en-US" sz="2000" spc="-50" dirty="0" smtClean="0">
                <a:latin typeface="+mn-lt"/>
              </a:rPr>
              <a:t>Automated Service Endpoint</a:t>
            </a:r>
          </a:p>
          <a:p>
            <a:r>
              <a:rPr lang="en-US" sz="2000" spc="-50" dirty="0" smtClean="0">
                <a:latin typeface="+mn-lt"/>
              </a:rPr>
              <a:t>Integrated Portal Experience</a:t>
            </a:r>
          </a:p>
          <a:p>
            <a:r>
              <a:rPr lang="en-US" sz="2000" spc="-50" dirty="0" smtClean="0">
                <a:latin typeface="+mn-lt"/>
              </a:rPr>
              <a:t>Performance via data center side deployment</a:t>
            </a:r>
          </a:p>
          <a:p>
            <a:r>
              <a:rPr lang="en-US" sz="2000" spc="-50" dirty="0" smtClean="0">
                <a:latin typeface="+mn-lt"/>
              </a:rPr>
              <a:t>Connection Resiliency</a:t>
            </a:r>
          </a:p>
          <a:p>
            <a:r>
              <a:rPr lang="en-US" sz="2000" spc="-50" dirty="0" smtClean="0">
                <a:latin typeface="+mn-lt"/>
              </a:rPr>
              <a:t>Selective Export</a:t>
            </a:r>
          </a:p>
          <a:p>
            <a:r>
              <a:rPr lang="en-US" sz="2000" spc="-50" dirty="0" smtClean="0">
                <a:latin typeface="+mn-lt"/>
              </a:rPr>
              <a:t>Progressive Status Reporting</a:t>
            </a:r>
          </a:p>
        </p:txBody>
      </p:sp>
      <p:sp>
        <p:nvSpPr>
          <p:cNvPr id="3" name="Rectangle 2"/>
          <p:cNvSpPr/>
          <p:nvPr>
            <p:custDataLst>
              <p:tags r:id="rId1"/>
            </p:custDataLst>
          </p:nvPr>
        </p:nvSpPr>
        <p:spPr bwMode="auto">
          <a:xfrm>
            <a:off x="7425069" y="1889469"/>
            <a:ext cx="3139440" cy="31394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40970" tIns="93980" rIns="140970" bIns="93980" numCol="1" rtlCol="0" anchor="b" anchorCtr="0" compatLnSpc="1">
            <a:prstTxWarp prst="textNoShape">
              <a:avLst/>
            </a:prstTxWarp>
          </a:bodyPr>
          <a:lstStyle/>
          <a:p>
            <a:pPr defTabSz="914099" fontAlgn="base">
              <a:spcBef>
                <a:spcPct val="0"/>
              </a:spcBef>
              <a:spcAft>
                <a:spcPct val="0"/>
              </a:spcAft>
            </a:pPr>
            <a:endParaRPr lang="en-US" sz="3000" dirty="0" smtClean="0">
              <a:gradFill flip="none" rotWithShape="1">
                <a:gsLst>
                  <a:gs pos="0">
                    <a:srgbClr val="FFFFFF"/>
                  </a:gs>
                  <a:gs pos="100000">
                    <a:srgbClr val="FFFFFF"/>
                  </a:gs>
                </a:gsLst>
                <a:lin ang="5400000" scaled="0"/>
                <a:tileRect/>
              </a:gradFill>
            </a:endParaRPr>
          </a:p>
        </p:txBody>
      </p:sp>
      <p:pic>
        <p:nvPicPr>
          <p:cNvPr id="1026" name="Picture 2" descr="C:\Users\scottkl\AppData\Local\MetroStyleAddIn\Icons\Like.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4754" y="2094613"/>
            <a:ext cx="2600070" cy="2729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56315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a:xfrm>
            <a:off x="519112" y="228600"/>
            <a:ext cx="11149013" cy="747897"/>
          </a:xfrm>
        </p:spPr>
        <p:txBody>
          <a:bodyPr/>
          <a:lstStyle/>
          <a:p>
            <a:r>
              <a:rPr lang="en-US" dirty="0" smtClean="0"/>
              <a:t>Requirements</a:t>
            </a:r>
            <a:endParaRPr lang="en-US" dirty="0"/>
          </a:p>
        </p:txBody>
      </p:sp>
      <p:sp>
        <p:nvSpPr>
          <p:cNvPr id="944131" name="Rectangle 3"/>
          <p:cNvSpPr>
            <a:spLocks noGrp="1" noChangeArrowheads="1"/>
          </p:cNvSpPr>
          <p:nvPr>
            <p:ph sz="half" idx="1"/>
          </p:nvPr>
        </p:nvSpPr>
        <p:spPr>
          <a:xfrm>
            <a:off x="519112" y="1447801"/>
            <a:ext cx="5860423" cy="3265509"/>
          </a:xfrm>
        </p:spPr>
        <p:txBody>
          <a:bodyPr/>
          <a:lstStyle/>
          <a:p>
            <a:pPr marL="0" indent="0">
              <a:buNone/>
            </a:pPr>
            <a:r>
              <a:rPr lang="en-US" sz="2800" dirty="0" smtClean="0">
                <a:solidFill>
                  <a:srgbClr val="00B0F0">
                    <a:alpha val="99000"/>
                  </a:srgbClr>
                </a:solidFill>
                <a:latin typeface="Segoe UI Light" pitchFamily="34" charset="0"/>
              </a:rPr>
              <a:t>On-Premises</a:t>
            </a:r>
          </a:p>
          <a:p>
            <a:pPr marL="0" indent="0">
              <a:buNone/>
            </a:pPr>
            <a:r>
              <a:rPr lang="en-US" sz="2000" spc="-50" dirty="0" smtClean="0"/>
              <a:t>SQL Server 2012</a:t>
            </a:r>
          </a:p>
          <a:p>
            <a:pPr marL="0" indent="0">
              <a:buNone/>
            </a:pPr>
            <a:r>
              <a:rPr lang="en-US" sz="1800" spc="-50" dirty="0" smtClean="0">
                <a:latin typeface="Segoe UI Light" pitchFamily="34" charset="0"/>
              </a:rPr>
              <a:t>All necessary components are installed</a:t>
            </a:r>
            <a:endParaRPr lang="en-US" sz="1800" spc="-50" dirty="0">
              <a:latin typeface="Segoe UI Light" pitchFamily="34" charset="0"/>
            </a:endParaRPr>
          </a:p>
          <a:p>
            <a:pPr marL="0" indent="0">
              <a:buNone/>
            </a:pPr>
            <a:endParaRPr lang="en-US" sz="2000" spc="-50" dirty="0" smtClean="0"/>
          </a:p>
          <a:p>
            <a:pPr marL="0" indent="0">
              <a:buNone/>
            </a:pPr>
            <a:r>
              <a:rPr lang="en-US" sz="2000" spc="-50" dirty="0" smtClean="0"/>
              <a:t>SQL Server* 2008 R2, 2008, 2005</a:t>
            </a:r>
            <a:endParaRPr lang="en-US" sz="2000" spc="-50" dirty="0"/>
          </a:p>
          <a:p>
            <a:pPr marL="0" indent="0">
              <a:buNone/>
            </a:pPr>
            <a:r>
              <a:rPr lang="en-US" sz="1800" spc="-50" dirty="0" smtClean="0">
                <a:latin typeface="Segoe UI Light" pitchFamily="34" charset="0"/>
              </a:rPr>
              <a:t>Data-tier Application Framework</a:t>
            </a:r>
          </a:p>
          <a:p>
            <a:pPr marL="0" indent="0">
              <a:buNone/>
            </a:pPr>
            <a:r>
              <a:rPr lang="en-US" sz="1800" spc="-50" dirty="0" err="1" smtClean="0">
                <a:latin typeface="Segoe UI Light" pitchFamily="34" charset="0"/>
              </a:rPr>
              <a:t>ScriptDOM</a:t>
            </a:r>
            <a:endParaRPr lang="en-US" sz="1800" spc="-50" dirty="0" smtClean="0">
              <a:latin typeface="Segoe UI Light" pitchFamily="34" charset="0"/>
            </a:endParaRPr>
          </a:p>
          <a:p>
            <a:pPr marL="0" indent="0">
              <a:buNone/>
            </a:pPr>
            <a:r>
              <a:rPr lang="en-US" sz="1800" spc="-50" dirty="0" smtClean="0">
                <a:latin typeface="Segoe UI Light" pitchFamily="34" charset="0"/>
              </a:rPr>
              <a:t>System CLR Types</a:t>
            </a:r>
          </a:p>
          <a:p>
            <a:pPr marL="0" indent="0">
              <a:buNone/>
            </a:pPr>
            <a:endParaRPr lang="en-US" sz="1800" spc="-50" dirty="0">
              <a:latin typeface="Segoe UI Light" pitchFamily="34" charset="0"/>
            </a:endParaRPr>
          </a:p>
          <a:p>
            <a:pPr marL="0" indent="0">
              <a:buNone/>
            </a:pPr>
            <a:endParaRPr lang="en-US" sz="2000" spc="-50" dirty="0" smtClean="0"/>
          </a:p>
        </p:txBody>
      </p:sp>
      <p:sp>
        <p:nvSpPr>
          <p:cNvPr id="2" name="Content Placeholder 1"/>
          <p:cNvSpPr>
            <a:spLocks noGrp="1"/>
          </p:cNvSpPr>
          <p:nvPr>
            <p:ph sz="half" idx="2"/>
          </p:nvPr>
        </p:nvSpPr>
        <p:spPr>
          <a:xfrm>
            <a:off x="6840971" y="1447800"/>
            <a:ext cx="4812340" cy="1064907"/>
          </a:xfrm>
        </p:spPr>
        <p:txBody>
          <a:bodyPr/>
          <a:lstStyle/>
          <a:p>
            <a:pPr marL="0" indent="0">
              <a:buNone/>
            </a:pPr>
            <a:r>
              <a:rPr lang="en-US" sz="2800" dirty="0" smtClean="0">
                <a:solidFill>
                  <a:srgbClr val="00B0F0">
                    <a:alpha val="99000"/>
                  </a:srgbClr>
                </a:solidFill>
                <a:latin typeface="Segoe UI Light" pitchFamily="34" charset="0"/>
              </a:rPr>
              <a:t>Windows Azure</a:t>
            </a:r>
            <a:endParaRPr lang="en-US" sz="2800" dirty="0">
              <a:solidFill>
                <a:srgbClr val="00B0F0">
                  <a:alpha val="99000"/>
                </a:srgbClr>
              </a:solidFill>
              <a:latin typeface="Segoe UI Light" pitchFamily="34" charset="0"/>
            </a:endParaRPr>
          </a:p>
          <a:p>
            <a:pPr marL="0" indent="0">
              <a:buNone/>
            </a:pPr>
            <a:r>
              <a:rPr lang="en-US" sz="2000" spc="-50" dirty="0" smtClean="0"/>
              <a:t>Storage Account</a:t>
            </a:r>
          </a:p>
          <a:p>
            <a:pPr marL="0" indent="0">
              <a:buNone/>
            </a:pPr>
            <a:r>
              <a:rPr lang="en-US" sz="2000" spc="-50" dirty="0" smtClean="0"/>
              <a:t>SQL Database Server</a:t>
            </a:r>
            <a:endParaRPr lang="en-US" sz="2000" spc="-50" dirty="0"/>
          </a:p>
        </p:txBody>
      </p:sp>
      <p:sp>
        <p:nvSpPr>
          <p:cNvPr id="5" name="Content Placeholder 1"/>
          <p:cNvSpPr txBox="1">
            <a:spLocks/>
          </p:cNvSpPr>
          <p:nvPr/>
        </p:nvSpPr>
        <p:spPr>
          <a:xfrm>
            <a:off x="518146" y="5388168"/>
            <a:ext cx="10975653" cy="637097"/>
          </a:xfrm>
          <a:prstGeom prst="rect">
            <a:avLst/>
          </a:prstGeom>
        </p:spPr>
        <p:txBody>
          <a:bodyPr vert="horz" wrap="square" lIns="0" tIns="0" rIns="0" bIns="0" rtlCol="0">
            <a:spAutoFit/>
          </a:bodyPr>
          <a:lstStyle>
            <a:lvl1pPr marL="457200" indent="-457200" algn="l" defTabSz="914363" rtl="0" eaLnBrk="1" latinLnBrk="0" hangingPunct="1">
              <a:lnSpc>
                <a:spcPct val="90000"/>
              </a:lnSpc>
              <a:spcBef>
                <a:spcPct val="20000"/>
              </a:spcBef>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gn="l" defTabSz="914363" rtl="0" eaLnBrk="1" latinLnBrk="0" hangingPunct="1">
              <a:lnSpc>
                <a:spcPct val="90000"/>
              </a:lnSpc>
              <a:spcBef>
                <a:spcPct val="20000"/>
              </a:spcBef>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gn="l" defTabSz="914363" rtl="0" eaLnBrk="1" latinLnBrk="0" hangingPunct="1">
              <a:lnSpc>
                <a:spcPct val="90000"/>
              </a:lnSpc>
              <a:spcBef>
                <a:spcPct val="20000"/>
              </a:spcBef>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gn="l" defTabSz="914363" rtl="0" eaLnBrk="1" latinLnBrk="0" hangingPunct="1">
              <a:lnSpc>
                <a:spcPct val="90000"/>
              </a:lnSpc>
              <a:spcBef>
                <a:spcPct val="20000"/>
              </a:spcBef>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gn="l" defTabSz="914363" rtl="0" eaLnBrk="1" latinLnBrk="0" hangingPunct="1">
              <a:lnSpc>
                <a:spcPct val="90000"/>
              </a:lnSpc>
              <a:spcBef>
                <a:spcPct val="20000"/>
              </a:spcBef>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r>
              <a:rPr lang="en-US" sz="2400" dirty="0" smtClean="0">
                <a:solidFill>
                  <a:srgbClr val="00B0F0">
                    <a:alpha val="99000"/>
                  </a:srgbClr>
                </a:solidFill>
                <a:latin typeface="Segoe UI Light" pitchFamily="34" charset="0"/>
              </a:rPr>
              <a:t>Note:</a:t>
            </a:r>
          </a:p>
          <a:p>
            <a:pPr marL="0" indent="0">
              <a:buFont typeface="Arial" pitchFamily="34" charset="0"/>
              <a:buNone/>
            </a:pPr>
            <a:r>
              <a:rPr lang="en-US" sz="1800" spc="-50" dirty="0" smtClean="0"/>
              <a:t>The dependencies are not needed if you plan on </a:t>
            </a:r>
            <a:r>
              <a:rPr lang="en-US" sz="1800" b="1" spc="-50" dirty="0" smtClean="0"/>
              <a:t>only</a:t>
            </a:r>
            <a:r>
              <a:rPr lang="en-US" sz="1800" spc="-50" dirty="0" smtClean="0"/>
              <a:t> using the service</a:t>
            </a:r>
            <a:endParaRPr lang="en-US" sz="2400" spc="-50" dirty="0"/>
          </a:p>
        </p:txBody>
      </p:sp>
    </p:spTree>
    <p:extLst>
      <p:ext uri="{BB962C8B-B14F-4D97-AF65-F5344CB8AC3E}">
        <p14:creationId xmlns:p14="http://schemas.microsoft.com/office/powerpoint/2010/main" val="2137561409"/>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306AC29967F74B89DE3244B3C831EA" ma:contentTypeVersion="0" ma:contentTypeDescription="Create a new document." ma:contentTypeScope="" ma:versionID="a40da4b0cc3a1fca7b774ac2c8306326">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5C7B07-8A5F-480D-BF8F-2AB99A43D7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CCBF04-6D72-4BC2-9FC6-6F273FBBE3E1}">
  <ds:schemaRefs>
    <ds:schemaRef ds:uri="http://purl.org/dc/terms/"/>
    <ds:schemaRef ds:uri="http://schemas.microsoft.com/office/2006/documentManagement/types"/>
    <ds:schemaRef ds:uri="230e9df3-be65-4c73-a93b-d1236ebd677e"/>
    <ds:schemaRef ds:uri="http://purl.org/dc/elements/1.1/"/>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18D05BB3-AE21-4656-B1B7-55B5FA9A85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WindowsAzureTemplate16x9</Template>
  <TotalTime>4350</TotalTime>
  <Words>2705</Words>
  <Application>Microsoft Office PowerPoint</Application>
  <PresentationFormat>Custom</PresentationFormat>
  <Paragraphs>363</Paragraphs>
  <Slides>21</Slides>
  <Notes>15</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21</vt:i4>
      </vt:variant>
    </vt:vector>
  </HeadingPairs>
  <TitlesOfParts>
    <vt:vector size="28" baseType="lpstr">
      <vt:lpstr>Arial</vt:lpstr>
      <vt:lpstr>Consolas</vt:lpstr>
      <vt:lpstr>Segoe UI</vt:lpstr>
      <vt:lpstr>Segoe UI Light</vt:lpstr>
      <vt:lpstr>WindowsAzureTemplate16x9</vt:lpstr>
      <vt:lpstr>White with Consolas font for code slides</vt:lpstr>
      <vt:lpstr>MS1444_Windows Azure Template 16x9_r08b</vt:lpstr>
      <vt:lpstr>Migrating to Windows Azure SQL Database</vt:lpstr>
      <vt:lpstr>Agenda</vt:lpstr>
      <vt:lpstr>PowerPoint Presentation</vt:lpstr>
      <vt:lpstr>Terminology</vt:lpstr>
      <vt:lpstr>DAC Fx (DAC Framework)</vt:lpstr>
      <vt:lpstr>Import/Export Service</vt:lpstr>
      <vt:lpstr>Architecture</vt:lpstr>
      <vt:lpstr>Service Benefits</vt:lpstr>
      <vt:lpstr>Requirements</vt:lpstr>
      <vt:lpstr>Limitations</vt:lpstr>
      <vt:lpstr>Import / Export Service</vt:lpstr>
      <vt:lpstr>PowerPoint Presentation</vt:lpstr>
      <vt:lpstr>SQL Server Data Tools</vt:lpstr>
      <vt:lpstr>SQL Server Data Tools</vt:lpstr>
      <vt:lpstr>SSDT</vt:lpstr>
      <vt:lpstr>PowerPoint Presentation</vt:lpstr>
      <vt:lpstr>Additional Migration Tools</vt:lpstr>
      <vt:lpstr>PowerPoint Presentation</vt:lpstr>
      <vt:lpstr>Migration Considerations</vt:lpstr>
      <vt:lpstr>Consider the Options</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SQL Azure Database</dc:title>
  <dc:subject>&lt;Event Name Here&gt;</dc:subject>
  <dc:creator>scottkl@microsoft.com</dc:creator>
  <dc:description>Provides a high level overview of advanced SQL Azure services including SQL Azure Reporting, SQL Azure DataSync and SQL Azure Federations.
by Roger Dohertyrdoherty@microsoft.com
http://blogs.msdn.com/b/rdoherty</dc:description>
  <cp:lastModifiedBy>Scott Klein</cp:lastModifiedBy>
  <cp:revision>252</cp:revision>
  <dcterms:created xsi:type="dcterms:W3CDTF">2011-12-11T03:03:10Z</dcterms:created>
  <dcterms:modified xsi:type="dcterms:W3CDTF">2012-09-18T17:40:51Z</dcterms:modified>
  <cp:version>2.0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0x0101006A306AC29967F74B89DE3244B3C831EA</vt:lpwstr>
  </property>
</Properties>
</file>