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0" r:id="rId2"/>
    <p:sldId id="296" r:id="rId3"/>
    <p:sldId id="297" r:id="rId4"/>
    <p:sldId id="352" r:id="rId5"/>
    <p:sldId id="336" r:id="rId6"/>
    <p:sldId id="351" r:id="rId7"/>
    <p:sldId id="369" r:id="rId8"/>
    <p:sldId id="313" r:id="rId9"/>
    <p:sldId id="325" r:id="rId10"/>
    <p:sldId id="326" r:id="rId11"/>
    <p:sldId id="324" r:id="rId12"/>
    <p:sldId id="329" r:id="rId13"/>
    <p:sldId id="337" r:id="rId14"/>
    <p:sldId id="315" r:id="rId15"/>
    <p:sldId id="334" r:id="rId16"/>
    <p:sldId id="335" r:id="rId17"/>
    <p:sldId id="333" r:id="rId18"/>
    <p:sldId id="330" r:id="rId19"/>
    <p:sldId id="331" r:id="rId20"/>
    <p:sldId id="332" r:id="rId21"/>
    <p:sldId id="370" r:id="rId22"/>
    <p:sldId id="371" r:id="rId23"/>
    <p:sldId id="372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951" autoAdjust="0"/>
  </p:normalViewPr>
  <p:slideViewPr>
    <p:cSldViewPr snapToGrid="0">
      <p:cViewPr varScale="1">
        <p:scale>
          <a:sx n="61" d="100"/>
          <a:sy n="61" d="100"/>
        </p:scale>
        <p:origin x="77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409E-ED0E-4D42-9DE3-B32D17D384BE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B527-AAC8-4855-83BC-9F4B54478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3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1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IOError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输出操作失败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B527-AAC8-4855-83BC-9F4B544788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4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执行try下的语句，如果引发异常，则执行过程会跳到except语句。对每个except分支顺序尝试执行，如果引发的异常与except中的异常组匹配，执行相应的语句。如果所有的except都不匹配，则异常会传递到下一个调用本代码的最高层try代码中。</a:t>
            </a:r>
          </a:p>
          <a:p>
            <a:r>
              <a:rPr lang="en-US" altLang="zh-CN"/>
              <a:t>2. </a:t>
            </a:r>
            <a:r>
              <a:rPr lang="zh-CN" altLang="en-US"/>
              <a:t>try下的语句正常执行，则执行else块代码。如果发生异常，就不会执行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如果存在finally语句，最后总是会执行。</a:t>
            </a:r>
          </a:p>
        </p:txBody>
      </p:sp>
    </p:spTree>
    <p:extLst>
      <p:ext uri="{BB962C8B-B14F-4D97-AF65-F5344CB8AC3E}">
        <p14:creationId xmlns:p14="http://schemas.microsoft.com/office/powerpoint/2010/main" val="231024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l="13844" r="5144"/>
          <a:stretch>
            <a:fillRect/>
          </a:stretch>
        </p:blipFill>
        <p:spPr>
          <a:xfrm>
            <a:off x="0" y="1"/>
            <a:ext cx="9144006" cy="6874262"/>
          </a:xfrm>
          <a:custGeom>
            <a:avLst/>
            <a:gdLst>
              <a:gd name="connsiteX0" fmla="*/ 0 w 9144006"/>
              <a:gd name="connsiteY0" fmla="*/ 0 h 6874262"/>
              <a:gd name="connsiteX1" fmla="*/ 9144006 w 9144006"/>
              <a:gd name="connsiteY1" fmla="*/ 0 h 6874262"/>
              <a:gd name="connsiteX2" fmla="*/ 9144006 w 9144006"/>
              <a:gd name="connsiteY2" fmla="*/ 6874262 h 6874262"/>
              <a:gd name="connsiteX3" fmla="*/ 0 w 9144006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6" h="6874262">
                <a:moveTo>
                  <a:pt x="0" y="0"/>
                </a:moveTo>
                <a:lnTo>
                  <a:pt x="9144006" y="0"/>
                </a:lnTo>
                <a:lnTo>
                  <a:pt x="9144006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23" name="矩形 22"/>
          <p:cNvSpPr/>
          <p:nvPr userDrawn="1"/>
        </p:nvSpPr>
        <p:spPr>
          <a:xfrm>
            <a:off x="-6" y="9054"/>
            <a:ext cx="914400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2640856"/>
            <a:ext cx="1979468" cy="1505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2176900" y="2640856"/>
            <a:ext cx="6967105" cy="15056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440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45907" y="2924269"/>
            <a:ext cx="1687656" cy="1077363"/>
          </a:xfrm>
          <a:prstGeom prst="rect">
            <a:avLst/>
          </a:prstGeom>
        </p:spPr>
      </p:pic>
      <p:sp>
        <p:nvSpPr>
          <p:cNvPr id="2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8047" y="2830894"/>
            <a:ext cx="5864700" cy="646331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4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8047" y="3647308"/>
            <a:ext cx="3325208" cy="3139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16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466234" y="3647753"/>
            <a:ext cx="1032393" cy="291641"/>
          </a:xfrm>
        </p:spPr>
        <p:txBody>
          <a:bodyPr anchor="ctr">
            <a:normAutofit/>
          </a:bodyPr>
          <a:lstStyle>
            <a:lvl1pPr marL="0" indent="0" algn="r">
              <a:buNone/>
              <a:defRPr lang="zh-CN" altLang="en-US" sz="1600" u="none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7576458" y="116115"/>
            <a:ext cx="1410344" cy="909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9928" r="3986"/>
          <a:stretch>
            <a:fillRect/>
          </a:stretch>
        </p:blipFill>
        <p:spPr>
          <a:xfrm>
            <a:off x="1" y="4"/>
            <a:ext cx="9143999" cy="6857996"/>
          </a:xfrm>
          <a:custGeom>
            <a:avLst/>
            <a:gdLst>
              <a:gd name="connsiteX0" fmla="*/ 0 w 9143999"/>
              <a:gd name="connsiteY0" fmla="*/ 0 h 6857996"/>
              <a:gd name="connsiteX1" fmla="*/ 9143999 w 9143999"/>
              <a:gd name="connsiteY1" fmla="*/ 0 h 6857996"/>
              <a:gd name="connsiteX2" fmla="*/ 9143999 w 9143999"/>
              <a:gd name="connsiteY2" fmla="*/ 6857996 h 6857996"/>
              <a:gd name="connsiteX3" fmla="*/ 0 w 9143999"/>
              <a:gd name="connsiteY3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3999" h="6857996">
                <a:moveTo>
                  <a:pt x="0" y="0"/>
                </a:moveTo>
                <a:lnTo>
                  <a:pt x="9143999" y="0"/>
                </a:lnTo>
                <a:lnTo>
                  <a:pt x="9143999" y="6857996"/>
                </a:lnTo>
                <a:lnTo>
                  <a:pt x="0" y="6857996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492643" y="2560938"/>
            <a:ext cx="1471170" cy="94835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4353111" y="0"/>
            <a:ext cx="371811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107412" y="2560938"/>
            <a:ext cx="220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" y="1"/>
            <a:ext cx="29718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29718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52242" y="1776083"/>
            <a:ext cx="173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9" name="Round Diagonal Corner Rectangle 9"/>
          <p:cNvSpPr/>
          <p:nvPr userDrawn="1"/>
        </p:nvSpPr>
        <p:spPr>
          <a:xfrm>
            <a:off x="3512821" y="162056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574955" y="168181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62727" y="168181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4262728" y="211429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3512821" y="237300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3574955" y="243425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262727" y="243425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 userDrawn="1"/>
        </p:nvCxnSpPr>
        <p:spPr>
          <a:xfrm>
            <a:off x="4262728" y="286673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3512821" y="3125447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3574955" y="3186692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262727" y="3186691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4262728" y="3619177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3512821" y="3902041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3574955" y="3963286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262727" y="3963285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 userDrawn="1"/>
        </p:nvCxnSpPr>
        <p:spPr>
          <a:xfrm>
            <a:off x="4262728" y="4395771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3512821" y="4716793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574955" y="4778038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262727" y="4778037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 userDrawn="1"/>
        </p:nvCxnSpPr>
        <p:spPr>
          <a:xfrm>
            <a:off x="4262728" y="5210523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3512821" y="5529634"/>
            <a:ext cx="49680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bg-BG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3574955" y="5590879"/>
            <a:ext cx="372533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4262727" y="5590878"/>
            <a:ext cx="3256307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/>
          <p:nvPr userDrawn="1"/>
        </p:nvCxnSpPr>
        <p:spPr>
          <a:xfrm>
            <a:off x="4262728" y="6023364"/>
            <a:ext cx="324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2737" y="167396"/>
            <a:ext cx="1384871" cy="9098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65127"/>
            <a:ext cx="7572374" cy="61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4" y="1290119"/>
            <a:ext cx="7991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00002" y="6137820"/>
            <a:ext cx="8343996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 userDrawn="1"/>
        </p:nvSpPr>
        <p:spPr>
          <a:xfrm>
            <a:off x="6932244" y="6300128"/>
            <a:ext cx="210543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9" name="Oval 25"/>
          <p:cNvSpPr/>
          <p:nvPr userDrawn="1"/>
        </p:nvSpPr>
        <p:spPr>
          <a:xfrm>
            <a:off x="7040843" y="6459903"/>
            <a:ext cx="42497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800" b="0" i="0" u="none" strike="noStrike" kern="0" cap="none" spc="0" normalizeH="0" baseline="0" noProof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8309347" y="85060"/>
            <a:ext cx="728330" cy="432392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523874" y="984764"/>
            <a:ext cx="75723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email"/>
          <a:stretch>
            <a:fillRect/>
          </a:stretch>
        </p:blipFill>
        <p:spPr>
          <a:xfrm>
            <a:off x="8043089" y="390414"/>
            <a:ext cx="994588" cy="432043"/>
          </a:xfrm>
          <a:prstGeom prst="rect">
            <a:avLst/>
          </a:prstGeom>
        </p:spPr>
      </p:pic>
      <p:sp>
        <p:nvSpPr>
          <p:cNvPr id="14" name="灯片编号占位符 1"/>
          <p:cNvSpPr txBox="1"/>
          <p:nvPr userDrawn="1"/>
        </p:nvSpPr>
        <p:spPr>
          <a:xfrm>
            <a:off x="523874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rgbClr val="20355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zh-CN" altLang="en-US" sz="12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A5C36-D067-4A8B-BD3C-F67C535F77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528047" y="2830894"/>
            <a:ext cx="5864700" cy="645160"/>
          </a:xfrm>
        </p:spPr>
        <p:txBody>
          <a:bodyPr/>
          <a:lstStyle/>
          <a:p>
            <a:r>
              <a:rPr altLang="zh-CN" dirty="0">
                <a:sym typeface="+mn-ea"/>
              </a:rPr>
              <a:t>第十一次作业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/>
              <a:t>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作者：谭丽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466234" y="3647753"/>
            <a:ext cx="1242666" cy="3146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2019/8/1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练习内容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6275" y="1190012"/>
            <a:ext cx="701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3.  </a:t>
            </a:r>
            <a:r>
              <a:rPr lang="zh-CN" altLang="en-US" sz="2400" dirty="0" smtClean="0">
                <a:latin typeface="+mn-ea"/>
              </a:rPr>
              <a:t>尝试</a:t>
            </a:r>
            <a:r>
              <a:rPr lang="zh-CN" altLang="en-US" sz="2400" dirty="0">
                <a:latin typeface="+mn-ea"/>
              </a:rPr>
              <a:t>输入</a:t>
            </a:r>
            <a:r>
              <a:rPr lang="en-US" altLang="zh-CN" sz="2400" dirty="0">
                <a:latin typeface="+mn-ea"/>
              </a:rPr>
              <a:t>1+'a'</a:t>
            </a:r>
            <a:r>
              <a:rPr lang="zh-CN" altLang="en-US" sz="2400" dirty="0">
                <a:latin typeface="+mn-ea"/>
              </a:rPr>
              <a:t>，查看异常</a:t>
            </a:r>
            <a:r>
              <a:rPr lang="zh-CN" altLang="en-US" sz="2400" dirty="0" smtClean="0">
                <a:latin typeface="+mn-ea"/>
              </a:rPr>
              <a:t>类型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041590"/>
            <a:ext cx="7628571" cy="10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403" y="3568700"/>
            <a:ext cx="74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错误类型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TypeError</a:t>
            </a:r>
            <a:r>
              <a:rPr lang="en-US" altLang="zh-CN" b="1" dirty="0">
                <a:solidFill>
                  <a:srgbClr val="FF0000"/>
                </a:solidFill>
              </a:rPr>
              <a:t> -&gt; </a:t>
            </a:r>
            <a:r>
              <a:rPr lang="zh-CN" altLang="en-US" b="1" dirty="0">
                <a:solidFill>
                  <a:srgbClr val="FF0000"/>
                </a:solidFill>
              </a:rPr>
              <a:t>对类型无效的操作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8501" y="1219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4.  a=range(10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，尝试获取</a:t>
            </a:r>
            <a:r>
              <a:rPr lang="en-US" altLang="zh-CN" sz="2400" dirty="0">
                <a:latin typeface="+mn-ea"/>
              </a:rPr>
              <a:t>a[20]</a:t>
            </a:r>
            <a:r>
              <a:rPr lang="zh-CN" altLang="en-US" sz="2400" dirty="0">
                <a:latin typeface="+mn-ea"/>
              </a:rPr>
              <a:t>，查看异常类型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1" y="2091326"/>
            <a:ext cx="7857451" cy="20979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8501" y="4599780"/>
            <a:ext cx="584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错误类型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IndexError</a:t>
            </a:r>
            <a:r>
              <a:rPr lang="en-US" altLang="zh-CN" b="1" dirty="0">
                <a:solidFill>
                  <a:srgbClr val="FF0000"/>
                </a:solidFill>
              </a:rPr>
              <a:t> -&gt; </a:t>
            </a:r>
            <a:r>
              <a:rPr lang="zh-CN" altLang="en-US" b="1" dirty="0">
                <a:solidFill>
                  <a:srgbClr val="FF0000"/>
                </a:solidFill>
              </a:rPr>
              <a:t>序列中没有此索引</a:t>
            </a:r>
            <a:r>
              <a:rPr lang="en-US" altLang="zh-CN" b="1" dirty="0">
                <a:solidFill>
                  <a:srgbClr val="FF0000"/>
                </a:solidFill>
              </a:rPr>
              <a:t>(index)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5000" y="1181100"/>
            <a:ext cx="65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5.  </a:t>
            </a:r>
            <a:r>
              <a:rPr lang="zh-CN" altLang="en-US" sz="2400" dirty="0" smtClean="0">
                <a:latin typeface="+mn-ea"/>
              </a:rPr>
              <a:t>尝试</a:t>
            </a:r>
            <a:r>
              <a:rPr lang="en-US" altLang="zh-CN" sz="2400" dirty="0">
                <a:latin typeface="+mn-ea"/>
              </a:rPr>
              <a:t>'1'.list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260600"/>
            <a:ext cx="8244161" cy="1573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5000" y="4451568"/>
            <a:ext cx="530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错误类型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b="1" dirty="0">
                <a:solidFill>
                  <a:srgbClr val="FF0000"/>
                </a:solidFill>
              </a:rPr>
              <a:t> -&gt; </a:t>
            </a:r>
            <a:r>
              <a:rPr lang="zh-CN" altLang="en-US" b="1" dirty="0">
                <a:solidFill>
                  <a:srgbClr val="FF0000"/>
                </a:solidFill>
              </a:rPr>
              <a:t>对象没有这个属性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3875" y="1058414"/>
            <a:ext cx="7572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这些是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中的一些内置异常。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提供</a:t>
            </a:r>
            <a:r>
              <a:rPr lang="en-US" altLang="zh-CN" sz="2000" dirty="0" err="1">
                <a:latin typeface="+mn-ea"/>
              </a:rPr>
              <a:t>BaseException</a:t>
            </a:r>
            <a:r>
              <a:rPr lang="zh-CN" altLang="en-US" sz="2000" dirty="0">
                <a:latin typeface="+mn-ea"/>
              </a:rPr>
              <a:t>作为所有内置异常的基类。但是，大多数内置异常不直接继承</a:t>
            </a:r>
            <a:r>
              <a:rPr lang="en-US" altLang="zh-CN" sz="2000" dirty="0" err="1">
                <a:latin typeface="+mn-ea"/>
              </a:rPr>
              <a:t>BaseException</a:t>
            </a:r>
            <a:r>
              <a:rPr lang="zh-CN" altLang="en-US" sz="2000" dirty="0" smtClean="0">
                <a:latin typeface="+mn-ea"/>
              </a:rPr>
              <a:t>。它们</a:t>
            </a:r>
            <a:r>
              <a:rPr lang="zh-CN" altLang="en-US" sz="2000" dirty="0">
                <a:latin typeface="+mn-ea"/>
              </a:rPr>
              <a:t>是从一个名为</a:t>
            </a:r>
            <a:r>
              <a:rPr lang="en-US" altLang="zh-CN" sz="2000" dirty="0">
                <a:latin typeface="+mn-ea"/>
              </a:rPr>
              <a:t>Exception</a:t>
            </a:r>
            <a:r>
              <a:rPr lang="zh-CN" altLang="en-US" sz="2000" dirty="0">
                <a:latin typeface="+mn-ea"/>
              </a:rPr>
              <a:t>的类派生而来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子类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而这个类又继承自</a:t>
            </a:r>
            <a:r>
              <a:rPr lang="en-US" altLang="zh-CN" sz="2000" dirty="0" err="1" smtClean="0">
                <a:latin typeface="+mn-ea"/>
              </a:rPr>
              <a:t>BaseException</a:t>
            </a:r>
            <a:r>
              <a:rPr lang="zh-CN" altLang="en-US" sz="2000" dirty="0" smtClean="0">
                <a:latin typeface="+mn-ea"/>
              </a:rPr>
              <a:t>（父类）。</a:t>
            </a:r>
            <a:r>
              <a:rPr lang="zh-CN" altLang="en-US" sz="2400" dirty="0">
                <a:latin typeface="+mn-ea"/>
              </a:rPr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8" y="2486127"/>
            <a:ext cx="4055834" cy="43718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81" y="2443409"/>
            <a:ext cx="5095238" cy="4838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510" y="1143000"/>
            <a:ext cx="765746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try...except...</a:t>
            </a:r>
            <a:r>
              <a:rPr lang="en-US" altLang="zh-CN" sz="2400" dirty="0" smtClean="0">
                <a:latin typeface="+mn-ea"/>
              </a:rPr>
              <a:t>else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try:</a:t>
            </a:r>
          </a:p>
          <a:p>
            <a:r>
              <a:rPr lang="en-US" altLang="zh-CN" sz="2000" dirty="0">
                <a:latin typeface="+mn-ea"/>
              </a:rPr>
              <a:t> 	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      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 # </a:t>
            </a:r>
            <a:r>
              <a:rPr lang="zh-CN" altLang="en-US" dirty="0">
                <a:latin typeface="+mn-ea"/>
              </a:rPr>
              <a:t>运行别的代码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except &lt;</a:t>
            </a:r>
            <a:r>
              <a:rPr lang="zh-CN" altLang="en-US" sz="2000" dirty="0">
                <a:latin typeface="+mn-ea"/>
              </a:rPr>
              <a:t>名字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：</a:t>
            </a:r>
          </a:p>
          <a:p>
            <a:r>
              <a:rPr lang="zh-CN" altLang="en-US" sz="2000" dirty="0">
                <a:latin typeface="+mn-ea"/>
              </a:rPr>
              <a:t>    </a:t>
            </a: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       </a:t>
            </a:r>
            <a:r>
              <a:rPr lang="en-US" altLang="zh-CN" sz="2000" dirty="0" smtClean="0">
                <a:latin typeface="+mn-ea"/>
              </a:rPr>
              <a:t>      </a:t>
            </a:r>
            <a:r>
              <a:rPr lang="en-US" altLang="zh-CN" dirty="0" smtClean="0">
                <a:latin typeface="+mn-ea"/>
              </a:rPr>
              <a:t># </a:t>
            </a:r>
            <a:r>
              <a:rPr lang="zh-CN" altLang="en-US" dirty="0">
                <a:latin typeface="+mn-ea"/>
              </a:rPr>
              <a:t>如果在</a:t>
            </a:r>
            <a:r>
              <a:rPr lang="en-US" altLang="zh-CN" dirty="0">
                <a:latin typeface="+mn-ea"/>
              </a:rPr>
              <a:t>try</a:t>
            </a:r>
            <a:r>
              <a:rPr lang="zh-CN" altLang="en-US" dirty="0">
                <a:latin typeface="+mn-ea"/>
              </a:rPr>
              <a:t>部份引发了</a:t>
            </a:r>
            <a:r>
              <a:rPr lang="en-US" altLang="zh-CN" dirty="0">
                <a:latin typeface="+mn-ea"/>
              </a:rPr>
              <a:t>'name'</a:t>
            </a:r>
            <a:r>
              <a:rPr lang="zh-CN" altLang="en-US" dirty="0">
                <a:latin typeface="+mn-ea"/>
              </a:rPr>
              <a:t>异常</a:t>
            </a:r>
          </a:p>
          <a:p>
            <a:r>
              <a:rPr lang="en-US" altLang="zh-CN" sz="2000" dirty="0">
                <a:latin typeface="+mn-ea"/>
              </a:rPr>
              <a:t>except &lt;</a:t>
            </a:r>
            <a:r>
              <a:rPr lang="zh-CN" altLang="en-US" sz="2000" dirty="0">
                <a:latin typeface="+mn-ea"/>
              </a:rPr>
              <a:t>名字</a:t>
            </a:r>
            <a:r>
              <a:rPr lang="en-US" altLang="zh-CN" sz="2000" dirty="0" smtClean="0">
                <a:latin typeface="+mn-ea"/>
              </a:rPr>
              <a:t>&gt;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数据</a:t>
            </a:r>
            <a:r>
              <a:rPr lang="en-US" altLang="zh-CN" sz="2000" dirty="0">
                <a:latin typeface="+mn-ea"/>
              </a:rPr>
              <a:t>&gt;:</a:t>
            </a:r>
          </a:p>
          <a:p>
            <a:r>
              <a:rPr lang="en-US" altLang="zh-CN" sz="2000" dirty="0">
                <a:latin typeface="+mn-ea"/>
              </a:rPr>
              <a:t>    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      </a:t>
            </a:r>
            <a:r>
              <a:rPr lang="en-US" altLang="zh-CN" sz="2000" dirty="0" smtClean="0">
                <a:latin typeface="+mn-ea"/>
              </a:rPr>
              <a:t>       </a:t>
            </a:r>
            <a:r>
              <a:rPr lang="en-US" altLang="zh-CN" dirty="0" smtClean="0">
                <a:latin typeface="+mn-ea"/>
              </a:rPr>
              <a:t># </a:t>
            </a:r>
            <a:r>
              <a:rPr lang="zh-CN" altLang="en-US" dirty="0">
                <a:latin typeface="+mn-ea"/>
              </a:rPr>
              <a:t>如果引发了</a:t>
            </a:r>
            <a:r>
              <a:rPr lang="en-US" altLang="zh-CN" dirty="0">
                <a:latin typeface="+mn-ea"/>
              </a:rPr>
              <a:t>'name'</a:t>
            </a:r>
            <a:r>
              <a:rPr lang="zh-CN" altLang="en-US" dirty="0">
                <a:latin typeface="+mn-ea"/>
              </a:rPr>
              <a:t>异常，获得附加的数据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else:</a:t>
            </a:r>
          </a:p>
          <a:p>
            <a:r>
              <a:rPr lang="en-US" altLang="zh-CN" sz="2000" dirty="0">
                <a:latin typeface="+mn-ea"/>
              </a:rPr>
              <a:t>    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       </a:t>
            </a:r>
            <a:r>
              <a:rPr lang="en-US" altLang="zh-CN" sz="2000" dirty="0" smtClean="0">
                <a:latin typeface="+mn-ea"/>
              </a:rPr>
              <a:t>      </a:t>
            </a:r>
            <a:r>
              <a:rPr lang="en-US" altLang="zh-CN" dirty="0" smtClean="0">
                <a:latin typeface="+mn-ea"/>
              </a:rPr>
              <a:t># </a:t>
            </a:r>
            <a:r>
              <a:rPr lang="zh-CN" altLang="en-US" dirty="0">
                <a:latin typeface="+mn-ea"/>
              </a:rPr>
              <a:t>如果没有异常发生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143000"/>
            <a:ext cx="757301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try...finally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try</a:t>
            </a:r>
            <a:r>
              <a:rPr lang="en-US" altLang="zh-CN" sz="2000" dirty="0">
                <a:latin typeface="+mn-ea"/>
              </a:rPr>
              <a:t>:</a:t>
            </a:r>
          </a:p>
          <a:p>
            <a:r>
              <a:rPr lang="en-US" altLang="zh-CN" sz="2000" dirty="0">
                <a:latin typeface="+mn-ea"/>
              </a:rPr>
              <a:t>	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&gt;</a:t>
            </a:r>
          </a:p>
          <a:p>
            <a:r>
              <a:rPr lang="en-US" altLang="zh-CN" sz="2000" dirty="0">
                <a:latin typeface="+mn-ea"/>
              </a:rPr>
              <a:t>except [</a:t>
            </a:r>
            <a:r>
              <a:rPr lang="en-US" altLang="zh-CN" sz="2000" dirty="0" err="1">
                <a:latin typeface="+mn-ea"/>
              </a:rPr>
              <a:t>ExceptionName</a:t>
            </a:r>
            <a:r>
              <a:rPr lang="en-US" altLang="zh-CN" sz="2000" dirty="0">
                <a:latin typeface="+mn-ea"/>
              </a:rPr>
              <a:t> [as alias]]: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    </a:t>
            </a:r>
            <a:r>
              <a:rPr lang="en-US" altLang="zh-CN" sz="2000" dirty="0" smtClean="0">
                <a:latin typeface="+mn-ea"/>
              </a:rPr>
              <a:t>  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</a:t>
            </a:r>
          </a:p>
          <a:p>
            <a:r>
              <a:rPr lang="en-US" altLang="zh-CN" sz="2000" dirty="0">
                <a:latin typeface="+mn-ea"/>
              </a:rPr>
              <a:t>finally:</a:t>
            </a:r>
          </a:p>
          <a:p>
            <a:r>
              <a:rPr lang="en-US" altLang="zh-CN" sz="2000" dirty="0">
                <a:latin typeface="+mn-ea"/>
              </a:rPr>
              <a:t>	&lt;</a:t>
            </a:r>
            <a:r>
              <a:rPr lang="zh-CN" altLang="en-US" sz="2000" dirty="0">
                <a:latin typeface="+mn-ea"/>
              </a:rPr>
              <a:t>语句</a:t>
            </a:r>
            <a:r>
              <a:rPr lang="en-US" altLang="zh-CN" sz="2000" dirty="0">
                <a:latin typeface="+mn-ea"/>
              </a:rPr>
              <a:t>&gt;    #</a:t>
            </a:r>
            <a:r>
              <a:rPr lang="zh-CN" altLang="en-US" sz="2000" dirty="0">
                <a:latin typeface="+mn-ea"/>
              </a:rPr>
              <a:t>退出</a:t>
            </a:r>
            <a:r>
              <a:rPr lang="en-US" altLang="zh-CN" sz="2000" dirty="0">
                <a:latin typeface="+mn-ea"/>
              </a:rPr>
              <a:t>try</a:t>
            </a:r>
            <a:r>
              <a:rPr lang="zh-CN" altLang="en-US" sz="2000" dirty="0">
                <a:latin typeface="+mn-ea"/>
              </a:rPr>
              <a:t>时总会执行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143000"/>
            <a:ext cx="7572374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触发</a:t>
            </a:r>
            <a:r>
              <a:rPr lang="zh-CN" altLang="en-US" sz="2400" dirty="0" smtClean="0">
                <a:latin typeface="+mn-ea"/>
              </a:rPr>
              <a:t>异常，可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raise</a:t>
            </a:r>
            <a:r>
              <a:rPr lang="zh-CN" altLang="en-US" sz="2400" dirty="0">
                <a:latin typeface="+mn-ea"/>
              </a:rPr>
              <a:t>来指定异常</a:t>
            </a:r>
            <a:r>
              <a:rPr lang="zh-CN" altLang="en-US" sz="2400" dirty="0" smtClean="0">
                <a:latin typeface="+mn-ea"/>
              </a:rPr>
              <a:t>类型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/>
              <a:t>如果某个函数或方法可能会产生异常，但不想在当前函数或者方法中处理这个问题，则可以使用</a:t>
            </a:r>
            <a:r>
              <a:rPr lang="en-US" altLang="zh-CN" sz="2000" dirty="0"/>
              <a:t>raise</a:t>
            </a:r>
            <a:r>
              <a:rPr lang="zh-CN" altLang="en-US" sz="2000" dirty="0"/>
              <a:t>语句在函数或方法中抛出异常，格式</a:t>
            </a:r>
            <a:r>
              <a:rPr lang="zh-CN" altLang="en-US" sz="2000" dirty="0" smtClean="0"/>
              <a:t>为</a:t>
            </a:r>
            <a:r>
              <a:rPr lang="zh-CN" altLang="en-US" sz="2000" dirty="0" smtClean="0">
                <a:latin typeface="+mn-ea"/>
              </a:rPr>
              <a:t> ：</a:t>
            </a:r>
            <a:r>
              <a:rPr lang="en-US" altLang="zh-CN" sz="2000" dirty="0" smtClean="0">
                <a:latin typeface="+mn-ea"/>
              </a:rPr>
              <a:t>raise </a:t>
            </a:r>
            <a:r>
              <a:rPr lang="en-US" altLang="zh-CN" sz="2000" dirty="0">
                <a:latin typeface="+mn-ea"/>
              </a:rPr>
              <a:t>[Exception [, </a:t>
            </a:r>
            <a:r>
              <a:rPr lang="en-US" altLang="zh-CN" sz="2000" dirty="0" err="1">
                <a:latin typeface="+mn-ea"/>
              </a:rPr>
              <a:t>args</a:t>
            </a:r>
            <a:r>
              <a:rPr lang="en-US" altLang="zh-CN" sz="2000" dirty="0">
                <a:latin typeface="+mn-ea"/>
              </a:rPr>
              <a:t> [, </a:t>
            </a:r>
            <a:r>
              <a:rPr lang="en-US" altLang="zh-CN" sz="2000" dirty="0" err="1">
                <a:latin typeface="+mn-ea"/>
              </a:rPr>
              <a:t>traceback</a:t>
            </a:r>
            <a:r>
              <a:rPr lang="en-US" altLang="zh-CN" sz="2000" dirty="0" smtClean="0">
                <a:latin typeface="+mn-ea"/>
              </a:rPr>
              <a:t>]]]</a:t>
            </a:r>
          </a:p>
          <a:p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3243580"/>
            <a:ext cx="5868035" cy="226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3875" y="1085215"/>
            <a:ext cx="76581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>
                <a:latin typeface="+mn-ea"/>
              </a:rPr>
              <a:t>尝试</a:t>
            </a:r>
            <a:r>
              <a:rPr lang="zh-CN" altLang="en-US" sz="2000" dirty="0">
                <a:latin typeface="+mn-ea"/>
              </a:rPr>
              <a:t>读取一个不存在的文件，文件不存在，脚本并不会退出，而是打印错误信息，该文件不</a:t>
            </a:r>
            <a:r>
              <a:rPr lang="zh-CN" altLang="en-US" sz="2000" dirty="0" smtClean="0">
                <a:latin typeface="+mn-ea"/>
              </a:rPr>
              <a:t>存在 （</a:t>
            </a:r>
            <a:r>
              <a:rPr lang="zh-CN" altLang="en-US" sz="2000" b="1" dirty="0">
                <a:latin typeface="+mn-ea"/>
              </a:rPr>
              <a:t>同</a:t>
            </a:r>
            <a:r>
              <a:rPr lang="zh-CN" altLang="en-US" sz="2000" b="1" dirty="0" smtClean="0">
                <a:latin typeface="+mn-ea"/>
              </a:rPr>
              <a:t>练习内容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为如下函数添加异常处理，使其在调用</a:t>
            </a:r>
            <a:r>
              <a:rPr lang="en-US" altLang="zh-CN" sz="2000" dirty="0" err="1">
                <a:latin typeface="+mn-ea"/>
              </a:rPr>
              <a:t>getValue</a:t>
            </a:r>
            <a:r>
              <a:rPr lang="en-US" altLang="zh-CN" sz="2000" dirty="0">
                <a:latin typeface="+mn-ea"/>
              </a:rPr>
              <a:t>(index=20)</a:t>
            </a:r>
            <a:r>
              <a:rPr lang="zh-CN" altLang="en-US" sz="2000" dirty="0">
                <a:latin typeface="+mn-ea"/>
              </a:rPr>
              <a:t>时不会出错退出，而是返回</a:t>
            </a:r>
            <a:r>
              <a:rPr lang="en-US" altLang="zh-CN" sz="2000" dirty="0" smtClean="0">
                <a:latin typeface="+mn-ea"/>
              </a:rPr>
              <a:t>None  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b="1" dirty="0" smtClean="0">
                <a:latin typeface="+mn-ea"/>
              </a:rPr>
              <a:t>同练习内容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     </a:t>
            </a:r>
          </a:p>
          <a:p>
            <a:r>
              <a:rPr lang="zh-CN" altLang="en-US" sz="2000" dirty="0" smtClean="0">
                <a:latin typeface="+mn-ea"/>
              </a:rPr>
              <a:t>代码片段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def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getValue</a:t>
            </a:r>
            <a:r>
              <a:rPr lang="en-US" altLang="zh-CN" sz="2000" dirty="0">
                <a:latin typeface="+mn-ea"/>
              </a:rPr>
              <a:t>(index=10):</a:t>
            </a:r>
            <a:r>
              <a:rPr lang="en-US" altLang="zh-CN" sz="2000" dirty="0" smtClean="0">
                <a:latin typeface="+mn-ea"/>
              </a:rPr>
              <a:t>      </a:t>
            </a:r>
          </a:p>
          <a:p>
            <a:r>
              <a:rPr lang="en-US" altLang="zh-CN" sz="2000" dirty="0" err="1">
                <a:latin typeface="+mn-ea"/>
              </a:rPr>
              <a:t>   mylist</a:t>
            </a:r>
            <a:r>
              <a:rPr lang="en-US" altLang="zh-CN" sz="2000" dirty="0">
                <a:latin typeface="+mn-ea"/>
              </a:rPr>
              <a:t> = ["Bob", "Steven", "Nancy", "</a:t>
            </a:r>
            <a:r>
              <a:rPr lang="en-US" altLang="zh-CN" sz="2000" dirty="0" err="1">
                <a:latin typeface="+mn-ea"/>
              </a:rPr>
              <a:t>Vicent</a:t>
            </a:r>
            <a:r>
              <a:rPr lang="en-US" altLang="zh-CN" sz="2000" dirty="0">
                <a:latin typeface="+mn-ea"/>
              </a:rPr>
              <a:t>", "Kevin"]</a:t>
            </a:r>
            <a:r>
              <a:rPr lang="en-US" altLang="zh-CN" sz="2000" dirty="0" smtClean="0">
                <a:latin typeface="+mn-ea"/>
              </a:rPr>
              <a:t>    </a:t>
            </a:r>
          </a:p>
          <a:p>
            <a:r>
              <a:rPr lang="en-US" altLang="zh-CN" sz="2000" dirty="0" smtClean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return </a:t>
            </a:r>
            <a:r>
              <a:rPr lang="en-US" altLang="zh-CN" sz="2000" dirty="0" err="1">
                <a:latin typeface="+mn-ea"/>
              </a:rPr>
              <a:t>mylist</a:t>
            </a:r>
            <a:r>
              <a:rPr lang="en-US" altLang="zh-CN" sz="2000" dirty="0">
                <a:latin typeface="+mn-ea"/>
              </a:rPr>
              <a:t>[index</a:t>
            </a:r>
            <a:r>
              <a:rPr lang="en-US" altLang="zh-CN" sz="2000" dirty="0" smtClean="0">
                <a:latin typeface="+mn-ea"/>
              </a:rPr>
              <a:t>]</a:t>
            </a: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zh-CN" altLang="en-US" sz="2000" dirty="0" smtClean="0">
                <a:latin typeface="+mn-ea"/>
              </a:rPr>
              <a:t>以</a:t>
            </a:r>
            <a:r>
              <a:rPr lang="zh-CN" altLang="en-US" sz="2000" dirty="0">
                <a:latin typeface="+mn-ea"/>
              </a:rPr>
              <a:t>只读方式打开一个文件，尝试向其写入任意字符，捕获异常，使用</a:t>
            </a:r>
            <a:r>
              <a:rPr lang="en-US" altLang="zh-CN" sz="2000" dirty="0">
                <a:latin typeface="+mn-ea"/>
              </a:rPr>
              <a:t>raise</a:t>
            </a:r>
            <a:r>
              <a:rPr lang="zh-CN" altLang="en-US" sz="2000" dirty="0">
                <a:latin typeface="+mn-ea"/>
              </a:rPr>
              <a:t>提示错误，无论如何，在</a:t>
            </a:r>
            <a:r>
              <a:rPr lang="en-US" altLang="zh-CN" sz="2000" dirty="0">
                <a:latin typeface="+mn-ea"/>
              </a:rPr>
              <a:t>finally</a:t>
            </a:r>
            <a:r>
              <a:rPr lang="zh-CN" altLang="en-US" sz="2000" dirty="0">
                <a:latin typeface="+mn-ea"/>
              </a:rPr>
              <a:t>中将文件句柄关闭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33618"/>
            <a:ext cx="7929972" cy="2550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3875" y="4216400"/>
            <a:ext cx="75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print </a:t>
            </a:r>
            <a:r>
              <a:rPr lang="en-US" altLang="zh-CN" dirty="0" err="1" smtClean="0">
                <a:latin typeface="+mn-ea"/>
              </a:rPr>
              <a:t>f_name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 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&lt;open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file 'notexist.txt', mode 'r' at 0x7f02adc03270&gt;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282580"/>
            <a:ext cx="6454054" cy="20154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595800"/>
            <a:ext cx="6454054" cy="228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406315" y="3043989"/>
            <a:ext cx="6142842" cy="590931"/>
          </a:xfrm>
        </p:spPr>
        <p:txBody>
          <a:bodyPr/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练习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9" y="3835474"/>
            <a:ext cx="6393884" cy="2222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2" y="1137203"/>
            <a:ext cx="6439532" cy="25279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2-3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" y="1403009"/>
            <a:ext cx="9093063" cy="2940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4522057"/>
            <a:ext cx="5655844" cy="9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2-3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8" y="1187547"/>
            <a:ext cx="7366847" cy="2279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26" y="3467100"/>
            <a:ext cx="4868225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2-3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875" y="1063882"/>
            <a:ext cx="773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Raise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不能直接放在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try …except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语句中，不然会是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try…except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来抛出的异常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4971926"/>
            <a:ext cx="5414962" cy="11587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60" y="1771768"/>
            <a:ext cx="6392026" cy="32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练习目的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699" y="1283129"/>
            <a:ext cx="6692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了解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的异常以及</a:t>
            </a:r>
            <a:r>
              <a:rPr lang="zh-CN" altLang="en-US" sz="2000" dirty="0" smtClean="0">
                <a:latin typeface="+mn-ea"/>
              </a:rPr>
              <a:t>异常处理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为什么</a:t>
            </a:r>
            <a:r>
              <a:rPr lang="zh-CN" altLang="en-US" sz="2000" dirty="0">
                <a:latin typeface="+mn-ea"/>
              </a:rPr>
              <a:t>需要异常处理</a:t>
            </a:r>
            <a:endParaRPr lang="en-US" altLang="zh-CN" sz="20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6422" y="1232329"/>
            <a:ext cx="7448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在程序上来讲错误主要有语法错误和逻辑错误。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语法错误只是程序的结构上有错误，导致不能被解析器解析或编译器编译。这些错误必须在程序执行前纠正。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逻辑错误可能是由于不完整或不合法的输入所致。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什么是异常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6422" y="1232329"/>
            <a:ext cx="7448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异常即是一个事件，该事件会在程序执行过程中发生，影响了程序的正常执行。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一般情况下，在Python无法正常处理程序时就会发生一个异常。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异常是Python对象，表示一个错误。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当Python脚本发生异常时我们需要捕获处理它，否则程序会终止执行。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5787" y="1232329"/>
            <a:ext cx="7448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异常就是因为程序出现了错误而在正常控制流以外采取的行为。这个行为又分为两个阶段：首先是引起异常发生的错误，然后是检测（和采取可能的控制措施）阶段。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第一个阶段是在发生了一个异常条件后发生的。只要检测到错误并且意识到异常条件，解析器就会引发一个异常，也叫触发异常或抛出异常。解析器通过它通知当前控制流有错误发生。python也允许程序员自己引发异常，无论是谁引发的，异常就是错误发生的信号。然后当前的流程被打断，进入第二阶段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抛出异常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6422" y="1232329"/>
            <a:ext cx="7448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Python用异常对象(exception object)表示异常情况，遇到错误后，会引发异常。如果异常对象并未被处理或捕捉，程序就会用所谓的回溯(Traceback,一种错误信息)终止执行。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7375" y="1169917"/>
            <a:ext cx="7508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+mn-ea"/>
              </a:rPr>
              <a:t>尝试</a:t>
            </a:r>
            <a:r>
              <a:rPr lang="zh-CN" altLang="en-US" sz="2400" dirty="0">
                <a:latin typeface="+mn-ea"/>
              </a:rPr>
              <a:t>读取一个不存在的文件</a:t>
            </a:r>
            <a:r>
              <a:rPr lang="en-US" altLang="zh-CN" sz="2400" dirty="0" err="1">
                <a:latin typeface="+mn-ea"/>
              </a:rPr>
              <a:t>notExistFile.json</a:t>
            </a:r>
            <a:r>
              <a:rPr lang="zh-CN" altLang="en-US" sz="2400" dirty="0">
                <a:latin typeface="+mn-ea"/>
              </a:rPr>
              <a:t>，确认其异常</a:t>
            </a:r>
            <a:r>
              <a:rPr lang="zh-CN" altLang="en-US" sz="2400" dirty="0" smtClean="0">
                <a:latin typeface="+mn-ea"/>
              </a:rPr>
              <a:t>类型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2331667"/>
            <a:ext cx="7858125" cy="1893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" y="4367100"/>
            <a:ext cx="7858125" cy="171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练习内容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699" y="1130300"/>
            <a:ext cx="7448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2.  </a:t>
            </a:r>
            <a:r>
              <a:rPr lang="zh-CN" altLang="en-US" sz="2400" dirty="0" smtClean="0">
                <a:latin typeface="+mn-ea"/>
              </a:rPr>
              <a:t>复制</a:t>
            </a:r>
            <a:r>
              <a:rPr lang="zh-CN" altLang="en-US" sz="2400" dirty="0">
                <a:latin typeface="+mn-ea"/>
              </a:rPr>
              <a:t>以下代码到</a:t>
            </a: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命令行看会出现什么结果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代码片段：</a:t>
            </a:r>
            <a:endParaRPr lang="zh-CN" altLang="en-US" sz="2000" dirty="0"/>
          </a:p>
          <a:p>
            <a:r>
              <a:rPr lang="en-US" altLang="zh-CN" sz="2000" dirty="0">
                <a:latin typeface="+mn-ea"/>
              </a:rPr>
              <a:t>for 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en-US" altLang="zh-CN" sz="2000" dirty="0">
                <a:latin typeface="+mn-ea"/>
              </a:rPr>
              <a:t> in range(10):</a:t>
            </a:r>
          </a:p>
          <a:p>
            <a:r>
              <a:rPr lang="en-US" altLang="zh-CN" sz="2000" dirty="0" smtClean="0">
                <a:latin typeface="+mn-ea"/>
              </a:rPr>
              <a:t>      print </a:t>
            </a:r>
            <a:r>
              <a:rPr lang="en-US" altLang="zh-CN" sz="2000" dirty="0">
                <a:latin typeface="+mn-ea"/>
              </a:rPr>
              <a:t>a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4" y="3030161"/>
            <a:ext cx="4828571" cy="169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114" y="5016500"/>
            <a:ext cx="621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错误类型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</a:rPr>
              <a:t>NameError</a:t>
            </a:r>
            <a:r>
              <a:rPr lang="en-US" altLang="zh-CN" b="1" dirty="0">
                <a:solidFill>
                  <a:srgbClr val="FF0000"/>
                </a:solidFill>
              </a:rPr>
              <a:t> -&gt; </a:t>
            </a:r>
            <a:r>
              <a:rPr lang="zh-CN" altLang="en-US" b="1" dirty="0">
                <a:solidFill>
                  <a:srgbClr val="FF0000"/>
                </a:solidFill>
              </a:rPr>
              <a:t>未声明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初始化对象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没有</a:t>
            </a:r>
            <a:r>
              <a:rPr lang="zh-CN" altLang="en-US" b="1" dirty="0" smtClean="0">
                <a:solidFill>
                  <a:srgbClr val="FF0000"/>
                </a:solidFill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44546A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882</Words>
  <Application>Microsoft Office PowerPoint</Application>
  <PresentationFormat>全屏显示(4:3)</PresentationFormat>
  <Paragraphs>99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 Unicode MS</vt:lpstr>
      <vt:lpstr>Open Sans Light</vt:lpstr>
      <vt:lpstr>等线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练习目的</vt:lpstr>
      <vt:lpstr>错误</vt:lpstr>
      <vt:lpstr>什么是异常</vt:lpstr>
      <vt:lpstr>异常</vt:lpstr>
      <vt:lpstr>抛出异常</vt:lpstr>
      <vt:lpstr>练习内容1</vt:lpstr>
      <vt:lpstr>练习内容2</vt:lpstr>
      <vt:lpstr>练习内容3</vt:lpstr>
      <vt:lpstr>练习内容4</vt:lpstr>
      <vt:lpstr>练习内容5</vt:lpstr>
      <vt:lpstr>异常</vt:lpstr>
      <vt:lpstr>异常处理</vt:lpstr>
      <vt:lpstr>异常处理</vt:lpstr>
      <vt:lpstr>异常处理</vt:lpstr>
      <vt:lpstr>作业</vt:lpstr>
      <vt:lpstr>作业2-1</vt:lpstr>
      <vt:lpstr>作业2-2</vt:lpstr>
      <vt:lpstr>作业2-3</vt:lpstr>
      <vt:lpstr>作业2-3</vt:lpstr>
      <vt:lpstr>作业2-3</vt:lpstr>
      <vt:lpstr>作业2-3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Li Tan(谭丽)</cp:lastModifiedBy>
  <cp:revision>339</cp:revision>
  <dcterms:created xsi:type="dcterms:W3CDTF">2017-02-03T03:01:00Z</dcterms:created>
  <dcterms:modified xsi:type="dcterms:W3CDTF">2019-08-02T06:01:45Z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