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1"/>
  </p:notesMasterIdLst>
  <p:sldIdLst>
    <p:sldId id="280" r:id="rId2"/>
    <p:sldId id="296" r:id="rId3"/>
    <p:sldId id="297" r:id="rId4"/>
    <p:sldId id="313" r:id="rId5"/>
    <p:sldId id="325" r:id="rId6"/>
    <p:sldId id="326" r:id="rId7"/>
    <p:sldId id="324" r:id="rId8"/>
    <p:sldId id="329" r:id="rId9"/>
    <p:sldId id="315" r:id="rId10"/>
    <p:sldId id="316" r:id="rId11"/>
    <p:sldId id="317" r:id="rId12"/>
    <p:sldId id="327" r:id="rId13"/>
    <p:sldId id="328" r:id="rId14"/>
    <p:sldId id="314" r:id="rId15"/>
    <p:sldId id="318" r:id="rId16"/>
    <p:sldId id="319" r:id="rId17"/>
    <p:sldId id="320" r:id="rId18"/>
    <p:sldId id="321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951" autoAdjust="0"/>
  </p:normalViewPr>
  <p:slideViewPr>
    <p:cSldViewPr snapToGrid="0">
      <p:cViewPr varScale="1">
        <p:scale>
          <a:sx n="75" d="100"/>
          <a:sy n="75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409E-ED0E-4D42-9DE3-B32D17D384B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B527-AAC8-4855-83BC-9F4B54478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4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44" r="5144"/>
          <a:stretch/>
        </p:blipFill>
        <p:spPr>
          <a:xfrm>
            <a:off x="0" y="1"/>
            <a:ext cx="9144006" cy="6874262"/>
          </a:xfrm>
          <a:custGeom>
            <a:avLst/>
            <a:gdLst>
              <a:gd name="connsiteX0" fmla="*/ 0 w 9144006"/>
              <a:gd name="connsiteY0" fmla="*/ 0 h 6874262"/>
              <a:gd name="connsiteX1" fmla="*/ 9144006 w 9144006"/>
              <a:gd name="connsiteY1" fmla="*/ 0 h 6874262"/>
              <a:gd name="connsiteX2" fmla="*/ 9144006 w 9144006"/>
              <a:gd name="connsiteY2" fmla="*/ 6874262 h 6874262"/>
              <a:gd name="connsiteX3" fmla="*/ 0 w 9144006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74262">
                <a:moveTo>
                  <a:pt x="0" y="0"/>
                </a:moveTo>
                <a:lnTo>
                  <a:pt x="9144006" y="0"/>
                </a:lnTo>
                <a:lnTo>
                  <a:pt x="9144006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23" name="矩形 22"/>
          <p:cNvSpPr/>
          <p:nvPr userDrawn="1"/>
        </p:nvSpPr>
        <p:spPr>
          <a:xfrm>
            <a:off x="-6" y="9054"/>
            <a:ext cx="914400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2640856"/>
            <a:ext cx="1979468" cy="1505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2176900" y="2640856"/>
            <a:ext cx="6967105" cy="15056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07" y="2924269"/>
            <a:ext cx="1687656" cy="1077363"/>
          </a:xfrm>
          <a:prstGeom prst="rect">
            <a:avLst/>
          </a:prstGeom>
        </p:spPr>
      </p:pic>
      <p:sp>
        <p:nvSpPr>
          <p:cNvPr id="2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8047" y="2830894"/>
            <a:ext cx="5864700" cy="646331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40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8047" y="3647308"/>
            <a:ext cx="3325208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16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6234" y="3647753"/>
            <a:ext cx="1032393" cy="291641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89729532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928" r="3986"/>
          <a:stretch/>
        </p:blipFill>
        <p:spPr>
          <a:xfrm>
            <a:off x="1" y="4"/>
            <a:ext cx="9143999" cy="6857996"/>
          </a:xfrm>
          <a:custGeom>
            <a:avLst/>
            <a:gdLst>
              <a:gd name="connsiteX0" fmla="*/ 0 w 9143999"/>
              <a:gd name="connsiteY0" fmla="*/ 0 h 6857996"/>
              <a:gd name="connsiteX1" fmla="*/ 9143999 w 9143999"/>
              <a:gd name="connsiteY1" fmla="*/ 0 h 6857996"/>
              <a:gd name="connsiteX2" fmla="*/ 9143999 w 9143999"/>
              <a:gd name="connsiteY2" fmla="*/ 6857996 h 6857996"/>
              <a:gd name="connsiteX3" fmla="*/ 0 w 9143999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9" h="6857996">
                <a:moveTo>
                  <a:pt x="0" y="0"/>
                </a:moveTo>
                <a:lnTo>
                  <a:pt x="9143999" y="0"/>
                </a:lnTo>
                <a:lnTo>
                  <a:pt x="9143999" y="6857996"/>
                </a:lnTo>
                <a:lnTo>
                  <a:pt x="0" y="6857996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643" y="2560938"/>
            <a:ext cx="1471170" cy="94835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4353111" y="0"/>
            <a:ext cx="371811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07412" y="2560938"/>
            <a:ext cx="220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395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52242" y="1776083"/>
            <a:ext cx="173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9" name="Round Diagonal Corner Rectangle 9"/>
          <p:cNvSpPr/>
          <p:nvPr userDrawn="1"/>
        </p:nvSpPr>
        <p:spPr>
          <a:xfrm>
            <a:off x="3512821" y="162056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574955" y="168181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62727" y="168181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4262728" y="211429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3512821" y="237300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574955" y="243425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262727" y="243425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4262728" y="286673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3512821" y="312544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74955" y="318669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262727" y="318669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4262728" y="361917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3512821" y="3902041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3574955" y="3963286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262727" y="3963285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4262728" y="4395771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3512821" y="4716793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574955" y="4778038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262727" y="4778037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4262728" y="5210523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3512821" y="5529634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3574955" y="5590879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4262727" y="5590878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4262728" y="6023364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7" y="167396"/>
            <a:ext cx="1384871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65127"/>
            <a:ext cx="7572374" cy="61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4" y="1290119"/>
            <a:ext cx="7991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400002" y="6137820"/>
            <a:ext cx="8343996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 userDrawn="1"/>
        </p:nvSpPr>
        <p:spPr>
          <a:xfrm>
            <a:off x="6932244" y="6300128"/>
            <a:ext cx="21054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微软雅黑" pitchFamily="34" charset="-122"/>
                <a:ea typeface="微软雅黑" pitchFamily="34" charset="-122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微软雅黑" pitchFamily="34" charset="-122"/>
              <a:ea typeface="微软雅黑" pitchFamily="34" charset="-122"/>
              <a:cs typeface="Open Sans Light" panose="020B0306030504020204" pitchFamily="34" charset="0"/>
            </a:endParaRPr>
          </a:p>
        </p:txBody>
      </p:sp>
      <p:sp>
        <p:nvSpPr>
          <p:cNvPr id="9" name="Oval 25"/>
          <p:cNvSpPr/>
          <p:nvPr userDrawn="1"/>
        </p:nvSpPr>
        <p:spPr>
          <a:xfrm>
            <a:off x="7040843" y="6459903"/>
            <a:ext cx="42497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9347" y="85060"/>
            <a:ext cx="728330" cy="432392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523874" y="9847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089" y="390414"/>
            <a:ext cx="994588" cy="432043"/>
          </a:xfrm>
          <a:prstGeom prst="rect">
            <a:avLst/>
          </a:prstGeom>
        </p:spPr>
      </p:pic>
      <p:sp>
        <p:nvSpPr>
          <p:cNvPr id="14" name="灯片编号占位符 1"/>
          <p:cNvSpPr txBox="1">
            <a:spLocks/>
          </p:cNvSpPr>
          <p:nvPr userDrawn="1"/>
        </p:nvSpPr>
        <p:spPr>
          <a:xfrm>
            <a:off x="523874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rgbClr val="20355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zh-CN" altLang="en-US" sz="12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1A5C36-D067-4A8B-BD3C-F67C535F77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0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1" r:id="rId2"/>
    <p:sldLayoutId id="2147483724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528047" y="2830894"/>
            <a:ext cx="5864700" cy="646331"/>
          </a:xfrm>
        </p:spPr>
        <p:txBody>
          <a:bodyPr/>
          <a:lstStyle/>
          <a:p>
            <a:r>
              <a:rPr lang="zh-CN" altLang="en-US" dirty="0" smtClean="0"/>
              <a:t>读取分片报文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作者：谭丽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466234" y="3647753"/>
            <a:ext cx="1242666" cy="3146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2019/5/29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判断是分片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984764"/>
            <a:ext cx="5031976" cy="51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、</a:t>
            </a:r>
            <a:r>
              <a:rPr lang="en-US" altLang="zh-CN" dirty="0"/>
              <a:t>d</a:t>
            </a:r>
            <a:r>
              <a:rPr lang="en-US" altLang="zh-CN" smtClean="0"/>
              <a:t>port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984765"/>
            <a:ext cx="8014700" cy="51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dport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3" y="2028957"/>
            <a:ext cx="8980952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直接读取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71" y="984765"/>
            <a:ext cx="5725829" cy="51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pcap.show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143000"/>
            <a:ext cx="8035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###[ Ethernet </a:t>
            </a:r>
            <a:r>
              <a:rPr lang="en-US" altLang="zh-CN" sz="1600" dirty="0" smtClean="0"/>
              <a:t>]###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请求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IP ]###</a:t>
            </a: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TCP ]###</a:t>
            </a: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Raw ]###</a:t>
            </a:r>
          </a:p>
          <a:p>
            <a:r>
              <a:rPr lang="en-US" altLang="zh-CN" sz="1600" dirty="0"/>
              <a:t>           load      = 'GET /index.html HTTP/1.1\r\</a:t>
            </a:r>
            <a:r>
              <a:rPr lang="en-US" altLang="zh-CN" sz="1600" dirty="0" err="1"/>
              <a:t>nUser</a:t>
            </a:r>
            <a:r>
              <a:rPr lang="en-US" altLang="zh-CN" sz="1600" dirty="0"/>
              <a:t>-Agent: </a:t>
            </a:r>
            <a:r>
              <a:rPr lang="en-US" altLang="zh-CN" sz="1600" dirty="0" err="1"/>
              <a:t>Wget</a:t>
            </a:r>
            <a:r>
              <a:rPr lang="en-US" altLang="zh-CN" sz="1600" dirty="0"/>
              <a:t>/1.17.1 (</a:t>
            </a:r>
            <a:r>
              <a:rPr lang="en-US" altLang="zh-CN" sz="1600" dirty="0" err="1"/>
              <a:t>linux</a:t>
            </a:r>
            <a:r>
              <a:rPr lang="en-US" altLang="zh-CN" sz="1600" dirty="0"/>
              <a:t>-gnu)\r\</a:t>
            </a:r>
            <a:r>
              <a:rPr lang="en-US" altLang="zh-CN" sz="1600" dirty="0" err="1"/>
              <a:t>nAccept</a:t>
            </a:r>
            <a:r>
              <a:rPr lang="en-US" altLang="zh-CN" sz="1600" dirty="0"/>
              <a:t>: */*\r\</a:t>
            </a:r>
            <a:r>
              <a:rPr lang="en-US" altLang="zh-CN" sz="1600" dirty="0" err="1"/>
              <a:t>nAccept</a:t>
            </a:r>
            <a:r>
              <a:rPr lang="en-US" altLang="zh-CN" sz="1600" dirty="0"/>
              <a:t>-Encoding: identity\r\</a:t>
            </a:r>
            <a:r>
              <a:rPr lang="en-US" altLang="zh-CN" sz="1600" dirty="0" err="1"/>
              <a:t>nHost</a:t>
            </a:r>
            <a:r>
              <a:rPr lang="en-US" altLang="zh-CN" sz="1600" dirty="0"/>
              <a:t>: 10.160.13.53\r\</a:t>
            </a:r>
            <a:r>
              <a:rPr lang="en-US" altLang="zh-CN" sz="1600" dirty="0" err="1"/>
              <a:t>nConnection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Keep-Alive\r\n\r\n‘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Ethernet </a:t>
            </a:r>
            <a:r>
              <a:rPr lang="en-US" altLang="zh-CN" sz="1600" dirty="0" smtClean="0"/>
              <a:t>]###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响应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IP ]###</a:t>
            </a: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TCP ]###</a:t>
            </a:r>
          </a:p>
          <a:p>
            <a:r>
              <a:rPr lang="en-US" altLang="zh-CN" sz="1600" dirty="0" smtClean="0"/>
              <a:t>###[ </a:t>
            </a:r>
            <a:r>
              <a:rPr lang="en-US" altLang="zh-CN" sz="1600" dirty="0"/>
              <a:t>Raw ]###</a:t>
            </a:r>
          </a:p>
          <a:p>
            <a:r>
              <a:rPr lang="en-US" altLang="zh-CN" sz="1600" dirty="0"/>
              <a:t>           load      = </a:t>
            </a:r>
            <a:r>
              <a:rPr lang="zh-CN" altLang="en-US" sz="1600" dirty="0"/>
              <a:t>‘</a:t>
            </a:r>
            <a:r>
              <a:rPr lang="en-US" altLang="zh-CN" sz="1600" dirty="0" smtClean="0"/>
              <a:t> HTTP/1.1 200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……</a:t>
            </a:r>
            <a:r>
              <a:rPr lang="zh-CN" altLang="en-US" sz="1600" dirty="0"/>
              <a:t> ‘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###[ Ethernet </a:t>
            </a:r>
            <a:r>
              <a:rPr lang="en-US" altLang="zh-CN" sz="1600" dirty="0" smtClean="0"/>
              <a:t>]###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分片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###[ IP ]###</a:t>
            </a:r>
          </a:p>
          <a:p>
            <a:r>
              <a:rPr lang="en-US" altLang="zh-CN" sz="1600" dirty="0"/>
              <a:t>###[ TCP ]###</a:t>
            </a:r>
          </a:p>
          <a:p>
            <a:r>
              <a:rPr lang="en-US" altLang="zh-CN" sz="1600" dirty="0"/>
              <a:t>###[ Raw ]###</a:t>
            </a:r>
          </a:p>
          <a:p>
            <a:r>
              <a:rPr lang="en-US" altLang="zh-CN" sz="1600" dirty="0"/>
              <a:t>           load      = </a:t>
            </a:r>
            <a:r>
              <a:rPr lang="zh-CN" altLang="en-US" sz="1600" dirty="0" smtClean="0"/>
              <a:t>‘ </a:t>
            </a:r>
            <a:r>
              <a:rPr lang="en-US" altLang="zh-CN" sz="1600" dirty="0" smtClean="0"/>
              <a:t>H </a:t>
            </a:r>
            <a:r>
              <a:rPr lang="en-US" altLang="zh-CN" sz="1600" dirty="0"/>
              <a:t>&lt;li&gt;\n </a:t>
            </a:r>
            <a:r>
              <a:rPr lang="en-US" altLang="zh-CN" sz="1600" dirty="0" smtClean="0"/>
              <a:t>  ……</a:t>
            </a:r>
            <a:r>
              <a:rPr lang="zh-CN" altLang="en-US" sz="1600" dirty="0"/>
              <a:t> ‘ </a:t>
            </a:r>
            <a:r>
              <a:rPr lang="zh-CN" altLang="en-US" sz="1600" dirty="0" smtClean="0"/>
              <a:t> </a:t>
            </a:r>
            <a:endParaRPr lang="zh-CN" altLang="en-US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08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240280"/>
            <a:ext cx="8949824" cy="2023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762" y="3771900"/>
            <a:ext cx="800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'GET /index.html HTTP/1.1\r\</a:t>
            </a:r>
            <a:r>
              <a:rPr lang="en-US" altLang="zh-CN" dirty="0" err="1"/>
              <a:t>nUser</a:t>
            </a:r>
            <a:r>
              <a:rPr lang="en-US" altLang="zh-CN" dirty="0"/>
              <a:t>-Agent: </a:t>
            </a:r>
            <a:r>
              <a:rPr lang="en-US" altLang="zh-CN" dirty="0" err="1"/>
              <a:t>Wget</a:t>
            </a:r>
            <a:r>
              <a:rPr lang="en-US" altLang="zh-CN" dirty="0"/>
              <a:t>/1.17.1 (</a:t>
            </a:r>
            <a:r>
              <a:rPr lang="en-US" altLang="zh-CN" dirty="0" err="1"/>
              <a:t>linux</a:t>
            </a:r>
            <a:r>
              <a:rPr lang="en-US" altLang="zh-CN" dirty="0"/>
              <a:t>-gnu)\r\</a:t>
            </a:r>
            <a:r>
              <a:rPr lang="en-US" altLang="zh-CN" dirty="0" err="1"/>
              <a:t>nAccept</a:t>
            </a:r>
            <a:r>
              <a:rPr lang="en-US" altLang="zh-CN" dirty="0"/>
              <a:t>: */*\r\</a:t>
            </a:r>
            <a:r>
              <a:rPr lang="en-US" altLang="zh-CN" dirty="0" err="1"/>
              <a:t>nAccept</a:t>
            </a:r>
            <a:r>
              <a:rPr lang="en-US" altLang="zh-CN" dirty="0"/>
              <a:t>-Encoding: identity\r\</a:t>
            </a:r>
            <a:r>
              <a:rPr lang="en-US" altLang="zh-CN" dirty="0" err="1"/>
              <a:t>nHost</a:t>
            </a:r>
            <a:r>
              <a:rPr lang="en-US" altLang="zh-CN" dirty="0"/>
              <a:t>: 10.160.13.53\r\</a:t>
            </a:r>
            <a:r>
              <a:rPr lang="en-US" altLang="zh-CN" dirty="0" err="1"/>
              <a:t>nConnection</a:t>
            </a:r>
            <a:r>
              <a:rPr lang="en-US" altLang="zh-CN" dirty="0"/>
              <a:t>: Keep-Alive\r\n\r\n'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12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206500"/>
            <a:ext cx="7705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sym typeface="+mn-ea"/>
              </a:rPr>
              <a:t>eval</a:t>
            </a:r>
            <a:r>
              <a:rPr lang="zh-CN" altLang="en-US" dirty="0">
                <a:latin typeface="+mn-ea"/>
                <a:sym typeface="+mn-ea"/>
              </a:rPr>
              <a:t>函数在</a:t>
            </a:r>
            <a:r>
              <a:rPr lang="en-US" altLang="zh-CN" dirty="0">
                <a:latin typeface="+mn-ea"/>
                <a:sym typeface="+mn-ea"/>
              </a:rPr>
              <a:t>python</a:t>
            </a:r>
            <a:r>
              <a:rPr lang="zh-CN" altLang="en-US" dirty="0">
                <a:latin typeface="+mn-ea"/>
                <a:sym typeface="+mn-ea"/>
              </a:rPr>
              <a:t>中做数据类型的转换还是很有用的。它的作用就是把数据还原成它本身或者是能够转化成的数据类型</a:t>
            </a:r>
            <a:r>
              <a:rPr lang="en-US" altLang="zh-CN" dirty="0">
                <a:latin typeface="+mn-ea"/>
                <a:sym typeface="+mn-ea"/>
              </a:rPr>
              <a:t>.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r>
              <a:rPr lang="en-US" altLang="zh-CN" dirty="0"/>
              <a:t>string &lt;==&gt; list</a:t>
            </a:r>
          </a:p>
          <a:p>
            <a:r>
              <a:rPr lang="en-US" altLang="zh-CN" dirty="0"/>
              <a:t>string &lt;==&gt; tuple</a:t>
            </a:r>
          </a:p>
          <a:p>
            <a:r>
              <a:rPr lang="en-US" altLang="zh-CN" dirty="0"/>
              <a:t>string &lt;==&gt; </a:t>
            </a:r>
            <a:r>
              <a:rPr lang="en-US" altLang="zh-CN" dirty="0" err="1"/>
              <a:t>dict</a:t>
            </a:r>
            <a:endParaRPr lang="en-US" altLang="zh-CN" dirty="0"/>
          </a:p>
          <a:p>
            <a:r>
              <a:rPr lang="en-US" altLang="zh-CN" dirty="0" err="1"/>
              <a:t>eval</a:t>
            </a:r>
            <a:r>
              <a:rPr lang="zh-CN" altLang="en-US" dirty="0"/>
              <a:t>还可以对字符串型的输入直接计算。比如，她会将</a:t>
            </a:r>
            <a:r>
              <a:rPr lang="en-US" altLang="zh-CN" dirty="0"/>
              <a:t>'1+1'</a:t>
            </a:r>
            <a:r>
              <a:rPr lang="zh-CN" altLang="en-US" dirty="0"/>
              <a:t>的计算串直接计算出结果。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" y="3791823"/>
            <a:ext cx="702818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2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ast</a:t>
            </a:r>
            <a:r>
              <a:rPr lang="zh-CN" altLang="en-US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749" y="1206500"/>
            <a:ext cx="742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</a:rPr>
              <a:t>ast</a:t>
            </a:r>
            <a:r>
              <a:rPr lang="zh-CN" altLang="en-US" dirty="0">
                <a:latin typeface="+mn-ea"/>
              </a:rPr>
              <a:t>模块就是帮助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应用来处理抽象的语法解析的。而该模块下的</a:t>
            </a:r>
            <a:r>
              <a:rPr lang="en-US" altLang="zh-CN" dirty="0" err="1">
                <a:latin typeface="+mn-ea"/>
              </a:rPr>
              <a:t>literal_eval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函数：则会判断需要计算的内容计算后是不是合法的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类型，如果是则进行运算，否则就不进行运算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3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4" y="1086425"/>
            <a:ext cx="5835015" cy="15923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4" y="2876429"/>
            <a:ext cx="5835015" cy="31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406315" y="3043989"/>
            <a:ext cx="6142842" cy="590931"/>
          </a:xfrm>
        </p:spPr>
        <p:txBody>
          <a:bodyPr/>
          <a:lstStyle/>
          <a:p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练习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73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283129"/>
            <a:ext cx="7691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练习内容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请提取出</a:t>
            </a:r>
            <a:r>
              <a:rPr lang="en-US" altLang="zh-CN" dirty="0" err="1"/>
              <a:t>test.pcap</a:t>
            </a:r>
            <a:r>
              <a:rPr lang="zh-CN" altLang="en-US" dirty="0"/>
              <a:t>中的</a:t>
            </a:r>
            <a:r>
              <a:rPr lang="en-US" altLang="zh-CN" dirty="0"/>
              <a:t>HTTP</a:t>
            </a:r>
            <a:r>
              <a:rPr lang="zh-CN" altLang="en-US" dirty="0"/>
              <a:t>请求报文中的请求行，请求头，请求体。并打印请求行中的请求方法、</a:t>
            </a:r>
            <a:r>
              <a:rPr lang="en-US" altLang="zh-CN" dirty="0"/>
              <a:t>URI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协议版本，打印每一个请求头及其取值，打印所有请求体的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请</a:t>
            </a:r>
            <a:r>
              <a:rPr lang="zh-CN" altLang="en-US" dirty="0"/>
              <a:t>提取出</a:t>
            </a:r>
            <a:r>
              <a:rPr lang="en-US" altLang="zh-CN" dirty="0" err="1"/>
              <a:t>test.pcap</a:t>
            </a:r>
            <a:r>
              <a:rPr lang="zh-CN" altLang="en-US" dirty="0"/>
              <a:t>中的</a:t>
            </a:r>
            <a:r>
              <a:rPr lang="en-US" altLang="zh-CN" dirty="0"/>
              <a:t>HTTP</a:t>
            </a:r>
            <a:r>
              <a:rPr lang="zh-CN" altLang="en-US" dirty="0"/>
              <a:t>响应报文中的响应行，响应头，响应体。并打印响应行中的状态码</a:t>
            </a:r>
            <a:r>
              <a:rPr lang="en-US" altLang="zh-CN" dirty="0"/>
              <a:t>(200 OK)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协议版本，打印每一个响应头及其取值，打印所有响应体的内容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要求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鼓励</a:t>
            </a:r>
            <a:r>
              <a:rPr lang="zh-CN" altLang="en-US" dirty="0"/>
              <a:t>使用与作业</a:t>
            </a:r>
            <a:r>
              <a:rPr lang="en-US" altLang="zh-CN" dirty="0"/>
              <a:t>6</a:t>
            </a:r>
            <a:r>
              <a:rPr lang="zh-CN" altLang="en-US" dirty="0"/>
              <a:t>不同的方式完成本次作业，包括但不限于</a:t>
            </a:r>
            <a:r>
              <a:rPr lang="en-US" altLang="zh-CN" dirty="0" err="1"/>
              <a:t>pcap</a:t>
            </a:r>
            <a:r>
              <a:rPr lang="zh-CN" altLang="en-US" dirty="0"/>
              <a:t>读取、报文解析、命令行参数处理等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附件</a:t>
            </a:r>
            <a:r>
              <a:rPr lang="en-US" altLang="zh-CN" dirty="0" err="1"/>
              <a:t>pcap</a:t>
            </a:r>
            <a:r>
              <a:rPr lang="zh-CN" altLang="en-US" dirty="0"/>
              <a:t>的响应报文有分段，请完整解析并打印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791766"/>
              </p:ext>
            </p:extLst>
          </p:nvPr>
        </p:nvGraphicFramePr>
        <p:xfrm>
          <a:off x="6921500" y="5274044"/>
          <a:ext cx="1293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包装程序外壳对象" showAsIcon="1" r:id="rId3" imgW="1294560" imgH="533160" progId="Package">
                  <p:embed/>
                </p:oleObj>
              </mc:Choice>
              <mc:Fallback>
                <p:oleObj name="包装程序外壳对象" showAsIcon="1" r:id="rId3" imgW="1294560" imgH="533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0" y="5274044"/>
                        <a:ext cx="12938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8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pcap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621"/>
            <a:ext cx="9677400" cy="23827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875" y="1215727"/>
            <a:ext cx="775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pcap</a:t>
            </a:r>
            <a:r>
              <a:rPr lang="zh-CN" altLang="en-US" sz="2400" dirty="0" smtClean="0"/>
              <a:t>中响应体内容分片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27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Scapy.layers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130300"/>
            <a:ext cx="8239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dirty="0" err="1"/>
              <a:t>scapy.layers</a:t>
            </a:r>
            <a:r>
              <a:rPr lang="en-US" altLang="zh-CN" sz="2000" dirty="0"/>
              <a:t> import </a:t>
            </a:r>
            <a:r>
              <a:rPr lang="en-US" altLang="zh-CN" sz="2000" dirty="0" smtClean="0"/>
              <a:t>http   </a:t>
            </a:r>
            <a:r>
              <a:rPr lang="zh-CN" altLang="en-US" sz="2000" dirty="0" smtClean="0"/>
              <a:t>或 </a:t>
            </a:r>
            <a:r>
              <a:rPr lang="en-US" altLang="zh-CN" sz="2000" dirty="0"/>
              <a:t>from </a:t>
            </a:r>
            <a:r>
              <a:rPr lang="en-US" altLang="zh-CN" sz="2000" dirty="0" err="1"/>
              <a:t>scapy_http</a:t>
            </a:r>
            <a:r>
              <a:rPr lang="en-US" altLang="zh-CN" sz="2000" dirty="0"/>
              <a:t> import http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###[ Ethernet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IP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TCP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HTTP ]###</a:t>
            </a:r>
          </a:p>
          <a:p>
            <a:r>
              <a:rPr lang="en-US" altLang="zh-CN" sz="2000" dirty="0"/>
              <a:t>###[ HTTP Request ]###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Status-Line</a:t>
            </a:r>
            <a:r>
              <a:rPr lang="en-US" altLang="zh-CN" sz="2000" dirty="0"/>
              <a:t>= 'HTTP/1.1 301 Moved </a:t>
            </a:r>
            <a:r>
              <a:rPr lang="en-US" altLang="zh-CN" sz="2000" dirty="0" smtClean="0"/>
              <a:t>Permanently‘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……</a:t>
            </a:r>
          </a:p>
          <a:p>
            <a:r>
              <a:rPr lang="en-US" altLang="zh-CN" sz="2000" dirty="0"/>
              <a:t>###[ Raw ]###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             load      </a:t>
            </a:r>
            <a:r>
              <a:rPr lang="en-US" altLang="zh-CN" sz="2000" dirty="0"/>
              <a:t>= '&lt;html&gt;\r\n&lt;head&gt;&lt;title&gt;301 </a:t>
            </a:r>
            <a:r>
              <a:rPr lang="en-US" altLang="zh-CN" sz="2000" dirty="0" smtClean="0"/>
              <a:t>Moved  Permanently</a:t>
            </a:r>
            <a:r>
              <a:rPr lang="en-US" altLang="zh-CN" sz="2000" dirty="0"/>
              <a:t>&lt;/title&gt;&lt;/head&gt;\r\n&lt;body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="white"&gt;\r\n&lt;center&gt;&lt;h1&gt;301 </a:t>
            </a:r>
            <a:r>
              <a:rPr lang="en-US" altLang="zh-CN" sz="2000" dirty="0" smtClean="0"/>
              <a:t>Moved Permanently</a:t>
            </a:r>
            <a:r>
              <a:rPr lang="en-US" altLang="zh-CN" sz="2000" dirty="0"/>
              <a:t>&lt;/h1&gt;&lt;/center&gt;\r\n&lt;</a:t>
            </a:r>
            <a:r>
              <a:rPr lang="en-US" altLang="zh-CN" sz="2000" dirty="0" err="1"/>
              <a:t>hr</a:t>
            </a:r>
            <a:r>
              <a:rPr lang="en-US" altLang="zh-CN" sz="2000" dirty="0"/>
              <a:t>&gt;&lt;center&gt;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/1.0.13&lt;/center&gt;\r\n&lt;/body&gt;\r\n&lt;/html&gt;\</a:t>
            </a:r>
            <a:r>
              <a:rPr lang="en-US" altLang="zh-CN" sz="2000" dirty="0" smtClean="0"/>
              <a:t>r\n‘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1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分片格式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" y="1092200"/>
            <a:ext cx="70199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Ethernet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IP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TCP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HTTP ]###</a:t>
            </a:r>
          </a:p>
          <a:p>
            <a:r>
              <a:rPr lang="en-US" altLang="zh-CN" sz="2000" dirty="0"/>
              <a:t>###[ HTTP Request ]###</a:t>
            </a:r>
          </a:p>
          <a:p>
            <a:r>
              <a:rPr lang="en-US" altLang="zh-CN" sz="2000" dirty="0" smtClean="0"/>
              <a:t>                ……</a:t>
            </a:r>
          </a:p>
          <a:p>
            <a:r>
              <a:rPr lang="en-US" altLang="zh-CN" sz="2000" dirty="0"/>
              <a:t>###[ Raw ]###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             load    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‘……‘</a:t>
            </a:r>
          </a:p>
          <a:p>
            <a:r>
              <a:rPr lang="en-US" altLang="zh-CN" sz="2000" dirty="0"/>
              <a:t>###[ Ethernet ]###</a:t>
            </a:r>
          </a:p>
          <a:p>
            <a:r>
              <a:rPr lang="en-US" altLang="zh-CN" sz="2000" dirty="0"/>
              <a:t>###[ IP ]###</a:t>
            </a:r>
          </a:p>
          <a:p>
            <a:r>
              <a:rPr lang="en-US" altLang="zh-CN" sz="2000" dirty="0"/>
              <a:t>###[ TCP ]###</a:t>
            </a:r>
          </a:p>
          <a:p>
            <a:r>
              <a:rPr lang="en-US" altLang="zh-CN" sz="2000" dirty="0"/>
              <a:t>###[ HTTP ]###</a:t>
            </a:r>
          </a:p>
          <a:p>
            <a:r>
              <a:rPr lang="en-US" altLang="zh-CN" sz="2000" dirty="0" smtClean="0"/>
              <a:t>###[ </a:t>
            </a:r>
            <a:r>
              <a:rPr lang="en-US" altLang="zh-CN" sz="2000" dirty="0"/>
              <a:t>Raw ]###</a:t>
            </a:r>
          </a:p>
          <a:p>
            <a:r>
              <a:rPr lang="en-US" altLang="zh-CN" sz="2000" dirty="0"/>
              <a:t>                  load      = </a:t>
            </a:r>
            <a:r>
              <a:rPr lang="en-US" altLang="zh-CN" sz="2000" dirty="0" smtClean="0"/>
              <a:t>‘……</a:t>
            </a:r>
            <a:r>
              <a:rPr lang="zh-CN" altLang="en-US" sz="2000" dirty="0" smtClean="0"/>
              <a:t>分片内容</a:t>
            </a:r>
            <a:r>
              <a:rPr lang="en-US" altLang="zh-CN" sz="2000" dirty="0" smtClean="0"/>
              <a:t>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scapy</a:t>
            </a:r>
            <a:r>
              <a:rPr lang="en-US" altLang="zh-CN" dirty="0" smtClean="0"/>
              <a:t>-http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700" y="1270000"/>
            <a:ext cx="7448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r>
              <a:rPr lang="en-US" altLang="zh-CN" sz="2400" dirty="0" smtClean="0"/>
              <a:t>[‘Raw’].load </a:t>
            </a:r>
            <a:r>
              <a:rPr lang="zh-CN" altLang="en-US" sz="2400" dirty="0" smtClean="0"/>
              <a:t>只能读取请求或响应体中的信息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if </a:t>
            </a:r>
            <a:r>
              <a:rPr lang="en-US" altLang="zh-CN" sz="2400" dirty="0" err="1"/>
              <a:t>p.haslayer</a:t>
            </a:r>
            <a:r>
              <a:rPr lang="en-US" altLang="zh-CN" sz="2400" dirty="0"/>
              <a:t>(request):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/>
              <a:t>            if 'Raw' in p: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request_body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C00000"/>
                </a:solidFill>
              </a:rPr>
              <a:t>p['Raw'].load</a:t>
            </a:r>
          </a:p>
          <a:p>
            <a:r>
              <a:rPr lang="en-US" altLang="zh-CN" sz="2400" dirty="0"/>
              <a:t>            else: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request_body</a:t>
            </a:r>
            <a:r>
              <a:rPr lang="en-US" altLang="zh-CN" sz="2400" dirty="0"/>
              <a:t> = None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77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50" y="1073665"/>
            <a:ext cx="7205424" cy="50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pcap.summary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143000"/>
            <a:ext cx="765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&lt;bound method </a:t>
            </a:r>
            <a:r>
              <a:rPr lang="en-US" altLang="zh-CN" dirty="0" err="1"/>
              <a:t>Ether.summary</a:t>
            </a:r>
            <a:r>
              <a:rPr lang="en-US" altLang="zh-CN" dirty="0"/>
              <a:t> of &lt;</a:t>
            </a:r>
            <a:r>
              <a:rPr lang="en-US" altLang="zh-CN" b="1" dirty="0">
                <a:solidFill>
                  <a:srgbClr val="FF0000"/>
                </a:solidFill>
              </a:rPr>
              <a:t>Ether</a:t>
            </a:r>
            <a:r>
              <a:rPr lang="en-US" altLang="zh-CN" dirty="0"/>
              <a:t>  </a:t>
            </a:r>
            <a:r>
              <a:rPr lang="en-US" altLang="zh-CN" dirty="0" err="1"/>
              <a:t>dst</a:t>
            </a:r>
            <a:r>
              <a:rPr lang="en-US" altLang="zh-CN" dirty="0"/>
              <a:t>=00:50:56:8c:8d:ea </a:t>
            </a:r>
            <a:r>
              <a:rPr lang="en-US" altLang="zh-CN" dirty="0" err="1"/>
              <a:t>src</a:t>
            </a:r>
            <a:r>
              <a:rPr lang="en-US" altLang="zh-CN" dirty="0"/>
              <a:t>=00:50:56:8c:3e:d2 type=0x800 |&lt;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en-US" altLang="zh-CN" dirty="0"/>
              <a:t>  version=4L </a:t>
            </a:r>
            <a:r>
              <a:rPr lang="en-US" altLang="zh-CN" dirty="0" err="1"/>
              <a:t>ihl</a:t>
            </a:r>
            <a:r>
              <a:rPr lang="en-US" altLang="zh-CN" dirty="0"/>
              <a:t>=5L </a:t>
            </a:r>
            <a:r>
              <a:rPr lang="en-US" altLang="zh-CN" dirty="0" err="1"/>
              <a:t>tos</a:t>
            </a:r>
            <a:r>
              <a:rPr lang="en-US" altLang="zh-CN" dirty="0"/>
              <a:t>=0x0 </a:t>
            </a:r>
            <a:r>
              <a:rPr lang="en-US" altLang="zh-CN" dirty="0" err="1"/>
              <a:t>len</a:t>
            </a:r>
            <a:r>
              <a:rPr lang="en-US" altLang="zh-CN" dirty="0"/>
              <a:t>=201 id=4521 flags=DF frag=0L </a:t>
            </a:r>
            <a:r>
              <a:rPr lang="en-US" altLang="zh-CN" dirty="0" err="1"/>
              <a:t>ttl</a:t>
            </a:r>
            <a:r>
              <a:rPr lang="en-US" altLang="zh-CN" dirty="0"/>
              <a:t>=64 proto=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en-US" altLang="zh-CN" dirty="0" err="1"/>
              <a:t>chksum</a:t>
            </a:r>
            <a:r>
              <a:rPr lang="en-US" altLang="zh-CN" dirty="0"/>
              <a:t>=0xf8cf </a:t>
            </a:r>
            <a:r>
              <a:rPr lang="en-US" altLang="zh-CN" dirty="0" err="1"/>
              <a:t>src</a:t>
            </a:r>
            <a:r>
              <a:rPr lang="en-US" altLang="zh-CN" dirty="0"/>
              <a:t>=10.160.13.66 </a:t>
            </a:r>
            <a:r>
              <a:rPr lang="en-US" altLang="zh-CN" dirty="0" err="1"/>
              <a:t>dst</a:t>
            </a:r>
            <a:r>
              <a:rPr lang="en-US" altLang="zh-CN" dirty="0"/>
              <a:t>=10.160.13.53 options=[] |&lt;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en-US" altLang="zh-CN" dirty="0"/>
              <a:t>  sport=52892 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70C0"/>
                </a:solidFill>
              </a:rPr>
              <a:t>http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seq</a:t>
            </a:r>
            <a:r>
              <a:rPr lang="en-US" altLang="zh-CN" dirty="0"/>
              <a:t>=794662076 </a:t>
            </a:r>
            <a:r>
              <a:rPr lang="en-US" altLang="zh-CN" dirty="0" err="1">
                <a:solidFill>
                  <a:srgbClr val="00B050"/>
                </a:solidFill>
              </a:rPr>
              <a:t>ack</a:t>
            </a:r>
            <a:r>
              <a:rPr lang="en-US" altLang="zh-CN" dirty="0"/>
              <a:t>=99130238 </a:t>
            </a:r>
            <a:r>
              <a:rPr lang="en-US" altLang="zh-CN" dirty="0" err="1"/>
              <a:t>dataofs</a:t>
            </a:r>
            <a:r>
              <a:rPr lang="en-US" altLang="zh-CN" dirty="0"/>
              <a:t>=8L reserved=0L flags=PA window=229 </a:t>
            </a:r>
            <a:r>
              <a:rPr lang="en-US" altLang="zh-CN" dirty="0" err="1"/>
              <a:t>chksum</a:t>
            </a:r>
            <a:r>
              <a:rPr lang="en-US" altLang="zh-CN" dirty="0"/>
              <a:t>=0x4efe </a:t>
            </a:r>
            <a:r>
              <a:rPr lang="en-US" altLang="zh-CN" dirty="0" err="1"/>
              <a:t>urgptr</a:t>
            </a:r>
            <a:r>
              <a:rPr lang="en-US" altLang="zh-CN" dirty="0"/>
              <a:t>=0 options=[('NOP', None), ('NOP', None), ('Timestamp', (602178844, 813765462))] |&lt;</a:t>
            </a:r>
            <a:r>
              <a:rPr lang="en-US" altLang="zh-CN" b="1" dirty="0">
                <a:solidFill>
                  <a:srgbClr val="FF0000"/>
                </a:solidFill>
              </a:rPr>
              <a:t>Raw</a:t>
            </a: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load</a:t>
            </a:r>
            <a:r>
              <a:rPr lang="en-US" altLang="zh-CN" dirty="0"/>
              <a:t>='GET /index.html HTTP/1.1\r\</a:t>
            </a:r>
            <a:r>
              <a:rPr lang="en-US" altLang="zh-CN" dirty="0" err="1"/>
              <a:t>nUser</a:t>
            </a:r>
            <a:r>
              <a:rPr lang="en-US" altLang="zh-CN" dirty="0"/>
              <a:t>-Agent: </a:t>
            </a:r>
            <a:r>
              <a:rPr lang="en-US" altLang="zh-CN" dirty="0" err="1"/>
              <a:t>Wget</a:t>
            </a:r>
            <a:r>
              <a:rPr lang="en-US" altLang="zh-CN" dirty="0"/>
              <a:t>/1.17.1 (</a:t>
            </a:r>
            <a:r>
              <a:rPr lang="en-US" altLang="zh-CN" dirty="0" err="1"/>
              <a:t>linux</a:t>
            </a:r>
            <a:r>
              <a:rPr lang="en-US" altLang="zh-CN" dirty="0"/>
              <a:t>-gnu)\r\</a:t>
            </a:r>
            <a:r>
              <a:rPr lang="en-US" altLang="zh-CN" dirty="0" err="1"/>
              <a:t>nAccept</a:t>
            </a:r>
            <a:r>
              <a:rPr lang="en-US" altLang="zh-CN" dirty="0"/>
              <a:t>: */*\r\</a:t>
            </a:r>
            <a:r>
              <a:rPr lang="en-US" altLang="zh-CN" dirty="0" err="1"/>
              <a:t>nAccept</a:t>
            </a:r>
            <a:r>
              <a:rPr lang="en-US" altLang="zh-CN" dirty="0"/>
              <a:t>-Encoding: identity\r\</a:t>
            </a:r>
            <a:r>
              <a:rPr lang="en-US" altLang="zh-CN" dirty="0" err="1"/>
              <a:t>nHost</a:t>
            </a:r>
            <a:r>
              <a:rPr lang="en-US" altLang="zh-CN" dirty="0"/>
              <a:t>: 10.160.13.53\r\</a:t>
            </a:r>
            <a:r>
              <a:rPr lang="en-US" altLang="zh-CN" dirty="0" err="1"/>
              <a:t>nConnection</a:t>
            </a:r>
            <a:r>
              <a:rPr lang="en-US" altLang="zh-CN" dirty="0"/>
              <a:t>: Keep-Alive\r\n\r\n' |&gt;&gt;&gt;&gt;&gt;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44546A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9875</TotalTime>
  <Words>677</Words>
  <Application>Microsoft Office PowerPoint</Application>
  <PresentationFormat>全屏显示(4:3)</PresentationFormat>
  <Paragraphs>94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Open Sans Light</vt:lpstr>
      <vt:lpstr>等线</vt:lpstr>
      <vt:lpstr>微软雅黑</vt:lpstr>
      <vt:lpstr>Arial</vt:lpstr>
      <vt:lpstr>Calibri</vt:lpstr>
      <vt:lpstr>Times New Roman</vt:lpstr>
      <vt:lpstr>Office 主题​​</vt:lpstr>
      <vt:lpstr>包装程序外壳对象</vt:lpstr>
      <vt:lpstr>PowerPoint 演示文稿</vt:lpstr>
      <vt:lpstr>PowerPoint 演示文稿</vt:lpstr>
      <vt:lpstr>练习内容</vt:lpstr>
      <vt:lpstr>pcap内容</vt:lpstr>
      <vt:lpstr>Scapy.layers</vt:lpstr>
      <vt:lpstr>分片格式</vt:lpstr>
      <vt:lpstr>scapy-http</vt:lpstr>
      <vt:lpstr>HTTP layer</vt:lpstr>
      <vt:lpstr>pcap.summary</vt:lpstr>
      <vt:lpstr>通过ack判断是分片</vt:lpstr>
      <vt:lpstr>seq、ack、dport</vt:lpstr>
      <vt:lpstr>dport</vt:lpstr>
      <vt:lpstr>直接读取</vt:lpstr>
      <vt:lpstr>pcap.show()</vt:lpstr>
      <vt:lpstr>获取load的值</vt:lpstr>
      <vt:lpstr>eval</vt:lpstr>
      <vt:lpstr>ast模块</vt:lpstr>
      <vt:lpstr>比较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Li Tan(谭丽)</cp:lastModifiedBy>
  <cp:revision>264</cp:revision>
  <dcterms:created xsi:type="dcterms:W3CDTF">2017-02-03T03:01:39Z</dcterms:created>
  <dcterms:modified xsi:type="dcterms:W3CDTF">2019-05-31T03:17:12Z</dcterms:modified>
</cp:coreProperties>
</file>