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10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EC744591-14EB-40AC-8550-3D43D72A86D0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1A366C17-09FF-4A63-B6BF-5B808C6AA1F7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1068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4591-14EB-40AC-8550-3D43D72A86D0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6C17-09FF-4A63-B6BF-5B808C6AA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9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C744591-14EB-40AC-8550-3D43D72A86D0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1A366C17-09FF-4A63-B6BF-5B808C6AA1F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373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4591-14EB-40AC-8550-3D43D72A86D0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6C17-09FF-4A63-B6BF-5B808C6AA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8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4591-14EB-40AC-8550-3D43D72A86D0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6C17-09FF-4A63-B6BF-5B808C6AA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33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C744591-14EB-40AC-8550-3D43D72A86D0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A366C17-09FF-4A63-B6BF-5B808C6AA1F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7036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4591-14EB-40AC-8550-3D43D72A86D0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6C17-09FF-4A63-B6BF-5B808C6AA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4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4591-14EB-40AC-8550-3D43D72A86D0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6C17-09FF-4A63-B6BF-5B808C6AA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16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4591-14EB-40AC-8550-3D43D72A86D0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6C17-09FF-4A63-B6BF-5B808C6AA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77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4591-14EB-40AC-8550-3D43D72A86D0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6C17-09FF-4A63-B6BF-5B808C6AA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9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EC744591-14EB-40AC-8550-3D43D72A86D0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1A366C17-09FF-4A63-B6BF-5B808C6AA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339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EC744591-14EB-40AC-8550-3D43D72A86D0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1A366C17-09FF-4A63-B6BF-5B808C6AA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47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EC744591-14EB-40AC-8550-3D43D72A86D0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1A366C17-09FF-4A63-B6BF-5B808C6AA1F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9CBB8-C2E7-45A1-B65D-A36CDFBDF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41771" y="1071153"/>
            <a:ext cx="4654732" cy="2357847"/>
          </a:xfrm>
        </p:spPr>
        <p:txBody>
          <a:bodyPr>
            <a:noAutofit/>
          </a:bodyPr>
          <a:lstStyle/>
          <a:p>
            <a:r>
              <a:rPr lang="en-US" sz="36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UGEA 4333 Image Processing</a:t>
            </a:r>
            <a:br>
              <a:rPr lang="en-US" sz="36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36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 Processing of Ammonia Water Test</a:t>
            </a:r>
            <a:br>
              <a:rPr lang="en-US" sz="2500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en-US" sz="2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02AACE-3C76-4125-B78B-C5882F13D341}"/>
              </a:ext>
            </a:extLst>
          </p:cNvPr>
          <p:cNvSpPr txBox="1"/>
          <p:nvPr/>
        </p:nvSpPr>
        <p:spPr>
          <a:xfrm>
            <a:off x="8098971" y="4650378"/>
            <a:ext cx="24819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Group 1:</a:t>
            </a:r>
          </a:p>
          <a:p>
            <a:pPr marL="342900" indent="-342900">
              <a:buAutoNum type="arabicParenR"/>
            </a:pP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Tan Li Kar</a:t>
            </a:r>
          </a:p>
          <a:p>
            <a:pPr marL="342900" indent="-342900">
              <a:buAutoNum type="arabicParenR"/>
            </a:pP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Tan Ing Ming</a:t>
            </a:r>
          </a:p>
          <a:p>
            <a:pPr marL="342900" indent="-342900">
              <a:buAutoNum type="arabicParenR"/>
            </a:pP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Yip Yuan Ting</a:t>
            </a:r>
          </a:p>
          <a:p>
            <a:pPr marL="342900" indent="-342900">
              <a:buAutoNum type="arabicParenR"/>
            </a:pP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Lim Wan Xiang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8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1B1CC-01DA-41B3-B558-E57A92A5F70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9044" y="724259"/>
            <a:ext cx="8770937" cy="1560513"/>
          </a:xfrm>
        </p:spPr>
        <p:txBody>
          <a:bodyPr/>
          <a:lstStyle/>
          <a:p>
            <a:r>
              <a:rPr lang="en-US" cap="none" dirty="0">
                <a:solidFill>
                  <a:schemeClr val="tx1"/>
                </a:solidFill>
              </a:rPr>
              <a:t>Extraction of Region of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B06D8-F4C7-4F8A-B7E9-D429E6A07898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1152912" y="2065946"/>
            <a:ext cx="10363200" cy="342423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ROI is cropped from the original image.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C5BAAA0-216D-4C76-B2E0-8F8B7033F88C}"/>
              </a:ext>
            </a:extLst>
          </p:cNvPr>
          <p:cNvGrpSpPr/>
          <p:nvPr/>
        </p:nvGrpSpPr>
        <p:grpSpPr>
          <a:xfrm>
            <a:off x="1389356" y="2968610"/>
            <a:ext cx="9413288" cy="2694627"/>
            <a:chOff x="1162209" y="2943443"/>
            <a:chExt cx="9413288" cy="269462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7EF4524-7166-49CC-9390-E8C6F741FFEF}"/>
                </a:ext>
              </a:extLst>
            </p:cNvPr>
            <p:cNvGrpSpPr/>
            <p:nvPr/>
          </p:nvGrpSpPr>
          <p:grpSpPr>
            <a:xfrm>
              <a:off x="1162209" y="3043645"/>
              <a:ext cx="3542982" cy="2591526"/>
              <a:chOff x="-25400" y="6350"/>
              <a:chExt cx="3306445" cy="2479040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B4FC8FFC-CEA2-4ED8-93F0-C5ED630CA2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5400" y="6350"/>
                <a:ext cx="3306445" cy="247904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217A8E9-5778-41FD-9B05-892AD5025BCA}"/>
                  </a:ext>
                </a:extLst>
              </p:cNvPr>
              <p:cNvSpPr/>
              <p:nvPr/>
            </p:nvSpPr>
            <p:spPr>
              <a:xfrm>
                <a:off x="660689" y="1184085"/>
                <a:ext cx="221960" cy="575371"/>
              </a:xfrm>
              <a:prstGeom prst="rect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6DA2306-9EE3-4363-A7A1-A96D674FA6B1}"/>
                  </a:ext>
                </a:extLst>
              </p:cNvPr>
              <p:cNvSpPr/>
              <p:nvPr/>
            </p:nvSpPr>
            <p:spPr>
              <a:xfrm>
                <a:off x="1511589" y="1184085"/>
                <a:ext cx="221961" cy="587564"/>
              </a:xfrm>
              <a:prstGeom prst="rect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1817931-4782-4EFF-B4CC-E3C2ECFB193E}"/>
                  </a:ext>
                </a:extLst>
              </p:cNvPr>
              <p:cNvSpPr/>
              <p:nvPr/>
            </p:nvSpPr>
            <p:spPr>
              <a:xfrm>
                <a:off x="2362487" y="1196277"/>
                <a:ext cx="221962" cy="575372"/>
              </a:xfrm>
              <a:prstGeom prst="rect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EE6A9642-48EE-4079-A0DF-D864802B857A}"/>
                </a:ext>
              </a:extLst>
            </p:cNvPr>
            <p:cNvSpPr/>
            <p:nvPr/>
          </p:nvSpPr>
          <p:spPr>
            <a:xfrm>
              <a:off x="5158856" y="3778065"/>
              <a:ext cx="1175657" cy="84908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16D5B29-21E8-4693-9944-D865D56319A0}"/>
                </a:ext>
              </a:extLst>
            </p:cNvPr>
            <p:cNvGrpSpPr/>
            <p:nvPr/>
          </p:nvGrpSpPr>
          <p:grpSpPr>
            <a:xfrm>
              <a:off x="6822180" y="2943443"/>
              <a:ext cx="3753317" cy="2694627"/>
              <a:chOff x="6822180" y="2943443"/>
              <a:chExt cx="3753317" cy="2694627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BF19CE96-2970-4356-BC72-2E4FAEED5C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64218" y="2943443"/>
                <a:ext cx="811279" cy="2691728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4E9AC864-5F5F-4EB5-A9B7-AB8C65983D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2180" y="2943443"/>
                <a:ext cx="811279" cy="2691728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0D2CA8DC-4BD8-4EF8-B178-DF03898F78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93199" y="2946342"/>
                <a:ext cx="811279" cy="269172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172786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822EE-D238-4E41-BEDA-24C3AB5D6AC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10531" y="635770"/>
            <a:ext cx="8770937" cy="156051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Removing Test Tube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CDC2C-12EB-48AE-9F01-C3CBB8F4915B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914400" y="2305774"/>
            <a:ext cx="10363200" cy="342423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Cropped Image is filtered using a Median Filter to remove the design on the test tube.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CFE727-40BA-4018-995B-DC96CF907B62}"/>
              </a:ext>
            </a:extLst>
          </p:cNvPr>
          <p:cNvGrpSpPr/>
          <p:nvPr/>
        </p:nvGrpSpPr>
        <p:grpSpPr>
          <a:xfrm>
            <a:off x="1188359" y="2928792"/>
            <a:ext cx="9815282" cy="2694627"/>
            <a:chOff x="1188046" y="3096572"/>
            <a:chExt cx="9815282" cy="269462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80D3991-BACF-46A3-AA8D-1FE48F2C372A}"/>
                </a:ext>
              </a:extLst>
            </p:cNvPr>
            <p:cNvGrpSpPr/>
            <p:nvPr/>
          </p:nvGrpSpPr>
          <p:grpSpPr>
            <a:xfrm>
              <a:off x="1188046" y="3096572"/>
              <a:ext cx="3753317" cy="2694627"/>
              <a:chOff x="6822180" y="2943443"/>
              <a:chExt cx="3753317" cy="269462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F2F25CD9-9231-45C4-9B04-4CD93B834B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64218" y="2943443"/>
                <a:ext cx="811279" cy="2691728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2A930658-9DEA-464B-9197-054E9884C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2180" y="2943443"/>
                <a:ext cx="811279" cy="2691728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8751C63C-E2A9-4515-9DB2-E109823782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93199" y="2946342"/>
                <a:ext cx="811279" cy="2691728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8FD3536-04D0-48A8-9641-1187CDE2BEFE}"/>
                </a:ext>
              </a:extLst>
            </p:cNvPr>
            <p:cNvGrpSpPr/>
            <p:nvPr/>
          </p:nvGrpSpPr>
          <p:grpSpPr>
            <a:xfrm>
              <a:off x="7250009" y="3096572"/>
              <a:ext cx="3753319" cy="2691728"/>
              <a:chOff x="6570364" y="3188012"/>
              <a:chExt cx="3753319" cy="2691728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9C0B5B94-D335-4BAB-8197-C5B6715C44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12404" y="3188012"/>
                <a:ext cx="811279" cy="2691728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D4CF43C-85E2-4582-8A42-51C237245C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0364" y="3188013"/>
                <a:ext cx="811279" cy="2691727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26841E83-531A-4996-80CD-154F60642C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41384" y="3188012"/>
                <a:ext cx="811279" cy="2691728"/>
              </a:xfrm>
              <a:prstGeom prst="rect">
                <a:avLst/>
              </a:prstGeom>
            </p:spPr>
          </p:pic>
        </p:grp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46B8D6CC-D620-4A96-B5E3-2828EA422F7C}"/>
                </a:ext>
              </a:extLst>
            </p:cNvPr>
            <p:cNvSpPr/>
            <p:nvPr/>
          </p:nvSpPr>
          <p:spPr>
            <a:xfrm>
              <a:off x="5414611" y="4017893"/>
              <a:ext cx="1175657" cy="84908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7148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B9374-1000-4D02-BFD7-7AB334ACE6B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78184" y="759790"/>
            <a:ext cx="8770937" cy="156051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Removing Shading in the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035B8-7B3D-44F4-8269-E856CE76AA66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894224" y="2366961"/>
            <a:ext cx="10363200" cy="342423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image is filtered using an Average filter to remove the shading in the Image.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8C31BC0-E273-46B3-89D8-1E415D3740E0}"/>
              </a:ext>
            </a:extLst>
          </p:cNvPr>
          <p:cNvGrpSpPr/>
          <p:nvPr/>
        </p:nvGrpSpPr>
        <p:grpSpPr>
          <a:xfrm>
            <a:off x="1261966" y="3099471"/>
            <a:ext cx="9667441" cy="2691728"/>
            <a:chOff x="1057040" y="3337502"/>
            <a:chExt cx="9667441" cy="269172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B71A14F-134C-4B6D-B8E4-17F49C813700}"/>
                </a:ext>
              </a:extLst>
            </p:cNvPr>
            <p:cNvGrpSpPr/>
            <p:nvPr/>
          </p:nvGrpSpPr>
          <p:grpSpPr>
            <a:xfrm>
              <a:off x="1057040" y="3337502"/>
              <a:ext cx="3753319" cy="2691728"/>
              <a:chOff x="6570364" y="3188012"/>
              <a:chExt cx="3753319" cy="269172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7D942D40-C7E6-4540-A622-C4888F38C2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12404" y="3188012"/>
                <a:ext cx="811279" cy="2691728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033EC9CB-C0DD-4670-9776-FFD25AF3AC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0364" y="3188013"/>
                <a:ext cx="811279" cy="2691727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1DA9690C-C8C3-4DA7-9751-EAC527C51E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41384" y="3188012"/>
                <a:ext cx="811279" cy="2691728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4C08026-3D0A-484D-891B-E376AA800350}"/>
                </a:ext>
              </a:extLst>
            </p:cNvPr>
            <p:cNvGrpSpPr/>
            <p:nvPr/>
          </p:nvGrpSpPr>
          <p:grpSpPr>
            <a:xfrm>
              <a:off x="6980844" y="3337502"/>
              <a:ext cx="3743637" cy="2691728"/>
              <a:chOff x="6722683" y="3773429"/>
              <a:chExt cx="3743637" cy="2691728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8BE27195-A772-4539-B3ED-2F1153AD49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22683" y="3773429"/>
                <a:ext cx="811279" cy="2691728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8753FFB6-C1ED-4B8E-8C65-0AA4B7240B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88862" y="3773430"/>
                <a:ext cx="811279" cy="2691727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28E7EF15-C89F-4453-B2AE-B250D7DFE7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55041" y="3773429"/>
                <a:ext cx="811279" cy="2691727"/>
              </a:xfrm>
              <a:prstGeom prst="rect">
                <a:avLst/>
              </a:prstGeom>
            </p:spPr>
          </p:pic>
        </p:grp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DEE48447-4AB5-45DB-B1AA-F8A959F0F133}"/>
                </a:ext>
              </a:extLst>
            </p:cNvPr>
            <p:cNvSpPr/>
            <p:nvPr/>
          </p:nvSpPr>
          <p:spPr>
            <a:xfrm>
              <a:off x="5283070" y="4258822"/>
              <a:ext cx="1175657" cy="84908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9521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01BAB-DD84-46A1-9044-C6ED834FA73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10531" y="761272"/>
            <a:ext cx="8770937" cy="156051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Extracting the Feature of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264F0-31C8-4299-B5F3-AF83E0AF087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1043418" y="2128838"/>
            <a:ext cx="10363200" cy="342423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mean and entropy of Red, Green, Blue, Hue, Saturation and Value of the image are extracted and save into a excel file.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3CECB8-9503-4C3F-8BAD-D2D76C1BA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3209896"/>
            <a:ext cx="10622488" cy="200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01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AF56E-9CE8-47DC-AEE1-53116996EC3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5400" y="769661"/>
            <a:ext cx="9601200" cy="156051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Predicting Ammonia Concentration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C814C-E01C-400D-8503-010A123A159D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914400" y="2486011"/>
            <a:ext cx="10363200" cy="342423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This is a classification problem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Machine learning models used in this project are: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Random Forest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Decision Tree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Naïve Bayes</a:t>
            </a:r>
          </a:p>
        </p:txBody>
      </p:sp>
    </p:spTree>
    <p:extLst>
      <p:ext uri="{BB962C8B-B14F-4D97-AF65-F5344CB8AC3E}">
        <p14:creationId xmlns:p14="http://schemas.microsoft.com/office/powerpoint/2010/main" val="2043092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Decision Tree classifier">
            <a:extLst>
              <a:ext uri="{FF2B5EF4-FFF2-40B4-BE49-F238E27FC236}">
                <a16:creationId xmlns:a16="http://schemas.microsoft.com/office/drawing/2014/main" id="{707116FF-5CD4-4FFB-8458-B894869FA0BF}"/>
              </a:ext>
            </a:extLst>
          </p:cNvPr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90" y="2128837"/>
            <a:ext cx="5595533" cy="309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86ED17-8DA3-4D2B-961C-3BAC1B0D18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71554" y="568324"/>
            <a:ext cx="8770937" cy="156051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Decision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6E36FC-F986-4C02-B819-01DD192343D9}"/>
              </a:ext>
            </a:extLst>
          </p:cNvPr>
          <p:cNvSpPr txBox="1"/>
          <p:nvPr/>
        </p:nvSpPr>
        <p:spPr>
          <a:xfrm>
            <a:off x="7135158" y="2128837"/>
            <a:ext cx="41787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Decision Tree Algorithm Pseudocode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Place the best attribute of the dataset at the </a:t>
            </a:r>
            <a:r>
              <a:rPr lang="en-US" b="1" dirty="0"/>
              <a:t>root</a:t>
            </a:r>
            <a:r>
              <a:rPr lang="en-US" dirty="0"/>
              <a:t> of the tree.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Split the training set into </a:t>
            </a:r>
            <a:r>
              <a:rPr lang="en-US" b="1" dirty="0"/>
              <a:t>subsets</a:t>
            </a:r>
            <a:r>
              <a:rPr lang="en-US" dirty="0"/>
              <a:t>. Subsets should be made in such a way that each subset contains data with the same value for an attribute.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Repeat step 1 and step 2 on each subset until you find </a:t>
            </a:r>
            <a:r>
              <a:rPr lang="en-US" b="1" dirty="0"/>
              <a:t>leaf nodes</a:t>
            </a:r>
            <a:r>
              <a:rPr lang="en-US" dirty="0"/>
              <a:t> in all the branches of the tree.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483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E60BA-54FB-445F-8F26-D424C342F5D4}"/>
              </a:ext>
            </a:extLst>
          </p:cNvPr>
          <p:cNvSpPr txBox="1">
            <a:spLocks/>
          </p:cNvSpPr>
          <p:nvPr/>
        </p:nvSpPr>
        <p:spPr>
          <a:xfrm>
            <a:off x="1871554" y="568324"/>
            <a:ext cx="8770937" cy="15605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Random Forest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FEE075-54E8-4F9B-9B44-DB6CA0DDD16C}"/>
              </a:ext>
            </a:extLst>
          </p:cNvPr>
          <p:cNvSpPr txBox="1"/>
          <p:nvPr/>
        </p:nvSpPr>
        <p:spPr>
          <a:xfrm>
            <a:off x="5704731" y="2551837"/>
            <a:ext cx="48361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consists of many decision trees.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classify a new instance, each decision tree provides a classification for input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forest collects the classifications and chooses the most voted prediction as the result.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94C155B-8220-4231-8E09-08DFFD630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182" y="1881049"/>
            <a:ext cx="4024898" cy="408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739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82816-1B1F-4DBD-B965-0F47A7398EF7}"/>
              </a:ext>
            </a:extLst>
          </p:cNvPr>
          <p:cNvSpPr txBox="1">
            <a:spLocks/>
          </p:cNvSpPr>
          <p:nvPr/>
        </p:nvSpPr>
        <p:spPr>
          <a:xfrm>
            <a:off x="1398163" y="731479"/>
            <a:ext cx="8770937" cy="15605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Naïve Bayes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B6C507-ACE7-40C6-86B3-8A16DF51D337}"/>
              </a:ext>
            </a:extLst>
          </p:cNvPr>
          <p:cNvSpPr txBox="1"/>
          <p:nvPr/>
        </p:nvSpPr>
        <p:spPr>
          <a:xfrm>
            <a:off x="2617034" y="1968826"/>
            <a:ext cx="6957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Bayes theorem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Determine the probability of y happening, given that X has occurred.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69DD41-E2F0-4C99-9185-FC0DA0B43FE0}"/>
              </a:ext>
            </a:extLst>
          </p:cNvPr>
          <p:cNvSpPr txBox="1"/>
          <p:nvPr/>
        </p:nvSpPr>
        <p:spPr>
          <a:xfrm>
            <a:off x="3589579" y="3915639"/>
            <a:ext cx="5012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 </a:t>
            </a:r>
            <a:r>
              <a:rPr lang="en-US" b="1" dirty="0"/>
              <a:t>y</a:t>
            </a:r>
            <a:r>
              <a:rPr lang="en-US" dirty="0"/>
              <a:t> is the Output (Concentration of Ammonia)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 </a:t>
            </a:r>
            <a:r>
              <a:rPr lang="en-US" b="1" dirty="0"/>
              <a:t>X </a:t>
            </a:r>
            <a:r>
              <a:rPr lang="en-US" dirty="0"/>
              <a:t>represent the parameters/features. 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F168BCE-4742-40CC-A403-AB6D4E391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345" y="3007053"/>
            <a:ext cx="383857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326631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Words>206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Schoolbook</vt:lpstr>
      <vt:lpstr>Corbel</vt:lpstr>
      <vt:lpstr>Feathered</vt:lpstr>
      <vt:lpstr>UGEA 4333 Image Processing Image Processing of Ammonia Water Test </vt:lpstr>
      <vt:lpstr>Extraction of Region of Interest</vt:lpstr>
      <vt:lpstr>Removing Test Tube design</vt:lpstr>
      <vt:lpstr>Removing Shading in the Image</vt:lpstr>
      <vt:lpstr>Extracting the Feature of Image</vt:lpstr>
      <vt:lpstr>Predicting Ammonia Concentration</vt:lpstr>
      <vt:lpstr>Decision Tree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UGEA 4333 Image Processing Image Processing of Ammonia Water Test</dc:title>
  <dc:creator>tan likar</dc:creator>
  <cp:lastModifiedBy>tan likar</cp:lastModifiedBy>
  <cp:revision>10</cp:revision>
  <dcterms:created xsi:type="dcterms:W3CDTF">2019-08-05T05:55:31Z</dcterms:created>
  <dcterms:modified xsi:type="dcterms:W3CDTF">2019-08-05T08:09:46Z</dcterms:modified>
</cp:coreProperties>
</file>