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7" r:id="rId4"/>
    <p:sldId id="269" r:id="rId5"/>
    <p:sldId id="271" r:id="rId6"/>
    <p:sldId id="266" r:id="rId7"/>
    <p:sldId id="260" r:id="rId8"/>
    <p:sldId id="264" r:id="rId9"/>
    <p:sldId id="265" r:id="rId10"/>
    <p:sldId id="262" r:id="rId11"/>
    <p:sldId id="272" r:id="rId12"/>
    <p:sldId id="273" r:id="rId13"/>
    <p:sldId id="274" r:id="rId14"/>
    <p:sldId id="275" r:id="rId15"/>
    <p:sldId id="263" r:id="rId16"/>
    <p:sldId id="289" r:id="rId17"/>
    <p:sldId id="270" r:id="rId18"/>
    <p:sldId id="277" r:id="rId19"/>
    <p:sldId id="290" r:id="rId20"/>
    <p:sldId id="293" r:id="rId21"/>
    <p:sldId id="292" r:id="rId22"/>
    <p:sldId id="294" r:id="rId23"/>
    <p:sldId id="295" r:id="rId24"/>
    <p:sldId id="296" r:id="rId25"/>
    <p:sldId id="302" r:id="rId26"/>
    <p:sldId id="298" r:id="rId27"/>
    <p:sldId id="291" r:id="rId28"/>
    <p:sldId id="299" r:id="rId29"/>
    <p:sldId id="300" r:id="rId30"/>
    <p:sldId id="301" r:id="rId31"/>
    <p:sldId id="297" r:id="rId32"/>
    <p:sldId id="303" r:id="rId33"/>
    <p:sldId id="304" r:id="rId34"/>
    <p:sldId id="305" r:id="rId35"/>
    <p:sldId id="306" r:id="rId36"/>
    <p:sldId id="307" r:id="rId37"/>
    <p:sldId id="310" r:id="rId38"/>
    <p:sldId id="312" r:id="rId39"/>
    <p:sldId id="313" r:id="rId40"/>
    <p:sldId id="314" r:id="rId41"/>
    <p:sldId id="311" r:id="rId42"/>
    <p:sldId id="308" r:id="rId43"/>
    <p:sldId id="309" r:id="rId44"/>
    <p:sldId id="261" r:id="rId45"/>
    <p:sldId id="2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820E-A87E-4A7F-91AB-5C1AFC70C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EBF9C-4BBE-46E8-82F7-47F15016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E7A7-A594-4337-A8A5-AC9463E6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F91C-E0CB-4BC1-8C41-2F57688F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C6B7-2984-424A-A428-54EEA828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345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D4A-0EC2-464F-98B3-2BDBAB4B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BCF3C-0EA9-43C8-BB28-612AFEF1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32F2-3092-4285-9887-80594039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9FD8-613D-4FB2-81C3-3DF2FAFB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5515-057E-42C8-8722-16BABB5C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54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FD897-8CF4-4869-BA4C-93B0463FB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5EFFD-49F8-4045-B9B1-DFEF90FF0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69DDB-42E7-4C8F-966B-21C3385F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9C2D-91CD-47E9-9CC1-CB0DF963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3D6F-2016-4F7C-B921-EFC59BA5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673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E195-F9ED-46D4-85A4-20AE75FC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8344-6E9F-4EC6-B5A3-543C1B37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39DD-C7F6-49D1-BED2-E5B41243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E243-2B00-4307-8B63-A9B031A4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C9F5-7DC7-4E52-AB7F-726741D1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347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5811-A736-4F6D-A668-2CD34EB8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65CF6-4E7E-41C6-BA5D-83F72FC2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9508-736D-41EF-A336-C7DC0FC5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170F-8696-4EFD-B17F-3113B040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1B2A-AB4A-4494-B8BE-CE441AF3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294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1960-30A5-408A-AA36-56E6D10D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CDB9-D25D-40F8-B533-EF164692B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9AAAE-D816-4BD9-8DA3-EC02CC08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49CB-C381-43BB-B10D-36D1D6AC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88A1B-A308-441F-87B1-7092C1C6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C71ED-C14C-4EEF-96FB-A7ADBDF7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27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DA46-40A7-4E05-A999-E68501BF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B6A71-8695-40FA-82DF-744E50F9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49F0A-4977-47ED-8307-5E38639F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985CD-EACF-4107-99ED-E386A4FE2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AB648-E66D-48C6-A587-5A1E8273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F9C3A-1E7D-4597-AD39-48A615D5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C50B7-DB7C-41A4-801D-0E33949D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045E5-42D5-4FE4-AE8C-BB491561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934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0D83-42FA-42B8-9909-CFF2DB2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5E7A0-A83E-4C1A-A8FD-46818AD6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223BE-47A8-431B-98B4-7BB9553A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81902-223D-48FB-9DB1-42ED24B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227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19EDE-38C3-42B8-B599-4415F64A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3AC5F-B8FE-426A-94D6-88AD37A9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AAEE0-EEFD-47CA-B21D-7BC4134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36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40CF-5200-4571-8606-84D19358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4986-B224-46EE-A707-2E84E3D0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B18D1-AD2C-4045-8EF2-9879BCE8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88FA9-1150-489F-9E4C-AA8FCFAA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86EC6-AD58-4898-858E-5EE2284B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5271-3E16-48F5-8BB4-FD63865E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42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8CEA-285A-490F-9E28-8988CB39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1D61D-F04F-4BAD-A449-1C0879340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D329A-D962-4DB0-84A9-5C51DB07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9332-B2D0-47D1-9764-1360AF4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901B-449C-436D-954A-2D88A2B4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647DD-8D27-4455-AF0C-CCFD716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953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F08D1-AAAA-44CA-9B16-66964CDA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625E4-08BB-46F4-A8D4-1E4527A1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0FFE-E454-40AB-BC71-F9E378274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E574-81F7-4461-B44A-A3A6C17392A5}" type="datetimeFigureOut">
              <a:rPr lang="en-MY" smtClean="0"/>
              <a:t>20/1/2021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DFEB-981F-4499-A3FB-34E9B6DC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3363-C5EB-43A2-A2F1-28DC5517D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FC5D-9AC0-4F2B-8DFB-906D939841C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653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index.html?s_tid=hp_fp_viewal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_ekAD7U-wU" TargetMode="External"/><Relationship Id="rId2" Type="http://schemas.openxmlformats.org/officeDocument/2006/relationships/hyperlink" Target="https://matlabacademy.mathwork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help/symbolic/solve-a-single-differential-equation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g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0A36F-988B-459A-8066-78D284964F85}"/>
              </a:ext>
            </a:extLst>
          </p:cNvPr>
          <p:cNvSpPr txBox="1"/>
          <p:nvPr/>
        </p:nvSpPr>
        <p:spPr>
          <a:xfrm>
            <a:off x="3204642" y="1021017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080808"/>
                </a:solidFill>
                <a:latin typeface="Century Gothic" panose="020B0502020202020204" pitchFamily="34" charset="0"/>
                <a:ea typeface="+mj-ea"/>
                <a:cs typeface="+mj-cs"/>
              </a:rPr>
              <a:t>MATLAB</a:t>
            </a:r>
            <a:endParaRPr lang="en-US" sz="4400" b="1" kern="1200" dirty="0">
              <a:solidFill>
                <a:srgbClr val="080808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MathWorks Logo is an Eigenfunction of the Wave Equation - MATLAB &amp;  Simulink">
            <a:extLst>
              <a:ext uri="{FF2B5EF4-FFF2-40B4-BE49-F238E27FC236}">
                <a16:creationId xmlns:a16="http://schemas.microsoft.com/office/drawing/2014/main" id="{C72288BA-B2E4-4BC0-AFD5-9C7D51E5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3" y="2897057"/>
            <a:ext cx="2727618" cy="23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71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Easy and intuitive.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605FF-7C22-48E6-AA6C-B6FAB9D75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013"/>
          <a:stretch/>
        </p:blipFill>
        <p:spPr>
          <a:xfrm>
            <a:off x="1143597" y="1910612"/>
            <a:ext cx="9775371" cy="4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6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Designed for Engineers and Scientist.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Engineering Vector Art &amp; Graphics | freevector.com">
            <a:extLst>
              <a:ext uri="{FF2B5EF4-FFF2-40B4-BE49-F238E27FC236}">
                <a16:creationId xmlns:a16="http://schemas.microsoft.com/office/drawing/2014/main" id="{07693FD3-AE1A-4698-BB64-15577EA5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979543"/>
            <a:ext cx="58293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5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78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Lots of Toolboxes available (Lots of resources).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C0D07-19C3-44DF-889C-24AECE33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21" y="1947145"/>
            <a:ext cx="6485558" cy="45499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A0FE2A-0DA8-4303-81E1-8865783EBCC9}"/>
              </a:ext>
            </a:extLst>
          </p:cNvPr>
          <p:cNvSpPr/>
          <p:nvPr/>
        </p:nvSpPr>
        <p:spPr>
          <a:xfrm>
            <a:off x="7138053" y="6385123"/>
            <a:ext cx="50539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MY" sz="1100" dirty="0">
                <a:latin typeface="Century Gothic" panose="020B0502020202020204" pitchFamily="34" charset="0"/>
              </a:rPr>
              <a:t>More at:</a:t>
            </a:r>
          </a:p>
          <a:p>
            <a:pPr algn="r"/>
            <a:r>
              <a:rPr lang="en-MY" sz="1100" dirty="0">
                <a:latin typeface="Century Gothic" panose="020B0502020202020204" pitchFamily="34" charset="0"/>
                <a:hlinkClick r:id="rId3"/>
              </a:rPr>
              <a:t>https://www.mathworks.com/products/index.html?s_tid=hp_fp_viewall</a:t>
            </a:r>
            <a:endParaRPr lang="en-MY" sz="1100" dirty="0">
              <a:latin typeface="Century Gothic" panose="020B0502020202020204" pitchFamily="34" charset="0"/>
            </a:endParaRPr>
          </a:p>
          <a:p>
            <a:pPr algn="r"/>
            <a:endParaRPr lang="en-MY" sz="11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4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6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MATLAB App (No need to code!).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38974A-6FE2-4618-874A-A2B550B0E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" r="1410" b="1635"/>
          <a:stretch/>
        </p:blipFill>
        <p:spPr>
          <a:xfrm>
            <a:off x="3520750" y="1961839"/>
            <a:ext cx="5150499" cy="47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9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WHY USE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6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MATLAB integrates workflow. Fast. Reliable.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07AF3B-8AE0-4BA7-9401-FBC21E79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19471"/>
            <a:ext cx="10037941" cy="1563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787FBE-C4D2-4A72-98B7-CCCA04BDD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"/>
          <a:stretch/>
        </p:blipFill>
        <p:spPr>
          <a:xfrm>
            <a:off x="1400961" y="4262257"/>
            <a:ext cx="10149346" cy="156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4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490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Matrix calculations.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Plots of graphs.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Machine learning.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Signal processing.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Face recognition.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Optical Character Recognition (OCR).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And many more……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2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490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Matrix calculations.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Plots of graphs.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Machine learning.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Signal processing.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Face recognition.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Optical Character Recognition (OCR).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And many more……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D45CA2-B416-4A34-BB7D-5BD897D229D4}"/>
              </a:ext>
            </a:extLst>
          </p:cNvPr>
          <p:cNvSpPr/>
          <p:nvPr/>
        </p:nvSpPr>
        <p:spPr>
          <a:xfrm>
            <a:off x="922789" y="1367406"/>
            <a:ext cx="3548543" cy="1191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771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0A36F-988B-459A-8066-78D284964F85}"/>
              </a:ext>
            </a:extLst>
          </p:cNvPr>
          <p:cNvSpPr txBox="1"/>
          <p:nvPr/>
        </p:nvSpPr>
        <p:spPr>
          <a:xfrm>
            <a:off x="3204642" y="1931725"/>
            <a:ext cx="5782716" cy="1439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080808"/>
                </a:solidFill>
                <a:latin typeface="Century Gothic" panose="020B0502020202020204" pitchFamily="34" charset="0"/>
                <a:ea typeface="+mj-ea"/>
                <a:cs typeface="+mj-cs"/>
              </a:rPr>
              <a:t>HANDS-ON</a:t>
            </a:r>
            <a:endParaRPr lang="en-US" sz="4400" b="1" kern="1200" dirty="0">
              <a:solidFill>
                <a:srgbClr val="080808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MathWorks Logo is an Eigenfunction of the Wave Equation - MATLAB &amp;  Simulink">
            <a:extLst>
              <a:ext uri="{FF2B5EF4-FFF2-40B4-BE49-F238E27FC236}">
                <a16:creationId xmlns:a16="http://schemas.microsoft.com/office/drawing/2014/main" id="{C72288BA-B2E4-4BC0-AFD5-9C7D51E5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3" y="2897057"/>
            <a:ext cx="2727618" cy="23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68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MATLAB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MATLAB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CF477-226D-46C7-B30C-4980F2BD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"/>
          <a:stretch/>
        </p:blipFill>
        <p:spPr>
          <a:xfrm>
            <a:off x="1091682" y="1206318"/>
            <a:ext cx="9827286" cy="53083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6DA7EE-5DB2-4182-B662-1FD56BE4D51C}"/>
              </a:ext>
            </a:extLst>
          </p:cNvPr>
          <p:cNvGrpSpPr/>
          <p:nvPr/>
        </p:nvGrpSpPr>
        <p:grpSpPr>
          <a:xfrm>
            <a:off x="1091680" y="2437229"/>
            <a:ext cx="2146554" cy="3872145"/>
            <a:chOff x="1091680" y="2437229"/>
            <a:chExt cx="2146554" cy="38721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BE3CA0-C944-4763-AEAB-D0976E24EC87}"/>
                </a:ext>
              </a:extLst>
            </p:cNvPr>
            <p:cNvSpPr/>
            <p:nvPr/>
          </p:nvSpPr>
          <p:spPr>
            <a:xfrm>
              <a:off x="1091680" y="2437229"/>
              <a:ext cx="2102403" cy="3872145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9DF668-AAE4-4728-84A7-3C64A2C5D92C}"/>
                </a:ext>
              </a:extLst>
            </p:cNvPr>
            <p:cNvSpPr txBox="1"/>
            <p:nvPr/>
          </p:nvSpPr>
          <p:spPr>
            <a:xfrm>
              <a:off x="1125155" y="4373301"/>
              <a:ext cx="2113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MY" b="1" dirty="0">
                  <a:solidFill>
                    <a:srgbClr val="FFC000"/>
                  </a:solidFill>
                  <a:latin typeface="Century Gothic" panose="020B0502020202020204" pitchFamily="34" charset="0"/>
                </a:rPr>
                <a:t>CURRENT FOLDER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FDF1F9-A684-4ECC-A4BA-73748D111324}"/>
              </a:ext>
            </a:extLst>
          </p:cNvPr>
          <p:cNvGrpSpPr/>
          <p:nvPr/>
        </p:nvGrpSpPr>
        <p:grpSpPr>
          <a:xfrm>
            <a:off x="3271706" y="2442708"/>
            <a:ext cx="6374230" cy="3872145"/>
            <a:chOff x="3271706" y="2442708"/>
            <a:chExt cx="6374230" cy="38721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F28073-DF39-4514-8B19-837B4EB423AD}"/>
                </a:ext>
              </a:extLst>
            </p:cNvPr>
            <p:cNvSpPr/>
            <p:nvPr/>
          </p:nvSpPr>
          <p:spPr>
            <a:xfrm>
              <a:off x="3271706" y="2442708"/>
              <a:ext cx="6374230" cy="38721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AC0445-F013-456B-BE7C-2B3F4EBEED43}"/>
                </a:ext>
              </a:extLst>
            </p:cNvPr>
            <p:cNvSpPr txBox="1"/>
            <p:nvPr/>
          </p:nvSpPr>
          <p:spPr>
            <a:xfrm>
              <a:off x="5546490" y="4373301"/>
              <a:ext cx="21130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MY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CURRENT FOLDER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CBAA65-DFF2-4952-8AAD-A6D9DC93D693}"/>
              </a:ext>
            </a:extLst>
          </p:cNvPr>
          <p:cNvGrpSpPr/>
          <p:nvPr/>
        </p:nvGrpSpPr>
        <p:grpSpPr>
          <a:xfrm>
            <a:off x="9681612" y="2437229"/>
            <a:ext cx="1271502" cy="3872145"/>
            <a:chOff x="9681612" y="2437229"/>
            <a:chExt cx="1271502" cy="387214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A0524D-49D5-4946-BA41-C2CA61F6AF5F}"/>
                </a:ext>
              </a:extLst>
            </p:cNvPr>
            <p:cNvSpPr/>
            <p:nvPr/>
          </p:nvSpPr>
          <p:spPr>
            <a:xfrm>
              <a:off x="9723557" y="2437229"/>
              <a:ext cx="1156600" cy="387214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741F3-EB7B-4EE9-BE6B-D3C3F56C29A0}"/>
                </a:ext>
              </a:extLst>
            </p:cNvPr>
            <p:cNvSpPr txBox="1"/>
            <p:nvPr/>
          </p:nvSpPr>
          <p:spPr>
            <a:xfrm>
              <a:off x="9681612" y="4431807"/>
              <a:ext cx="12715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MY" sz="1400" b="1" dirty="0">
                  <a:solidFill>
                    <a:srgbClr val="92D050"/>
                  </a:solidFill>
                  <a:latin typeface="Century Gothic" panose="020B0502020202020204" pitchFamily="34" charset="0"/>
                </a:rPr>
                <a:t>WORKSPACE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61BB74-4768-402C-8CD0-AD4211FD91B7}"/>
              </a:ext>
            </a:extLst>
          </p:cNvPr>
          <p:cNvGrpSpPr/>
          <p:nvPr/>
        </p:nvGrpSpPr>
        <p:grpSpPr>
          <a:xfrm>
            <a:off x="1098648" y="2436743"/>
            <a:ext cx="9800915" cy="164535"/>
            <a:chOff x="1098648" y="2436743"/>
            <a:chExt cx="9800915" cy="16453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1154CF-A65A-4FAD-BC98-0370F9CB10CB}"/>
                </a:ext>
              </a:extLst>
            </p:cNvPr>
            <p:cNvSpPr/>
            <p:nvPr/>
          </p:nvSpPr>
          <p:spPr>
            <a:xfrm>
              <a:off x="1098648" y="2437229"/>
              <a:ext cx="2095435" cy="16404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4E1757-94E8-44FD-AA25-1AD1FB0236D2}"/>
                </a:ext>
              </a:extLst>
            </p:cNvPr>
            <p:cNvSpPr/>
            <p:nvPr/>
          </p:nvSpPr>
          <p:spPr>
            <a:xfrm>
              <a:off x="3271702" y="2437229"/>
              <a:ext cx="6374230" cy="16404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3A004A-7EDF-4B85-91C6-E2F865A7E5C8}"/>
                </a:ext>
              </a:extLst>
            </p:cNvPr>
            <p:cNvSpPr/>
            <p:nvPr/>
          </p:nvSpPr>
          <p:spPr>
            <a:xfrm>
              <a:off x="9723551" y="2436743"/>
              <a:ext cx="1176012" cy="16404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29F7686-EEF1-4012-BABE-CEF8805B1F6E}"/>
              </a:ext>
            </a:extLst>
          </p:cNvPr>
          <p:cNvSpPr txBox="1"/>
          <p:nvPr/>
        </p:nvSpPr>
        <p:spPr>
          <a:xfrm>
            <a:off x="6603029" y="6469923"/>
            <a:ext cx="558678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MY" sz="16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**Change the layout by dragging the light blue boxes.</a:t>
            </a:r>
          </a:p>
        </p:txBody>
      </p:sp>
    </p:spTree>
    <p:extLst>
      <p:ext uri="{BB962C8B-B14F-4D97-AF65-F5344CB8AC3E}">
        <p14:creationId xmlns:p14="http://schemas.microsoft.com/office/powerpoint/2010/main" val="243345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782981"/>
            <a:ext cx="2930243" cy="406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F2D053A-937F-4B69-A358-68F1D7A91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2" r="14045" b="35790"/>
          <a:stretch/>
        </p:blipFill>
        <p:spPr>
          <a:xfrm>
            <a:off x="7589628" y="1110198"/>
            <a:ext cx="4343400" cy="57478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5BDAFA-12D1-4840-96F9-CF233EC64CFD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ABOUT 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A2EBCA-2AA6-4843-A4F9-874F52E7DFA3}"/>
              </a:ext>
            </a:extLst>
          </p:cNvPr>
          <p:cNvSpPr txBox="1"/>
          <p:nvPr/>
        </p:nvSpPr>
        <p:spPr>
          <a:xfrm>
            <a:off x="721619" y="1550513"/>
            <a:ext cx="72386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Y" sz="2000" dirty="0">
                <a:latin typeface="Century Gothic" panose="020B0502020202020204" pitchFamily="34" charset="0"/>
              </a:rPr>
              <a:t>Third year engineering student from </a:t>
            </a:r>
            <a:r>
              <a:rPr lang="en-MY" sz="2000" dirty="0" err="1">
                <a:latin typeface="Century Gothic" panose="020B0502020202020204" pitchFamily="34" charset="0"/>
              </a:rPr>
              <a:t>Universiti</a:t>
            </a:r>
            <a:r>
              <a:rPr lang="en-MY" sz="2000" dirty="0">
                <a:latin typeface="Century Gothic" panose="020B0502020202020204" pitchFamily="34" charset="0"/>
              </a:rPr>
              <a:t> </a:t>
            </a:r>
            <a:r>
              <a:rPr lang="en-MY" sz="2000" dirty="0" err="1">
                <a:latin typeface="Century Gothic" panose="020B0502020202020204" pitchFamily="34" charset="0"/>
              </a:rPr>
              <a:t>Teknologi</a:t>
            </a:r>
            <a:r>
              <a:rPr lang="en-MY" sz="2000" dirty="0">
                <a:latin typeface="Century Gothic" panose="020B0502020202020204" pitchFamily="34" charset="0"/>
              </a:rPr>
              <a:t> PETRONAS (UTP).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Y" sz="2000" dirty="0">
              <a:latin typeface="Century Gothic" panose="020B0502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Y" sz="2000" dirty="0">
                <a:latin typeface="Century Gothic" panose="020B0502020202020204" pitchFamily="34" charset="0"/>
              </a:rPr>
              <a:t>Major in Electrical &amp; Electronics Engineering.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Y" sz="2000" dirty="0">
              <a:latin typeface="Century Gothic" panose="020B0502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Y" sz="2000" dirty="0">
                <a:latin typeface="Century Gothic" panose="020B0502020202020204" pitchFamily="34" charset="0"/>
              </a:rPr>
              <a:t>Minor in Big Data Analytics.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MY" sz="2000" dirty="0">
              <a:latin typeface="Century Gothic" panose="020B0502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MY" sz="2000" dirty="0">
                <a:latin typeface="Century Gothic" panose="020B0502020202020204" pitchFamily="34" charset="0"/>
              </a:rPr>
              <a:t>Performed various tasks using MATLAB in different fields like signal processing, artificial intelligence, face recognition,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E7B14-7FD0-417E-84C5-3EA514360AD8}"/>
              </a:ext>
            </a:extLst>
          </p:cNvPr>
          <p:cNvSpPr txBox="1"/>
          <p:nvPr/>
        </p:nvSpPr>
        <p:spPr>
          <a:xfrm>
            <a:off x="2574414" y="5358830"/>
            <a:ext cx="3213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b="1" dirty="0">
                <a:latin typeface="Century Gothic" panose="020B0502020202020204" pitchFamily="34" charset="0"/>
              </a:rPr>
              <a:t>tanlitung.github.io</a:t>
            </a:r>
          </a:p>
          <a:p>
            <a:pPr algn="just"/>
            <a:endParaRPr lang="en-MY" b="1" dirty="0">
              <a:latin typeface="Century Gothic" panose="020B0502020202020204" pitchFamily="34" charset="0"/>
            </a:endParaRPr>
          </a:p>
          <a:p>
            <a:pPr algn="just"/>
            <a:r>
              <a:rPr lang="en-MY" b="1" dirty="0">
                <a:latin typeface="Century Gothic" panose="020B0502020202020204" pitchFamily="34" charset="0"/>
              </a:rPr>
              <a:t>linkedin.com/in/</a:t>
            </a:r>
            <a:r>
              <a:rPr lang="en-MY" b="1" dirty="0" err="1">
                <a:latin typeface="Century Gothic" panose="020B0502020202020204" pitchFamily="34" charset="0"/>
              </a:rPr>
              <a:t>tanlitung</a:t>
            </a:r>
            <a:endParaRPr lang="en-MY" b="1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C8CC8-7992-448F-89A9-72B305F27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12" b="97090" l="833" r="95833">
                        <a14:foregroundMark x1="49286" y1="6286" x2="47738" y2="80908"/>
                        <a14:foregroundMark x1="49405" y1="97322" x2="50000" y2="62747"/>
                        <a14:foregroundMark x1="10000" y1="73574" x2="3571" y2="60070"/>
                        <a14:foregroundMark x1="3571" y1="60070" x2="2976" y2="45285"/>
                        <a14:foregroundMark x1="2976" y1="45285" x2="8095" y2="31315"/>
                        <a14:foregroundMark x1="8095" y1="31315" x2="11786" y2="25611"/>
                        <a14:foregroundMark x1="45000" y1="3027" x2="52262" y2="2328"/>
                        <a14:foregroundMark x1="52262" y1="2328" x2="54167" y2="2328"/>
                        <a14:foregroundMark x1="90833" y1="27125" x2="98929" y2="50524"/>
                        <a14:foregroundMark x1="98929" y1="50524" x2="95952" y2="66007"/>
                        <a14:foregroundMark x1="95952" y1="66007" x2="91548" y2="73341"/>
                        <a14:foregroundMark x1="3095" y1="42841" x2="1059" y2="55832"/>
                        <a14:backgroundMark x1="39762" y1="35623" x2="34762" y2="40629"/>
                        <a14:backgroundMark x1="0" y1="55879" x2="119" y2="584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8165" y="5358830"/>
            <a:ext cx="374553" cy="383025"/>
          </a:xfrm>
          <a:prstGeom prst="rect">
            <a:avLst/>
          </a:prstGeom>
        </p:spPr>
      </p:pic>
      <p:pic>
        <p:nvPicPr>
          <p:cNvPr id="2050" name="Picture 2" descr="Free Icon Download | Linkedin">
            <a:extLst>
              <a:ext uri="{FF2B5EF4-FFF2-40B4-BE49-F238E27FC236}">
                <a16:creationId xmlns:a16="http://schemas.microsoft.com/office/drawing/2014/main" id="{A699BD8E-11F0-42BF-8AE1-578496AB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58" y="5926597"/>
            <a:ext cx="327570" cy="32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4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BASIC OPERATIONS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5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BASIC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4901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Assigning Variables (</a:t>
            </a:r>
            <a:r>
              <a:rPr lang="en-US" sz="2400" dirty="0" err="1">
                <a:latin typeface="Century Gothic" panose="020B0502020202020204" pitchFamily="34" charset="0"/>
              </a:rPr>
              <a:t>variableName</a:t>
            </a:r>
            <a:r>
              <a:rPr lang="en-US" sz="2400" dirty="0">
                <a:latin typeface="Century Gothic" panose="020B0502020202020204" pitchFamily="34" charset="0"/>
              </a:rPr>
              <a:t> = </a:t>
            </a:r>
            <a:r>
              <a:rPr lang="en-US" sz="2400" dirty="0" err="1">
                <a:latin typeface="Century Gothic" panose="020B0502020202020204" pitchFamily="34" charset="0"/>
              </a:rPr>
              <a:t>assignedValue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3;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Clear the command window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Clear all variables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clear all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Clear all variables (clear </a:t>
            </a:r>
            <a:r>
              <a:rPr lang="en-US" sz="2400" dirty="0" err="1">
                <a:latin typeface="Century Gothic" panose="020B0502020202020204" pitchFamily="34" charset="0"/>
              </a:rPr>
              <a:t>variableName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clear a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See the details of the variables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whos</a:t>
            </a:r>
            <a:endParaRPr 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796BEE-B486-42EA-96EA-65251684535D}"/>
              </a:ext>
            </a:extLst>
          </p:cNvPr>
          <p:cNvSpPr/>
          <p:nvPr/>
        </p:nvSpPr>
        <p:spPr>
          <a:xfrm>
            <a:off x="670705" y="6097938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8650" indent="-285750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Variables are CASE SENSITIVE</a:t>
            </a:r>
          </a:p>
          <a:p>
            <a:pPr marL="628650" indent="-285750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All variables are matrix</a:t>
            </a:r>
          </a:p>
        </p:txBody>
      </p:sp>
    </p:spTree>
    <p:extLst>
      <p:ext uri="{BB962C8B-B14F-4D97-AF65-F5344CB8AC3E}">
        <p14:creationId xmlns:p14="http://schemas.microsoft.com/office/powerpoint/2010/main" val="172909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490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Scalar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assignedValue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 = 3;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Matrix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matrixName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=[a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a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;a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a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 2 3; 4 5 6; 7 8 9];</a:t>
            </a: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</a:rPr>
              <a:t>* Variables are CASE SENSITIVE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0A2F5B-A3D9-4766-85B3-2D0E11306A7F}"/>
                  </a:ext>
                </a:extLst>
              </p:cNvPr>
              <p:cNvSpPr txBox="1"/>
              <p:nvPr/>
            </p:nvSpPr>
            <p:spPr>
              <a:xfrm>
                <a:off x="9437455" y="3774851"/>
                <a:ext cx="1937858" cy="1302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0A2F5B-A3D9-4766-85B3-2D0E11306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455" y="3774851"/>
                <a:ext cx="1937858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46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SAVE THE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6F1A83-248F-41D5-9D55-907DA15D9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88" y="1152758"/>
            <a:ext cx="2867025" cy="482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C48EDE-4AB1-4CEC-9805-5D802B62A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11" r="69101"/>
          <a:stretch/>
        </p:blipFill>
        <p:spPr>
          <a:xfrm>
            <a:off x="6418001" y="2594175"/>
            <a:ext cx="3747583" cy="225105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E60770E-41BB-4DBF-B23D-94738BF11069}"/>
              </a:ext>
            </a:extLst>
          </p:cNvPr>
          <p:cNvSpPr/>
          <p:nvPr/>
        </p:nvSpPr>
        <p:spPr>
          <a:xfrm>
            <a:off x="4964247" y="3592286"/>
            <a:ext cx="1172409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1EBA2-0F07-4487-A3E5-664375DF76BA}"/>
              </a:ext>
            </a:extLst>
          </p:cNvPr>
          <p:cNvSpPr txBox="1"/>
          <p:nvPr/>
        </p:nvSpPr>
        <p:spPr>
          <a:xfrm>
            <a:off x="507030" y="5913458"/>
            <a:ext cx="4853756" cy="120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Select the variable(s) that you want to save, right click “Save As…”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24717-B992-4E45-A5D7-BCEE08E8AB58}"/>
              </a:ext>
            </a:extLst>
          </p:cNvPr>
          <p:cNvSpPr txBox="1"/>
          <p:nvPr/>
        </p:nvSpPr>
        <p:spPr>
          <a:xfrm>
            <a:off x="5659268" y="5913458"/>
            <a:ext cx="5363865" cy="120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Name the file and make sure it have extension of .mat</a:t>
            </a:r>
          </a:p>
        </p:txBody>
      </p:sp>
    </p:spTree>
    <p:extLst>
      <p:ext uri="{BB962C8B-B14F-4D97-AF65-F5344CB8AC3E}">
        <p14:creationId xmlns:p14="http://schemas.microsoft.com/office/powerpoint/2010/main" val="1690996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Century Gothic" panose="020B0502020202020204" pitchFamily="34" charset="0"/>
                <a:ea typeface="+mj-ea"/>
                <a:cs typeface="+mj-cs"/>
              </a:rPr>
              <a:t>LOAD</a:t>
            </a: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 THE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60770E-41BB-4DBF-B23D-94738BF11069}"/>
              </a:ext>
            </a:extLst>
          </p:cNvPr>
          <p:cNvSpPr/>
          <p:nvPr/>
        </p:nvSpPr>
        <p:spPr>
          <a:xfrm rot="5400000">
            <a:off x="7585870" y="3777642"/>
            <a:ext cx="758564" cy="2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91EBA2-0F07-4487-A3E5-664375DF76BA}"/>
              </a:ext>
            </a:extLst>
          </p:cNvPr>
          <p:cNvSpPr txBox="1"/>
          <p:nvPr/>
        </p:nvSpPr>
        <p:spPr>
          <a:xfrm>
            <a:off x="736078" y="2036595"/>
            <a:ext cx="4853756" cy="120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Navigate to the folder of the .mat file and select the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24717-B992-4E45-A5D7-BCEE08E8AB58}"/>
              </a:ext>
            </a:extLst>
          </p:cNvPr>
          <p:cNvSpPr txBox="1"/>
          <p:nvPr/>
        </p:nvSpPr>
        <p:spPr>
          <a:xfrm>
            <a:off x="736078" y="4498409"/>
            <a:ext cx="5363865" cy="120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The variable(s) will be loaded into workspace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ED08E-9AD3-4EFF-AFF8-480FFDC19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5" t="5827"/>
          <a:stretch/>
        </p:blipFill>
        <p:spPr>
          <a:xfrm>
            <a:off x="5589834" y="2101403"/>
            <a:ext cx="4706224" cy="945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A4EC6-DDCF-4E33-9DFE-FCF84BF7A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" t="-2484" b="13796"/>
          <a:stretch/>
        </p:blipFill>
        <p:spPr>
          <a:xfrm>
            <a:off x="5821960" y="4713914"/>
            <a:ext cx="4778261" cy="37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91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SCALAR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SCALAR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1003809" y="1634430"/>
            <a:ext cx="3706757" cy="490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+ - * / ^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pow, sqrt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log, exp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sin, cos, tan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entury Gothic" panose="020B0502020202020204" pitchFamily="34" charset="0"/>
              </a:rPr>
              <a:t>asin</a:t>
            </a:r>
            <a:r>
              <a:rPr lang="en-US" sz="2400" dirty="0">
                <a:latin typeface="Century Gothic" panose="020B0502020202020204" pitchFamily="34" charset="0"/>
              </a:rPr>
              <a:t>, </a:t>
            </a:r>
            <a:r>
              <a:rPr lang="en-US" sz="2400" dirty="0" err="1">
                <a:latin typeface="Century Gothic" panose="020B0502020202020204" pitchFamily="34" charset="0"/>
              </a:rPr>
              <a:t>acos</a:t>
            </a:r>
            <a:r>
              <a:rPr lang="en-US" sz="2400" dirty="0">
                <a:latin typeface="Century Gothic" panose="020B0502020202020204" pitchFamily="34" charset="0"/>
              </a:rPr>
              <a:t>, </a:t>
            </a:r>
            <a:r>
              <a:rPr lang="en-US" sz="2400" dirty="0" err="1">
                <a:latin typeface="Century Gothic" panose="020B0502020202020204" pitchFamily="34" charset="0"/>
              </a:rPr>
              <a:t>atan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round, ceil, floor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46D8F0A-04B6-4906-80C3-03546689BA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219097"/>
                  </p:ext>
                </p:extLst>
              </p:nvPr>
            </p:nvGraphicFramePr>
            <p:xfrm>
              <a:off x="4710566" y="1779205"/>
              <a:ext cx="5848060" cy="38423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1295">
                      <a:extLst>
                        <a:ext uri="{9D8B030D-6E8A-4147-A177-3AD203B41FA5}">
                          <a16:colId xmlns:a16="http://schemas.microsoft.com/office/drawing/2014/main" val="2559301416"/>
                        </a:ext>
                      </a:extLst>
                    </a:gridCol>
                    <a:gridCol w="3746765">
                      <a:extLst>
                        <a:ext uri="{9D8B030D-6E8A-4147-A177-3AD203B41FA5}">
                          <a16:colId xmlns:a16="http://schemas.microsoft.com/office/drawing/2014/main" val="1502546425"/>
                        </a:ext>
                      </a:extLst>
                    </a:gridCol>
                  </a:tblGrid>
                  <a:tr h="371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b="1" dirty="0">
                              <a:latin typeface="Century Gothic" panose="020B0502020202020204" pitchFamily="34" charset="0"/>
                            </a:rPr>
                            <a:t>Variable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b="1" dirty="0">
                              <a:latin typeface="Century Gothic" panose="020B0502020202020204" pitchFamily="34" charset="0"/>
                            </a:rPr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956950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MY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3.1415926…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5740858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Machine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4684015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i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Imaginary unit 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</m:oMath>
                          </a14:m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83233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Infinity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025412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NaN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Not a number (</a:t>
                          </a:r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eg</a:t>
                          </a:r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MY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oMath>
                          </a14:m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048359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ans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Last displayed 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18377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end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Last array element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17657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realmax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Largest real number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966871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intmax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Largest integer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971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46D8F0A-04B6-4906-80C3-03546689BA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219097"/>
                  </p:ext>
                </p:extLst>
              </p:nvPr>
            </p:nvGraphicFramePr>
            <p:xfrm>
              <a:off x="4710566" y="1779205"/>
              <a:ext cx="5848060" cy="38423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01295">
                      <a:extLst>
                        <a:ext uri="{9D8B030D-6E8A-4147-A177-3AD203B41FA5}">
                          <a16:colId xmlns:a16="http://schemas.microsoft.com/office/drawing/2014/main" val="2559301416"/>
                        </a:ext>
                      </a:extLst>
                    </a:gridCol>
                    <a:gridCol w="3746765">
                      <a:extLst>
                        <a:ext uri="{9D8B030D-6E8A-4147-A177-3AD203B41FA5}">
                          <a16:colId xmlns:a16="http://schemas.microsoft.com/office/drawing/2014/main" val="1502546425"/>
                        </a:ext>
                      </a:extLst>
                    </a:gridCol>
                  </a:tblGrid>
                  <a:tr h="371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b="1" dirty="0">
                              <a:latin typeface="Century Gothic" panose="020B0502020202020204" pitchFamily="34" charset="0"/>
                            </a:rPr>
                            <a:t>Variable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b="1" dirty="0">
                              <a:latin typeface="Century Gothic" panose="020B0502020202020204" pitchFamily="34" charset="0"/>
                            </a:rPr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2956950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169" t="-108197" r="-325" b="-8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5740858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Machine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4684015"/>
                      </a:ext>
                    </a:extLst>
                  </a:tr>
                  <a:tr h="392494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i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169" t="-289231" r="-325" b="-6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3233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inf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Infinity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025412"/>
                      </a:ext>
                    </a:extLst>
                  </a:tr>
                  <a:tr h="481076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NaN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169" t="-397468" r="-325" b="-3265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048359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ans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Last displayed 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18377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end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Last array element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17657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realmax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Largest real number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966871"/>
                      </a:ext>
                    </a:extLst>
                  </a:tr>
                  <a:tr h="371099">
                    <a:tc>
                      <a:txBody>
                        <a:bodyPr/>
                        <a:lstStyle/>
                        <a:p>
                          <a:r>
                            <a:rPr lang="en-MY" dirty="0" err="1">
                              <a:latin typeface="Century Gothic" panose="020B0502020202020204" pitchFamily="34" charset="0"/>
                            </a:rPr>
                            <a:t>intmax</a:t>
                          </a:r>
                          <a:endParaRPr lang="en-MY" dirty="0">
                            <a:latin typeface="Century Gothic" panose="020B0502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MY" dirty="0">
                              <a:latin typeface="Century Gothic" panose="020B0502020202020204" pitchFamily="34" charset="0"/>
                            </a:rPr>
                            <a:t>Largest integer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971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6178ED1-EB70-4889-94BB-E519CDCA1056}"/>
              </a:ext>
            </a:extLst>
          </p:cNvPr>
          <p:cNvSpPr txBox="1"/>
          <p:nvPr/>
        </p:nvSpPr>
        <p:spPr>
          <a:xfrm>
            <a:off x="6096000" y="1308871"/>
            <a:ext cx="2560851" cy="474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Century Gothic" panose="020B0502020202020204" pitchFamily="34" charset="0"/>
              </a:rPr>
              <a:t>Special Variable</a:t>
            </a:r>
          </a:p>
        </p:txBody>
      </p:sp>
    </p:spTree>
    <p:extLst>
      <p:ext uri="{BB962C8B-B14F-4D97-AF65-F5344CB8AC3E}">
        <p14:creationId xmlns:p14="http://schemas.microsoft.com/office/powerpoint/2010/main" val="375068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MATRIX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3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MATRIX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897623" y="1634430"/>
            <a:ext cx="3812944" cy="490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+ - * / ^ ’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entury Gothic" panose="020B0502020202020204" pitchFamily="34" charset="0"/>
              </a:rPr>
              <a:t>mpow</a:t>
            </a:r>
            <a:r>
              <a:rPr lang="en-US" sz="2400" dirty="0">
                <a:latin typeface="Century Gothic" panose="020B0502020202020204" pitchFamily="34" charset="0"/>
              </a:rPr>
              <a:t>, </a:t>
            </a:r>
            <a:r>
              <a:rPr lang="en-US" sz="2400" dirty="0" err="1">
                <a:latin typeface="Century Gothic" panose="020B0502020202020204" pitchFamily="34" charset="0"/>
              </a:rPr>
              <a:t>sqrtm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entury Gothic" panose="020B0502020202020204" pitchFamily="34" charset="0"/>
              </a:rPr>
              <a:t>logm</a:t>
            </a:r>
            <a:r>
              <a:rPr lang="en-US" sz="2400" dirty="0">
                <a:latin typeface="Century Gothic" panose="020B0502020202020204" pitchFamily="34" charset="0"/>
              </a:rPr>
              <a:t>, </a:t>
            </a:r>
            <a:r>
              <a:rPr lang="en-US" sz="2400" dirty="0" err="1">
                <a:latin typeface="Century Gothic" panose="020B0502020202020204" pitchFamily="34" charset="0"/>
              </a:rPr>
              <a:t>expm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sum, prod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entury Gothic" panose="020B0502020202020204" pitchFamily="34" charset="0"/>
              </a:rPr>
              <a:t>cumsum</a:t>
            </a:r>
            <a:r>
              <a:rPr lang="en-US" sz="2400" dirty="0">
                <a:latin typeface="Century Gothic" panose="020B0502020202020204" pitchFamily="34" charset="0"/>
              </a:rPr>
              <a:t>, </a:t>
            </a:r>
            <a:r>
              <a:rPr lang="en-US" sz="2400" dirty="0" err="1">
                <a:latin typeface="Century Gothic" panose="020B0502020202020204" pitchFamily="34" charset="0"/>
              </a:rPr>
              <a:t>cumprod</a:t>
            </a:r>
            <a:endParaRPr lang="en-US" sz="2400" dirty="0">
              <a:latin typeface="Century Gothic" panose="020B0502020202020204" pitchFamily="34" charset="0"/>
            </a:endParaRP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max, min, std, mean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length, size, </a:t>
            </a:r>
            <a:r>
              <a:rPr lang="en-US" sz="2400" dirty="0" err="1">
                <a:latin typeface="Century Gothic" panose="020B0502020202020204" pitchFamily="34" charset="0"/>
              </a:rPr>
              <a:t>eig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6D8F0A-04B6-4906-80C3-03546689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18455"/>
              </p:ext>
            </p:extLst>
          </p:nvPr>
        </p:nvGraphicFramePr>
        <p:xfrm>
          <a:off x="4710565" y="1779204"/>
          <a:ext cx="5985397" cy="4143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642">
                  <a:extLst>
                    <a:ext uri="{9D8B030D-6E8A-4147-A177-3AD203B41FA5}">
                      <a16:colId xmlns:a16="http://schemas.microsoft.com/office/drawing/2014/main" val="2559301416"/>
                    </a:ext>
                  </a:extLst>
                </a:gridCol>
                <a:gridCol w="3834755">
                  <a:extLst>
                    <a:ext uri="{9D8B030D-6E8A-4147-A177-3AD203B41FA5}">
                      <a16:colId xmlns:a16="http://schemas.microsoft.com/office/drawing/2014/main" val="1502546425"/>
                    </a:ext>
                  </a:extLst>
                </a:gridCol>
              </a:tblGrid>
              <a:tr h="414342">
                <a:tc>
                  <a:txBody>
                    <a:bodyPr/>
                    <a:lstStyle/>
                    <a:p>
                      <a:pPr algn="ctr"/>
                      <a:r>
                        <a:rPr lang="en-MY" b="1" dirty="0">
                          <a:latin typeface="Century Gothic" panose="020B0502020202020204" pitchFamily="34" charset="0"/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b="1" dirty="0">
                          <a:latin typeface="Century Gothic" panose="020B0502020202020204" pitchFamily="3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56950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ones(m,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Create m x n matrix of 1’s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40858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zeros(m,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Create m x n matrix of 0’s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84015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eye(n)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Create n x n identity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233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MY" dirty="0" err="1">
                          <a:latin typeface="Century Gothic" panose="020B0502020202020204" pitchFamily="34" charset="0"/>
                        </a:rPr>
                        <a:t>diag</a:t>
                      </a:r>
                      <a:r>
                        <a:rPr lang="en-MY" dirty="0">
                          <a:latin typeface="Century Gothic" panose="020B0502020202020204" pitchFamily="34" charset="0"/>
                        </a:rPr>
                        <a:t>(</a:t>
                      </a:r>
                      <a:r>
                        <a:rPr lang="en-MY" dirty="0" err="1">
                          <a:latin typeface="Century Gothic" panose="020B0502020202020204" pitchFamily="34" charset="0"/>
                        </a:rPr>
                        <a:t>vec</a:t>
                      </a:r>
                      <a:r>
                        <a:rPr lang="en-MY" dirty="0">
                          <a:latin typeface="Century Gothic" panose="020B0502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Create diagonal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25412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MY" dirty="0" err="1">
                          <a:latin typeface="Century Gothic" panose="020B0502020202020204" pitchFamily="34" charset="0"/>
                        </a:rPr>
                        <a:t>diag</a:t>
                      </a:r>
                      <a:r>
                        <a:rPr lang="en-MY" dirty="0">
                          <a:latin typeface="Century Gothic" panose="020B0502020202020204" pitchFamily="34" charset="0"/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Diagonal elements of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48359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rand(m,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Uniform random number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8377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MY" dirty="0" err="1">
                          <a:latin typeface="Century Gothic" panose="020B0502020202020204" pitchFamily="34" charset="0"/>
                        </a:rPr>
                        <a:t>randn</a:t>
                      </a:r>
                      <a:r>
                        <a:rPr lang="en-MY" dirty="0">
                          <a:latin typeface="Century Gothic" panose="020B0502020202020204" pitchFamily="34" charset="0"/>
                        </a:rPr>
                        <a:t>(m,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Gaussian random number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17657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MY" dirty="0" err="1">
                          <a:latin typeface="Century Gothic" panose="020B0502020202020204" pitchFamily="34" charset="0"/>
                        </a:rPr>
                        <a:t>magix</a:t>
                      </a:r>
                      <a:r>
                        <a:rPr lang="en-MY" dirty="0">
                          <a:latin typeface="Century Gothic" panose="020B0502020202020204" pitchFamily="34" charset="0"/>
                        </a:rPr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Magic square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66871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r>
                        <a:rPr lang="en-MY" dirty="0" err="1">
                          <a:latin typeface="Century Gothic" panose="020B0502020202020204" pitchFamily="34" charset="0"/>
                        </a:rPr>
                        <a:t>hilb</a:t>
                      </a:r>
                      <a:endParaRPr lang="en-MY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>
                          <a:latin typeface="Century Gothic" panose="020B0502020202020204" pitchFamily="34" charset="0"/>
                        </a:rPr>
                        <a:t>Hilbert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7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40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782981"/>
            <a:ext cx="2930243" cy="406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C3063-8647-470B-B8F2-CC735967F5EC}"/>
              </a:ext>
            </a:extLst>
          </p:cNvPr>
          <p:cNvSpPr txBox="1"/>
          <p:nvPr/>
        </p:nvSpPr>
        <p:spPr>
          <a:xfrm>
            <a:off x="1341409" y="1629405"/>
            <a:ext cx="7152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400" dirty="0">
                <a:latin typeface="Century Gothic" panose="020B0502020202020204" pitchFamily="34" charset="0"/>
              </a:rPr>
              <a:t>Engineering Team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EA6DA-7EDC-44EE-A813-13E250D6ACE3}"/>
              </a:ext>
            </a:extLst>
          </p:cNvPr>
          <p:cNvSpPr txBox="1"/>
          <p:nvPr/>
        </p:nvSpPr>
        <p:spPr>
          <a:xfrm>
            <a:off x="1341409" y="3395299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400" dirty="0">
                <a:latin typeface="Century Gothic" panose="020B0502020202020204" pitchFamily="34" charset="0"/>
              </a:rPr>
              <a:t>Integrated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5DD44-B9B5-475E-9EB4-4DCAF287A3B2}"/>
              </a:ext>
            </a:extLst>
          </p:cNvPr>
          <p:cNvSpPr txBox="1"/>
          <p:nvPr/>
        </p:nvSpPr>
        <p:spPr>
          <a:xfrm>
            <a:off x="1341409" y="5143500"/>
            <a:ext cx="4889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zh-CN" sz="4400" dirty="0">
                <a:latin typeface="Century Gothic" panose="020B0502020202020204" pitchFamily="34" charset="0"/>
              </a:rPr>
              <a:t>Final Year Project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6CBF5DC-23A7-49A5-894B-E293D931651D}"/>
              </a:ext>
            </a:extLst>
          </p:cNvPr>
          <p:cNvSpPr/>
          <p:nvPr/>
        </p:nvSpPr>
        <p:spPr>
          <a:xfrm rot="1972653">
            <a:off x="7466997" y="2073293"/>
            <a:ext cx="228183" cy="4006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D9C5BF-2FB3-4DCA-9707-11BA1C429F23}"/>
              </a:ext>
            </a:extLst>
          </p:cNvPr>
          <p:cNvSpPr txBox="1"/>
          <p:nvPr/>
        </p:nvSpPr>
        <p:spPr>
          <a:xfrm>
            <a:off x="8328202" y="4226807"/>
            <a:ext cx="336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latin typeface="Century Gothic" panose="020B0502020202020204" pitchFamily="34" charset="0"/>
              </a:rPr>
              <a:t>Fast Prototyping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ED12DF-9434-471C-992C-9C38BE16A0F2}"/>
              </a:ext>
            </a:extLst>
          </p:cNvPr>
          <p:cNvSpPr txBox="1"/>
          <p:nvPr/>
        </p:nvSpPr>
        <p:spPr>
          <a:xfrm>
            <a:off x="8828339" y="5679109"/>
            <a:ext cx="23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dirty="0">
                <a:latin typeface="Century Gothic" panose="020B0502020202020204" pitchFamily="34" charset="0"/>
              </a:rPr>
              <a:t>Simulations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676410-73ED-49B1-B371-A529BA17A79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10012317" y="4811582"/>
            <a:ext cx="0" cy="8675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0B67E0-D1D9-48E2-8ACB-2CAF8B317FDA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8328202" y="4519195"/>
            <a:ext cx="3368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ELEMENT WISE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3063185" y="1568881"/>
            <a:ext cx="5436065" cy="6220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Century Gothic" panose="020B0502020202020204" pitchFamily="34" charset="0"/>
              </a:rPr>
              <a:t>+  -  </a:t>
            </a:r>
            <a:r>
              <a:rPr 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.*  ./  .^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F4BAC-A057-47C1-AF53-4CC76A53DB84}"/>
                  </a:ext>
                </a:extLst>
              </p:cNvPr>
              <p:cNvSpPr txBox="1"/>
              <p:nvPr/>
            </p:nvSpPr>
            <p:spPr>
              <a:xfrm>
                <a:off x="3837768" y="2528279"/>
                <a:ext cx="4635884" cy="620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𝐶𝑜𝑛𝑠𝑖𝑑𝑒𝑟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MY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F4BAC-A057-47C1-AF53-4CC76A53D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768" y="2528279"/>
                <a:ext cx="4635884" cy="620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C9A125-889D-49A3-A751-C2C3105FA85C}"/>
                  </a:ext>
                </a:extLst>
              </p:cNvPr>
              <p:cNvSpPr txBox="1"/>
              <p:nvPr/>
            </p:nvSpPr>
            <p:spPr>
              <a:xfrm>
                <a:off x="1360414" y="4139607"/>
                <a:ext cx="3308983" cy="923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MY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3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MY" sz="3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MY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MY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MY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MY" sz="3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MY" sz="36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3600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e>
                              <m:e>
                                <m:r>
                                  <a:rPr lang="en-MY" sz="36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C9A125-889D-49A3-A751-C2C3105FA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14" y="4139607"/>
                <a:ext cx="3308983" cy="9237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6DB665-8731-40E1-9984-EB27153A4DCB}"/>
                  </a:ext>
                </a:extLst>
              </p:cNvPr>
              <p:cNvSpPr txBox="1"/>
              <p:nvPr/>
            </p:nvSpPr>
            <p:spPr>
              <a:xfrm>
                <a:off x="7006760" y="4127659"/>
                <a:ext cx="3489545" cy="935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MY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3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p>
                          <m:r>
                            <a:rPr lang="en-MY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MY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MY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MY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MY" sz="3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MY" sz="3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36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MY" sz="36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6DB665-8731-40E1-9984-EB27153A4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60" y="4127659"/>
                <a:ext cx="3489545" cy="935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BE9C0EE-AD22-4025-8F5D-AB70B2312E0F}"/>
              </a:ext>
            </a:extLst>
          </p:cNvPr>
          <p:cNvSpPr txBox="1"/>
          <p:nvPr/>
        </p:nvSpPr>
        <p:spPr>
          <a:xfrm>
            <a:off x="1014060" y="5369167"/>
            <a:ext cx="3746918" cy="68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Century Gothic" panose="020B0502020202020204" pitchFamily="34" charset="0"/>
              </a:rPr>
              <a:t>Matrix multiplication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A9966-F6D9-4150-9235-A23D74711DE7}"/>
              </a:ext>
            </a:extLst>
          </p:cNvPr>
          <p:cNvSpPr txBox="1"/>
          <p:nvPr/>
        </p:nvSpPr>
        <p:spPr>
          <a:xfrm>
            <a:off x="6433590" y="5369167"/>
            <a:ext cx="4635883" cy="68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Century Gothic" panose="020B0502020202020204" pitchFamily="34" charset="0"/>
              </a:rPr>
              <a:t>Element Wise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536983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SUBSET A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490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Subset an element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Recall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matrixA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 2 3; 4 5 6; 7 8 9];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(row, column);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2); % Ans = 2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Subset a matrix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(row1:row2, column1:column2);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(1:2, 2:3); % Ans = [2 3; 5 6]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ADD73B-4508-474F-B7B3-D7D8C7DA5CA6}"/>
                  </a:ext>
                </a:extLst>
              </p:cNvPr>
              <p:cNvSpPr txBox="1"/>
              <p:nvPr/>
            </p:nvSpPr>
            <p:spPr>
              <a:xfrm>
                <a:off x="8333915" y="419637"/>
                <a:ext cx="1937858" cy="1302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MY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MY" sz="3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ADD73B-4508-474F-B7B3-D7D8C7DA5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915" y="419637"/>
                <a:ext cx="1937858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3369733" y="2861139"/>
            <a:ext cx="5452533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GRAPH PLOTTING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9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GRAPH PLOTTING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6"/>
            <a:ext cx="10275501" cy="526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Using the PLOT function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plot(x, y, ‘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lineColor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markerStyle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plot(x, y, ‘--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ks’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Example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0:0.5:10;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 x .^ 2;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= x .^ 3;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plot(x, y, ‘: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ks’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hold on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plot(x, z, ‘-.r^’);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grid on</a:t>
            </a:r>
          </a:p>
          <a:p>
            <a:pPr marL="1143000" lvl="1" indent="-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0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LINE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934FE9-93EF-4319-9A1C-9F4BF0C5F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14117"/>
              </p:ext>
            </p:extLst>
          </p:nvPr>
        </p:nvGraphicFramePr>
        <p:xfrm>
          <a:off x="1014060" y="1459599"/>
          <a:ext cx="4462448" cy="140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31224">
                  <a:extLst>
                    <a:ext uri="{9D8B030D-6E8A-4147-A177-3AD203B41FA5}">
                      <a16:colId xmlns:a16="http://schemas.microsoft.com/office/drawing/2014/main" val="2576391157"/>
                    </a:ext>
                  </a:extLst>
                </a:gridCol>
                <a:gridCol w="2231224">
                  <a:extLst>
                    <a:ext uri="{9D8B030D-6E8A-4147-A177-3AD203B41FA5}">
                      <a16:colId xmlns:a16="http://schemas.microsoft.com/office/drawing/2014/main" val="3432395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dirty="0">
                          <a:effectLst/>
                          <a:latin typeface="Century Gothic" panose="020B0502020202020204" pitchFamily="34" charset="0"/>
                        </a:rPr>
                        <a:t>Line Style</a:t>
                      </a:r>
                      <a:endParaRPr lang="en-MY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7625" marR="47625" marT="57150" marB="571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MY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7625" marR="47625" marT="57150" marB="57150" anchor="ctr"/>
                </a:tc>
                <a:extLst>
                  <a:ext uri="{0D108BD9-81ED-4DB2-BD59-A6C34878D82A}">
                    <a16:rowId xmlns:a16="http://schemas.microsoft.com/office/drawing/2014/main" val="89484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latin typeface="Century Gothic" panose="020B0502020202020204" pitchFamily="34" charset="0"/>
                        </a:rPr>
                        <a:t>Solid line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933701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--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Dashed line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73951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: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Dotted line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427174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-.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Dash-dot line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3815365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2FAA0A-9F76-4BFD-86CA-5187A0385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14368"/>
              </p:ext>
            </p:extLst>
          </p:nvPr>
        </p:nvGraphicFramePr>
        <p:xfrm>
          <a:off x="5689996" y="1457471"/>
          <a:ext cx="5126044" cy="43513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63022">
                  <a:extLst>
                    <a:ext uri="{9D8B030D-6E8A-4147-A177-3AD203B41FA5}">
                      <a16:colId xmlns:a16="http://schemas.microsoft.com/office/drawing/2014/main" val="3481697270"/>
                    </a:ext>
                  </a:extLst>
                </a:gridCol>
                <a:gridCol w="2563022">
                  <a:extLst>
                    <a:ext uri="{9D8B030D-6E8A-4147-A177-3AD203B41FA5}">
                      <a16:colId xmlns:a16="http://schemas.microsoft.com/office/drawing/2014/main" val="3248193967"/>
                    </a:ext>
                  </a:extLst>
                </a:gridCol>
              </a:tblGrid>
              <a:tr h="31544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dirty="0">
                          <a:effectLst/>
                          <a:latin typeface="Century Gothic" panose="020B0502020202020204" pitchFamily="34" charset="0"/>
                        </a:rPr>
                        <a:t>Marker</a:t>
                      </a:r>
                      <a:endParaRPr lang="en-MY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8658" marR="38658" marT="46390" marB="463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MY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38658" marR="38658" marT="46390" marB="46390" anchor="ctr"/>
                </a:tc>
                <a:extLst>
                  <a:ext uri="{0D108BD9-81ED-4DB2-BD59-A6C34878D82A}">
                    <a16:rowId xmlns:a16="http://schemas.microsoft.com/office/drawing/2014/main" val="2659021148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'o'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latin typeface="Century Gothic" panose="020B0502020202020204" pitchFamily="34" charset="0"/>
                        </a:rPr>
                        <a:t>Circle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1926346676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'+'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latin typeface="Century Gothic" panose="020B0502020202020204" pitchFamily="34" charset="0"/>
                        </a:rPr>
                        <a:t>Plus sign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4103162013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'*'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latin typeface="Century Gothic" panose="020B0502020202020204" pitchFamily="34" charset="0"/>
                        </a:rPr>
                        <a:t>Asterisk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1364364991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'.'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latin typeface="Century Gothic" panose="020B0502020202020204" pitchFamily="34" charset="0"/>
                        </a:rPr>
                        <a:t>Point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2947430933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'x'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Cross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1959396409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'_'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Horizontal line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3638806797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'|'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Vertical line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1529207643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's'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Square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2353724618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'd'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Diamond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218143896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'^'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Upward-pointing triangle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1346103875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'v'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Downward-pointing triangle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517192253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'&gt;'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Right-pointing triangle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3354346603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'&lt;'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Left-pointing triangle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4157856896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'p'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Pentagram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174698793"/>
                  </a:ext>
                </a:extLst>
              </a:tr>
              <a:tr h="269059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'h'</a:t>
                      </a:r>
                    </a:p>
                  </a:txBody>
                  <a:tcPr marL="38658" marR="38658" marT="23195" marB="2319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Hexagram</a:t>
                      </a:r>
                    </a:p>
                  </a:txBody>
                  <a:tcPr marL="38658" marR="38658" marT="23195" marB="23195"/>
                </a:tc>
                <a:extLst>
                  <a:ext uri="{0D108BD9-81ED-4DB2-BD59-A6C34878D82A}">
                    <a16:rowId xmlns:a16="http://schemas.microsoft.com/office/drawing/2014/main" val="12204456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08B34D-FB7A-43A1-8B5B-15F325329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24811"/>
              </p:ext>
            </p:extLst>
          </p:nvPr>
        </p:nvGraphicFramePr>
        <p:xfrm>
          <a:off x="1014060" y="3317065"/>
          <a:ext cx="4462448" cy="2491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31224">
                  <a:extLst>
                    <a:ext uri="{9D8B030D-6E8A-4147-A177-3AD203B41FA5}">
                      <a16:colId xmlns:a16="http://schemas.microsoft.com/office/drawing/2014/main" val="2508189009"/>
                    </a:ext>
                  </a:extLst>
                </a:gridCol>
                <a:gridCol w="2231224">
                  <a:extLst>
                    <a:ext uri="{9D8B030D-6E8A-4147-A177-3AD203B41FA5}">
                      <a16:colId xmlns:a16="http://schemas.microsoft.com/office/drawing/2014/main" val="304974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dirty="0" err="1">
                          <a:effectLst/>
                          <a:latin typeface="Century Gothic" panose="020B0502020202020204" pitchFamily="34" charset="0"/>
                        </a:rPr>
                        <a:t>Color</a:t>
                      </a:r>
                      <a:endParaRPr lang="en-MY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7625" marR="47625" marT="57150" marB="571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b="1" dirty="0">
                          <a:effectLst/>
                          <a:latin typeface="Century Gothic" panose="020B0502020202020204" pitchFamily="34" charset="0"/>
                        </a:rPr>
                        <a:t>Description</a:t>
                      </a:r>
                      <a:endParaRPr lang="en-MY" sz="1400" b="1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7625" marR="47625" marT="57150" marB="57150" anchor="ctr"/>
                </a:tc>
                <a:extLst>
                  <a:ext uri="{0D108BD9-81ED-4DB2-BD59-A6C34878D82A}">
                    <a16:rowId xmlns:a16="http://schemas.microsoft.com/office/drawing/2014/main" val="3470547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y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latin typeface="Century Gothic" panose="020B0502020202020204" pitchFamily="34" charset="0"/>
                        </a:rPr>
                        <a:t>yellow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479520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  <a:latin typeface="Century Gothic" panose="020B0502020202020204" pitchFamily="34" charset="0"/>
                        </a:rPr>
                        <a:t>magenta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414484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c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cyan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24914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r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red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147879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g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green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1854447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b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blue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189688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w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white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1019765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k</a:t>
                      </a:r>
                    </a:p>
                  </a:txBody>
                  <a:tcPr marL="47625" marR="4762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  <a:latin typeface="Century Gothic" panose="020B0502020202020204" pitchFamily="34" charset="0"/>
                        </a:rPr>
                        <a:t>black</a:t>
                      </a:r>
                    </a:p>
                  </a:txBody>
                  <a:tcPr marL="47625" marR="47625" marT="28575" marB="28575"/>
                </a:tc>
                <a:extLst>
                  <a:ext uri="{0D108BD9-81ED-4DB2-BD59-A6C34878D82A}">
                    <a16:rowId xmlns:a16="http://schemas.microsoft.com/office/drawing/2014/main" val="249832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32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GRAPH PLOTTING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6"/>
            <a:ext cx="10275501" cy="526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3D Plot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z = peaks(25);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mesh(z)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surf(z)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 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colormap(jet) % change color 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9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GRAPH PLOTTING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6"/>
            <a:ext cx="10275501" cy="526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Another Example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5;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2^k-1;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 = pi*(-n:2:n)/n;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 = (pi/2)*(-n:2:n)'/n;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cos(phi)*cos(theta);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cos(phi)*sin(theta);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sin(phi)*ones(size(theta));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colormap([0 0 0;1 1 1])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hadamard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(2^k); 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X,Y,Z,C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1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 square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0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0A36F-988B-459A-8066-78D284964F85}"/>
              </a:ext>
            </a:extLst>
          </p:cNvPr>
          <p:cNvSpPr txBox="1"/>
          <p:nvPr/>
        </p:nvSpPr>
        <p:spPr>
          <a:xfrm>
            <a:off x="3204642" y="1931725"/>
            <a:ext cx="5782716" cy="1439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080808"/>
                </a:solidFill>
                <a:latin typeface="Century Gothic" panose="020B0502020202020204" pitchFamily="34" charset="0"/>
                <a:ea typeface="+mj-ea"/>
                <a:cs typeface="+mj-cs"/>
              </a:rPr>
              <a:t>RESOURCES</a:t>
            </a:r>
            <a:endParaRPr lang="en-US" sz="4400" b="1" kern="1200" dirty="0">
              <a:solidFill>
                <a:srgbClr val="080808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MathWorks Logo is an Eigenfunction of the Wave Equation - MATLAB &amp;  Simulink">
            <a:extLst>
              <a:ext uri="{FF2B5EF4-FFF2-40B4-BE49-F238E27FC236}">
                <a16:creationId xmlns:a16="http://schemas.microsoft.com/office/drawing/2014/main" id="{C72288BA-B2E4-4BC0-AFD5-9C7D51E5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3" y="2897057"/>
            <a:ext cx="2727618" cy="23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41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MATLAB DOCUMENTATION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8232CD-1C6A-46E6-85CE-8ABC8013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27" y="1140773"/>
            <a:ext cx="8340730" cy="51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8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MATLAB DOCUMENTATION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8F3C9-4739-4999-9DD1-14CED00B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48" y="1301540"/>
            <a:ext cx="9218103" cy="531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3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128890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HOW?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0A3F94-AA4E-487F-A2F3-A1E3FC089B9D}"/>
              </a:ext>
            </a:extLst>
          </p:cNvPr>
          <p:cNvGrpSpPr/>
          <p:nvPr/>
        </p:nvGrpSpPr>
        <p:grpSpPr>
          <a:xfrm>
            <a:off x="2112628" y="2722886"/>
            <a:ext cx="7324372" cy="2382952"/>
            <a:chOff x="2112628" y="2722886"/>
            <a:chExt cx="7324372" cy="2382952"/>
          </a:xfrm>
        </p:grpSpPr>
        <p:pic>
          <p:nvPicPr>
            <p:cNvPr id="9" name="Picture 2" descr="The MathWorks Logo is an Eigenfunction of the Wave Equation - MATLAB &amp;  Simulink">
              <a:extLst>
                <a:ext uri="{FF2B5EF4-FFF2-40B4-BE49-F238E27FC236}">
                  <a16:creationId xmlns:a16="http://schemas.microsoft.com/office/drawing/2014/main" id="{39C42BAD-9971-492D-8575-A53DCCA39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628" y="2722886"/>
              <a:ext cx="2727618" cy="2382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25ECF-FECC-41FA-B6DF-06EA589D6E7C}"/>
                </a:ext>
              </a:extLst>
            </p:cNvPr>
            <p:cNvSpPr txBox="1"/>
            <p:nvPr/>
          </p:nvSpPr>
          <p:spPr>
            <a:xfrm>
              <a:off x="5266512" y="3429000"/>
              <a:ext cx="4170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4400" dirty="0">
                  <a:latin typeface="Century Gothic" panose="020B0502020202020204" pitchFamily="34" charset="0"/>
                </a:rPr>
                <a:t>MATLAB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0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MATLAB DOCUMENTATION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5D18B-2960-42C7-8AE0-1AAD7E37E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" b="26019"/>
          <a:stretch/>
        </p:blipFill>
        <p:spPr>
          <a:xfrm>
            <a:off x="1014059" y="1249738"/>
            <a:ext cx="6912467" cy="4809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72133-6EB7-4860-9A6C-A58454373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0" t="74262" r="6787" b="-140"/>
          <a:stretch/>
        </p:blipFill>
        <p:spPr>
          <a:xfrm>
            <a:off x="7224140" y="3684934"/>
            <a:ext cx="4833258" cy="15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35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0A36F-988B-459A-8066-78D284964F85}"/>
              </a:ext>
            </a:extLst>
          </p:cNvPr>
          <p:cNvSpPr txBox="1"/>
          <p:nvPr/>
        </p:nvSpPr>
        <p:spPr>
          <a:xfrm>
            <a:off x="3204642" y="1931725"/>
            <a:ext cx="5782716" cy="1439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080808"/>
                </a:solidFill>
                <a:latin typeface="Century Gothic" panose="020B0502020202020204" pitchFamily="34" charset="0"/>
                <a:ea typeface="+mj-ea"/>
                <a:cs typeface="+mj-cs"/>
              </a:rPr>
              <a:t>INDUSTRY USE</a:t>
            </a:r>
            <a:endParaRPr lang="en-US" sz="4400" b="1" kern="1200" dirty="0">
              <a:solidFill>
                <a:srgbClr val="080808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MathWorks Logo is an Eigenfunction of the Wave Equation - MATLAB &amp;  Simulink">
            <a:extLst>
              <a:ext uri="{FF2B5EF4-FFF2-40B4-BE49-F238E27FC236}">
                <a16:creationId xmlns:a16="http://schemas.microsoft.com/office/drawing/2014/main" id="{C72288BA-B2E4-4BC0-AFD5-9C7D51E5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3" y="2897057"/>
            <a:ext cx="2727618" cy="23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36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MATLAB USAGE IN THE INDUSTRIES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927858" y="3878333"/>
            <a:ext cx="4314427" cy="71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Century Gothic" panose="020B0502020202020204" pitchFamily="34" charset="0"/>
              </a:rPr>
              <a:t>Aircraft System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System Modeling and MBD tools | Altair">
            <a:extLst>
              <a:ext uri="{FF2B5EF4-FFF2-40B4-BE49-F238E27FC236}">
                <a16:creationId xmlns:a16="http://schemas.microsoft.com/office/drawing/2014/main" id="{C4E652D2-D2FE-4282-9045-329F5B733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" t="3541" r="3028" b="6096"/>
          <a:stretch/>
        </p:blipFill>
        <p:spPr bwMode="auto">
          <a:xfrm>
            <a:off x="1778467" y="1245764"/>
            <a:ext cx="3120704" cy="28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umbnail">
            <a:extLst>
              <a:ext uri="{FF2B5EF4-FFF2-40B4-BE49-F238E27FC236}">
                <a16:creationId xmlns:a16="http://schemas.microsoft.com/office/drawing/2014/main" id="{F23313EA-7663-4C9E-8C70-B3B7CE69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313" y="2928157"/>
            <a:ext cx="5715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9B3631-66DB-431B-86DF-22EE9C90B71D}"/>
              </a:ext>
            </a:extLst>
          </p:cNvPr>
          <p:cNvSpPr txBox="1"/>
          <p:nvPr/>
        </p:nvSpPr>
        <p:spPr>
          <a:xfrm>
            <a:off x="6096000" y="5628141"/>
            <a:ext cx="4314427" cy="71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Century Gothic" panose="020B0502020202020204" pitchFamily="34" charset="0"/>
              </a:rPr>
              <a:t>Wind Turbine Modelling</a:t>
            </a:r>
          </a:p>
        </p:txBody>
      </p:sp>
    </p:spTree>
    <p:extLst>
      <p:ext uri="{BB962C8B-B14F-4D97-AF65-F5344CB8AC3E}">
        <p14:creationId xmlns:p14="http://schemas.microsoft.com/office/powerpoint/2010/main" val="1209383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MATLAB USAGE IN THE INDUSTRIES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397089" y="3953663"/>
            <a:ext cx="5062395" cy="71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Century Gothic" panose="020B0502020202020204" pitchFamily="34" charset="0"/>
              </a:rPr>
              <a:t>Medical Ventilation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B3631-66DB-431B-86DF-22EE9C90B71D}"/>
              </a:ext>
            </a:extLst>
          </p:cNvPr>
          <p:cNvSpPr txBox="1"/>
          <p:nvPr/>
        </p:nvSpPr>
        <p:spPr>
          <a:xfrm>
            <a:off x="6095999" y="5628141"/>
            <a:ext cx="4988768" cy="711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Century Gothic" panose="020B0502020202020204" pitchFamily="34" charset="0"/>
              </a:rPr>
              <a:t>Chemical Reactor Modelling</a:t>
            </a:r>
          </a:p>
        </p:txBody>
      </p:sp>
      <p:pic>
        <p:nvPicPr>
          <p:cNvPr id="6146" name="Picture 2" descr="Thumbnail">
            <a:extLst>
              <a:ext uri="{FF2B5EF4-FFF2-40B4-BE49-F238E27FC236}">
                <a16:creationId xmlns:a16="http://schemas.microsoft.com/office/drawing/2014/main" id="{5DBEFC05-9721-4F3E-B4EA-F724BD64A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1" y="1080830"/>
            <a:ext cx="4599603" cy="30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lotting Linear System Characteristics of a Chemical Reactor - MATLAB &amp;  Simulink">
            <a:extLst>
              <a:ext uri="{FF2B5EF4-FFF2-40B4-BE49-F238E27FC236}">
                <a16:creationId xmlns:a16="http://schemas.microsoft.com/office/drawing/2014/main" id="{D6A028D8-0829-402E-8CF8-D3DB81A83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544" y="2978029"/>
            <a:ext cx="4382393" cy="28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62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USEFUL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457471"/>
            <a:ext cx="10275501" cy="4719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entury Gothic" panose="020B0502020202020204" pitchFamily="34" charset="0"/>
              </a:rPr>
              <a:t>MATLAB Academy (Certification)</a:t>
            </a: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  <a:hlinkClick r:id="rId2"/>
              </a:rPr>
              <a:t>https://matlabacademy.mathworks.com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entury Gothic" panose="020B0502020202020204" pitchFamily="34" charset="0"/>
              </a:rPr>
              <a:t>MATLAB for Beginners</a:t>
            </a: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  <a:hlinkClick r:id="rId3"/>
              </a:rPr>
              <a:t>https://www.youtube.com/watch?v=T_ekAD7U-wU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latin typeface="Century Gothic" panose="020B0502020202020204" pitchFamily="34" charset="0"/>
              </a:rPr>
              <a:t>Solving </a:t>
            </a:r>
            <a:r>
              <a:rPr lang="en-US" sz="1400" b="1" dirty="0" err="1">
                <a:latin typeface="Century Gothic" panose="020B0502020202020204" pitchFamily="34" charset="0"/>
              </a:rPr>
              <a:t>ODEs</a:t>
            </a:r>
            <a:r>
              <a:rPr lang="en-US" sz="1400" b="1" dirty="0">
                <a:latin typeface="Century Gothic" panose="020B0502020202020204" pitchFamily="34" charset="0"/>
              </a:rPr>
              <a:t> in MATLAB</a:t>
            </a: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  <a:hlinkClick r:id="rId4"/>
              </a:rPr>
              <a:t>https://www.mathworks.com/help/symbolic/solve-a-single-differential-equation.html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  <a:p>
            <a:pPr marL="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1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0A36F-988B-459A-8066-78D284964F85}"/>
              </a:ext>
            </a:extLst>
          </p:cNvPr>
          <p:cNvSpPr txBox="1"/>
          <p:nvPr/>
        </p:nvSpPr>
        <p:spPr>
          <a:xfrm>
            <a:off x="3204642" y="1931725"/>
            <a:ext cx="5782716" cy="1439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rgbClr val="080808"/>
                </a:solidFill>
                <a:latin typeface="Century Gothic" panose="020B0502020202020204" pitchFamily="34" charset="0"/>
                <a:ea typeface="+mj-ea"/>
                <a:cs typeface="+mj-cs"/>
              </a:rPr>
              <a:t>THANK YOU</a:t>
            </a:r>
            <a:endParaRPr lang="en-US" sz="4400" b="1" kern="1200" dirty="0">
              <a:solidFill>
                <a:srgbClr val="080808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he MathWorks Logo is an Eigenfunction of the Wave Equation - MATLAB &amp;  Simulink">
            <a:extLst>
              <a:ext uri="{FF2B5EF4-FFF2-40B4-BE49-F238E27FC236}">
                <a16:creationId xmlns:a16="http://schemas.microsoft.com/office/drawing/2014/main" id="{C72288BA-B2E4-4BC0-AFD5-9C7D51E5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3" y="2897057"/>
            <a:ext cx="2727618" cy="23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5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1215112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GOAL FOR TODAY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782981"/>
            <a:ext cx="2930243" cy="406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C3063-8647-470B-B8F2-CC735967F5EC}"/>
              </a:ext>
            </a:extLst>
          </p:cNvPr>
          <p:cNvSpPr txBox="1"/>
          <p:nvPr/>
        </p:nvSpPr>
        <p:spPr>
          <a:xfrm>
            <a:off x="21746" y="3005394"/>
            <a:ext cx="12148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400" dirty="0">
                <a:latin typeface="Century Gothic" panose="020B0502020202020204" pitchFamily="34" charset="0"/>
              </a:rPr>
              <a:t>Learn the basics of MATLAB</a:t>
            </a:r>
          </a:p>
          <a:p>
            <a:pPr algn="ctr"/>
            <a:r>
              <a:rPr lang="en-MY" sz="4400" dirty="0">
                <a:latin typeface="Century Gothic" panose="020B0502020202020204" pitchFamily="34" charset="0"/>
              </a:rPr>
              <a:t>(You might use this in your assignments)</a:t>
            </a:r>
          </a:p>
        </p:txBody>
      </p:sp>
    </p:spTree>
    <p:extLst>
      <p:ext uri="{BB962C8B-B14F-4D97-AF65-F5344CB8AC3E}">
        <p14:creationId xmlns:p14="http://schemas.microsoft.com/office/powerpoint/2010/main" val="342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Introduction to MATLAB</a:t>
            </a:r>
          </a:p>
          <a:p>
            <a:pPr marL="571500" indent="-2286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Applications of MATLAB</a:t>
            </a:r>
          </a:p>
          <a:p>
            <a:pPr marL="571500" indent="-2286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Hands-on MATLAB Activities</a:t>
            </a:r>
          </a:p>
          <a:p>
            <a:pPr marL="571500" indent="-2286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entury Gothic" panose="020B0502020202020204" pitchFamily="34" charset="0"/>
              </a:rPr>
              <a:t>Questions and Answer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WHAT IS MATLAB?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112EA-8248-4842-B0C8-BB7E10508E59}"/>
              </a:ext>
            </a:extLst>
          </p:cNvPr>
          <p:cNvSpPr txBox="1"/>
          <p:nvPr/>
        </p:nvSpPr>
        <p:spPr>
          <a:xfrm>
            <a:off x="643467" y="1275127"/>
            <a:ext cx="10275501" cy="4901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MATLAB</a:t>
            </a:r>
            <a:r>
              <a:rPr lang="en-US" sz="2400" baseline="30000" dirty="0">
                <a:latin typeface="Century Gothic" panose="020B0502020202020204" pitchFamily="34" charset="0"/>
              </a:rPr>
              <a:t>®</a:t>
            </a:r>
            <a:r>
              <a:rPr lang="en-US" sz="2400" dirty="0">
                <a:latin typeface="Century Gothic" panose="020B0502020202020204" pitchFamily="34" charset="0"/>
              </a:rPr>
              <a:t> (</a:t>
            </a:r>
            <a:r>
              <a:rPr lang="en-US" sz="2400" b="1" dirty="0">
                <a:latin typeface="Century Gothic" panose="020B0502020202020204" pitchFamily="34" charset="0"/>
              </a:rPr>
              <a:t>Mat</a:t>
            </a:r>
            <a:r>
              <a:rPr lang="en-US" sz="2400" dirty="0">
                <a:latin typeface="Century Gothic" panose="020B0502020202020204" pitchFamily="34" charset="0"/>
              </a:rPr>
              <a:t>rix </a:t>
            </a:r>
            <a:r>
              <a:rPr lang="en-US" sz="2400" b="1" dirty="0">
                <a:latin typeface="Century Gothic" panose="020B0502020202020204" pitchFamily="34" charset="0"/>
              </a:rPr>
              <a:t>Lab</a:t>
            </a:r>
            <a:r>
              <a:rPr lang="en-US" sz="2400" dirty="0">
                <a:latin typeface="Century Gothic" panose="020B0502020202020204" pitchFamily="34" charset="0"/>
              </a:rPr>
              <a:t>oratory) is a </a:t>
            </a:r>
            <a:r>
              <a:rPr lang="en-US" sz="2400" b="1" dirty="0">
                <a:latin typeface="Century Gothic" panose="020B0502020202020204" pitchFamily="34" charset="0"/>
              </a:rPr>
              <a:t>programming platform</a:t>
            </a:r>
            <a:r>
              <a:rPr lang="en-US" sz="2400" dirty="0">
                <a:latin typeface="Century Gothic" panose="020B0502020202020204" pitchFamily="34" charset="0"/>
              </a:rPr>
              <a:t> designed specifically for engineers and scientists. 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Written in Fortran in the late 1970s by </a:t>
            </a:r>
            <a:r>
              <a:rPr lang="en-US" sz="2400" b="1" dirty="0">
                <a:latin typeface="Century Gothic" panose="020B0502020202020204" pitchFamily="34" charset="0"/>
              </a:rPr>
              <a:t>Cleve </a:t>
            </a:r>
            <a:r>
              <a:rPr lang="en-US" sz="2400" b="1" dirty="0" err="1">
                <a:latin typeface="Century Gothic" panose="020B0502020202020204" pitchFamily="34" charset="0"/>
              </a:rPr>
              <a:t>Moler</a:t>
            </a:r>
            <a:r>
              <a:rPr lang="en-US" sz="2400" dirty="0">
                <a:latin typeface="Century Gothic" panose="020B0502020202020204" pitchFamily="34" charset="0"/>
              </a:rPr>
              <a:t>, it was a simple interactive matrix calculator.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In 1983, Jack Little, who was an engineer, visited </a:t>
            </a:r>
            <a:r>
              <a:rPr lang="en-US" sz="2400" dirty="0" err="1">
                <a:latin typeface="Century Gothic" panose="020B0502020202020204" pitchFamily="34" charset="0"/>
              </a:rPr>
              <a:t>Moler</a:t>
            </a:r>
            <a:r>
              <a:rPr lang="en-US" sz="2400" dirty="0">
                <a:latin typeface="Century Gothic" panose="020B0502020202020204" pitchFamily="34" charset="0"/>
              </a:rPr>
              <a:t> for MATLAB. He sees the commercial potential in MATLAB, so Jack Little joined hands with Steve </a:t>
            </a:r>
            <a:r>
              <a:rPr lang="en-US" sz="2400" dirty="0" err="1">
                <a:latin typeface="Century Gothic" panose="020B0502020202020204" pitchFamily="34" charset="0"/>
              </a:rPr>
              <a:t>Bangert</a:t>
            </a:r>
            <a:r>
              <a:rPr lang="en-US" sz="2400" dirty="0">
                <a:latin typeface="Century Gothic" panose="020B0502020202020204" pitchFamily="34" charset="0"/>
              </a:rPr>
              <a:t> and </a:t>
            </a:r>
            <a:r>
              <a:rPr lang="en-US" sz="2400" dirty="0" err="1">
                <a:latin typeface="Century Gothic" panose="020B0502020202020204" pitchFamily="34" charset="0"/>
              </a:rPr>
              <a:t>Moler</a:t>
            </a:r>
            <a:r>
              <a:rPr lang="en-US" sz="2400" dirty="0">
                <a:latin typeface="Century Gothic" panose="020B0502020202020204" pitchFamily="34" charset="0"/>
              </a:rPr>
              <a:t> to </a:t>
            </a:r>
            <a:r>
              <a:rPr lang="en-US" sz="2400" b="1" dirty="0">
                <a:latin typeface="Century Gothic" panose="020B0502020202020204" pitchFamily="34" charset="0"/>
              </a:rPr>
              <a:t>rewrite MATLAB in C Language.</a:t>
            </a:r>
          </a:p>
          <a:p>
            <a:pPr marL="571500" indent="-2286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This was also accompanied with the </a:t>
            </a:r>
            <a:r>
              <a:rPr lang="en-US" sz="2400" b="1" dirty="0">
                <a:latin typeface="Century Gothic" panose="020B0502020202020204" pitchFamily="34" charset="0"/>
              </a:rPr>
              <a:t>formation of MathWorks </a:t>
            </a:r>
            <a:r>
              <a:rPr lang="en-US" sz="2400" dirty="0">
                <a:latin typeface="Century Gothic" panose="020B0502020202020204" pitchFamily="34" charset="0"/>
              </a:rPr>
              <a:t>in the year 1984 to further enhance the development of MATLAB.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rPr>
              <a:t>HISTORY OF MATLAB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F6EC77-7561-48DC-ABAF-81E719086156}"/>
              </a:ext>
            </a:extLst>
          </p:cNvPr>
          <p:cNvGrpSpPr/>
          <p:nvPr/>
        </p:nvGrpSpPr>
        <p:grpSpPr>
          <a:xfrm>
            <a:off x="586254" y="1918125"/>
            <a:ext cx="2482991" cy="2779889"/>
            <a:chOff x="586254" y="1918125"/>
            <a:chExt cx="2482991" cy="2779889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3A42F5E-4E8F-4572-A1A2-3B1FC59D7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78" y="1918125"/>
              <a:ext cx="2385345" cy="238534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B16D7-F102-4915-AC93-22147ED839D9}"/>
                </a:ext>
              </a:extLst>
            </p:cNvPr>
            <p:cNvSpPr txBox="1"/>
            <p:nvPr/>
          </p:nvSpPr>
          <p:spPr>
            <a:xfrm>
              <a:off x="586254" y="4328682"/>
              <a:ext cx="248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entury Gothic" panose="020B0502020202020204" pitchFamily="34" charset="0"/>
                </a:rPr>
                <a:t>Cleve</a:t>
              </a:r>
              <a:r>
                <a:rPr lang="en-MY" altLang="zh-CN" dirty="0">
                  <a:latin typeface="Century Gothic" panose="020B0502020202020204" pitchFamily="34" charset="0"/>
                </a:rPr>
                <a:t> </a:t>
              </a:r>
              <a:r>
                <a:rPr lang="en-MY" altLang="zh-CN" dirty="0" err="1">
                  <a:latin typeface="Century Gothic" panose="020B0502020202020204" pitchFamily="34" charset="0"/>
                </a:rPr>
                <a:t>Moler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B04D8-BA45-4F1F-978C-0ACD29063AB7}"/>
              </a:ext>
            </a:extLst>
          </p:cNvPr>
          <p:cNvSpPr txBox="1"/>
          <p:nvPr/>
        </p:nvSpPr>
        <p:spPr>
          <a:xfrm>
            <a:off x="603240" y="1472036"/>
            <a:ext cx="24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dirty="0">
                <a:latin typeface="Century Gothic" panose="020B0502020202020204" pitchFamily="34" charset="0"/>
              </a:rPr>
              <a:t>1970s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D81085-E7FA-4EED-B02E-B8DEB4DE8623}"/>
              </a:ext>
            </a:extLst>
          </p:cNvPr>
          <p:cNvGrpSpPr/>
          <p:nvPr/>
        </p:nvGrpSpPr>
        <p:grpSpPr>
          <a:xfrm>
            <a:off x="2846868" y="2212184"/>
            <a:ext cx="4910108" cy="2091286"/>
            <a:chOff x="2846868" y="2212184"/>
            <a:chExt cx="4910108" cy="2091286"/>
          </a:xfrm>
        </p:grpSpPr>
        <p:pic>
          <p:nvPicPr>
            <p:cNvPr id="20" name="Picture 2" descr="The MathWorks Logo is an Eigenfunction of the Wave Equation - MATLAB &amp;  Simulink">
              <a:extLst>
                <a:ext uri="{FF2B5EF4-FFF2-40B4-BE49-F238E27FC236}">
                  <a16:creationId xmlns:a16="http://schemas.microsoft.com/office/drawing/2014/main" id="{3C2BDD08-F018-4ABD-A494-9DBEADFF9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1631" y="2219541"/>
              <a:ext cx="2385345" cy="208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Fortran - Wikipedia">
              <a:extLst>
                <a:ext uri="{FF2B5EF4-FFF2-40B4-BE49-F238E27FC236}">
                  <a16:creationId xmlns:a16="http://schemas.microsoft.com/office/drawing/2014/main" id="{3853B786-B6F3-43C4-AD4D-26B8E3FB5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309" y="2212184"/>
              <a:ext cx="1236133" cy="1236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CE3316E-1086-47A5-A7A4-DA96EDCF4477}"/>
                </a:ext>
              </a:extLst>
            </p:cNvPr>
            <p:cNvSpPr/>
            <p:nvPr/>
          </p:nvSpPr>
          <p:spPr>
            <a:xfrm>
              <a:off x="2846868" y="3721643"/>
              <a:ext cx="2648786" cy="15017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2701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1F5BB-96AD-48E8-BF33-B4BD0E5A69B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Century Gothic" panose="020B0502020202020204" pitchFamily="34" charset="0"/>
              </a:rPr>
              <a:t>HISTORY OF MATLAB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3A42F5E-4E8F-4572-A1A2-3B1FC59D7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8" y="1918125"/>
            <a:ext cx="2385345" cy="23853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1B16D7-F102-4915-AC93-22147ED839D9}"/>
              </a:ext>
            </a:extLst>
          </p:cNvPr>
          <p:cNvSpPr txBox="1"/>
          <p:nvPr/>
        </p:nvSpPr>
        <p:spPr>
          <a:xfrm>
            <a:off x="586254" y="4328682"/>
            <a:ext cx="24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entury Gothic" panose="020B0502020202020204" pitchFamily="34" charset="0"/>
              </a:rPr>
              <a:t>Cleve</a:t>
            </a:r>
            <a:r>
              <a:rPr lang="en-MY" altLang="zh-CN" dirty="0">
                <a:latin typeface="Century Gothic" panose="020B0502020202020204" pitchFamily="34" charset="0"/>
              </a:rPr>
              <a:t> </a:t>
            </a:r>
            <a:r>
              <a:rPr lang="en-MY" altLang="zh-CN" dirty="0" err="1">
                <a:latin typeface="Century Gothic" panose="020B0502020202020204" pitchFamily="34" charset="0"/>
              </a:rPr>
              <a:t>Moler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B04D8-BA45-4F1F-978C-0ACD29063AB7}"/>
              </a:ext>
            </a:extLst>
          </p:cNvPr>
          <p:cNvSpPr txBox="1"/>
          <p:nvPr/>
        </p:nvSpPr>
        <p:spPr>
          <a:xfrm>
            <a:off x="586253" y="1471411"/>
            <a:ext cx="24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zh-CN" dirty="0">
                <a:latin typeface="Century Gothic" panose="020B0502020202020204" pitchFamily="34" charset="0"/>
              </a:rPr>
              <a:t>1983 - 1984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5D2847-BBFF-4F59-A43A-CDCB8530B6D7}"/>
              </a:ext>
            </a:extLst>
          </p:cNvPr>
          <p:cNvGrpSpPr/>
          <p:nvPr/>
        </p:nvGrpSpPr>
        <p:grpSpPr>
          <a:xfrm>
            <a:off x="2666058" y="1932065"/>
            <a:ext cx="2482991" cy="2765949"/>
            <a:chOff x="3505494" y="1932065"/>
            <a:chExt cx="2482991" cy="2765949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241B666-38B3-4D3B-A872-2D2871264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678" y="1932065"/>
              <a:ext cx="2385345" cy="238534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975B07-5A4A-4667-BC44-734C1C1C38ED}"/>
                </a:ext>
              </a:extLst>
            </p:cNvPr>
            <p:cNvSpPr txBox="1"/>
            <p:nvPr/>
          </p:nvSpPr>
          <p:spPr>
            <a:xfrm>
              <a:off x="3505494" y="4328682"/>
              <a:ext cx="248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zh-CN" dirty="0">
                  <a:latin typeface="Century Gothic" panose="020B0502020202020204" pitchFamily="34" charset="0"/>
                </a:rPr>
                <a:t>Jack Little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308960-8EBD-4814-940D-B99A5BE54734}"/>
              </a:ext>
            </a:extLst>
          </p:cNvPr>
          <p:cNvGrpSpPr/>
          <p:nvPr/>
        </p:nvGrpSpPr>
        <p:grpSpPr>
          <a:xfrm>
            <a:off x="4854504" y="1910745"/>
            <a:ext cx="2482991" cy="2779889"/>
            <a:chOff x="6413454" y="1918125"/>
            <a:chExt cx="2482991" cy="277988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0D48D55-D677-4A56-85C9-35E6CC5B3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278" y="1918125"/>
              <a:ext cx="2385345" cy="238534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777886-0C6B-4B42-ACD5-DD33CBA0F8D0}"/>
                </a:ext>
              </a:extLst>
            </p:cNvPr>
            <p:cNvSpPr txBox="1"/>
            <p:nvPr/>
          </p:nvSpPr>
          <p:spPr>
            <a:xfrm>
              <a:off x="6413454" y="4328682"/>
              <a:ext cx="248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altLang="zh-CN" dirty="0">
                  <a:latin typeface="Century Gothic" panose="020B0502020202020204" pitchFamily="34" charset="0"/>
                </a:rPr>
                <a:t>Steve </a:t>
              </a:r>
              <a:r>
                <a:rPr lang="en-MY" altLang="zh-CN" dirty="0" err="1">
                  <a:latin typeface="Century Gothic" panose="020B0502020202020204" pitchFamily="34" charset="0"/>
                </a:rPr>
                <a:t>Bangert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C39E95-66D6-4E25-AB48-408C2F628B13}"/>
              </a:ext>
            </a:extLst>
          </p:cNvPr>
          <p:cNvGrpSpPr/>
          <p:nvPr/>
        </p:nvGrpSpPr>
        <p:grpSpPr>
          <a:xfrm>
            <a:off x="6977492" y="634540"/>
            <a:ext cx="4103790" cy="2083929"/>
            <a:chOff x="6977492" y="634540"/>
            <a:chExt cx="4103790" cy="2083929"/>
          </a:xfrm>
        </p:grpSpPr>
        <p:pic>
          <p:nvPicPr>
            <p:cNvPr id="23" name="Picture 2" descr="The MathWorks Logo is an Eigenfunction of the Wave Equation - MATLAB &amp;  Simulink">
              <a:extLst>
                <a:ext uri="{FF2B5EF4-FFF2-40B4-BE49-F238E27FC236}">
                  <a16:creationId xmlns:a16="http://schemas.microsoft.com/office/drawing/2014/main" id="{618FC0DA-93D1-4BF3-9CAB-2BB53516E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7492" y="634540"/>
              <a:ext cx="2385345" cy="2083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 programming Icon of Flat style - Available in SVG, PNG, EPS, AI &amp; Icon  fonts">
              <a:extLst>
                <a:ext uri="{FF2B5EF4-FFF2-40B4-BE49-F238E27FC236}">
                  <a16:creationId xmlns:a16="http://schemas.microsoft.com/office/drawing/2014/main" id="{FF2B2DE9-D04B-4DD6-A6D2-763CF4D09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9263" y="752182"/>
              <a:ext cx="1822019" cy="18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MathWorks - Makers of MATLAB and Simulink - MATLAB &amp; Simulink">
            <a:extLst>
              <a:ext uri="{FF2B5EF4-FFF2-40B4-BE49-F238E27FC236}">
                <a16:creationId xmlns:a16="http://schemas.microsoft.com/office/drawing/2014/main" id="{5AAAE74D-EDE9-4047-B78B-12C5DDCE5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954" y="4089954"/>
            <a:ext cx="47434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1212</Words>
  <Application>Microsoft Office PowerPoint</Application>
  <PresentationFormat>Widescreen</PresentationFormat>
  <Paragraphs>300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Century Gothic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Li Tung</dc:creator>
  <cp:lastModifiedBy>Tan Li Tung</cp:lastModifiedBy>
  <cp:revision>69</cp:revision>
  <dcterms:created xsi:type="dcterms:W3CDTF">2020-11-15T15:22:44Z</dcterms:created>
  <dcterms:modified xsi:type="dcterms:W3CDTF">2021-01-20T00:59:41Z</dcterms:modified>
</cp:coreProperties>
</file>