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87" r:id="rId4"/>
    <p:sldId id="268" r:id="rId5"/>
    <p:sldId id="269" r:id="rId6"/>
    <p:sldId id="271" r:id="rId7"/>
    <p:sldId id="266" r:id="rId8"/>
    <p:sldId id="260" r:id="rId9"/>
    <p:sldId id="264" r:id="rId10"/>
    <p:sldId id="265" r:id="rId11"/>
    <p:sldId id="262" r:id="rId12"/>
    <p:sldId id="272" r:id="rId13"/>
    <p:sldId id="273" r:id="rId14"/>
    <p:sldId id="274" r:id="rId15"/>
    <p:sldId id="275" r:id="rId16"/>
    <p:sldId id="263" r:id="rId17"/>
    <p:sldId id="270" r:id="rId18"/>
    <p:sldId id="277" r:id="rId19"/>
    <p:sldId id="284" r:id="rId20"/>
    <p:sldId id="285" r:id="rId21"/>
    <p:sldId id="288" r:id="rId22"/>
    <p:sldId id="278" r:id="rId23"/>
    <p:sldId id="280" r:id="rId24"/>
    <p:sldId id="281" r:id="rId25"/>
    <p:sldId id="282" r:id="rId26"/>
    <p:sldId id="283" r:id="rId27"/>
    <p:sldId id="261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820E-A87E-4A7F-91AB-5C1AFC70C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EBF9C-4BBE-46E8-82F7-47F15016C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4E7A7-A594-4337-A8A5-AC9463E6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E574-81F7-4461-B44A-A3A6C17392A5}" type="datetimeFigureOut">
              <a:rPr lang="en-MY" smtClean="0"/>
              <a:t>20/1/2021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9F91C-E0CB-4BC1-8C41-2F57688F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EC6B7-2984-424A-A428-54EEA828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FC5D-9AC0-4F2B-8DFB-906D939841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5345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8D4A-0EC2-464F-98B3-2BDBAB4B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BCF3C-0EA9-43C8-BB28-612AFEF18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732F2-3092-4285-9887-80594039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E574-81F7-4461-B44A-A3A6C17392A5}" type="datetimeFigureOut">
              <a:rPr lang="en-MY" smtClean="0"/>
              <a:t>20/1/2021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B9FD8-613D-4FB2-81C3-3DF2FAFB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C5515-057E-42C8-8722-16BABB5C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FC5D-9AC0-4F2B-8DFB-906D939841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54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FD897-8CF4-4869-BA4C-93B0463FB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5EFFD-49F8-4045-B9B1-DFEF90FF0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69DDB-42E7-4C8F-966B-21C3385F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E574-81F7-4461-B44A-A3A6C17392A5}" type="datetimeFigureOut">
              <a:rPr lang="en-MY" smtClean="0"/>
              <a:t>20/1/2021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E9C2D-91CD-47E9-9CC1-CB0DF963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3D6F-2016-4F7C-B921-EFC59BA5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FC5D-9AC0-4F2B-8DFB-906D939841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5673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E195-F9ED-46D4-85A4-20AE75FC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28344-6E9F-4EC6-B5A3-543C1B372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D39DD-C7F6-49D1-BED2-E5B41243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E574-81F7-4461-B44A-A3A6C17392A5}" type="datetimeFigureOut">
              <a:rPr lang="en-MY" smtClean="0"/>
              <a:t>20/1/2021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FE243-2B00-4307-8B63-A9B031A4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1C9F5-7DC7-4E52-AB7F-726741D1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FC5D-9AC0-4F2B-8DFB-906D939841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1347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5811-A736-4F6D-A668-2CD34EB8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65CF6-4E7E-41C6-BA5D-83F72FC26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B9508-736D-41EF-A336-C7DC0FC5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E574-81F7-4461-B44A-A3A6C17392A5}" type="datetimeFigureOut">
              <a:rPr lang="en-MY" smtClean="0"/>
              <a:t>20/1/2021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0170F-8696-4EFD-B17F-3113B040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41B2A-AB4A-4494-B8BE-CE441AF3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FC5D-9AC0-4F2B-8DFB-906D939841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7294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1960-30A5-408A-AA36-56E6D10DF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0CDB9-D25D-40F8-B533-EF164692B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9AAAE-D816-4BD9-8DA3-EC02CC08C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F49CB-C381-43BB-B10D-36D1D6AC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E574-81F7-4461-B44A-A3A6C17392A5}" type="datetimeFigureOut">
              <a:rPr lang="en-MY" smtClean="0"/>
              <a:t>20/1/2021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88A1B-A308-441F-87B1-7092C1C6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C71ED-C14C-4EEF-96FB-A7ADBDF7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FC5D-9AC0-4F2B-8DFB-906D939841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2278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8DA46-40A7-4E05-A999-E68501BF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B6A71-8695-40FA-82DF-744E50F9D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49F0A-4977-47ED-8307-5E38639FF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985CD-EACF-4107-99ED-E386A4FE2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AB648-E66D-48C6-A587-5A1E82730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CF9C3A-1E7D-4597-AD39-48A615D5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E574-81F7-4461-B44A-A3A6C17392A5}" type="datetimeFigureOut">
              <a:rPr lang="en-MY" smtClean="0"/>
              <a:t>20/1/2021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C50B7-DB7C-41A4-801D-0E33949D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045E5-42D5-4FE4-AE8C-BB491561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FC5D-9AC0-4F2B-8DFB-906D939841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2934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0D83-42FA-42B8-9909-CFF2DB20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5E7A0-A83E-4C1A-A8FD-46818AD6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E574-81F7-4461-B44A-A3A6C17392A5}" type="datetimeFigureOut">
              <a:rPr lang="en-MY" smtClean="0"/>
              <a:t>20/1/2021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223BE-47A8-431B-98B4-7BB9553A4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81902-223D-48FB-9DB1-42ED24B5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FC5D-9AC0-4F2B-8DFB-906D939841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227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19EDE-38C3-42B8-B599-4415F64A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E574-81F7-4461-B44A-A3A6C17392A5}" type="datetimeFigureOut">
              <a:rPr lang="en-MY" smtClean="0"/>
              <a:t>20/1/2021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3AC5F-B8FE-426A-94D6-88AD37A9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AAEE0-EEFD-47CA-B21D-7BC41344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FC5D-9AC0-4F2B-8DFB-906D939841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6366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40CF-5200-4571-8606-84D19358D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E4986-B224-46EE-A707-2E84E3D0C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B18D1-AD2C-4045-8EF2-9879BCE84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88FA9-1150-489F-9E4C-AA8FCFAA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E574-81F7-4461-B44A-A3A6C17392A5}" type="datetimeFigureOut">
              <a:rPr lang="en-MY" smtClean="0"/>
              <a:t>20/1/2021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86EC6-AD58-4898-858E-5EE2284B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25271-3E16-48F5-8BB4-FD63865E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FC5D-9AC0-4F2B-8DFB-906D939841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942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8CEA-285A-490F-9E28-8988CB39E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91D61D-F04F-4BAD-A449-1C0879340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D329A-D962-4DB0-84A9-5C51DB07A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B9332-B2D0-47D1-9764-1360AF4F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E574-81F7-4461-B44A-A3A6C17392A5}" type="datetimeFigureOut">
              <a:rPr lang="en-MY" smtClean="0"/>
              <a:t>20/1/2021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6901B-449C-436D-954A-2D88A2B4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647DD-8D27-4455-AF0C-CCFD716D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FC5D-9AC0-4F2B-8DFB-906D939841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953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F08D1-AAAA-44CA-9B16-66964CDA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625E4-08BB-46F4-A8D4-1E4527A14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0FFE-E454-40AB-BC71-F9E378274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CE574-81F7-4461-B44A-A3A6C17392A5}" type="datetimeFigureOut">
              <a:rPr lang="en-MY" smtClean="0"/>
              <a:t>20/1/2021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1DFEB-981F-4499-A3FB-34E9B6DC2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03363-C5EB-43A2-A2F1-28DC5517D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FC5D-9AC0-4F2B-8DFB-906D939841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2653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gif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products/index.html?s_tid=hp_fp_viewal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_ekAD7U-wU" TargetMode="External"/><Relationship Id="rId2" Type="http://schemas.openxmlformats.org/officeDocument/2006/relationships/hyperlink" Target="https://matlabacademy.mathwork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thworks.com/help/symbolic/solve-a-single-differential-equation.html" TargetMode="External"/><Relationship Id="rId4" Type="http://schemas.openxmlformats.org/officeDocument/2006/relationships/hyperlink" Target="https://www.mathworks.com/products/matlab-drive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0A36F-988B-459A-8066-78D284964F85}"/>
              </a:ext>
            </a:extLst>
          </p:cNvPr>
          <p:cNvSpPr txBox="1"/>
          <p:nvPr/>
        </p:nvSpPr>
        <p:spPr>
          <a:xfrm>
            <a:off x="3204642" y="1021017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rgbClr val="080808"/>
                </a:solidFill>
                <a:latin typeface="Century Gothic" panose="020B0502020202020204" pitchFamily="34" charset="0"/>
                <a:ea typeface="+mj-ea"/>
                <a:cs typeface="+mj-cs"/>
              </a:rPr>
              <a:t>MATLAB</a:t>
            </a:r>
            <a:endParaRPr lang="en-US" sz="4400" b="1" kern="1200" dirty="0">
              <a:solidFill>
                <a:srgbClr val="080808"/>
              </a:solidFill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The MathWorks Logo is an Eigenfunction of the Wave Equation - MATLAB &amp;  Simulink">
            <a:extLst>
              <a:ext uri="{FF2B5EF4-FFF2-40B4-BE49-F238E27FC236}">
                <a16:creationId xmlns:a16="http://schemas.microsoft.com/office/drawing/2014/main" id="{C72288BA-B2E4-4BC0-AFD5-9C7D51E5F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73" y="2897057"/>
            <a:ext cx="2727618" cy="23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5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Century Gothic" panose="020B0502020202020204" pitchFamily="34" charset="0"/>
              </a:rPr>
              <a:t>HISTORY OF MATLAB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3A42F5E-4E8F-4572-A1A2-3B1FC59D7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78" y="1918125"/>
            <a:ext cx="2385345" cy="23853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1B16D7-F102-4915-AC93-22147ED839D9}"/>
              </a:ext>
            </a:extLst>
          </p:cNvPr>
          <p:cNvSpPr txBox="1"/>
          <p:nvPr/>
        </p:nvSpPr>
        <p:spPr>
          <a:xfrm>
            <a:off x="586254" y="4328682"/>
            <a:ext cx="248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entury Gothic" panose="020B0502020202020204" pitchFamily="34" charset="0"/>
              </a:rPr>
              <a:t>Cleve</a:t>
            </a:r>
            <a:r>
              <a:rPr lang="en-MY" altLang="zh-CN" dirty="0">
                <a:latin typeface="Century Gothic" panose="020B0502020202020204" pitchFamily="34" charset="0"/>
              </a:rPr>
              <a:t> </a:t>
            </a:r>
            <a:r>
              <a:rPr lang="en-MY" altLang="zh-CN" dirty="0" err="1">
                <a:latin typeface="Century Gothic" panose="020B0502020202020204" pitchFamily="34" charset="0"/>
              </a:rPr>
              <a:t>Moler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DB04D8-BA45-4F1F-978C-0ACD29063AB7}"/>
              </a:ext>
            </a:extLst>
          </p:cNvPr>
          <p:cNvSpPr txBox="1"/>
          <p:nvPr/>
        </p:nvSpPr>
        <p:spPr>
          <a:xfrm>
            <a:off x="586253" y="1471411"/>
            <a:ext cx="248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altLang="zh-CN" dirty="0">
                <a:latin typeface="Century Gothic" panose="020B0502020202020204" pitchFamily="34" charset="0"/>
              </a:rPr>
              <a:t>1983 - 1984</a:t>
            </a:r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5D2847-BBFF-4F59-A43A-CDCB8530B6D7}"/>
              </a:ext>
            </a:extLst>
          </p:cNvPr>
          <p:cNvGrpSpPr/>
          <p:nvPr/>
        </p:nvGrpSpPr>
        <p:grpSpPr>
          <a:xfrm>
            <a:off x="2666058" y="1932065"/>
            <a:ext cx="2482991" cy="2765949"/>
            <a:chOff x="3505494" y="1932065"/>
            <a:chExt cx="2482991" cy="2765949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C241B666-38B3-4D3B-A872-2D2871264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8678" y="1932065"/>
              <a:ext cx="2385345" cy="238534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975B07-5A4A-4667-BC44-734C1C1C38ED}"/>
                </a:ext>
              </a:extLst>
            </p:cNvPr>
            <p:cNvSpPr txBox="1"/>
            <p:nvPr/>
          </p:nvSpPr>
          <p:spPr>
            <a:xfrm>
              <a:off x="3505494" y="4328682"/>
              <a:ext cx="2482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altLang="zh-CN" dirty="0">
                  <a:latin typeface="Century Gothic" panose="020B0502020202020204" pitchFamily="34" charset="0"/>
                </a:rPr>
                <a:t>Jack Little</a:t>
              </a:r>
              <a:endParaRPr lang="en-US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1308960-8EBD-4814-940D-B99A5BE54734}"/>
              </a:ext>
            </a:extLst>
          </p:cNvPr>
          <p:cNvGrpSpPr/>
          <p:nvPr/>
        </p:nvGrpSpPr>
        <p:grpSpPr>
          <a:xfrm>
            <a:off x="4854504" y="1910745"/>
            <a:ext cx="2482991" cy="2779889"/>
            <a:chOff x="6413454" y="1918125"/>
            <a:chExt cx="2482991" cy="2779889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A0D48D55-D677-4A56-85C9-35E6CC5B3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2278" y="1918125"/>
              <a:ext cx="2385345" cy="238534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777886-0C6B-4B42-ACD5-DD33CBA0F8D0}"/>
                </a:ext>
              </a:extLst>
            </p:cNvPr>
            <p:cNvSpPr txBox="1"/>
            <p:nvPr/>
          </p:nvSpPr>
          <p:spPr>
            <a:xfrm>
              <a:off x="6413454" y="4328682"/>
              <a:ext cx="2482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altLang="zh-CN" dirty="0">
                  <a:latin typeface="Century Gothic" panose="020B0502020202020204" pitchFamily="34" charset="0"/>
                </a:rPr>
                <a:t>Steve </a:t>
              </a:r>
              <a:r>
                <a:rPr lang="en-MY" altLang="zh-CN" dirty="0" err="1">
                  <a:latin typeface="Century Gothic" panose="020B0502020202020204" pitchFamily="34" charset="0"/>
                </a:rPr>
                <a:t>Bangert</a:t>
              </a:r>
              <a:endParaRPr lang="en-US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EC39E95-66D6-4E25-AB48-408C2F628B13}"/>
              </a:ext>
            </a:extLst>
          </p:cNvPr>
          <p:cNvGrpSpPr/>
          <p:nvPr/>
        </p:nvGrpSpPr>
        <p:grpSpPr>
          <a:xfrm>
            <a:off x="6977492" y="634540"/>
            <a:ext cx="4103790" cy="2083929"/>
            <a:chOff x="6977492" y="634540"/>
            <a:chExt cx="4103790" cy="2083929"/>
          </a:xfrm>
        </p:grpSpPr>
        <p:pic>
          <p:nvPicPr>
            <p:cNvPr id="23" name="Picture 2" descr="The MathWorks Logo is an Eigenfunction of the Wave Equation - MATLAB &amp;  Simulink">
              <a:extLst>
                <a:ext uri="{FF2B5EF4-FFF2-40B4-BE49-F238E27FC236}">
                  <a16:creationId xmlns:a16="http://schemas.microsoft.com/office/drawing/2014/main" id="{618FC0DA-93D1-4BF3-9CAB-2BB53516E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7492" y="634540"/>
              <a:ext cx="2385345" cy="2083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C programming Icon of Flat style - Available in SVG, PNG, EPS, AI &amp; Icon  fonts">
              <a:extLst>
                <a:ext uri="{FF2B5EF4-FFF2-40B4-BE49-F238E27FC236}">
                  <a16:creationId xmlns:a16="http://schemas.microsoft.com/office/drawing/2014/main" id="{FF2B2DE9-D04B-4DD6-A6D2-763CF4D09B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9263" y="752182"/>
              <a:ext cx="1822019" cy="1822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MathWorks - Makers of MATLAB and Simulink - MATLAB &amp; Simulink">
            <a:extLst>
              <a:ext uri="{FF2B5EF4-FFF2-40B4-BE49-F238E27FC236}">
                <a16:creationId xmlns:a16="http://schemas.microsoft.com/office/drawing/2014/main" id="{5AAAE74D-EDE9-4047-B78B-12C5DDCE5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954" y="4089954"/>
            <a:ext cx="47434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87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WHY USE MATLAB?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112EA-8248-4842-B0C8-BB7E10508E59}"/>
              </a:ext>
            </a:extLst>
          </p:cNvPr>
          <p:cNvSpPr txBox="1"/>
          <p:nvPr/>
        </p:nvSpPr>
        <p:spPr>
          <a:xfrm>
            <a:off x="643467" y="1275127"/>
            <a:ext cx="10275501" cy="711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Easy and intuitive.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4605FF-7C22-48E6-AA6C-B6FAB9D75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013"/>
          <a:stretch/>
        </p:blipFill>
        <p:spPr>
          <a:xfrm>
            <a:off x="1143597" y="1910612"/>
            <a:ext cx="9775371" cy="44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2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WHY USE MATLAB?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112EA-8248-4842-B0C8-BB7E10508E59}"/>
              </a:ext>
            </a:extLst>
          </p:cNvPr>
          <p:cNvSpPr txBox="1"/>
          <p:nvPr/>
        </p:nvSpPr>
        <p:spPr>
          <a:xfrm>
            <a:off x="643467" y="1275127"/>
            <a:ext cx="10275501" cy="686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Designed for Engineers and Scientist.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Engineering Vector Art &amp; Graphics | freevector.com">
            <a:extLst>
              <a:ext uri="{FF2B5EF4-FFF2-40B4-BE49-F238E27FC236}">
                <a16:creationId xmlns:a16="http://schemas.microsoft.com/office/drawing/2014/main" id="{07693FD3-AE1A-4698-BB64-15577EA51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979543"/>
            <a:ext cx="58293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959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WHY USE MATLAB?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112EA-8248-4842-B0C8-BB7E10508E59}"/>
              </a:ext>
            </a:extLst>
          </p:cNvPr>
          <p:cNvSpPr txBox="1"/>
          <p:nvPr/>
        </p:nvSpPr>
        <p:spPr>
          <a:xfrm>
            <a:off x="643467" y="1275127"/>
            <a:ext cx="10275501" cy="78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Lots of Toolboxes available (Lots of resources).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AC0D07-19C3-44DF-889C-24AECE331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221" y="1947145"/>
            <a:ext cx="6485558" cy="45499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A0FE2A-0DA8-4303-81E1-8865783EBCC9}"/>
              </a:ext>
            </a:extLst>
          </p:cNvPr>
          <p:cNvSpPr/>
          <p:nvPr/>
        </p:nvSpPr>
        <p:spPr>
          <a:xfrm>
            <a:off x="7138053" y="6385123"/>
            <a:ext cx="505394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MY" sz="1100" dirty="0">
                <a:latin typeface="Century Gothic" panose="020B0502020202020204" pitchFamily="34" charset="0"/>
              </a:rPr>
              <a:t>More at:</a:t>
            </a:r>
          </a:p>
          <a:p>
            <a:pPr algn="r"/>
            <a:r>
              <a:rPr lang="en-MY" sz="1100" dirty="0">
                <a:latin typeface="Century Gothic" panose="020B0502020202020204" pitchFamily="34" charset="0"/>
                <a:hlinkClick r:id="rId3"/>
              </a:rPr>
              <a:t>https://www.mathworks.com/products/index.html?s_tid=hp_fp_viewall</a:t>
            </a:r>
            <a:endParaRPr lang="en-MY" sz="1100" dirty="0">
              <a:latin typeface="Century Gothic" panose="020B0502020202020204" pitchFamily="34" charset="0"/>
            </a:endParaRPr>
          </a:p>
          <a:p>
            <a:pPr algn="r"/>
            <a:endParaRPr lang="en-MY" sz="11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945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WHY USE MATLAB?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112EA-8248-4842-B0C8-BB7E10508E59}"/>
              </a:ext>
            </a:extLst>
          </p:cNvPr>
          <p:cNvSpPr txBox="1"/>
          <p:nvPr/>
        </p:nvSpPr>
        <p:spPr>
          <a:xfrm>
            <a:off x="643467" y="1275127"/>
            <a:ext cx="10275501" cy="686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MATLAB App (No need to code!).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38974A-6FE2-4618-874A-A2B550B0EA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" r="1410" b="1635"/>
          <a:stretch/>
        </p:blipFill>
        <p:spPr>
          <a:xfrm>
            <a:off x="3520750" y="1961839"/>
            <a:ext cx="5150499" cy="471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99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WHY USE MATLAB?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112EA-8248-4842-B0C8-BB7E10508E59}"/>
              </a:ext>
            </a:extLst>
          </p:cNvPr>
          <p:cNvSpPr txBox="1"/>
          <p:nvPr/>
        </p:nvSpPr>
        <p:spPr>
          <a:xfrm>
            <a:off x="643467" y="1275127"/>
            <a:ext cx="10275501" cy="686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MATLAB integrates workflow. Fast. Reliable.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07AF3B-8AE0-4BA7-9401-FBC21E799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19471"/>
            <a:ext cx="10037941" cy="15636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787FBE-C4D2-4A72-98B7-CCCA04BDDC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"/>
          <a:stretch/>
        </p:blipFill>
        <p:spPr>
          <a:xfrm>
            <a:off x="1400961" y="4262257"/>
            <a:ext cx="10149346" cy="156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42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112EA-8248-4842-B0C8-BB7E10508E59}"/>
              </a:ext>
            </a:extLst>
          </p:cNvPr>
          <p:cNvSpPr txBox="1"/>
          <p:nvPr/>
        </p:nvSpPr>
        <p:spPr>
          <a:xfrm>
            <a:off x="643467" y="1275127"/>
            <a:ext cx="10275501" cy="490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Matrix calculations.</a:t>
            </a: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Plots of graphs.</a:t>
            </a: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Machine learning.</a:t>
            </a: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Signal processing.</a:t>
            </a: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Face recognition.</a:t>
            </a: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Optical Character Recognition (OCR).</a:t>
            </a: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And many more……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24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0A36F-988B-459A-8066-78D284964F85}"/>
              </a:ext>
            </a:extLst>
          </p:cNvPr>
          <p:cNvSpPr txBox="1"/>
          <p:nvPr/>
        </p:nvSpPr>
        <p:spPr>
          <a:xfrm>
            <a:off x="3204642" y="1931725"/>
            <a:ext cx="5782716" cy="143920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rgbClr val="080808"/>
                </a:solidFill>
                <a:latin typeface="Century Gothic" panose="020B0502020202020204" pitchFamily="34" charset="0"/>
                <a:ea typeface="+mj-ea"/>
                <a:cs typeface="+mj-cs"/>
              </a:rPr>
              <a:t>HANDS-ON</a:t>
            </a:r>
            <a:endParaRPr lang="en-US" sz="4400" b="1" kern="1200" dirty="0">
              <a:solidFill>
                <a:srgbClr val="080808"/>
              </a:solidFill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The MathWorks Logo is an Eigenfunction of the Wave Equation - MATLAB &amp;  Simulink">
            <a:extLst>
              <a:ext uri="{FF2B5EF4-FFF2-40B4-BE49-F238E27FC236}">
                <a16:creationId xmlns:a16="http://schemas.microsoft.com/office/drawing/2014/main" id="{C72288BA-B2E4-4BC0-AFD5-9C7D51E5F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73" y="2897057"/>
            <a:ext cx="2727618" cy="23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688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3369733" y="2861139"/>
            <a:ext cx="5452533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MACHINE LEARNING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48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1388454" y="813632"/>
            <a:ext cx="9415089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Predict Future Values From Current Trends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6DFB748-258C-4025-8D69-981C3F503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166484"/>
              </p:ext>
            </p:extLst>
          </p:nvPr>
        </p:nvGraphicFramePr>
        <p:xfrm>
          <a:off x="2031999" y="2763000"/>
          <a:ext cx="8128000" cy="13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31016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232027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533465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93209000"/>
                    </a:ext>
                  </a:extLst>
                </a:gridCol>
              </a:tblGrid>
              <a:tr h="666000">
                <a:tc>
                  <a:txBody>
                    <a:bodyPr/>
                    <a:lstStyle/>
                    <a:p>
                      <a:pPr algn="ctr"/>
                      <a:r>
                        <a:rPr lang="en-MY" sz="3200" dirty="0"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320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3200" dirty="0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32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54738"/>
                  </a:ext>
                </a:extLst>
              </a:tr>
              <a:tr h="666000">
                <a:tc>
                  <a:txBody>
                    <a:bodyPr/>
                    <a:lstStyle/>
                    <a:p>
                      <a:pPr algn="ctr"/>
                      <a:r>
                        <a:rPr lang="en-MY" sz="3200" dirty="0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3200" dirty="0"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3200" dirty="0"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3200">
                          <a:latin typeface="Century Gothic" panose="020B0502020202020204" pitchFamily="34" charset="0"/>
                        </a:rPr>
                        <a:t>z</a:t>
                      </a:r>
                      <a:endParaRPr lang="en-MY" sz="32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26578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8753527-FFD8-4D21-A406-4605BAB8D73B}"/>
              </a:ext>
            </a:extLst>
          </p:cNvPr>
          <p:cNvSpPr txBox="1"/>
          <p:nvPr/>
        </p:nvSpPr>
        <p:spPr>
          <a:xfrm>
            <a:off x="3631770" y="4101680"/>
            <a:ext cx="4928456" cy="604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What should z be?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ACC520-27A6-47E6-A176-1823919ED2EA}"/>
              </a:ext>
            </a:extLst>
          </p:cNvPr>
          <p:cNvSpPr txBox="1"/>
          <p:nvPr/>
        </p:nvSpPr>
        <p:spPr>
          <a:xfrm>
            <a:off x="3631770" y="4712369"/>
            <a:ext cx="4928456" cy="604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Trend: 2x + 1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555B8A-F271-4398-976C-E39C18273B01}"/>
              </a:ext>
            </a:extLst>
          </p:cNvPr>
          <p:cNvSpPr txBox="1"/>
          <p:nvPr/>
        </p:nvSpPr>
        <p:spPr>
          <a:xfrm>
            <a:off x="3631770" y="5181175"/>
            <a:ext cx="4928456" cy="604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Z = 2(4) + 1 = 9</a:t>
            </a:r>
          </a:p>
        </p:txBody>
      </p:sp>
    </p:spTree>
    <p:extLst>
      <p:ext uri="{BB962C8B-B14F-4D97-AF65-F5344CB8AC3E}">
        <p14:creationId xmlns:p14="http://schemas.microsoft.com/office/powerpoint/2010/main" val="57409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112EA-8248-4842-B0C8-BB7E10508E59}"/>
              </a:ext>
            </a:extLst>
          </p:cNvPr>
          <p:cNvSpPr txBox="1"/>
          <p:nvPr/>
        </p:nvSpPr>
        <p:spPr>
          <a:xfrm>
            <a:off x="643467" y="1782981"/>
            <a:ext cx="2930243" cy="40654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latin typeface="Century Gothic" panose="020B0502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F2D053A-937F-4B69-A358-68F1D7A91C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2" r="14045" b="35790"/>
          <a:stretch/>
        </p:blipFill>
        <p:spPr>
          <a:xfrm>
            <a:off x="7589628" y="1110198"/>
            <a:ext cx="4343400" cy="57478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5BDAFA-12D1-4840-96F9-CF233EC64CFD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ABOUT 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A2EBCA-2AA6-4843-A4F9-874F52E7DFA3}"/>
              </a:ext>
            </a:extLst>
          </p:cNvPr>
          <p:cNvSpPr txBox="1"/>
          <p:nvPr/>
        </p:nvSpPr>
        <p:spPr>
          <a:xfrm>
            <a:off x="721619" y="1457471"/>
            <a:ext cx="71604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MY" sz="2400" dirty="0">
                <a:latin typeface="Century Gothic" panose="020B0502020202020204" pitchFamily="34" charset="0"/>
              </a:rPr>
              <a:t>Third year Electrical &amp; Electronics Engineering student from </a:t>
            </a:r>
            <a:r>
              <a:rPr lang="en-MY" sz="2400" dirty="0" err="1">
                <a:latin typeface="Century Gothic" panose="020B0502020202020204" pitchFamily="34" charset="0"/>
              </a:rPr>
              <a:t>Universiti</a:t>
            </a:r>
            <a:r>
              <a:rPr lang="en-MY" sz="2400" dirty="0">
                <a:latin typeface="Century Gothic" panose="020B0502020202020204" pitchFamily="34" charset="0"/>
              </a:rPr>
              <a:t> </a:t>
            </a:r>
            <a:r>
              <a:rPr lang="en-MY" sz="2400" dirty="0" err="1">
                <a:latin typeface="Century Gothic" panose="020B0502020202020204" pitchFamily="34" charset="0"/>
              </a:rPr>
              <a:t>Teknologi</a:t>
            </a:r>
            <a:r>
              <a:rPr lang="en-MY" sz="2400" dirty="0">
                <a:latin typeface="Century Gothic" panose="020B0502020202020204" pitchFamily="34" charset="0"/>
              </a:rPr>
              <a:t> PETRONAS (UTP).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MY" sz="2400" dirty="0">
              <a:latin typeface="Century Gothic" panose="020B0502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MY" sz="2400" dirty="0">
                <a:latin typeface="Century Gothic" panose="020B0502020202020204" pitchFamily="34" charset="0"/>
              </a:rPr>
              <a:t>Minor in Big Data Analytics.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MY" sz="2400" dirty="0">
              <a:latin typeface="Century Gothic" panose="020B0502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MY" sz="2400" dirty="0">
                <a:latin typeface="Century Gothic" panose="020B0502020202020204" pitchFamily="34" charset="0"/>
              </a:rPr>
              <a:t>Performed various tasks using MATLAB in different fields like signal processing, artificial intelligence, face recognition, etc.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1E7B14-7FD0-417E-84C5-3EA514360AD8}"/>
              </a:ext>
            </a:extLst>
          </p:cNvPr>
          <p:cNvSpPr txBox="1"/>
          <p:nvPr/>
        </p:nvSpPr>
        <p:spPr>
          <a:xfrm>
            <a:off x="2574414" y="5358830"/>
            <a:ext cx="3213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Y" b="1" dirty="0">
                <a:latin typeface="Century Gothic" panose="020B0502020202020204" pitchFamily="34" charset="0"/>
              </a:rPr>
              <a:t>tanlitung.github.io</a:t>
            </a:r>
          </a:p>
          <a:p>
            <a:pPr algn="just"/>
            <a:endParaRPr lang="en-MY" b="1" dirty="0">
              <a:latin typeface="Century Gothic" panose="020B0502020202020204" pitchFamily="34" charset="0"/>
            </a:endParaRPr>
          </a:p>
          <a:p>
            <a:pPr algn="just"/>
            <a:r>
              <a:rPr lang="en-MY" b="1" dirty="0">
                <a:latin typeface="Century Gothic" panose="020B0502020202020204" pitchFamily="34" charset="0"/>
              </a:rPr>
              <a:t>linkedin.com/in/</a:t>
            </a:r>
            <a:r>
              <a:rPr lang="en-MY" b="1" dirty="0" err="1">
                <a:latin typeface="Century Gothic" panose="020B0502020202020204" pitchFamily="34" charset="0"/>
              </a:rPr>
              <a:t>tanlitung</a:t>
            </a:r>
            <a:endParaRPr lang="en-MY" b="1" dirty="0"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CC8CC8-7992-448F-89A9-72B305F27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12" b="97090" l="833" r="95833">
                        <a14:foregroundMark x1="49286" y1="6286" x2="47738" y2="80908"/>
                        <a14:foregroundMark x1="49405" y1="97322" x2="50000" y2="62747"/>
                        <a14:foregroundMark x1="10000" y1="73574" x2="3571" y2="60070"/>
                        <a14:foregroundMark x1="3571" y1="60070" x2="2976" y2="45285"/>
                        <a14:foregroundMark x1="2976" y1="45285" x2="8095" y2="31315"/>
                        <a14:foregroundMark x1="8095" y1="31315" x2="11786" y2="25611"/>
                        <a14:foregroundMark x1="45000" y1="3027" x2="52262" y2="2328"/>
                        <a14:foregroundMark x1="52262" y1="2328" x2="54167" y2="2328"/>
                        <a14:foregroundMark x1="90833" y1="27125" x2="98929" y2="50524"/>
                        <a14:foregroundMark x1="98929" y1="50524" x2="95952" y2="66007"/>
                        <a14:foregroundMark x1="95952" y1="66007" x2="91548" y2="73341"/>
                        <a14:foregroundMark x1="3095" y1="42841" x2="1059" y2="55832"/>
                        <a14:backgroundMark x1="39762" y1="35623" x2="34762" y2="40629"/>
                        <a14:backgroundMark x1="0" y1="55879" x2="119" y2="584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8165" y="5358830"/>
            <a:ext cx="374553" cy="383025"/>
          </a:xfrm>
          <a:prstGeom prst="rect">
            <a:avLst/>
          </a:prstGeom>
        </p:spPr>
      </p:pic>
      <p:pic>
        <p:nvPicPr>
          <p:cNvPr id="2050" name="Picture 2" descr="Free Icon Download | Linkedin">
            <a:extLst>
              <a:ext uri="{FF2B5EF4-FFF2-40B4-BE49-F238E27FC236}">
                <a16:creationId xmlns:a16="http://schemas.microsoft.com/office/drawing/2014/main" id="{A699BD8E-11F0-42BF-8AE1-578496AB6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158" y="5926597"/>
            <a:ext cx="327570" cy="32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248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37A7EB-13E5-4C33-81D9-796504227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412"/>
          <a:stretch/>
        </p:blipFill>
        <p:spPr>
          <a:xfrm>
            <a:off x="2374475" y="1016850"/>
            <a:ext cx="7443049" cy="48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3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C955CCB-3C92-4848-B183-DD821D445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57350"/>
              </p:ext>
            </p:extLst>
          </p:nvPr>
        </p:nvGraphicFramePr>
        <p:xfrm>
          <a:off x="795907" y="665982"/>
          <a:ext cx="10600186" cy="5526036"/>
        </p:xfrm>
        <a:graphic>
          <a:graphicData uri="http://schemas.openxmlformats.org/drawingml/2006/table">
            <a:tbl>
              <a:tblPr/>
              <a:tblGrid>
                <a:gridCol w="652947">
                  <a:extLst>
                    <a:ext uri="{9D8B030D-6E8A-4147-A177-3AD203B41FA5}">
                      <a16:colId xmlns:a16="http://schemas.microsoft.com/office/drawing/2014/main" val="1753638125"/>
                    </a:ext>
                  </a:extLst>
                </a:gridCol>
                <a:gridCol w="652947">
                  <a:extLst>
                    <a:ext uri="{9D8B030D-6E8A-4147-A177-3AD203B41FA5}">
                      <a16:colId xmlns:a16="http://schemas.microsoft.com/office/drawing/2014/main" val="2041977113"/>
                    </a:ext>
                  </a:extLst>
                </a:gridCol>
                <a:gridCol w="652947">
                  <a:extLst>
                    <a:ext uri="{9D8B030D-6E8A-4147-A177-3AD203B41FA5}">
                      <a16:colId xmlns:a16="http://schemas.microsoft.com/office/drawing/2014/main" val="1211846222"/>
                    </a:ext>
                  </a:extLst>
                </a:gridCol>
                <a:gridCol w="652947">
                  <a:extLst>
                    <a:ext uri="{9D8B030D-6E8A-4147-A177-3AD203B41FA5}">
                      <a16:colId xmlns:a16="http://schemas.microsoft.com/office/drawing/2014/main" val="2679924134"/>
                    </a:ext>
                  </a:extLst>
                </a:gridCol>
                <a:gridCol w="652947">
                  <a:extLst>
                    <a:ext uri="{9D8B030D-6E8A-4147-A177-3AD203B41FA5}">
                      <a16:colId xmlns:a16="http://schemas.microsoft.com/office/drawing/2014/main" val="3923214198"/>
                    </a:ext>
                  </a:extLst>
                </a:gridCol>
                <a:gridCol w="652947">
                  <a:extLst>
                    <a:ext uri="{9D8B030D-6E8A-4147-A177-3AD203B41FA5}">
                      <a16:colId xmlns:a16="http://schemas.microsoft.com/office/drawing/2014/main" val="208149222"/>
                    </a:ext>
                  </a:extLst>
                </a:gridCol>
                <a:gridCol w="652947">
                  <a:extLst>
                    <a:ext uri="{9D8B030D-6E8A-4147-A177-3AD203B41FA5}">
                      <a16:colId xmlns:a16="http://schemas.microsoft.com/office/drawing/2014/main" val="2250807177"/>
                    </a:ext>
                  </a:extLst>
                </a:gridCol>
                <a:gridCol w="652947">
                  <a:extLst>
                    <a:ext uri="{9D8B030D-6E8A-4147-A177-3AD203B41FA5}">
                      <a16:colId xmlns:a16="http://schemas.microsoft.com/office/drawing/2014/main" val="2349456248"/>
                    </a:ext>
                  </a:extLst>
                </a:gridCol>
                <a:gridCol w="652947">
                  <a:extLst>
                    <a:ext uri="{9D8B030D-6E8A-4147-A177-3AD203B41FA5}">
                      <a16:colId xmlns:a16="http://schemas.microsoft.com/office/drawing/2014/main" val="3447068343"/>
                    </a:ext>
                  </a:extLst>
                </a:gridCol>
                <a:gridCol w="652947">
                  <a:extLst>
                    <a:ext uri="{9D8B030D-6E8A-4147-A177-3AD203B41FA5}">
                      <a16:colId xmlns:a16="http://schemas.microsoft.com/office/drawing/2014/main" val="3536252801"/>
                    </a:ext>
                  </a:extLst>
                </a:gridCol>
                <a:gridCol w="652947">
                  <a:extLst>
                    <a:ext uri="{9D8B030D-6E8A-4147-A177-3AD203B41FA5}">
                      <a16:colId xmlns:a16="http://schemas.microsoft.com/office/drawing/2014/main" val="3708892059"/>
                    </a:ext>
                  </a:extLst>
                </a:gridCol>
                <a:gridCol w="652947">
                  <a:extLst>
                    <a:ext uri="{9D8B030D-6E8A-4147-A177-3AD203B41FA5}">
                      <a16:colId xmlns:a16="http://schemas.microsoft.com/office/drawing/2014/main" val="2098333378"/>
                    </a:ext>
                  </a:extLst>
                </a:gridCol>
                <a:gridCol w="805981">
                  <a:extLst>
                    <a:ext uri="{9D8B030D-6E8A-4147-A177-3AD203B41FA5}">
                      <a16:colId xmlns:a16="http://schemas.microsoft.com/office/drawing/2014/main" val="1515926272"/>
                    </a:ext>
                  </a:extLst>
                </a:gridCol>
                <a:gridCol w="652947">
                  <a:extLst>
                    <a:ext uri="{9D8B030D-6E8A-4147-A177-3AD203B41FA5}">
                      <a16:colId xmlns:a16="http://schemas.microsoft.com/office/drawing/2014/main" val="2109755943"/>
                    </a:ext>
                  </a:extLst>
                </a:gridCol>
                <a:gridCol w="652947">
                  <a:extLst>
                    <a:ext uri="{9D8B030D-6E8A-4147-A177-3AD203B41FA5}">
                      <a16:colId xmlns:a16="http://schemas.microsoft.com/office/drawing/2014/main" val="3794199727"/>
                    </a:ext>
                  </a:extLst>
                </a:gridCol>
                <a:gridCol w="652947">
                  <a:extLst>
                    <a:ext uri="{9D8B030D-6E8A-4147-A177-3AD203B41FA5}">
                      <a16:colId xmlns:a16="http://schemas.microsoft.com/office/drawing/2014/main" val="4071054692"/>
                    </a:ext>
                  </a:extLst>
                </a:gridCol>
              </a:tblGrid>
              <a:tr h="177700"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host_id</a:t>
                      </a:r>
                      <a:endParaRPr lang="en-MY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host_name</a:t>
                      </a:r>
                      <a:endParaRPr lang="en-MY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neighbourhood_group</a:t>
                      </a:r>
                      <a:endParaRPr lang="en-MY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neighbourhood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latitude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longitude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room_type</a:t>
                      </a:r>
                      <a:endParaRPr lang="en-MY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minimum_nights</a:t>
                      </a:r>
                      <a:endParaRPr lang="en-MY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number_of_reviews</a:t>
                      </a:r>
                      <a:endParaRPr lang="en-MY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last_review</a:t>
                      </a:r>
                      <a:endParaRPr lang="en-MY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reviews_per_month</a:t>
                      </a:r>
                      <a:endParaRPr lang="en-MY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calculated_host_listings_count</a:t>
                      </a:r>
                      <a:endParaRPr lang="en-MY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availability_365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603285"/>
                  </a:ext>
                </a:extLst>
              </a:tr>
              <a:tr h="235832"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2539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 &amp; quiet apt home by the park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2787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John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Kensington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40.64749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-73.9724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Private room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19/10/2018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700194"/>
                  </a:ext>
                </a:extLst>
              </a:tr>
              <a:tr h="177700"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2595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Skylit Midtown Castle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2845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Jennifer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Midtown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40.75362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-73.9838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Entire home/apt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21/5/2019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562189"/>
                  </a:ext>
                </a:extLst>
              </a:tr>
              <a:tr h="352097"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3647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VILLAGE OF HARLEM....NEW YORK !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4632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Elisabeth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Harlem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40.80902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-73.9419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Private room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MY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MY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881575"/>
                  </a:ext>
                </a:extLst>
              </a:tr>
              <a:tr h="293965"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3831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Cozy Entire Floor of Brownstone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4869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LisaRoxanne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Clinton Hill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40.68514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-73.9598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Entire home/apt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5/7/2019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4.64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972077"/>
                  </a:ext>
                </a:extLst>
              </a:tr>
              <a:tr h="410229"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5022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Entire Apt: Spacious Studio/Loft by central park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7192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Laura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 Harlem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40.79851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-73.944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Entire home/apt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19/11/2018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552287"/>
                  </a:ext>
                </a:extLst>
              </a:tr>
              <a:tr h="352097"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5099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 Cozy 1 BR Apartment In Midtown East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7322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Murray Hill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40.74767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-73.975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Entire home/apt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22/6/2019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003337"/>
                  </a:ext>
                </a:extLst>
              </a:tr>
              <a:tr h="177700"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5121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BlissArtsSpace!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7356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Garon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Bedford-Stuyvesant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40.68688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-73.956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Private room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5/10/2017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482628"/>
                  </a:ext>
                </a:extLst>
              </a:tr>
              <a:tr h="293965"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5178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 Furnished Room Near B'way 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8967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Shunichi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Hell's Kitchen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40.76489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-73.9849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Private room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24/6/2019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3.47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40766"/>
                  </a:ext>
                </a:extLst>
              </a:tr>
              <a:tr h="352097"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5203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Cozy Clean Guest Room - Family Apt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7490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MaryEllen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West Side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40.80178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-73.9672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Private room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21/7/2017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697381"/>
                  </a:ext>
                </a:extLst>
              </a:tr>
              <a:tr h="293965"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5238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Cute &amp; Cozy Lower East Side 1 bdrm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7549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Chinatown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40.71344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-73.9904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Entire home/apt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9/6/2019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587149"/>
                  </a:ext>
                </a:extLst>
              </a:tr>
              <a:tr h="235832"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5295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Beautiful 1br on Upper West Side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7702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Lena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West Side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40.80316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-73.9655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Entire home/apt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22/6/2019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303" marR="3303" marT="33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105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944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3369733" y="2861139"/>
            <a:ext cx="5452533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Optical Character Recognition (OCR)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79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3369733" y="2861139"/>
            <a:ext cx="5452533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MATLAB GRAPHIC USER INTERFACE (GUI)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2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3369733" y="2861139"/>
            <a:ext cx="5452533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FACE DETECTION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18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3369733" y="2861139"/>
            <a:ext cx="5452533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SIGNAL 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55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Understanding Sample Rate, Bit Depth, and Bit Rate - Headphonesty">
            <a:extLst>
              <a:ext uri="{FF2B5EF4-FFF2-40B4-BE49-F238E27FC236}">
                <a16:creationId xmlns:a16="http://schemas.microsoft.com/office/drawing/2014/main" id="{1AD75E4A-A49E-4287-BBF0-F520AC60C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84" y="1016450"/>
            <a:ext cx="9378432" cy="445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459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USEFUL LINKS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112EA-8248-4842-B0C8-BB7E10508E59}"/>
              </a:ext>
            </a:extLst>
          </p:cNvPr>
          <p:cNvSpPr txBox="1"/>
          <p:nvPr/>
        </p:nvSpPr>
        <p:spPr>
          <a:xfrm>
            <a:off x="643467" y="1457471"/>
            <a:ext cx="10275501" cy="4719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latin typeface="Century Gothic" panose="020B0502020202020204" pitchFamily="34" charset="0"/>
              </a:rPr>
              <a:t>MATLAB Academy (Certification)</a:t>
            </a:r>
          </a:p>
          <a:p>
            <a:pPr marL="3429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dirty="0">
                <a:latin typeface="Century Gothic" panose="020B0502020202020204" pitchFamily="34" charset="0"/>
                <a:hlinkClick r:id="rId2"/>
              </a:rPr>
              <a:t>https://matlabacademy.mathworks.com</a:t>
            </a:r>
            <a:endParaRPr lang="en-US" sz="1400" dirty="0">
              <a:latin typeface="Century Gothic" panose="020B0502020202020204" pitchFamily="34" charset="0"/>
            </a:endParaRPr>
          </a:p>
          <a:p>
            <a:pPr marL="3429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en-US" sz="1400" dirty="0">
              <a:latin typeface="Century Gothic" panose="020B0502020202020204" pitchFamily="34" charset="0"/>
            </a:endParaRPr>
          </a:p>
          <a:p>
            <a:pPr marL="3429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latin typeface="Century Gothic" panose="020B0502020202020204" pitchFamily="34" charset="0"/>
              </a:rPr>
              <a:t>MATLAB for Beginners</a:t>
            </a:r>
          </a:p>
          <a:p>
            <a:pPr marL="3429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dirty="0">
                <a:latin typeface="Century Gothic" panose="020B0502020202020204" pitchFamily="34" charset="0"/>
                <a:hlinkClick r:id="rId3"/>
              </a:rPr>
              <a:t>https://www.youtube.com/watch?v=T_ekAD7U-wU</a:t>
            </a:r>
            <a:endParaRPr lang="en-US" sz="1400" dirty="0">
              <a:latin typeface="Century Gothic" panose="020B0502020202020204" pitchFamily="34" charset="0"/>
            </a:endParaRPr>
          </a:p>
          <a:p>
            <a:pPr marL="3429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en-US" sz="1400" dirty="0">
              <a:latin typeface="Century Gothic" panose="020B0502020202020204" pitchFamily="34" charset="0"/>
            </a:endParaRPr>
          </a:p>
          <a:p>
            <a:pPr marL="3429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latin typeface="Century Gothic" panose="020B0502020202020204" pitchFamily="34" charset="0"/>
              </a:rPr>
              <a:t>MATLAB Drive</a:t>
            </a:r>
          </a:p>
          <a:p>
            <a:pPr marL="3429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dirty="0">
                <a:latin typeface="Century Gothic" panose="020B0502020202020204" pitchFamily="34" charset="0"/>
                <a:hlinkClick r:id="rId4"/>
              </a:rPr>
              <a:t>https://www.mathworks.com/products/matlab-drive.html</a:t>
            </a:r>
            <a:endParaRPr lang="en-US" sz="1400" dirty="0">
              <a:latin typeface="Century Gothic" panose="020B0502020202020204" pitchFamily="34" charset="0"/>
            </a:endParaRPr>
          </a:p>
          <a:p>
            <a:pPr marL="3429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en-US" sz="1400" dirty="0">
              <a:latin typeface="Century Gothic" panose="020B0502020202020204" pitchFamily="34" charset="0"/>
            </a:endParaRPr>
          </a:p>
          <a:p>
            <a:pPr marL="3429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latin typeface="Century Gothic" panose="020B0502020202020204" pitchFamily="34" charset="0"/>
              </a:rPr>
              <a:t>Solving </a:t>
            </a:r>
            <a:r>
              <a:rPr lang="en-US" sz="1400" b="1" dirty="0" err="1">
                <a:latin typeface="Century Gothic" panose="020B0502020202020204" pitchFamily="34" charset="0"/>
              </a:rPr>
              <a:t>ODEs</a:t>
            </a:r>
            <a:r>
              <a:rPr lang="en-US" sz="1400" b="1" dirty="0">
                <a:latin typeface="Century Gothic" panose="020B0502020202020204" pitchFamily="34" charset="0"/>
              </a:rPr>
              <a:t> in MATLAB</a:t>
            </a:r>
          </a:p>
          <a:p>
            <a:pPr marL="3429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dirty="0">
                <a:latin typeface="Century Gothic" panose="020B0502020202020204" pitchFamily="34" charset="0"/>
                <a:hlinkClick r:id="rId5"/>
              </a:rPr>
              <a:t>https://www.mathworks.com/help/symbolic/solve-a-single-differential-equation.html</a:t>
            </a:r>
            <a:endParaRPr lang="en-US" sz="1400" dirty="0">
              <a:latin typeface="Century Gothic" panose="020B0502020202020204" pitchFamily="34" charset="0"/>
            </a:endParaRPr>
          </a:p>
          <a:p>
            <a:pPr marL="3429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en-US" sz="1400" dirty="0">
              <a:latin typeface="Century Gothic" panose="020B0502020202020204" pitchFamily="34" charset="0"/>
            </a:endParaRPr>
          </a:p>
          <a:p>
            <a:pPr marL="3429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en-US" sz="1400" dirty="0">
              <a:latin typeface="Century Gothic" panose="020B0502020202020204" pitchFamily="34" charset="0"/>
            </a:endParaRPr>
          </a:p>
          <a:p>
            <a:pPr marL="3429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en-US" sz="1400" dirty="0">
              <a:latin typeface="Century Gothic" panose="020B0502020202020204" pitchFamily="34" charset="0"/>
            </a:endParaRPr>
          </a:p>
          <a:p>
            <a:pPr marL="3429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91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0A36F-988B-459A-8066-78D284964F85}"/>
              </a:ext>
            </a:extLst>
          </p:cNvPr>
          <p:cNvSpPr txBox="1"/>
          <p:nvPr/>
        </p:nvSpPr>
        <p:spPr>
          <a:xfrm>
            <a:off x="3204642" y="1931725"/>
            <a:ext cx="5782716" cy="143920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rgbClr val="080808"/>
                </a:solidFill>
                <a:latin typeface="Century Gothic" panose="020B0502020202020204" pitchFamily="34" charset="0"/>
                <a:ea typeface="+mj-ea"/>
                <a:cs typeface="+mj-cs"/>
              </a:rPr>
              <a:t>THANK YOU</a:t>
            </a:r>
            <a:endParaRPr lang="en-US" sz="4400" b="1" kern="1200" dirty="0">
              <a:solidFill>
                <a:srgbClr val="080808"/>
              </a:solidFill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The MathWorks Logo is an Eigenfunction of the Wave Equation - MATLAB &amp;  Simulink">
            <a:extLst>
              <a:ext uri="{FF2B5EF4-FFF2-40B4-BE49-F238E27FC236}">
                <a16:creationId xmlns:a16="http://schemas.microsoft.com/office/drawing/2014/main" id="{C72288BA-B2E4-4BC0-AFD5-9C7D51E5F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73" y="2897057"/>
            <a:ext cx="2727618" cy="23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15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WHAT DO YOU SEE &amp; HEAR IN YOUR UNIVERSITY?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112EA-8248-4842-B0C8-BB7E10508E59}"/>
              </a:ext>
            </a:extLst>
          </p:cNvPr>
          <p:cNvSpPr txBox="1"/>
          <p:nvPr/>
        </p:nvSpPr>
        <p:spPr>
          <a:xfrm>
            <a:off x="643467" y="1782981"/>
            <a:ext cx="2930243" cy="40654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latin typeface="Century Gothic" panose="020B0502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DC3063-8647-470B-B8F2-CC735967F5EC}"/>
              </a:ext>
            </a:extLst>
          </p:cNvPr>
          <p:cNvSpPr txBox="1"/>
          <p:nvPr/>
        </p:nvSpPr>
        <p:spPr>
          <a:xfrm>
            <a:off x="733589" y="1663106"/>
            <a:ext cx="2444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4400" dirty="0">
                <a:latin typeface="Century Gothic" panose="020B0502020202020204" pitchFamily="34" charset="0"/>
              </a:rPr>
              <a:t>PhD (Dr)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831F85-CAD5-4267-AC46-6100EA22E538}"/>
              </a:ext>
            </a:extLst>
          </p:cNvPr>
          <p:cNvSpPr txBox="1"/>
          <p:nvPr/>
        </p:nvSpPr>
        <p:spPr>
          <a:xfrm>
            <a:off x="9842000" y="1663106"/>
            <a:ext cx="4828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4400" dirty="0" err="1">
                <a:latin typeface="Century Gothic" panose="020B0502020202020204" pitchFamily="34" charset="0"/>
              </a:rPr>
              <a:t>Ir</a:t>
            </a:r>
            <a:endParaRPr lang="en-MY" sz="4400" dirty="0"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E1052F-BD6F-46A4-9508-402A7A4C0A33}"/>
              </a:ext>
            </a:extLst>
          </p:cNvPr>
          <p:cNvSpPr txBox="1"/>
          <p:nvPr/>
        </p:nvSpPr>
        <p:spPr>
          <a:xfrm>
            <a:off x="5018666" y="1663106"/>
            <a:ext cx="2536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4400" dirty="0">
                <a:latin typeface="Century Gothic" panose="020B0502020202020204" pitchFamily="34" charset="0"/>
              </a:rPr>
              <a:t>Big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AB7017-0EA7-41A0-B245-8830D2FA3B0C}"/>
              </a:ext>
            </a:extLst>
          </p:cNvPr>
          <p:cNvSpPr txBox="1"/>
          <p:nvPr/>
        </p:nvSpPr>
        <p:spPr>
          <a:xfrm>
            <a:off x="7824288" y="2786318"/>
            <a:ext cx="1592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4400" dirty="0">
                <a:latin typeface="Century Gothic" panose="020B0502020202020204" pitchFamily="34" charset="0"/>
              </a:rPr>
              <a:t>IR 4.0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3EA6DA-7EDC-44EE-A813-13E250D6ACE3}"/>
              </a:ext>
            </a:extLst>
          </p:cNvPr>
          <p:cNvSpPr txBox="1"/>
          <p:nvPr/>
        </p:nvSpPr>
        <p:spPr>
          <a:xfrm>
            <a:off x="1726953" y="2790669"/>
            <a:ext cx="5141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4400" dirty="0">
                <a:latin typeface="Century Gothic" panose="020B0502020202020204" pitchFamily="34" charset="0"/>
              </a:rPr>
              <a:t>Machine Learning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E6848-BCC4-4666-984E-B4B9A23463FF}"/>
              </a:ext>
            </a:extLst>
          </p:cNvPr>
          <p:cNvSpPr txBox="1"/>
          <p:nvPr/>
        </p:nvSpPr>
        <p:spPr>
          <a:xfrm>
            <a:off x="761000" y="3875832"/>
            <a:ext cx="48349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4400" dirty="0">
                <a:latin typeface="Century Gothic" panose="020B0502020202020204" pitchFamily="34" charset="0"/>
              </a:rPr>
              <a:t>Signal Processing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44C0A6-FA8F-45D2-90DF-C35E01C8B595}"/>
              </a:ext>
            </a:extLst>
          </p:cNvPr>
          <p:cNvSpPr txBox="1"/>
          <p:nvPr/>
        </p:nvSpPr>
        <p:spPr>
          <a:xfrm>
            <a:off x="6536924" y="3861551"/>
            <a:ext cx="50289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Century Gothic" panose="020B0502020202020204" pitchFamily="34" charset="0"/>
              </a:rPr>
              <a:t>Face</a:t>
            </a:r>
            <a:r>
              <a:rPr lang="en-MY" altLang="zh-CN" sz="4400" dirty="0">
                <a:latin typeface="Century Gothic" panose="020B0502020202020204" pitchFamily="34" charset="0"/>
              </a:rPr>
              <a:t> Recognition</a:t>
            </a:r>
            <a:endParaRPr lang="en-MY" sz="4400" dirty="0">
              <a:latin typeface="Century Gothic" panose="020B0502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D3B12B-20AD-49A9-A339-B605E348BC1C}"/>
              </a:ext>
            </a:extLst>
          </p:cNvPr>
          <p:cNvSpPr txBox="1"/>
          <p:nvPr/>
        </p:nvSpPr>
        <p:spPr>
          <a:xfrm>
            <a:off x="4678738" y="4864861"/>
            <a:ext cx="71529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altLang="zh-CN" sz="4400" dirty="0">
                <a:latin typeface="Century Gothic" panose="020B0502020202020204" pitchFamily="34" charset="0"/>
              </a:rPr>
              <a:t>Engineering Team Project</a:t>
            </a:r>
            <a:endParaRPr lang="en-MY" sz="4400" dirty="0">
              <a:latin typeface="Century Gothic" panose="020B0502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5DD44-B9B5-475E-9EB4-4DCAF287A3B2}"/>
              </a:ext>
            </a:extLst>
          </p:cNvPr>
          <p:cNvSpPr txBox="1"/>
          <p:nvPr/>
        </p:nvSpPr>
        <p:spPr>
          <a:xfrm>
            <a:off x="1442206" y="5703837"/>
            <a:ext cx="48894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altLang="zh-CN" sz="4400" dirty="0">
                <a:latin typeface="Century Gothic" panose="020B0502020202020204" pitchFamily="34" charset="0"/>
              </a:rPr>
              <a:t>Final Year Project</a:t>
            </a:r>
            <a:endParaRPr lang="en-MY" sz="4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1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11" grpId="0"/>
      <p:bldP spid="13" grpId="0"/>
      <p:bldP spid="15" grpId="0"/>
      <p:bldP spid="17" grpId="0"/>
      <p:bldP spid="19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128890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THE QUESTION 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5DD44-B9B5-475E-9EB4-4DCAF287A3B2}"/>
              </a:ext>
            </a:extLst>
          </p:cNvPr>
          <p:cNvSpPr txBox="1"/>
          <p:nvPr/>
        </p:nvSpPr>
        <p:spPr>
          <a:xfrm>
            <a:off x="1664997" y="2461129"/>
            <a:ext cx="88620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altLang="zh-CN" sz="4800" dirty="0">
                <a:latin typeface="Century Gothic" panose="020B0502020202020204" pitchFamily="34" charset="0"/>
              </a:rPr>
              <a:t>Can a student like us, use all these technologies?</a:t>
            </a:r>
          </a:p>
        </p:txBody>
      </p:sp>
    </p:spTree>
    <p:extLst>
      <p:ext uri="{BB962C8B-B14F-4D97-AF65-F5344CB8AC3E}">
        <p14:creationId xmlns:p14="http://schemas.microsoft.com/office/powerpoint/2010/main" val="225361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128890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THE ANSWER 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5DD44-B9B5-475E-9EB4-4DCAF287A3B2}"/>
              </a:ext>
            </a:extLst>
          </p:cNvPr>
          <p:cNvSpPr txBox="1"/>
          <p:nvPr/>
        </p:nvSpPr>
        <p:spPr>
          <a:xfrm>
            <a:off x="2289775" y="2218290"/>
            <a:ext cx="481922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altLang="zh-CN" sz="19900" dirty="0">
                <a:latin typeface="Century Gothic" panose="020B0502020202020204" pitchFamily="34" charset="0"/>
              </a:rPr>
              <a:t>YES</a:t>
            </a:r>
          </a:p>
        </p:txBody>
      </p:sp>
      <p:pic>
        <p:nvPicPr>
          <p:cNvPr id="9" name="Picture 2" descr="The MathWorks Logo is an Eigenfunction of the Wave Equation - MATLAB &amp;  Simulink">
            <a:extLst>
              <a:ext uri="{FF2B5EF4-FFF2-40B4-BE49-F238E27FC236}">
                <a16:creationId xmlns:a16="http://schemas.microsoft.com/office/drawing/2014/main" id="{39C42BAD-9971-492D-8575-A53DCCA39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635" y="2732511"/>
            <a:ext cx="2727618" cy="23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08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19766 -0.00069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8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526895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GOAL FOR TODAY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112EA-8248-4842-B0C8-BB7E10508E59}"/>
              </a:ext>
            </a:extLst>
          </p:cNvPr>
          <p:cNvSpPr txBox="1"/>
          <p:nvPr/>
        </p:nvSpPr>
        <p:spPr>
          <a:xfrm>
            <a:off x="643467" y="1782981"/>
            <a:ext cx="2930243" cy="40654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latin typeface="Century Gothic" panose="020B0502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DC3063-8647-470B-B8F2-CC735967F5EC}"/>
              </a:ext>
            </a:extLst>
          </p:cNvPr>
          <p:cNvSpPr txBox="1"/>
          <p:nvPr/>
        </p:nvSpPr>
        <p:spPr>
          <a:xfrm>
            <a:off x="2178977" y="2189527"/>
            <a:ext cx="78340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4400" dirty="0">
                <a:latin typeface="Century Gothic" panose="020B0502020202020204" pitchFamily="34" charset="0"/>
              </a:rPr>
              <a:t>We will together experience how all these technologies looks like in MATLAB</a:t>
            </a:r>
          </a:p>
        </p:txBody>
      </p:sp>
    </p:spTree>
    <p:extLst>
      <p:ext uri="{BB962C8B-B14F-4D97-AF65-F5344CB8AC3E}">
        <p14:creationId xmlns:p14="http://schemas.microsoft.com/office/powerpoint/2010/main" val="3425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112EA-8248-4842-B0C8-BB7E10508E59}"/>
              </a:ext>
            </a:extLst>
          </p:cNvPr>
          <p:cNvSpPr txBox="1"/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latin typeface="Century Gothic" panose="020B0502020202020204" pitchFamily="34" charset="0"/>
              </a:rPr>
              <a:t>Introduction to MATLAB</a:t>
            </a:r>
          </a:p>
          <a:p>
            <a:pPr marL="5715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latin typeface="Century Gothic" panose="020B0502020202020204" pitchFamily="34" charset="0"/>
              </a:rPr>
              <a:t>Applications of MATLAB</a:t>
            </a:r>
          </a:p>
          <a:p>
            <a:pPr marL="5715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latin typeface="Century Gothic" panose="020B0502020202020204" pitchFamily="34" charset="0"/>
              </a:rPr>
              <a:t>Hands-on MATLAB Activities</a:t>
            </a:r>
          </a:p>
          <a:p>
            <a:pPr marL="5715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latin typeface="Century Gothic" panose="020B0502020202020204" pitchFamily="34" charset="0"/>
              </a:rPr>
              <a:t>Questions and Answer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40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WHAT IS MATLAB?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112EA-8248-4842-B0C8-BB7E10508E59}"/>
              </a:ext>
            </a:extLst>
          </p:cNvPr>
          <p:cNvSpPr txBox="1"/>
          <p:nvPr/>
        </p:nvSpPr>
        <p:spPr>
          <a:xfrm>
            <a:off x="643467" y="1275127"/>
            <a:ext cx="10275501" cy="49018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MATLAB</a:t>
            </a:r>
            <a:r>
              <a:rPr lang="en-US" sz="2400" baseline="30000" dirty="0">
                <a:latin typeface="Century Gothic" panose="020B0502020202020204" pitchFamily="34" charset="0"/>
              </a:rPr>
              <a:t>®</a:t>
            </a:r>
            <a:r>
              <a:rPr lang="en-US" sz="2400" dirty="0">
                <a:latin typeface="Century Gothic" panose="020B0502020202020204" pitchFamily="34" charset="0"/>
              </a:rPr>
              <a:t> (</a:t>
            </a:r>
            <a:r>
              <a:rPr lang="en-US" sz="2400" b="1" dirty="0">
                <a:latin typeface="Century Gothic" panose="020B0502020202020204" pitchFamily="34" charset="0"/>
              </a:rPr>
              <a:t>Mat</a:t>
            </a:r>
            <a:r>
              <a:rPr lang="en-US" sz="2400" dirty="0">
                <a:latin typeface="Century Gothic" panose="020B0502020202020204" pitchFamily="34" charset="0"/>
              </a:rPr>
              <a:t>rix </a:t>
            </a:r>
            <a:r>
              <a:rPr lang="en-US" sz="2400" b="1" dirty="0">
                <a:latin typeface="Century Gothic" panose="020B0502020202020204" pitchFamily="34" charset="0"/>
              </a:rPr>
              <a:t>Lab</a:t>
            </a:r>
            <a:r>
              <a:rPr lang="en-US" sz="2400" dirty="0">
                <a:latin typeface="Century Gothic" panose="020B0502020202020204" pitchFamily="34" charset="0"/>
              </a:rPr>
              <a:t>oratory) is a </a:t>
            </a:r>
            <a:r>
              <a:rPr lang="en-US" sz="2400" b="1" dirty="0">
                <a:latin typeface="Century Gothic" panose="020B0502020202020204" pitchFamily="34" charset="0"/>
              </a:rPr>
              <a:t>programming platform</a:t>
            </a:r>
            <a:r>
              <a:rPr lang="en-US" sz="2400" dirty="0">
                <a:latin typeface="Century Gothic" panose="020B0502020202020204" pitchFamily="34" charset="0"/>
              </a:rPr>
              <a:t> designed specifically for engineers and scientists. </a:t>
            </a: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Written in Fortran in the late 1970s by </a:t>
            </a:r>
            <a:r>
              <a:rPr lang="en-US" sz="2400" b="1" dirty="0">
                <a:latin typeface="Century Gothic" panose="020B0502020202020204" pitchFamily="34" charset="0"/>
              </a:rPr>
              <a:t>Cleve </a:t>
            </a:r>
            <a:r>
              <a:rPr lang="en-US" sz="2400" b="1" dirty="0" err="1">
                <a:latin typeface="Century Gothic" panose="020B0502020202020204" pitchFamily="34" charset="0"/>
              </a:rPr>
              <a:t>Moler</a:t>
            </a:r>
            <a:r>
              <a:rPr lang="en-US" sz="2400" dirty="0">
                <a:latin typeface="Century Gothic" panose="020B0502020202020204" pitchFamily="34" charset="0"/>
              </a:rPr>
              <a:t>, it was a simple interactive matrix calculator.</a:t>
            </a: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In 1983, Jack Little, who was an engineer, visited </a:t>
            </a:r>
            <a:r>
              <a:rPr lang="en-US" sz="2400" dirty="0" err="1">
                <a:latin typeface="Century Gothic" panose="020B0502020202020204" pitchFamily="34" charset="0"/>
              </a:rPr>
              <a:t>Moler</a:t>
            </a:r>
            <a:r>
              <a:rPr lang="en-US" sz="2400" dirty="0">
                <a:latin typeface="Century Gothic" panose="020B0502020202020204" pitchFamily="34" charset="0"/>
              </a:rPr>
              <a:t> for MATLAB. He sees the commercial potential in MATLAB, so Jack Little joined hands with Steve </a:t>
            </a:r>
            <a:r>
              <a:rPr lang="en-US" sz="2400" dirty="0" err="1">
                <a:latin typeface="Century Gothic" panose="020B0502020202020204" pitchFamily="34" charset="0"/>
              </a:rPr>
              <a:t>Bangert</a:t>
            </a:r>
            <a:r>
              <a:rPr lang="en-US" sz="2400" dirty="0">
                <a:latin typeface="Century Gothic" panose="020B0502020202020204" pitchFamily="34" charset="0"/>
              </a:rPr>
              <a:t> and </a:t>
            </a:r>
            <a:r>
              <a:rPr lang="en-US" sz="2400" dirty="0" err="1">
                <a:latin typeface="Century Gothic" panose="020B0502020202020204" pitchFamily="34" charset="0"/>
              </a:rPr>
              <a:t>Moler</a:t>
            </a:r>
            <a:r>
              <a:rPr lang="en-US" sz="2400" dirty="0">
                <a:latin typeface="Century Gothic" panose="020B0502020202020204" pitchFamily="34" charset="0"/>
              </a:rPr>
              <a:t> to </a:t>
            </a:r>
            <a:r>
              <a:rPr lang="en-US" sz="2400" b="1" dirty="0">
                <a:latin typeface="Century Gothic" panose="020B0502020202020204" pitchFamily="34" charset="0"/>
              </a:rPr>
              <a:t>rewrite MATLAB in C Language.</a:t>
            </a: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This was also accompanied with the </a:t>
            </a:r>
            <a:r>
              <a:rPr lang="en-US" sz="2400" b="1" dirty="0">
                <a:latin typeface="Century Gothic" panose="020B0502020202020204" pitchFamily="34" charset="0"/>
              </a:rPr>
              <a:t>formation of MathWorks </a:t>
            </a:r>
            <a:r>
              <a:rPr lang="en-US" sz="2400" dirty="0">
                <a:latin typeface="Century Gothic" panose="020B0502020202020204" pitchFamily="34" charset="0"/>
              </a:rPr>
              <a:t>in the year 1984 to further enhance the development of MATLAB.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60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HISTORY OF MATLAB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F6EC77-7561-48DC-ABAF-81E719086156}"/>
              </a:ext>
            </a:extLst>
          </p:cNvPr>
          <p:cNvGrpSpPr/>
          <p:nvPr/>
        </p:nvGrpSpPr>
        <p:grpSpPr>
          <a:xfrm>
            <a:off x="586254" y="1918125"/>
            <a:ext cx="2482991" cy="2779889"/>
            <a:chOff x="586254" y="1918125"/>
            <a:chExt cx="2482991" cy="2779889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13A42F5E-4E8F-4572-A1A2-3B1FC59D7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078" y="1918125"/>
              <a:ext cx="2385345" cy="238534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1B16D7-F102-4915-AC93-22147ED839D9}"/>
                </a:ext>
              </a:extLst>
            </p:cNvPr>
            <p:cNvSpPr txBox="1"/>
            <p:nvPr/>
          </p:nvSpPr>
          <p:spPr>
            <a:xfrm>
              <a:off x="586254" y="4328682"/>
              <a:ext cx="2482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entury Gothic" panose="020B0502020202020204" pitchFamily="34" charset="0"/>
                </a:rPr>
                <a:t>Cleve</a:t>
              </a:r>
              <a:r>
                <a:rPr lang="en-MY" altLang="zh-CN" dirty="0">
                  <a:latin typeface="Century Gothic" panose="020B0502020202020204" pitchFamily="34" charset="0"/>
                </a:rPr>
                <a:t> </a:t>
              </a:r>
              <a:r>
                <a:rPr lang="en-MY" altLang="zh-CN" dirty="0" err="1">
                  <a:latin typeface="Century Gothic" panose="020B0502020202020204" pitchFamily="34" charset="0"/>
                </a:rPr>
                <a:t>Moler</a:t>
              </a:r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DB04D8-BA45-4F1F-978C-0ACD29063AB7}"/>
              </a:ext>
            </a:extLst>
          </p:cNvPr>
          <p:cNvSpPr txBox="1"/>
          <p:nvPr/>
        </p:nvSpPr>
        <p:spPr>
          <a:xfrm>
            <a:off x="603240" y="1472036"/>
            <a:ext cx="248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altLang="zh-CN" dirty="0">
                <a:latin typeface="Century Gothic" panose="020B0502020202020204" pitchFamily="34" charset="0"/>
              </a:rPr>
              <a:t>1970s</a:t>
            </a:r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1D81085-E7FA-4EED-B02E-B8DEB4DE8623}"/>
              </a:ext>
            </a:extLst>
          </p:cNvPr>
          <p:cNvGrpSpPr/>
          <p:nvPr/>
        </p:nvGrpSpPr>
        <p:grpSpPr>
          <a:xfrm>
            <a:off x="2846868" y="2212184"/>
            <a:ext cx="4910108" cy="2091286"/>
            <a:chOff x="2846868" y="2212184"/>
            <a:chExt cx="4910108" cy="2091286"/>
          </a:xfrm>
        </p:grpSpPr>
        <p:pic>
          <p:nvPicPr>
            <p:cNvPr id="20" name="Picture 2" descr="The MathWorks Logo is an Eigenfunction of the Wave Equation - MATLAB &amp;  Simulink">
              <a:extLst>
                <a:ext uri="{FF2B5EF4-FFF2-40B4-BE49-F238E27FC236}">
                  <a16:creationId xmlns:a16="http://schemas.microsoft.com/office/drawing/2014/main" id="{3C2BDD08-F018-4ABD-A494-9DBEADFF98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1631" y="2219541"/>
              <a:ext cx="2385345" cy="2083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Fortran - Wikipedia">
              <a:extLst>
                <a:ext uri="{FF2B5EF4-FFF2-40B4-BE49-F238E27FC236}">
                  <a16:creationId xmlns:a16="http://schemas.microsoft.com/office/drawing/2014/main" id="{3853B786-B6F3-43C4-AD4D-26B8E3FB5E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7309" y="2212184"/>
              <a:ext cx="1236133" cy="1236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0CE3316E-1086-47A5-A7A4-DA96EDCF4477}"/>
                </a:ext>
              </a:extLst>
            </p:cNvPr>
            <p:cNvSpPr/>
            <p:nvPr/>
          </p:nvSpPr>
          <p:spPr>
            <a:xfrm>
              <a:off x="2846868" y="3721643"/>
              <a:ext cx="2648786" cy="15017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227018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799</Words>
  <Application>Microsoft Office PowerPoint</Application>
  <PresentationFormat>Widescreen</PresentationFormat>
  <Paragraphs>287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Li Tung</dc:creator>
  <cp:lastModifiedBy>Tan Li Tung</cp:lastModifiedBy>
  <cp:revision>38</cp:revision>
  <dcterms:created xsi:type="dcterms:W3CDTF">2020-11-15T15:22:44Z</dcterms:created>
  <dcterms:modified xsi:type="dcterms:W3CDTF">2021-01-20T01:06:42Z</dcterms:modified>
</cp:coreProperties>
</file>