
<file path=[Content_Types].xml><?xml version="1.0" encoding="utf-8"?>
<Types xmlns="http://schemas.openxmlformats.org/package/2006/content-types">
  <Default Extension="bin" ContentType="image/unknown"/>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74" r:id="rId7"/>
    <p:sldId id="261" r:id="rId8"/>
    <p:sldId id="262" r:id="rId9"/>
    <p:sldId id="276" r:id="rId10"/>
    <p:sldId id="289" r:id="rId11"/>
    <p:sldId id="290" r:id="rId12"/>
    <p:sldId id="264" r:id="rId13"/>
    <p:sldId id="306" r:id="rId14"/>
    <p:sldId id="307" r:id="rId15"/>
    <p:sldId id="291" r:id="rId16"/>
    <p:sldId id="298" r:id="rId17"/>
  </p:sldIdLst>
  <p:sldSz cx="18288000" cy="10287000"/>
  <p:notesSz cx="6858000" cy="9144000"/>
  <p:embeddedFontLst>
    <p:embeddedFont>
      <p:font typeface="Cormorant Garamond Bold Italics" panose="020B0604020202020204" charset="0"/>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8" userDrawn="1">
          <p15:clr>
            <a:srgbClr val="A4A3A4"/>
          </p15:clr>
        </p15:guide>
        <p15:guide id="2" pos="29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0" d="100"/>
          <a:sy n="70" d="100"/>
        </p:scale>
        <p:origin x="774" y="84"/>
      </p:cViewPr>
      <p:guideLst>
        <p:guide orient="horz" pos="2278"/>
        <p:guide pos="295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3812EA-CB2B-19A8-3CB6-4B3AEF3605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A242026-B713-8C00-C7FA-ED32007EB4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785DC8-3A28-411D-A7B8-C80CBE98942F}" type="datetimeFigureOut">
              <a:rPr lang="en-US" smtClean="0"/>
              <a:t>1/17/2025</a:t>
            </a:fld>
            <a:endParaRPr lang="en-US"/>
          </a:p>
        </p:txBody>
      </p:sp>
      <p:sp>
        <p:nvSpPr>
          <p:cNvPr id="4" name="Footer Placeholder 3">
            <a:extLst>
              <a:ext uri="{FF2B5EF4-FFF2-40B4-BE49-F238E27FC236}">
                <a16:creationId xmlns:a16="http://schemas.microsoft.com/office/drawing/2014/main" id="{6E202930-E454-B09F-4C4E-473EF170F3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49F19BD-600D-B63B-96D6-47EC731F19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CAD390-B9CC-49F6-9B9F-E495CFC853B9}" type="slidenum">
              <a:rPr lang="en-US" smtClean="0"/>
              <a:t>‹#›</a:t>
            </a:fld>
            <a:endParaRPr lang="en-US"/>
          </a:p>
        </p:txBody>
      </p:sp>
    </p:spTree>
    <p:extLst>
      <p:ext uri="{BB962C8B-B14F-4D97-AF65-F5344CB8AC3E}">
        <p14:creationId xmlns:p14="http://schemas.microsoft.com/office/powerpoint/2010/main" val="95189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183532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bin"/><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7.sv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5.bin"/></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2204" r="-2204"/>
            </a:stretch>
          </a:blipFill>
        </p:spPr>
      </p:sp>
      <p:sp>
        <p:nvSpPr>
          <p:cNvPr id="3" name="Freeform 3"/>
          <p:cNvSpPr/>
          <p:nvPr/>
        </p:nvSpPr>
        <p:spPr>
          <a:xfrm flipH="1">
            <a:off x="14033642" y="0"/>
            <a:ext cx="4254358" cy="3349340"/>
          </a:xfrm>
          <a:custGeom>
            <a:avLst/>
            <a:gdLst/>
            <a:ahLst/>
            <a:cxnLst/>
            <a:rect l="l" t="t" r="r" b="b"/>
            <a:pathLst>
              <a:path w="4254358" h="3349340">
                <a:moveTo>
                  <a:pt x="4254358" y="0"/>
                </a:moveTo>
                <a:lnTo>
                  <a:pt x="0" y="0"/>
                </a:lnTo>
                <a:lnTo>
                  <a:pt x="0" y="3349340"/>
                </a:lnTo>
                <a:lnTo>
                  <a:pt x="4254358" y="3349340"/>
                </a:lnTo>
                <a:lnTo>
                  <a:pt x="425435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3809790" y="5826116"/>
            <a:ext cx="4478210" cy="4478210"/>
          </a:xfrm>
          <a:custGeom>
            <a:avLst/>
            <a:gdLst/>
            <a:ahLst/>
            <a:cxnLst/>
            <a:rect l="l" t="t" r="r" b="b"/>
            <a:pathLst>
              <a:path w="4478210" h="4478210">
                <a:moveTo>
                  <a:pt x="4478210" y="0"/>
                </a:moveTo>
                <a:lnTo>
                  <a:pt x="0" y="0"/>
                </a:lnTo>
                <a:lnTo>
                  <a:pt x="0" y="4478210"/>
                </a:lnTo>
                <a:lnTo>
                  <a:pt x="4478210" y="4478210"/>
                </a:lnTo>
                <a:lnTo>
                  <a:pt x="447821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AutoShape 5"/>
          <p:cNvSpPr/>
          <p:nvPr/>
        </p:nvSpPr>
        <p:spPr>
          <a:xfrm flipH="1">
            <a:off x="2514600" y="2602779"/>
            <a:ext cx="0" cy="5843443"/>
          </a:xfrm>
          <a:prstGeom prst="line">
            <a:avLst/>
          </a:prstGeom>
          <a:ln w="57150" cap="flat">
            <a:solidFill>
              <a:srgbClr val="2D3880"/>
            </a:solidFill>
            <a:prstDash val="solid"/>
            <a:headEnd type="none" w="sm" len="sm"/>
            <a:tailEnd type="none" w="sm" len="sm"/>
          </a:ln>
        </p:spPr>
      </p:sp>
      <p:sp>
        <p:nvSpPr>
          <p:cNvPr id="6" name="Freeform 6"/>
          <p:cNvSpPr/>
          <p:nvPr/>
        </p:nvSpPr>
        <p:spPr>
          <a:xfrm>
            <a:off x="-743655" y="133350"/>
            <a:ext cx="3873083" cy="2072623"/>
          </a:xfrm>
          <a:custGeom>
            <a:avLst/>
            <a:gdLst/>
            <a:ahLst/>
            <a:cxnLst/>
            <a:rect l="l" t="t" r="r" b="b"/>
            <a:pathLst>
              <a:path w="3873083" h="2072623">
                <a:moveTo>
                  <a:pt x="0" y="0"/>
                </a:moveTo>
                <a:lnTo>
                  <a:pt x="3873083" y="0"/>
                </a:lnTo>
                <a:lnTo>
                  <a:pt x="3873083" y="2072623"/>
                </a:lnTo>
                <a:lnTo>
                  <a:pt x="0" y="2072623"/>
                </a:lnTo>
                <a:lnTo>
                  <a:pt x="0" y="0"/>
                </a:lnTo>
                <a:close/>
              </a:path>
            </a:pathLst>
          </a:custGeom>
          <a:blipFill>
            <a:blip r:embed="rId8"/>
            <a:stretch>
              <a:fillRect/>
            </a:stretch>
          </a:blipFill>
        </p:spPr>
      </p:sp>
      <p:sp>
        <p:nvSpPr>
          <p:cNvPr id="7" name="TextBox 7"/>
          <p:cNvSpPr txBox="1"/>
          <p:nvPr/>
        </p:nvSpPr>
        <p:spPr>
          <a:xfrm>
            <a:off x="2705101" y="3051798"/>
            <a:ext cx="12877798" cy="3005246"/>
          </a:xfrm>
          <a:prstGeom prst="rect">
            <a:avLst/>
          </a:prstGeom>
        </p:spPr>
        <p:txBody>
          <a:bodyPr wrap="square" lIns="0" tIns="0" rIns="0" bIns="0" rtlCol="0" anchor="t">
            <a:spAutoFit/>
          </a:bodyPr>
          <a:lstStyle/>
          <a:p>
            <a:pPr algn="ctr">
              <a:lnSpc>
                <a:spcPct val="150000"/>
              </a:lnSpc>
            </a:pPr>
            <a:r>
              <a:rPr lang="vi-VN" sz="4500" b="1" i="1" dirty="0">
                <a:solidFill>
                  <a:schemeClr val="tx2"/>
                </a:solidFill>
                <a:effectLst/>
                <a:latin typeface="+mj-lt"/>
              </a:rPr>
              <a:t>TÌM HIỂU GIẢI PHÁP THU THẬP DỮ LIỆU</a:t>
            </a:r>
          </a:p>
          <a:p>
            <a:pPr algn="ctr">
              <a:lnSpc>
                <a:spcPct val="150000"/>
              </a:lnSpc>
            </a:pPr>
            <a:r>
              <a:rPr lang="vi-VN" sz="4500" b="1" i="1" dirty="0">
                <a:solidFill>
                  <a:schemeClr val="tx2"/>
                </a:solidFill>
                <a:effectLst/>
                <a:latin typeface="+mj-lt"/>
              </a:rPr>
              <a:t> THÔNG QUA  API CỦA CÁC NỀN TẢNG </a:t>
            </a:r>
          </a:p>
          <a:p>
            <a:pPr algn="ctr">
              <a:lnSpc>
                <a:spcPct val="150000"/>
              </a:lnSpc>
            </a:pPr>
            <a:r>
              <a:rPr lang="vi-VN" sz="4500" b="1" i="1" dirty="0">
                <a:solidFill>
                  <a:schemeClr val="tx2"/>
                </a:solidFill>
                <a:effectLst/>
                <a:latin typeface="+mj-lt"/>
              </a:rPr>
              <a:t>THƯƠNG MẠI ĐIỆN TỬ</a:t>
            </a:r>
            <a:endParaRPr lang="en-US" sz="4500" b="1" i="1" dirty="0">
              <a:solidFill>
                <a:schemeClr val="tx2"/>
              </a:solidFill>
              <a:latin typeface="+mj-lt"/>
              <a:ea typeface="Cormorant Garamond Bold Italics" panose="00000800000000000000"/>
              <a:cs typeface="Cormorant Garamond Bold Italics" panose="00000800000000000000"/>
              <a:sym typeface="Cormorant Garamond Bold Italics" panose="00000800000000000000"/>
            </a:endParaRPr>
          </a:p>
        </p:txBody>
      </p:sp>
      <p:sp>
        <p:nvSpPr>
          <p:cNvPr id="8" name="TextBox 8"/>
          <p:cNvSpPr txBox="1"/>
          <p:nvPr/>
        </p:nvSpPr>
        <p:spPr>
          <a:xfrm>
            <a:off x="2895600" y="6591300"/>
            <a:ext cx="10368096" cy="1307465"/>
          </a:xfrm>
          <a:prstGeom prst="rect">
            <a:avLst/>
          </a:prstGeom>
        </p:spPr>
        <p:txBody>
          <a:bodyPr lIns="0" tIns="0" rIns="0" bIns="0" rtlCol="0" anchor="t">
            <a:spAutoFit/>
          </a:bodyPr>
          <a:lstStyle/>
          <a:p>
            <a:pPr algn="l">
              <a:lnSpc>
                <a:spcPts val="5100"/>
              </a:lnSpc>
            </a:pP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GVHD: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Nguyễn</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Khắc</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Quốc</a:t>
            </a:r>
            <a:endPar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endParaRPr>
          </a:p>
          <a:p>
            <a:pPr marL="0" lvl="0" indent="0" algn="l">
              <a:lnSpc>
                <a:spcPts val="5100"/>
              </a:lnSpc>
            </a:pP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SVTH: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Nguyễn</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Tấn</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a:t>
            </a:r>
            <a:r>
              <a:rPr lang="en-US" sz="3400" spc="13" dirty="0" err="1">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Lộc</a:t>
            </a:r>
            <a:r>
              <a:rPr lang="en-US" sz="3400" spc="13" dirty="0">
                <a:solidFill>
                  <a:srgbClr val="2D3880"/>
                </a:solidFill>
                <a:latin typeface="Times New Roman" panose="02020603050405020304" charset="0"/>
                <a:ea typeface="Times New Roman Condensed" panose="02030506070405020303"/>
                <a:cs typeface="Times New Roman" panose="02020603050405020304" charset="0"/>
                <a:sym typeface="Times New Roman Condensed" panose="02030506070405020303"/>
              </a:rPr>
              <a:t> - 110121189</a:t>
            </a:r>
          </a:p>
        </p:txBody>
      </p:sp>
      <p:sp>
        <p:nvSpPr>
          <p:cNvPr id="9" name="TextBox 9"/>
          <p:cNvSpPr txBox="1"/>
          <p:nvPr/>
        </p:nvSpPr>
        <p:spPr>
          <a:xfrm>
            <a:off x="4359910" y="1866900"/>
            <a:ext cx="9568815" cy="681990"/>
          </a:xfrm>
          <a:prstGeom prst="rect">
            <a:avLst/>
          </a:prstGeom>
        </p:spPr>
        <p:txBody>
          <a:bodyPr wrap="square" lIns="0" tIns="0" rIns="0" bIns="0" rtlCol="0" anchor="t">
            <a:spAutoFit/>
          </a:bodyPr>
          <a:lstStyle/>
          <a:p>
            <a:pPr marL="0" lvl="0" indent="0" algn="ctr">
              <a:lnSpc>
                <a:spcPts val="5320"/>
              </a:lnSpc>
              <a:spcBef>
                <a:spcPct val="0"/>
              </a:spcBef>
            </a:pPr>
            <a:r>
              <a:rPr lang="en-US" sz="3800" b="1" dirty="0">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THỰC TẬP ĐỒ ÁN CHUYÊN NGÀNH</a:t>
            </a:r>
          </a:p>
        </p:txBody>
      </p:sp>
      <p:sp>
        <p:nvSpPr>
          <p:cNvPr id="10" name="TextBox 10"/>
          <p:cNvSpPr txBox="1"/>
          <p:nvPr/>
        </p:nvSpPr>
        <p:spPr>
          <a:xfrm>
            <a:off x="2895600" y="7908376"/>
            <a:ext cx="10368096" cy="574040"/>
          </a:xfrm>
          <a:prstGeom prst="rect">
            <a:avLst/>
          </a:prstGeom>
        </p:spPr>
        <p:txBody>
          <a:bodyPr lIns="0" tIns="0" rIns="0" bIns="0" rtlCol="0" anchor="t">
            <a:spAutoFit/>
          </a:bodyPr>
          <a:lstStyle/>
          <a:p>
            <a:pPr marL="0" lvl="0" indent="0" algn="l">
              <a:lnSpc>
                <a:spcPts val="4480"/>
              </a:lnSpc>
              <a:spcBef>
                <a:spcPct val="0"/>
              </a:spcBef>
            </a:pPr>
            <a:r>
              <a:rPr lang="en-US" sz="3200" dirty="0">
                <a:solidFill>
                  <a:srgbClr val="2D3880"/>
                </a:solidFill>
                <a:latin typeface="Times New Roman" panose="02020603050405020304" charset="0"/>
                <a:ea typeface="Glacial Indifference"/>
                <a:cs typeface="Times New Roman" panose="02020603050405020304" charset="0"/>
                <a:sym typeface="Glacial Indifference"/>
              </a:rPr>
              <a:t>DA21TTB</a:t>
            </a:r>
          </a:p>
        </p:txBody>
      </p:sp>
      <p:sp>
        <p:nvSpPr>
          <p:cNvPr id="15" name="Rectangle: Rounded Corners 14">
            <a:extLst>
              <a:ext uri="{FF2B5EF4-FFF2-40B4-BE49-F238E27FC236}">
                <a16:creationId xmlns:a16="http://schemas.microsoft.com/office/drawing/2014/main" id="{FFAFFD3C-A6F1-CDA9-01C4-7E8308263AC6}"/>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a:t>
            </a:r>
            <a:endParaRPr lang="en-US" dirty="0"/>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122170"/>
            <a:ext cx="8115300" cy="3233058"/>
            <a:chOff x="0" y="0"/>
            <a:chExt cx="2137363" cy="851505"/>
          </a:xfrm>
        </p:grpSpPr>
        <p:sp>
          <p:nvSpPr>
            <p:cNvPr id="3" name="Freeform 3"/>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9D9DE4"/>
            </a:solidFill>
          </p:spPr>
        </p:sp>
        <p:sp>
          <p:nvSpPr>
            <p:cNvPr id="4" name="TextBox 4"/>
            <p:cNvSpPr txBox="1"/>
            <p:nvPr/>
          </p:nvSpPr>
          <p:spPr>
            <a:xfrm>
              <a:off x="0" y="-57150"/>
              <a:ext cx="2137363" cy="908655"/>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9144000" y="2122170"/>
            <a:ext cx="8115300" cy="3233058"/>
            <a:chOff x="0" y="0"/>
            <a:chExt cx="2137363" cy="851505"/>
          </a:xfrm>
        </p:grpSpPr>
        <p:sp>
          <p:nvSpPr>
            <p:cNvPr id="6" name="Freeform 6"/>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CBCBEB"/>
            </a:solidFill>
          </p:spPr>
        </p:sp>
        <p:sp>
          <p:nvSpPr>
            <p:cNvPr id="7" name="TextBox 7"/>
            <p:cNvSpPr txBox="1"/>
            <p:nvPr/>
          </p:nvSpPr>
          <p:spPr>
            <a:xfrm>
              <a:off x="0" y="-57150"/>
              <a:ext cx="2137363" cy="908655"/>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9144000" y="6031503"/>
            <a:ext cx="8115300" cy="3226797"/>
            <a:chOff x="0" y="0"/>
            <a:chExt cx="2137363" cy="849856"/>
          </a:xfrm>
        </p:grpSpPr>
        <p:sp>
          <p:nvSpPr>
            <p:cNvPr id="9" name="Freeform 9"/>
            <p:cNvSpPr/>
            <p:nvPr/>
          </p:nvSpPr>
          <p:spPr>
            <a:xfrm>
              <a:off x="0" y="0"/>
              <a:ext cx="2137363" cy="849856"/>
            </a:xfrm>
            <a:custGeom>
              <a:avLst/>
              <a:gdLst/>
              <a:ahLst/>
              <a:cxnLst/>
              <a:rect l="l" t="t" r="r" b="b"/>
              <a:pathLst>
                <a:path w="2137363" h="849856">
                  <a:moveTo>
                    <a:pt x="0" y="0"/>
                  </a:moveTo>
                  <a:lnTo>
                    <a:pt x="2137363" y="0"/>
                  </a:lnTo>
                  <a:lnTo>
                    <a:pt x="2137363" y="849856"/>
                  </a:lnTo>
                  <a:lnTo>
                    <a:pt x="0" y="849856"/>
                  </a:lnTo>
                  <a:close/>
                </a:path>
              </a:pathLst>
            </a:custGeom>
            <a:solidFill>
              <a:srgbClr val="ECECF3"/>
            </a:solidFill>
          </p:spPr>
        </p:sp>
        <p:sp>
          <p:nvSpPr>
            <p:cNvPr id="10" name="TextBox 10"/>
            <p:cNvSpPr txBox="1"/>
            <p:nvPr/>
          </p:nvSpPr>
          <p:spPr>
            <a:xfrm>
              <a:off x="0" y="-57150"/>
              <a:ext cx="2137363" cy="907006"/>
            </a:xfrm>
            <a:prstGeom prst="rect">
              <a:avLst/>
            </a:prstGeom>
          </p:spPr>
          <p:txBody>
            <a:bodyPr lIns="50800" tIns="50800" rIns="50800" bIns="50800" rtlCol="0" anchor="ctr"/>
            <a:lstStyle/>
            <a:p>
              <a:pPr algn="ctr">
                <a:lnSpc>
                  <a:spcPts val="3360"/>
                </a:lnSpc>
              </a:pPr>
              <a:endParaRPr/>
            </a:p>
          </p:txBody>
        </p:sp>
      </p:grpSp>
      <p:grpSp>
        <p:nvGrpSpPr>
          <p:cNvPr id="13" name="Group 13"/>
          <p:cNvGrpSpPr/>
          <p:nvPr/>
        </p:nvGrpSpPr>
        <p:grpSpPr>
          <a:xfrm>
            <a:off x="1028700" y="6025242"/>
            <a:ext cx="8115300" cy="3233058"/>
            <a:chOff x="0" y="0"/>
            <a:chExt cx="2137363" cy="851505"/>
          </a:xfrm>
        </p:grpSpPr>
        <p:sp>
          <p:nvSpPr>
            <p:cNvPr id="14" name="Freeform 14"/>
            <p:cNvSpPr/>
            <p:nvPr/>
          </p:nvSpPr>
          <p:spPr>
            <a:xfrm>
              <a:off x="0" y="0"/>
              <a:ext cx="2137363" cy="851505"/>
            </a:xfrm>
            <a:custGeom>
              <a:avLst/>
              <a:gdLst/>
              <a:ahLst/>
              <a:cxnLst/>
              <a:rect l="l" t="t" r="r" b="b"/>
              <a:pathLst>
                <a:path w="2137363" h="851505">
                  <a:moveTo>
                    <a:pt x="0" y="0"/>
                  </a:moveTo>
                  <a:lnTo>
                    <a:pt x="2137363" y="0"/>
                  </a:lnTo>
                  <a:lnTo>
                    <a:pt x="2137363" y="851505"/>
                  </a:lnTo>
                  <a:lnTo>
                    <a:pt x="0" y="851505"/>
                  </a:lnTo>
                  <a:close/>
                </a:path>
              </a:pathLst>
            </a:custGeom>
            <a:solidFill>
              <a:srgbClr val="CBCBEB"/>
            </a:solidFill>
          </p:spPr>
        </p:sp>
        <p:sp>
          <p:nvSpPr>
            <p:cNvPr id="15" name="TextBox 15"/>
            <p:cNvSpPr txBox="1"/>
            <p:nvPr/>
          </p:nvSpPr>
          <p:spPr>
            <a:xfrm>
              <a:off x="0" y="-57150"/>
              <a:ext cx="2137363" cy="908655"/>
            </a:xfrm>
            <a:prstGeom prst="rect">
              <a:avLst/>
            </a:prstGeom>
          </p:spPr>
          <p:txBody>
            <a:bodyPr lIns="50800" tIns="50800" rIns="50800" bIns="50800" rtlCol="0" anchor="ctr"/>
            <a:lstStyle/>
            <a:p>
              <a:pPr algn="ctr">
                <a:lnSpc>
                  <a:spcPts val="3360"/>
                </a:lnSpc>
              </a:pPr>
              <a:endParaRPr/>
            </a:p>
          </p:txBody>
        </p:sp>
      </p:grpSp>
      <p:sp>
        <p:nvSpPr>
          <p:cNvPr id="83" name="TextBox 83"/>
          <p:cNvSpPr txBox="1"/>
          <p:nvPr/>
        </p:nvSpPr>
        <p:spPr>
          <a:xfrm>
            <a:off x="3581400" y="666750"/>
            <a:ext cx="11158220" cy="1292225"/>
          </a:xfrm>
          <a:prstGeom prst="rect">
            <a:avLst/>
          </a:prstGeom>
        </p:spPr>
        <p:txBody>
          <a:bodyPr wrap="square" lIns="0" tIns="0" rIns="0" bIns="0" rtlCol="0" anchor="t">
            <a:spAutoFit/>
          </a:bodyPr>
          <a:lstStyle/>
          <a:p>
            <a:pPr marL="0" lvl="0" indent="0" algn="ctr">
              <a:lnSpc>
                <a:spcPts val="10080"/>
              </a:lnSpc>
              <a:spcBef>
                <a:spcPct val="0"/>
              </a:spcBef>
            </a:pPr>
            <a:r>
              <a:rPr lang="vi-VN" altLang="en-US" sz="7200" b="1">
                <a:solidFill>
                  <a:srgbClr val="2D3880"/>
                </a:solidFill>
                <a:latin typeface="Times New Roman" panose="02020603050405020304" charset="0"/>
                <a:ea typeface="Cormorant Garamond Bold" panose="00000800000000000000"/>
                <a:cs typeface="Times New Roman" panose="02020603050405020304" charset="0"/>
                <a:sym typeface="Cormorant Garamond Bold" panose="00000800000000000000"/>
              </a:rPr>
              <a:t>Các giải pháp nghiên cứu</a:t>
            </a:r>
          </a:p>
        </p:txBody>
      </p:sp>
      <p:sp>
        <p:nvSpPr>
          <p:cNvPr id="84" name="TextBox 84"/>
          <p:cNvSpPr txBox="1"/>
          <p:nvPr/>
        </p:nvSpPr>
        <p:spPr>
          <a:xfrm>
            <a:off x="3428738" y="2933535"/>
            <a:ext cx="5536372" cy="1661795"/>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thấp dữ liệu thông qua API bằng Python</a:t>
            </a:r>
          </a:p>
        </p:txBody>
      </p:sp>
      <p:sp>
        <p:nvSpPr>
          <p:cNvPr id="86" name="TextBox 86"/>
          <p:cNvSpPr txBox="1"/>
          <p:nvPr/>
        </p:nvSpPr>
        <p:spPr>
          <a:xfrm>
            <a:off x="3428738" y="6418377"/>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a:t>
            </a:r>
          </a:p>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bán hàng</a:t>
            </a:r>
          </a:p>
        </p:txBody>
      </p:sp>
      <p:sp>
        <p:nvSpPr>
          <p:cNvPr id="88" name="TextBox 88"/>
          <p:cNvSpPr txBox="1"/>
          <p:nvPr/>
        </p:nvSpPr>
        <p:spPr>
          <a:xfrm>
            <a:off x="11663869" y="2476335"/>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bằng phần mềm quản lý đám mây</a:t>
            </a:r>
          </a:p>
        </p:txBody>
      </p:sp>
      <p:sp>
        <p:nvSpPr>
          <p:cNvPr id="90" name="TextBox 90"/>
          <p:cNvSpPr txBox="1"/>
          <p:nvPr/>
        </p:nvSpPr>
        <p:spPr>
          <a:xfrm>
            <a:off x="11532424" y="6362497"/>
            <a:ext cx="5536372" cy="2493010"/>
          </a:xfrm>
          <a:prstGeom prst="rect">
            <a:avLst/>
          </a:prstGeom>
        </p:spPr>
        <p:txBody>
          <a:bodyPr lIns="0" tIns="0" rIns="0" bIns="0" rtlCol="0" anchor="t">
            <a:spAutoFit/>
          </a:bodyPr>
          <a:lstStyle/>
          <a:p>
            <a:pPr marL="0" lvl="0" indent="0" algn="ctr">
              <a:lnSpc>
                <a:spcPct val="150000"/>
              </a:lnSpc>
              <a:spcBef>
                <a:spcPct val="0"/>
              </a:spcBef>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hợp tác với các cửa hàng </a:t>
            </a:r>
          </a:p>
        </p:txBody>
      </p:sp>
      <p:pic>
        <p:nvPicPr>
          <p:cNvPr id="18" name="Picture 17"/>
          <p:cNvPicPr/>
          <p:nvPr/>
        </p:nvPicPr>
        <p:blipFill>
          <a:blip r:embed="rId2"/>
          <a:srcRect l="39111" t="4741" r="7556" b="8736"/>
          <a:stretch>
            <a:fillRect/>
          </a:stretch>
        </p:blipFill>
        <p:spPr>
          <a:xfrm>
            <a:off x="1231265" y="2477135"/>
            <a:ext cx="2018665" cy="2559050"/>
          </a:xfrm>
          <a:prstGeom prst="rect">
            <a:avLst/>
          </a:prstGeom>
        </p:spPr>
      </p:pic>
      <p:pic>
        <p:nvPicPr>
          <p:cNvPr id="22" name="Picture 21"/>
          <p:cNvPicPr/>
          <p:nvPr/>
        </p:nvPicPr>
        <p:blipFill>
          <a:blip r:embed="rId3"/>
          <a:srcRect l="35500" t="30260" r="35500"/>
          <a:stretch>
            <a:fillRect/>
          </a:stretch>
        </p:blipFill>
        <p:spPr>
          <a:xfrm>
            <a:off x="9298940" y="2476500"/>
            <a:ext cx="2209800" cy="2557780"/>
          </a:xfrm>
          <a:prstGeom prst="rect">
            <a:avLst/>
          </a:prstGeom>
        </p:spPr>
      </p:pic>
      <p:pic>
        <p:nvPicPr>
          <p:cNvPr id="24" name="Picture 23"/>
          <p:cNvPicPr/>
          <p:nvPr/>
        </p:nvPicPr>
        <p:blipFill>
          <a:blip r:embed="rId4"/>
          <a:srcRect l="18667" r="16000"/>
          <a:stretch>
            <a:fillRect/>
          </a:stretch>
        </p:blipFill>
        <p:spPr>
          <a:xfrm>
            <a:off x="1231265" y="6362700"/>
            <a:ext cx="2239645" cy="2597150"/>
          </a:xfrm>
          <a:prstGeom prst="rect">
            <a:avLst/>
          </a:prstGeom>
        </p:spPr>
      </p:pic>
      <p:pic>
        <p:nvPicPr>
          <p:cNvPr id="25" name="Picture 24"/>
          <p:cNvPicPr/>
          <p:nvPr/>
        </p:nvPicPr>
        <p:blipFill>
          <a:blip r:embed="rId5"/>
          <a:srcRect l="24609" t="9028" r="17578" b="4861"/>
          <a:stretch>
            <a:fillRect/>
          </a:stretch>
        </p:blipFill>
        <p:spPr>
          <a:xfrm>
            <a:off x="9296400" y="6365240"/>
            <a:ext cx="2178050" cy="2577465"/>
          </a:xfrm>
          <a:prstGeom prst="rect">
            <a:avLst/>
          </a:prstGeom>
        </p:spPr>
      </p:pic>
      <p:sp>
        <p:nvSpPr>
          <p:cNvPr id="17" name="Rectangle: Rounded Corners 16">
            <a:extLst>
              <a:ext uri="{FF2B5EF4-FFF2-40B4-BE49-F238E27FC236}">
                <a16:creationId xmlns:a16="http://schemas.microsoft.com/office/drawing/2014/main" id="{BCD6AC5C-8130-8197-E7CB-69CC1955ED02}"/>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889130" y="1055071"/>
            <a:ext cx="7370170" cy="8203229"/>
            <a:chOff x="0" y="0"/>
            <a:chExt cx="1941115" cy="2160521"/>
          </a:xfrm>
        </p:grpSpPr>
        <p:sp>
          <p:nvSpPr>
            <p:cNvPr id="5" name="Freeform 5"/>
            <p:cNvSpPr/>
            <p:nvPr/>
          </p:nvSpPr>
          <p:spPr>
            <a:xfrm>
              <a:off x="0" y="0"/>
              <a:ext cx="1941115" cy="2160521"/>
            </a:xfrm>
            <a:custGeom>
              <a:avLst/>
              <a:gdLst/>
              <a:ahLst/>
              <a:cxnLst/>
              <a:rect l="l" t="t" r="r" b="b"/>
              <a:pathLst>
                <a:path w="1941115" h="2160521">
                  <a:moveTo>
                    <a:pt x="0" y="0"/>
                  </a:moveTo>
                  <a:lnTo>
                    <a:pt x="1941115" y="0"/>
                  </a:lnTo>
                  <a:lnTo>
                    <a:pt x="1941115" y="2160521"/>
                  </a:lnTo>
                  <a:lnTo>
                    <a:pt x="0" y="2160521"/>
                  </a:lnTo>
                  <a:close/>
                </a:path>
              </a:pathLst>
            </a:custGeom>
            <a:solidFill>
              <a:srgbClr val="ECECF3"/>
            </a:solidFill>
          </p:spPr>
        </p:sp>
        <p:sp>
          <p:nvSpPr>
            <p:cNvPr id="6" name="TextBox 6"/>
            <p:cNvSpPr txBox="1"/>
            <p:nvPr/>
          </p:nvSpPr>
          <p:spPr>
            <a:xfrm>
              <a:off x="0" y="-47625"/>
              <a:ext cx="1941115" cy="2208146"/>
            </a:xfrm>
            <a:prstGeom prst="rect">
              <a:avLst/>
            </a:prstGeom>
          </p:spPr>
          <p:txBody>
            <a:bodyPr lIns="50800" tIns="50800" rIns="50800" bIns="50800" rtlCol="0" anchor="ctr"/>
            <a:lstStyle/>
            <a:p>
              <a:pPr algn="ctr">
                <a:lnSpc>
                  <a:spcPts val="3010"/>
                </a:lnSpc>
              </a:pPr>
              <a:endParaRPr/>
            </a:p>
          </p:txBody>
        </p:sp>
      </p:grpSp>
      <p:sp>
        <p:nvSpPr>
          <p:cNvPr id="13" name="Freeform 13"/>
          <p:cNvSpPr/>
          <p:nvPr/>
        </p:nvSpPr>
        <p:spPr>
          <a:xfrm>
            <a:off x="15673008" y="0"/>
            <a:ext cx="2598121" cy="2598121"/>
          </a:xfrm>
          <a:custGeom>
            <a:avLst/>
            <a:gdLst/>
            <a:ahLst/>
            <a:cxnLst/>
            <a:rect l="l" t="t" r="r" b="b"/>
            <a:pathLst>
              <a:path w="2598121" h="2598121">
                <a:moveTo>
                  <a:pt x="0" y="0"/>
                </a:moveTo>
                <a:lnTo>
                  <a:pt x="2598122" y="0"/>
                </a:lnTo>
                <a:lnTo>
                  <a:pt x="2598122" y="2598121"/>
                </a:lnTo>
                <a:lnTo>
                  <a:pt x="0" y="25981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flipH="1" flipV="1">
            <a:off x="15673008" y="7688879"/>
            <a:ext cx="2598121" cy="2598121"/>
          </a:xfrm>
          <a:custGeom>
            <a:avLst/>
            <a:gdLst/>
            <a:ahLst/>
            <a:cxnLst/>
            <a:rect l="l" t="t" r="r" b="b"/>
            <a:pathLst>
              <a:path w="2598121" h="2598121">
                <a:moveTo>
                  <a:pt x="2598122" y="2598121"/>
                </a:moveTo>
                <a:lnTo>
                  <a:pt x="0" y="2598121"/>
                </a:lnTo>
                <a:lnTo>
                  <a:pt x="0" y="0"/>
                </a:lnTo>
                <a:lnTo>
                  <a:pt x="2598122" y="0"/>
                </a:lnTo>
                <a:lnTo>
                  <a:pt x="2598122" y="259812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10896600" y="4229100"/>
            <a:ext cx="5711767" cy="1292225"/>
          </a:xfrm>
          <a:prstGeom prst="rect">
            <a:avLst/>
          </a:prstGeom>
        </p:spPr>
        <p:txBody>
          <a:bodyPr lIns="0" tIns="0" rIns="0" bIns="0" rtlCol="0" anchor="t">
            <a:spAutoFit/>
          </a:bodyPr>
          <a:lstStyle/>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quả</a:t>
            </a:r>
          </a:p>
        </p:txBody>
      </p:sp>
      <p:pic>
        <p:nvPicPr>
          <p:cNvPr id="28" name="Picture 27"/>
          <p:cNvPicPr/>
          <p:nvPr/>
        </p:nvPicPr>
        <p:blipFill>
          <a:blip r:embed="rId6"/>
          <a:stretch>
            <a:fillRect/>
          </a:stretch>
        </p:blipFill>
        <p:spPr>
          <a:xfrm>
            <a:off x="1066800" y="1055370"/>
            <a:ext cx="8349615" cy="8202295"/>
          </a:xfrm>
          <a:prstGeom prst="rect">
            <a:avLst/>
          </a:prstGeom>
        </p:spPr>
      </p:pic>
      <p:sp>
        <p:nvSpPr>
          <p:cNvPr id="8" name="Rectangle: Rounded Corners 7">
            <a:extLst>
              <a:ext uri="{FF2B5EF4-FFF2-40B4-BE49-F238E27FC236}">
                <a16:creationId xmlns:a16="http://schemas.microsoft.com/office/drawing/2014/main" id="{8C6760D8-F2FF-6F70-A105-1AC80988187C}"/>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390"/>
            <a:ext cx="7328478" cy="3104610"/>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9220408" y="1183193"/>
            <a:ext cx="7582962" cy="522605"/>
          </a:xfrm>
          <a:prstGeom prst="rect">
            <a:avLst/>
          </a:prstGeom>
        </p:spPr>
        <p:txBody>
          <a:bodyPr lIns="0" tIns="0" rIns="0" bIns="0" rtlCol="0" anchor="t">
            <a:spAutoFit/>
          </a:bodyPr>
          <a:lstStyle/>
          <a:p>
            <a:pPr marL="0" lvl="0" indent="0" algn="l">
              <a:lnSpc>
                <a:spcPts val="4080"/>
              </a:lnSpc>
            </a:pPr>
            <a:r>
              <a:rPr lang="vi-VN" altLang="en-US" sz="36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Ưu điểm:</a:t>
            </a:r>
          </a:p>
        </p:txBody>
      </p:sp>
      <p:sp>
        <p:nvSpPr>
          <p:cNvPr id="13" name="TextBox 13"/>
          <p:cNvSpPr txBox="1"/>
          <p:nvPr/>
        </p:nvSpPr>
        <p:spPr>
          <a:xfrm>
            <a:off x="9220070" y="5829300"/>
            <a:ext cx="7582962" cy="430530"/>
          </a:xfrm>
          <a:prstGeom prst="rect">
            <a:avLst/>
          </a:prstGeom>
        </p:spPr>
        <p:txBody>
          <a:bodyPr lIns="0" tIns="0" rIns="0" bIns="0" rtlCol="0" anchor="t">
            <a:spAutoFit/>
          </a:bodyPr>
          <a:lstStyle/>
          <a:p>
            <a:pPr marL="0" lvl="0" indent="0" algn="l">
              <a:lnSpc>
                <a:spcPts val="3360"/>
              </a:lnSpc>
              <a:spcBef>
                <a:spcPct val="0"/>
              </a:spcBef>
            </a:pPr>
            <a:r>
              <a:rPr lang="vi-VN" altLang="en-US" sz="3600" b="1" dirty="0">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Nhược điểm:</a:t>
            </a:r>
          </a:p>
        </p:txBody>
      </p:sp>
      <p:sp>
        <p:nvSpPr>
          <p:cNvPr id="14" name="Rectangles 13"/>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algn="ctr"/>
            <a:r>
              <a:rPr lang="vi-VN" altLang="en-US" sz="6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thấp dữ liệu thông qua API bằng Python</a:t>
            </a:r>
            <a:endParaRPr lang="en-US" sz="6000"/>
          </a:p>
        </p:txBody>
      </p:sp>
      <p:sp>
        <p:nvSpPr>
          <p:cNvPr id="16" name="Rectangles 15"/>
          <p:cNvSpPr/>
          <p:nvPr/>
        </p:nvSpPr>
        <p:spPr>
          <a:xfrm>
            <a:off x="9220200" y="1638300"/>
            <a:ext cx="7010400" cy="340677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a:solidFill>
                  <a:schemeClr val="tx2"/>
                </a:solidFill>
                <a:latin typeface="Times New Roman" panose="02020603050405020304" charset="0"/>
                <a:cs typeface="Times New Roman" panose="02020603050405020304" charset="0"/>
              </a:rPr>
              <a:t>- Linh hoạt và tùy biến cao</a:t>
            </a:r>
          </a:p>
          <a:p>
            <a:pPr algn="l">
              <a:lnSpc>
                <a:spcPct val="150000"/>
              </a:lnSpc>
            </a:pPr>
            <a:r>
              <a:rPr lang="en-US" altLang="en-US" sz="3200">
                <a:solidFill>
                  <a:schemeClr val="tx2"/>
                </a:solidFill>
                <a:latin typeface="Times New Roman" panose="02020603050405020304" charset="0"/>
                <a:cs typeface="Times New Roman" panose="02020603050405020304" charset="0"/>
              </a:rPr>
              <a:t>- Thư viện hỗ trợ phong phú</a:t>
            </a:r>
          </a:p>
          <a:p>
            <a:pPr algn="l">
              <a:lnSpc>
                <a:spcPct val="150000"/>
              </a:lnSpc>
            </a:pPr>
            <a:r>
              <a:rPr lang="en-US" altLang="en-US" sz="3200">
                <a:solidFill>
                  <a:schemeClr val="tx2"/>
                </a:solidFill>
                <a:latin typeface="Times New Roman" panose="02020603050405020304" charset="0"/>
                <a:cs typeface="Times New Roman" panose="02020603050405020304" charset="0"/>
              </a:rPr>
              <a:t>- Tiết kiệm chi phí</a:t>
            </a:r>
          </a:p>
          <a:p>
            <a:pPr algn="l">
              <a:lnSpc>
                <a:spcPct val="150000"/>
              </a:lnSpc>
            </a:pPr>
            <a:r>
              <a:rPr lang="en-US" altLang="en-US" sz="3200">
                <a:solidFill>
                  <a:schemeClr val="tx2"/>
                </a:solidFill>
                <a:latin typeface="Times New Roman" panose="02020603050405020304" charset="0"/>
                <a:cs typeface="Times New Roman" panose="02020603050405020304" charset="0"/>
              </a:rPr>
              <a:t>- Khả năng mở rộng</a:t>
            </a:r>
          </a:p>
        </p:txBody>
      </p:sp>
      <p:sp>
        <p:nvSpPr>
          <p:cNvPr id="17" name="Rectangles 16"/>
          <p:cNvSpPr/>
          <p:nvPr/>
        </p:nvSpPr>
        <p:spPr>
          <a:xfrm>
            <a:off x="9067800" y="6286500"/>
            <a:ext cx="7010400" cy="2219509"/>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Yêu</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cầu</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kỹ</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năng</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lập</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trình</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Quản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lý</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môi</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trường</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Giới</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hạn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hiệu</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năng</a:t>
            </a:r>
            <a:r>
              <a:rPr lang="en-US" altLang="en-US" sz="3200" dirty="0">
                <a:solidFill>
                  <a:schemeClr val="tx2"/>
                </a:solidFill>
                <a:latin typeface="Times New Roman" panose="02020603050405020304" charset="0"/>
                <a:cs typeface="Times New Roman" panose="02020603050405020304" charset="0"/>
              </a:rPr>
              <a:t> </a:t>
            </a:r>
          </a:p>
        </p:txBody>
      </p:sp>
      <p:sp>
        <p:nvSpPr>
          <p:cNvPr id="18" name="Rectangles 17"/>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marL="0" lvl="0" indent="0" algn="ctr">
              <a:lnSpc>
                <a:spcPct val="125000"/>
              </a:lnSpc>
              <a:spcBef>
                <a:spcPts val="0"/>
              </a:spcBef>
              <a:spcAft>
                <a:spcPts val="0"/>
              </a:spcAft>
            </a:pPr>
            <a:r>
              <a:rPr lang="vi-VN" altLang="en-US" sz="6000" b="1" dirty="0">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bằng phần mềm quản lý đám mây</a:t>
            </a:r>
            <a:endParaRPr lang="en-US" sz="6000" dirty="0"/>
          </a:p>
        </p:txBody>
      </p:sp>
      <p:sp>
        <p:nvSpPr>
          <p:cNvPr id="19" name="Rectangles 18"/>
          <p:cNvSpPr/>
          <p:nvPr/>
        </p:nvSpPr>
        <p:spPr>
          <a:xfrm>
            <a:off x="9144000" y="1695207"/>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Dễ</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triển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khai</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và</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sử</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dụng</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Hiệu</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năng</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cao</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và</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ổn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định</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Khả năng mở rộng</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Quản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lý</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tự</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động</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An </a:t>
            </a:r>
            <a:r>
              <a:rPr lang="en-US" altLang="en-US" sz="3200" dirty="0" err="1">
                <a:solidFill>
                  <a:schemeClr val="tx2"/>
                </a:solidFill>
                <a:latin typeface="Times New Roman" panose="02020603050405020304" charset="0"/>
                <a:cs typeface="Times New Roman" panose="02020603050405020304" charset="0"/>
              </a:rPr>
              <a:t>toàn</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dữ</a:t>
            </a:r>
            <a:r>
              <a:rPr lang="en-US" altLang="en-US" sz="3200" dirty="0">
                <a:solidFill>
                  <a:schemeClr val="tx2"/>
                </a:solidFill>
                <a:latin typeface="Times New Roman" panose="02020603050405020304" charset="0"/>
                <a:cs typeface="Times New Roman" panose="02020603050405020304" charset="0"/>
              </a:rPr>
              <a:t> </a:t>
            </a:r>
            <a:r>
              <a:rPr lang="en-US" altLang="en-US" sz="3200" dirty="0" err="1">
                <a:solidFill>
                  <a:schemeClr val="tx2"/>
                </a:solidFill>
                <a:latin typeface="Times New Roman" panose="02020603050405020304" charset="0"/>
                <a:cs typeface="Times New Roman" panose="02020603050405020304" charset="0"/>
              </a:rPr>
              <a:t>liệu</a:t>
            </a:r>
            <a:endParaRPr lang="en-US" altLang="en-US" sz="3200" dirty="0">
              <a:solidFill>
                <a:schemeClr val="tx2"/>
              </a:solidFill>
              <a:latin typeface="Times New Roman" panose="02020603050405020304" charset="0"/>
              <a:cs typeface="Times New Roman" panose="02020603050405020304" charset="0"/>
            </a:endParaRPr>
          </a:p>
        </p:txBody>
      </p:sp>
      <p:sp>
        <p:nvSpPr>
          <p:cNvPr id="20" name="Rectangles 19"/>
          <p:cNvSpPr/>
          <p:nvPr/>
        </p:nvSpPr>
        <p:spPr>
          <a:xfrm>
            <a:off x="9144000" y="6292958"/>
            <a:ext cx="7010400" cy="307663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Chi phí cao</a:t>
            </a:r>
          </a:p>
          <a:p>
            <a:pPr algn="l">
              <a:lnSpc>
                <a:spcPct val="150000"/>
              </a:lnSpc>
            </a:pPr>
            <a:r>
              <a:rPr lang="vi-VN" altLang="en-US" sz="3200" dirty="0">
                <a:solidFill>
                  <a:schemeClr val="tx2"/>
                </a:solidFill>
                <a:latin typeface="Times New Roman" panose="02020603050405020304" charset="0"/>
                <a:cs typeface="Times New Roman" panose="02020603050405020304" charset="0"/>
              </a:rPr>
              <a:t>- Phụ thuộc nhà cung cấp</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Giới hạn tùy biến</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Yêu cầu kỹ năng quản lý đám mây</a:t>
            </a:r>
          </a:p>
        </p:txBody>
      </p:sp>
      <p:sp>
        <p:nvSpPr>
          <p:cNvPr id="21" name="Rectangles 20"/>
          <p:cNvSpPr/>
          <p:nvPr/>
        </p:nvSpPr>
        <p:spPr>
          <a:xfrm>
            <a:off x="457200"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marL="0" lvl="0" indent="0" algn="ctr">
              <a:lnSpc>
                <a:spcPct val="150000"/>
              </a:lnSpc>
              <a:spcBef>
                <a:spcPct val="0"/>
              </a:spcBef>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a:t>
            </a:r>
          </a:p>
          <a:p>
            <a:pPr marL="0" lvl="0" indent="0" algn="ctr">
              <a:lnSpc>
                <a:spcPct val="150000"/>
              </a:lnSpc>
              <a:spcBef>
                <a:spcPct val="0"/>
              </a:spcBef>
            </a:pPr>
            <a:r>
              <a:rPr lang="vi-VN" altLang="en-US" sz="58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qua việc bán hàng</a:t>
            </a:r>
            <a:endParaRPr lang="en-US" sz="5800"/>
          </a:p>
        </p:txBody>
      </p:sp>
      <p:sp>
        <p:nvSpPr>
          <p:cNvPr id="22" name="Rectangles 21"/>
          <p:cNvSpPr/>
          <p:nvPr/>
        </p:nvSpPr>
        <p:spPr>
          <a:xfrm>
            <a:off x="9067800" y="1938987"/>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D</a:t>
            </a:r>
            <a:r>
              <a:rPr lang="vi-VN" altLang="en-US" sz="3200" dirty="0">
                <a:solidFill>
                  <a:schemeClr val="tx2"/>
                </a:solidFill>
                <a:latin typeface="Times New Roman" panose="02020603050405020304" charset="0"/>
                <a:cs typeface="Times New Roman" panose="02020603050405020304" charset="0"/>
              </a:rPr>
              <a:t>ữ liệu thực tế</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Tối ưu hóa chiến lược kinh doanh</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Đo lường hiệu quả</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Dễ tiếp cận và cập nhật liên tục</a:t>
            </a:r>
          </a:p>
          <a:p>
            <a:pPr algn="l">
              <a:lnSpc>
                <a:spcPct val="150000"/>
              </a:lnSpc>
            </a:pPr>
            <a:endParaRPr lang="vi-VN" altLang="en-US" sz="3200" dirty="0">
              <a:solidFill>
                <a:schemeClr val="tx2"/>
              </a:solidFill>
              <a:latin typeface="Times New Roman" panose="02020603050405020304" charset="0"/>
              <a:cs typeface="Times New Roman" panose="02020603050405020304" charset="0"/>
            </a:endParaRPr>
          </a:p>
        </p:txBody>
      </p:sp>
      <p:sp>
        <p:nvSpPr>
          <p:cNvPr id="23" name="Rectangles 22"/>
          <p:cNvSpPr/>
          <p:nvPr/>
        </p:nvSpPr>
        <p:spPr>
          <a:xfrm>
            <a:off x="9095874" y="6342682"/>
            <a:ext cx="7010400" cy="3012197"/>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Khó thu thập dữ liệu quy mô lớn</a:t>
            </a:r>
          </a:p>
          <a:p>
            <a:pPr algn="l">
              <a:lnSpc>
                <a:spcPct val="150000"/>
              </a:lnSpc>
            </a:pPr>
            <a:r>
              <a:rPr lang="vi-VN" altLang="en-US" sz="3200" dirty="0">
                <a:solidFill>
                  <a:schemeClr val="tx2"/>
                </a:solidFill>
                <a:latin typeface="Times New Roman" panose="02020603050405020304" charset="0"/>
                <a:cs typeface="Times New Roman" panose="02020603050405020304" charset="0"/>
              </a:rPr>
              <a:t>- Chi phí đầu tư</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Bảo mật dữ liệu</a:t>
            </a:r>
          </a:p>
          <a:p>
            <a:pPr marL="457200" indent="-457200" algn="l">
              <a:lnSpc>
                <a:spcPct val="150000"/>
              </a:lnSpc>
              <a:buFontTx/>
              <a:buChar char="-"/>
            </a:pPr>
            <a:endParaRPr lang="en-US" altLang="en-US" sz="3200" dirty="0">
              <a:solidFill>
                <a:schemeClr val="tx2"/>
              </a:solidFill>
              <a:latin typeface="Times New Roman" panose="02020603050405020304" charset="0"/>
              <a:cs typeface="Times New Roman" panose="02020603050405020304" charset="0"/>
            </a:endParaRPr>
          </a:p>
        </p:txBody>
      </p:sp>
      <p:sp>
        <p:nvSpPr>
          <p:cNvPr id="24" name="Rectangles 23"/>
          <p:cNvSpPr/>
          <p:nvPr/>
        </p:nvSpPr>
        <p:spPr>
          <a:xfrm>
            <a:off x="464533" y="2095500"/>
            <a:ext cx="7315200" cy="4876800"/>
          </a:xfrm>
          <a:prstGeom prst="rect">
            <a:avLst/>
          </a:prstGeom>
          <a:solidFill>
            <a:schemeClr val="bg1"/>
          </a:solidFill>
        </p:spPr>
        <p:style>
          <a:lnRef idx="2">
            <a:schemeClr val="accent1"/>
          </a:lnRef>
          <a:fillRef idx="0">
            <a:srgbClr val="FFFFFF"/>
          </a:fillRef>
          <a:effectRef idx="0">
            <a:srgbClr val="FFFFFF"/>
          </a:effectRef>
          <a:fontRef idx="minor">
            <a:schemeClr val="tx1"/>
          </a:fontRef>
        </p:style>
        <p:txBody>
          <a:bodyPr rtlCol="0" anchor="ctr"/>
          <a:lstStyle/>
          <a:p>
            <a:pPr marL="0" lvl="0" indent="0" algn="ctr">
              <a:lnSpc>
                <a:spcPct val="125000"/>
              </a:lnSpc>
              <a:spcBef>
                <a:spcPts val="0"/>
              </a:spcBef>
              <a:spcAft>
                <a:spcPts val="0"/>
              </a:spcAft>
            </a:pPr>
            <a:r>
              <a:rPr lang="vi-VN" altLang="en-US" sz="5800" b="1" dirty="0">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Giải pháp thu thập dữ liệu thông qua API qua việc hợp tác với các cửa hàng </a:t>
            </a:r>
            <a:endParaRPr lang="en-US" sz="5800" dirty="0"/>
          </a:p>
        </p:txBody>
      </p:sp>
      <p:sp>
        <p:nvSpPr>
          <p:cNvPr id="25" name="Rectangles 24"/>
          <p:cNvSpPr/>
          <p:nvPr/>
        </p:nvSpPr>
        <p:spPr>
          <a:xfrm>
            <a:off x="8991600" y="1911925"/>
            <a:ext cx="7010400" cy="380746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Nguồn dữ liệu phong phú</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Tiết kiệm chi phí</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Tăng cường mối quan hệ hợp tác</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Dữ liệu thực tế và kiệp thời</a:t>
            </a:r>
          </a:p>
          <a:p>
            <a:pPr algn="l">
              <a:lnSpc>
                <a:spcPct val="150000"/>
              </a:lnSpc>
            </a:pPr>
            <a:endParaRPr lang="vi-VN" altLang="en-US" sz="3200" dirty="0">
              <a:solidFill>
                <a:schemeClr val="tx2"/>
              </a:solidFill>
              <a:latin typeface="Times New Roman" panose="02020603050405020304" charset="0"/>
              <a:cs typeface="Times New Roman" panose="02020603050405020304" charset="0"/>
            </a:endParaRPr>
          </a:p>
        </p:txBody>
      </p:sp>
      <p:sp>
        <p:nvSpPr>
          <p:cNvPr id="26" name="Rectangles 25"/>
          <p:cNvSpPr/>
          <p:nvPr/>
        </p:nvSpPr>
        <p:spPr>
          <a:xfrm>
            <a:off x="9027695" y="6259830"/>
            <a:ext cx="7331075" cy="301756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l">
              <a:lnSpc>
                <a:spcPct val="150000"/>
              </a:lnSpc>
            </a:pPr>
            <a:r>
              <a:rPr lang="en-US" altLang="en-US" sz="3200" dirty="0">
                <a:solidFill>
                  <a:schemeClr val="tx2"/>
                </a:solidFill>
                <a:latin typeface="Times New Roman" panose="02020603050405020304" charset="0"/>
                <a:cs typeface="Times New Roman" panose="02020603050405020304" charset="0"/>
              </a:rPr>
              <a:t>-</a:t>
            </a:r>
            <a:r>
              <a:rPr lang="vi-VN" altLang="en-US" sz="3200" dirty="0">
                <a:solidFill>
                  <a:schemeClr val="tx2"/>
                </a:solidFill>
                <a:latin typeface="Times New Roman" panose="02020603050405020304" charset="0"/>
                <a:cs typeface="Times New Roman" panose="02020603050405020304" charset="0"/>
              </a:rPr>
              <a:t> Phụ thuộc vào các cửa hàng</a:t>
            </a:r>
          </a:p>
          <a:p>
            <a:pPr algn="l">
              <a:lnSpc>
                <a:spcPct val="150000"/>
              </a:lnSpc>
            </a:pPr>
            <a:r>
              <a:rPr lang="vi-VN" altLang="en-US" sz="3200" dirty="0">
                <a:solidFill>
                  <a:schemeClr val="tx2"/>
                </a:solidFill>
                <a:latin typeface="Times New Roman" panose="02020603050405020304" charset="0"/>
                <a:cs typeface="Times New Roman" panose="02020603050405020304" charset="0"/>
              </a:rPr>
              <a:t>- Khó kiểm soát chất lượng dữ liệu</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en-US" altLang="en-US" sz="3200" dirty="0">
                <a:solidFill>
                  <a:schemeClr val="tx2"/>
                </a:solidFill>
                <a:latin typeface="Times New Roman" panose="02020603050405020304" charset="0"/>
                <a:cs typeface="Times New Roman" panose="02020603050405020304" charset="0"/>
              </a:rPr>
              <a:t>- </a:t>
            </a:r>
            <a:r>
              <a:rPr lang="vi-VN" altLang="en-US" sz="3200" dirty="0">
                <a:solidFill>
                  <a:schemeClr val="tx2"/>
                </a:solidFill>
                <a:latin typeface="Times New Roman" panose="02020603050405020304" charset="0"/>
                <a:cs typeface="Times New Roman" panose="02020603050405020304" charset="0"/>
              </a:rPr>
              <a:t>Rủi ro bảo mật và quyền riêng tư</a:t>
            </a:r>
            <a:endParaRPr lang="en-US" altLang="en-US" sz="3200" dirty="0">
              <a:solidFill>
                <a:schemeClr val="tx2"/>
              </a:solidFill>
              <a:latin typeface="Times New Roman" panose="02020603050405020304" charset="0"/>
              <a:cs typeface="Times New Roman" panose="02020603050405020304" charset="0"/>
            </a:endParaRPr>
          </a:p>
          <a:p>
            <a:pPr algn="l">
              <a:lnSpc>
                <a:spcPct val="150000"/>
              </a:lnSpc>
            </a:pPr>
            <a:r>
              <a:rPr lang="vi-VN" altLang="en-US" sz="3200" dirty="0">
                <a:solidFill>
                  <a:schemeClr val="tx2"/>
                </a:solidFill>
                <a:latin typeface="Times New Roman" panose="02020603050405020304" charset="0"/>
                <a:cs typeface="Times New Roman" panose="02020603050405020304" charset="0"/>
              </a:rPr>
              <a:t>- Khó khăng trong việc đồng bộ hóa dữ liệu</a:t>
            </a:r>
          </a:p>
        </p:txBody>
      </p:sp>
      <p:sp>
        <p:nvSpPr>
          <p:cNvPr id="6" name="Rectangle: Rounded Corners 5">
            <a:extLst>
              <a:ext uri="{FF2B5EF4-FFF2-40B4-BE49-F238E27FC236}">
                <a16:creationId xmlns:a16="http://schemas.microsoft.com/office/drawing/2014/main" id="{E01201D9-2300-A584-88CB-AB78CAA35AD6}"/>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250" fill="hold">
                                          <p:stCondLst>
                                            <p:cond delay="0"/>
                                          </p:stCondLst>
                                        </p:cTn>
                                        <p:tgtEl>
                                          <p:spTgt spid="14"/>
                                        </p:tgtEl>
                                        <p:attrNameLst>
                                          <p:attrName>style.visibility</p:attrName>
                                        </p:attrNameLst>
                                      </p:cBhvr>
                                      <p:to>
                                        <p:strVal val="visible"/>
                                      </p:to>
                                    </p:set>
                                    <p:animEffect transition="in" filter="box(in)">
                                      <p:cBhvr>
                                        <p:cTn id="7" dur="25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250" fill="hold">
                                          <p:stCondLst>
                                            <p:cond delay="0"/>
                                          </p:stCondLst>
                                        </p:cTn>
                                        <p:tgtEl>
                                          <p:spTgt spid="9"/>
                                        </p:tgtEl>
                                        <p:attrNameLst>
                                          <p:attrName>style.visibility</p:attrName>
                                        </p:attrNameLst>
                                      </p:cBhvr>
                                      <p:to>
                                        <p:strVal val="visible"/>
                                      </p:to>
                                    </p:set>
                                    <p:animEffect transition="in" filter="plus(in)">
                                      <p:cBhvr>
                                        <p:cTn id="12" dur="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250" fill="hold">
                                          <p:stCondLst>
                                            <p:cond delay="0"/>
                                          </p:stCondLst>
                                        </p:cTn>
                                        <p:tgtEl>
                                          <p:spTgt spid="16"/>
                                        </p:tgtEl>
                                        <p:attrNameLst>
                                          <p:attrName>style.visibility</p:attrName>
                                        </p:attrNameLst>
                                      </p:cBhvr>
                                      <p:to>
                                        <p:strVal val="visible"/>
                                      </p:to>
                                    </p:set>
                                    <p:animEffect transition="in" filter="box(in)">
                                      <p:cBhvr>
                                        <p:cTn id="17" dur="25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250" fill="hold">
                                          <p:stCondLst>
                                            <p:cond delay="0"/>
                                          </p:stCondLst>
                                        </p:cTn>
                                        <p:tgtEl>
                                          <p:spTgt spid="13"/>
                                        </p:tgtEl>
                                        <p:attrNameLst>
                                          <p:attrName>style.visibility</p:attrName>
                                        </p:attrNameLst>
                                      </p:cBhvr>
                                      <p:to>
                                        <p:strVal val="visible"/>
                                      </p:to>
                                    </p:set>
                                    <p:animEffect transition="in" filter="plus(in)">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250" fill="hold">
                                          <p:stCondLst>
                                            <p:cond delay="0"/>
                                          </p:stCondLst>
                                        </p:cTn>
                                        <p:tgtEl>
                                          <p:spTgt spid="17"/>
                                        </p:tgtEl>
                                        <p:attrNameLst>
                                          <p:attrName>style.visibility</p:attrName>
                                        </p:attrNameLst>
                                      </p:cBhvr>
                                      <p:to>
                                        <p:strVal val="visible"/>
                                      </p:to>
                                    </p:set>
                                    <p:animEffect transition="in" filter="box(in)">
                                      <p:cBhvr>
                                        <p:cTn id="27" dur="25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250" fill="hold">
                                          <p:stCondLst>
                                            <p:cond delay="0"/>
                                          </p:stCondLst>
                                        </p:cTn>
                                        <p:tgtEl>
                                          <p:spTgt spid="18"/>
                                        </p:tgtEl>
                                        <p:attrNameLst>
                                          <p:attrName>style.visibility</p:attrName>
                                        </p:attrNameLst>
                                      </p:cBhvr>
                                      <p:to>
                                        <p:strVal val="visible"/>
                                      </p:to>
                                    </p:set>
                                    <p:animEffect transition="in" filter="box(in)">
                                      <p:cBhvr>
                                        <p:cTn id="32" dur="25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250" fill="hold">
                                          <p:stCondLst>
                                            <p:cond delay="0"/>
                                          </p:stCondLst>
                                        </p:cTn>
                                        <p:tgtEl>
                                          <p:spTgt spid="19"/>
                                        </p:tgtEl>
                                        <p:attrNameLst>
                                          <p:attrName>style.visibility</p:attrName>
                                        </p:attrNameLst>
                                      </p:cBhvr>
                                      <p:to>
                                        <p:strVal val="visible"/>
                                      </p:to>
                                    </p:set>
                                    <p:animEffect transition="in" filter="box(in)">
                                      <p:cBhvr>
                                        <p:cTn id="37" dur="25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250" fill="hold">
                                          <p:stCondLst>
                                            <p:cond delay="0"/>
                                          </p:stCondLst>
                                        </p:cTn>
                                        <p:tgtEl>
                                          <p:spTgt spid="20"/>
                                        </p:tgtEl>
                                        <p:attrNameLst>
                                          <p:attrName>style.visibility</p:attrName>
                                        </p:attrNameLst>
                                      </p:cBhvr>
                                      <p:to>
                                        <p:strVal val="visible"/>
                                      </p:to>
                                    </p:set>
                                    <p:animEffect transition="in" filter="box(in)">
                                      <p:cBhvr>
                                        <p:cTn id="42" dur="25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250" fill="hold">
                                          <p:stCondLst>
                                            <p:cond delay="0"/>
                                          </p:stCondLst>
                                        </p:cTn>
                                        <p:tgtEl>
                                          <p:spTgt spid="21"/>
                                        </p:tgtEl>
                                        <p:attrNameLst>
                                          <p:attrName>style.visibility</p:attrName>
                                        </p:attrNameLst>
                                      </p:cBhvr>
                                      <p:to>
                                        <p:strVal val="visible"/>
                                      </p:to>
                                    </p:set>
                                    <p:animEffect transition="in" filter="box(in)">
                                      <p:cBhvr>
                                        <p:cTn id="47" dur="25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250" fill="hold">
                                          <p:stCondLst>
                                            <p:cond delay="0"/>
                                          </p:stCondLst>
                                        </p:cTn>
                                        <p:tgtEl>
                                          <p:spTgt spid="22"/>
                                        </p:tgtEl>
                                        <p:attrNameLst>
                                          <p:attrName>style.visibility</p:attrName>
                                        </p:attrNameLst>
                                      </p:cBhvr>
                                      <p:to>
                                        <p:strVal val="visible"/>
                                      </p:to>
                                    </p:set>
                                    <p:animEffect transition="in" filter="box(in)">
                                      <p:cBhvr>
                                        <p:cTn id="52" dur="25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250" fill="hold">
                                          <p:stCondLst>
                                            <p:cond delay="0"/>
                                          </p:stCondLst>
                                        </p:cTn>
                                        <p:tgtEl>
                                          <p:spTgt spid="23"/>
                                        </p:tgtEl>
                                        <p:attrNameLst>
                                          <p:attrName>style.visibility</p:attrName>
                                        </p:attrNameLst>
                                      </p:cBhvr>
                                      <p:to>
                                        <p:strVal val="visible"/>
                                      </p:to>
                                    </p:set>
                                    <p:animEffect transition="in" filter="box(in)">
                                      <p:cBhvr>
                                        <p:cTn id="57" dur="25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250" fill="hold">
                                          <p:stCondLst>
                                            <p:cond delay="0"/>
                                          </p:stCondLst>
                                        </p:cTn>
                                        <p:tgtEl>
                                          <p:spTgt spid="24"/>
                                        </p:tgtEl>
                                        <p:attrNameLst>
                                          <p:attrName>style.visibility</p:attrName>
                                        </p:attrNameLst>
                                      </p:cBhvr>
                                      <p:to>
                                        <p:strVal val="visible"/>
                                      </p:to>
                                    </p:set>
                                    <p:animEffect transition="in" filter="box(in)">
                                      <p:cBhvr>
                                        <p:cTn id="62" dur="25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250" fill="hold">
                                          <p:stCondLst>
                                            <p:cond delay="0"/>
                                          </p:stCondLst>
                                        </p:cTn>
                                        <p:tgtEl>
                                          <p:spTgt spid="25"/>
                                        </p:tgtEl>
                                        <p:attrNameLst>
                                          <p:attrName>style.visibility</p:attrName>
                                        </p:attrNameLst>
                                      </p:cBhvr>
                                      <p:to>
                                        <p:strVal val="visible"/>
                                      </p:to>
                                    </p:set>
                                    <p:animEffect transition="in" filter="box(in)">
                                      <p:cBhvr>
                                        <p:cTn id="67" dur="25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250" fill="hold">
                                          <p:stCondLst>
                                            <p:cond delay="0"/>
                                          </p:stCondLst>
                                        </p:cTn>
                                        <p:tgtEl>
                                          <p:spTgt spid="26"/>
                                        </p:tgtEl>
                                        <p:attrNameLst>
                                          <p:attrName>style.visibility</p:attrName>
                                        </p:attrNameLst>
                                      </p:cBhvr>
                                      <p:to>
                                        <p:strVal val="visible"/>
                                      </p:to>
                                    </p:set>
                                    <p:animEffect transition="in" filter="box(in)">
                                      <p:cBhvr>
                                        <p:cTn id="72"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4" grpId="0" animBg="1"/>
      <p:bldP spid="14" grpId="1" animBg="1"/>
      <p:bldP spid="16" grpId="0" animBg="1"/>
      <p:bldP spid="16" grpId="1" animBg="1"/>
      <p:bldP spid="17" grpId="0" animBg="1"/>
      <p:bldP spid="17" grpId="1" animBg="1"/>
      <p:bldP spid="18" grpId="0" bldLvl="0" animBg="1"/>
      <p:bldP spid="18" grpId="1" animBg="1"/>
      <p:bldP spid="19" grpId="0" animBg="1"/>
      <p:bldP spid="19" grpId="1" animBg="1"/>
      <p:bldP spid="20" grpId="0" animBg="1"/>
      <p:bldP spid="20" grpId="1" animBg="1"/>
      <p:bldP spid="21" grpId="0" bldLvl="0" animBg="1"/>
      <p:bldP spid="21" grpId="1" animBg="1"/>
      <p:bldP spid="22" grpId="0" bldLvl="0" animBg="1"/>
      <p:bldP spid="22" grpId="1" animBg="1"/>
      <p:bldP spid="23" grpId="0" bldLvl="0" animBg="1"/>
      <p:bldP spid="23" grpId="1" animBg="1"/>
      <p:bldP spid="24" grpId="0" bldLvl="0" animBg="1"/>
      <p:bldP spid="24" grpId="1" animBg="1"/>
      <p:bldP spid="25" grpId="0" bldLvl="0" animBg="1"/>
      <p:bldP spid="25" grpId="1" animBg="1"/>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0085070" y="1055370"/>
            <a:ext cx="7174230" cy="8202930"/>
            <a:chOff x="0" y="0"/>
            <a:chExt cx="1941115" cy="2160521"/>
          </a:xfrm>
        </p:grpSpPr>
        <p:sp>
          <p:nvSpPr>
            <p:cNvPr id="5" name="Freeform 5"/>
            <p:cNvSpPr/>
            <p:nvPr/>
          </p:nvSpPr>
          <p:spPr>
            <a:xfrm>
              <a:off x="0" y="0"/>
              <a:ext cx="1941115" cy="2160521"/>
            </a:xfrm>
            <a:custGeom>
              <a:avLst/>
              <a:gdLst/>
              <a:ahLst/>
              <a:cxnLst/>
              <a:rect l="l" t="t" r="r" b="b"/>
              <a:pathLst>
                <a:path w="1941115" h="2160521">
                  <a:moveTo>
                    <a:pt x="0" y="0"/>
                  </a:moveTo>
                  <a:lnTo>
                    <a:pt x="1941115" y="0"/>
                  </a:lnTo>
                  <a:lnTo>
                    <a:pt x="1941115" y="2160521"/>
                  </a:lnTo>
                  <a:lnTo>
                    <a:pt x="0" y="2160521"/>
                  </a:lnTo>
                  <a:close/>
                </a:path>
              </a:pathLst>
            </a:custGeom>
            <a:solidFill>
              <a:srgbClr val="ECECF3"/>
            </a:solidFill>
          </p:spPr>
        </p:sp>
        <p:sp>
          <p:nvSpPr>
            <p:cNvPr id="6" name="TextBox 6"/>
            <p:cNvSpPr txBox="1"/>
            <p:nvPr/>
          </p:nvSpPr>
          <p:spPr>
            <a:xfrm>
              <a:off x="0" y="-47625"/>
              <a:ext cx="1941115" cy="2208146"/>
            </a:xfrm>
            <a:prstGeom prst="rect">
              <a:avLst/>
            </a:prstGeom>
          </p:spPr>
          <p:txBody>
            <a:bodyPr lIns="50800" tIns="50800" rIns="50800" bIns="50800" rtlCol="0" anchor="ctr"/>
            <a:lstStyle/>
            <a:p>
              <a:pPr algn="ctr">
                <a:lnSpc>
                  <a:spcPts val="3010"/>
                </a:lnSpc>
              </a:pPr>
              <a:endParaRPr/>
            </a:p>
          </p:txBody>
        </p:sp>
      </p:grpSp>
      <p:sp>
        <p:nvSpPr>
          <p:cNvPr id="13" name="Freeform 13"/>
          <p:cNvSpPr/>
          <p:nvPr/>
        </p:nvSpPr>
        <p:spPr>
          <a:xfrm>
            <a:off x="15362555" y="0"/>
            <a:ext cx="2908935" cy="2686050"/>
          </a:xfrm>
          <a:custGeom>
            <a:avLst/>
            <a:gdLst/>
            <a:ahLst/>
            <a:cxnLst/>
            <a:rect l="l" t="t" r="r" b="b"/>
            <a:pathLst>
              <a:path w="2598121" h="2598121">
                <a:moveTo>
                  <a:pt x="0" y="0"/>
                </a:moveTo>
                <a:lnTo>
                  <a:pt x="2598122" y="0"/>
                </a:lnTo>
                <a:lnTo>
                  <a:pt x="2598122" y="2598121"/>
                </a:lnTo>
                <a:lnTo>
                  <a:pt x="0" y="25981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flipH="1" flipV="1">
            <a:off x="15673008" y="7688879"/>
            <a:ext cx="2598121" cy="2598121"/>
          </a:xfrm>
          <a:custGeom>
            <a:avLst/>
            <a:gdLst/>
            <a:ahLst/>
            <a:cxnLst/>
            <a:rect l="l" t="t" r="r" b="b"/>
            <a:pathLst>
              <a:path w="2598121" h="2598121">
                <a:moveTo>
                  <a:pt x="2598122" y="2598121"/>
                </a:moveTo>
                <a:lnTo>
                  <a:pt x="0" y="2598121"/>
                </a:lnTo>
                <a:lnTo>
                  <a:pt x="0" y="0"/>
                </a:lnTo>
                <a:lnTo>
                  <a:pt x="2598122" y="0"/>
                </a:lnTo>
                <a:lnTo>
                  <a:pt x="2598122" y="2598121"/>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3" name="Picture 2"/>
          <p:cNvPicPr/>
          <p:nvPr/>
        </p:nvPicPr>
        <p:blipFill>
          <a:blip r:embed="rId6"/>
          <a:stretch>
            <a:fillRect/>
          </a:stretch>
        </p:blipFill>
        <p:spPr>
          <a:xfrm>
            <a:off x="1066800" y="1104900"/>
            <a:ext cx="8319135" cy="8153400"/>
          </a:xfrm>
          <a:prstGeom prst="rect">
            <a:avLst/>
          </a:prstGeom>
        </p:spPr>
      </p:pic>
      <p:sp>
        <p:nvSpPr>
          <p:cNvPr id="15" name="TextBox 15"/>
          <p:cNvSpPr txBox="1"/>
          <p:nvPr/>
        </p:nvSpPr>
        <p:spPr>
          <a:xfrm>
            <a:off x="10896600" y="3216275"/>
            <a:ext cx="5711767" cy="3877945"/>
          </a:xfrm>
          <a:prstGeom prst="rect">
            <a:avLst/>
          </a:prstGeom>
        </p:spPr>
        <p:txBody>
          <a:bodyPr lIns="0" tIns="0" rIns="0" bIns="0" rtlCol="0" anchor="t">
            <a:spAutoFit/>
          </a:bodyPr>
          <a:lstStyle/>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luận và </a:t>
            </a:r>
          </a:p>
          <a:p>
            <a:pPr marL="0" lvl="0" indent="0" algn="ctr">
              <a:lnSpc>
                <a:spcPts val="10080"/>
              </a:lnSpc>
              <a:spcBef>
                <a:spcPct val="0"/>
              </a:spcBef>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đề xuất</a:t>
            </a:r>
          </a:p>
        </p:txBody>
      </p:sp>
      <p:sp>
        <p:nvSpPr>
          <p:cNvPr id="9" name="Rectangle: Rounded Corners 8">
            <a:extLst>
              <a:ext uri="{FF2B5EF4-FFF2-40B4-BE49-F238E27FC236}">
                <a16:creationId xmlns:a16="http://schemas.microsoft.com/office/drawing/2014/main" id="{B68BDF14-5D94-2627-203E-1B3DC925A5BC}"/>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1"/>
          <p:cNvSpPr txBox="1"/>
          <p:nvPr/>
        </p:nvSpPr>
        <p:spPr>
          <a:xfrm>
            <a:off x="457200" y="1776095"/>
            <a:ext cx="17394555" cy="7939405"/>
          </a:xfrm>
          <a:prstGeom prst="rect">
            <a:avLst/>
          </a:prstGeom>
        </p:spPr>
        <p:txBody>
          <a:bodyPr wrap="square">
            <a:spAutoFit/>
          </a:bodyPr>
          <a:lstStyle/>
          <a:p>
            <a:pPr marL="0" indent="0" algn="just" defTabSz="457200">
              <a:lnSpc>
                <a:spcPct val="150000"/>
              </a:lnSpc>
              <a:spcBef>
                <a:spcPts val="600"/>
              </a:spcBef>
              <a:spcAft>
                <a:spcPts val="600"/>
              </a:spcAft>
            </a:pP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Giải</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pháp</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bằng</a:t>
            </a:r>
            <a:r>
              <a:rPr lang="vi-VN" alt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Python</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a:t>
            </a:r>
            <a:r>
              <a:rPr lang="en-US" sz="3200" dirty="0">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phù</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hợp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các</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lập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trình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viên</a:t>
            </a:r>
            <a:r>
              <a:rPr lang="en-US" sz="3200" dirty="0">
                <a:solidFill>
                  <a:schemeClr val="tx2"/>
                </a:solidFill>
                <a:latin typeface="Times New Roman" panose="02020603050405020304" charset="0"/>
                <a:ea typeface="Times New Roman" panose="02020603050405020304"/>
                <a:cs typeface="Times New Roman" panose="02020603050405020304" charset="0"/>
              </a:rPr>
              <a:t>,</a:t>
            </a:r>
            <a:r>
              <a:rPr lang="zh-CN" sz="3200" dirty="0">
                <a:solidFill>
                  <a:schemeClr val="tx2"/>
                </a:solidFill>
                <a:latin typeface="Times New Roman" panose="02020603050405020304" charset="0"/>
                <a:ea typeface="Times New Roman" panose="02020603050405020304"/>
                <a:cs typeface="Times New Roman" panose="02020603050405020304" charset="0"/>
              </a:rPr>
              <a:t> đội ngủ lập trình, những người có khả năng lập trình,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yêu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cầu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tùy</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chỉnh</a:t>
            </a:r>
            <a:r>
              <a:rPr lang="zh-CN" sz="3200" dirty="0">
                <a:solidFill>
                  <a:schemeClr val="tx2"/>
                </a:solidFill>
                <a:latin typeface="Times New Roman" panose="02020603050405020304" charset="0"/>
                <a:ea typeface="Times New Roman" panose="02020603050405020304"/>
                <a:cs typeface="Times New Roman" panose="02020603050405020304" charset="0"/>
              </a:rPr>
              <a:t>, tính linh hoạt</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cao</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và</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ít</a:t>
            </a:r>
            <a:r>
              <a:rPr lang="zh-CN" sz="3200" dirty="0">
                <a:solidFill>
                  <a:schemeClr val="tx2"/>
                </a:solidFill>
                <a:latin typeface="Times New Roman" panose="02020603050405020304" charset="0"/>
                <a:ea typeface="Times New Roman" panose="02020603050405020304"/>
                <a:cs typeface="Times New Roman" panose="02020603050405020304" charset="0"/>
              </a:rPr>
              <a:t> tốn chi phí</a:t>
            </a:r>
            <a:r>
              <a:rPr lang="en-US" sz="3200" dirty="0">
                <a:solidFill>
                  <a:schemeClr val="tx2"/>
                </a:solidFill>
                <a:latin typeface="Times New Roman" panose="02020603050405020304" charset="0"/>
                <a:ea typeface="Times New Roman" panose="02020603050405020304"/>
                <a:cs typeface="Times New Roman" panose="02020603050405020304" charset="0"/>
              </a:rPr>
              <a:t>.</a:t>
            </a:r>
            <a:endParaRPr lang="en-US" sz="3200" dirty="0">
              <a:latin typeface="Times New Roman" panose="02020603050405020304" charset="0"/>
              <a:ea typeface="Times New Roman" panose="02020603050405020304"/>
              <a:cs typeface="Times New Roman" panose="02020603050405020304" charset="0"/>
            </a:endParaRPr>
          </a:p>
          <a:p>
            <a:pPr marL="0" indent="0" algn="just" defTabSz="457200">
              <a:lnSpc>
                <a:spcPct val="150000"/>
              </a:lnSpc>
              <a:spcBef>
                <a:spcPts val="600"/>
              </a:spcBef>
              <a:spcAft>
                <a:spcPts val="600"/>
              </a:spcAft>
            </a:pP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Giải</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pháp</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thông qua phần mềm</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đám</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mây</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a:t>
            </a:r>
            <a:r>
              <a:rPr lang="en-US" sz="3200" dirty="0">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phù</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hợp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cho</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các</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doanh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nghiệp</a:t>
            </a:r>
            <a:r>
              <a:rPr lang="zh-CN" sz="3200" dirty="0">
                <a:solidFill>
                  <a:schemeClr val="tx2"/>
                </a:solidFill>
                <a:latin typeface="Times New Roman" panose="02020603050405020304" charset="0"/>
                <a:ea typeface="Times New Roman" panose="02020603050405020304"/>
                <a:cs typeface="Times New Roman" panose="02020603050405020304" charset="0"/>
              </a:rPr>
              <a:t>, không yêu cầu cao về khả năng lập trình,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cần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hệ</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thống</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thu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thập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dữ</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liệu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lớn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ổn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định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dễ</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triển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khai</a:t>
            </a:r>
            <a:r>
              <a:rPr lang="zh-CN" sz="3200" dirty="0">
                <a:solidFill>
                  <a:schemeClr val="tx2"/>
                </a:solidFill>
                <a:latin typeface="Times New Roman" panose="02020603050405020304" charset="0"/>
                <a:ea typeface="Times New Roman" panose="02020603050405020304"/>
                <a:cs typeface="Times New Roman" panose="02020603050405020304" charset="0"/>
              </a:rPr>
              <a:t> thực hiện </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và</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có</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khả</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năng</a:t>
            </a:r>
            <a:r>
              <a:rPr lang="en-US" sz="3200" dirty="0">
                <a:solidFill>
                  <a:schemeClr val="tx2"/>
                </a:solidFill>
                <a:latin typeface="Times New Roman" panose="02020603050405020304" charset="0"/>
                <a:ea typeface="Times New Roman" panose="02020603050405020304"/>
                <a:cs typeface="Times New Roman" panose="02020603050405020304" charset="0"/>
              </a:rPr>
              <a:t> chi </a:t>
            </a:r>
            <a:r>
              <a:rPr lang="en-US" sz="3200" dirty="0" err="1">
                <a:solidFill>
                  <a:schemeClr val="tx2"/>
                </a:solidFill>
                <a:latin typeface="Times New Roman" panose="02020603050405020304" charset="0"/>
                <a:ea typeface="Times New Roman" panose="02020603050405020304"/>
                <a:cs typeface="Times New Roman" panose="02020603050405020304" charset="0"/>
              </a:rPr>
              <a:t>trả</a:t>
            </a:r>
            <a:r>
              <a:rPr lang="en-US" sz="3200" dirty="0">
                <a:solidFill>
                  <a:schemeClr val="tx2"/>
                </a:solidFill>
                <a:latin typeface="Times New Roman" panose="02020603050405020304" charset="0"/>
                <a:ea typeface="Times New Roman" panose="02020603050405020304"/>
                <a:cs typeface="Times New Roman" panose="02020603050405020304" charset="0"/>
              </a:rPr>
              <a:t> chi </a:t>
            </a:r>
            <a:r>
              <a:rPr lang="en-US" sz="3200" dirty="0" err="1">
                <a:solidFill>
                  <a:schemeClr val="tx2"/>
                </a:solidFill>
                <a:latin typeface="Times New Roman" panose="02020603050405020304" charset="0"/>
                <a:ea typeface="Times New Roman" panose="02020603050405020304"/>
                <a:cs typeface="Times New Roman" panose="02020603050405020304" charset="0"/>
              </a:rPr>
              <a:t>phí</a:t>
            </a:r>
            <a:r>
              <a:rPr lang="zh-CN" sz="3200" dirty="0">
                <a:solidFill>
                  <a:schemeClr val="tx2"/>
                </a:solidFill>
                <a:latin typeface="Times New Roman" panose="02020603050405020304" charset="0"/>
                <a:ea typeface="Times New Roman" panose="02020603050405020304"/>
                <a:cs typeface="Times New Roman" panose="02020603050405020304" charset="0"/>
              </a:rPr>
              <a:t> khi sử dụng</a:t>
            </a:r>
            <a:r>
              <a:rPr lang="en-US" sz="3200" dirty="0">
                <a:solidFill>
                  <a:schemeClr val="tx2"/>
                </a:solidFill>
                <a:latin typeface="Times New Roman" panose="02020603050405020304" charset="0"/>
                <a:ea typeface="Times New Roman" panose="02020603050405020304"/>
                <a:cs typeface="Times New Roman" panose="02020603050405020304" charset="0"/>
              </a:rPr>
              <a:t>.</a:t>
            </a:r>
          </a:p>
          <a:p>
            <a:pPr marL="0" indent="0" algn="just" defTabSz="457200">
              <a:lnSpc>
                <a:spcPct val="150000"/>
              </a:lnSpc>
              <a:spcBef>
                <a:spcPts val="600"/>
              </a:spcBef>
              <a:spcAft>
                <a:spcPts val="600"/>
              </a:spcAft>
            </a:pP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Giải</a:t>
            </a:r>
            <a:r>
              <a:rPr lang="en-US"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pháp</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thu thập dữ liệu qua</a:t>
            </a:r>
            <a:r>
              <a:rPr lang="en-US" alt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a:t>
            </a:r>
            <a:r>
              <a:rPr lang="en-US" sz="3200" b="1" dirty="0" err="1">
                <a:solidFill>
                  <a:schemeClr val="tx2">
                    <a:lumMod val="75000"/>
                  </a:schemeClr>
                </a:solidFill>
                <a:latin typeface="Times New Roman" panose="02020603050405020304" charset="0"/>
                <a:ea typeface="Times New Roman" panose="02020603050405020304"/>
                <a:cs typeface="Times New Roman" panose="02020603050405020304" charset="0"/>
              </a:rPr>
              <a:t>việc</a:t>
            </a: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bán hàng:</a:t>
            </a:r>
            <a:r>
              <a:rPr lang="zh-CN" sz="3200" b="1" dirty="0">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giải</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pháp</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hữu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ích</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cho</a:t>
            </a:r>
            <a:r>
              <a:rPr lang="zh-CN" sz="3200" dirty="0">
                <a:solidFill>
                  <a:schemeClr val="tx2"/>
                </a:solidFill>
                <a:latin typeface="Times New Roman" panose="02020603050405020304" charset="0"/>
                <a:ea typeface="Times New Roman" panose="02020603050405020304"/>
                <a:cs typeface="Times New Roman" panose="02020603050405020304" charset="0"/>
              </a:rPr>
              <a:t> việc</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theo</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dõi</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hiệu</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quả</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sản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phẩm</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và</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chiến</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lược</a:t>
            </a:r>
            <a:r>
              <a:rPr lang="en-US" sz="3200" dirty="0">
                <a:solidFill>
                  <a:schemeClr val="tx2"/>
                </a:solidFill>
                <a:latin typeface="Times New Roman" panose="02020603050405020304" charset="0"/>
                <a:ea typeface="Times New Roman" panose="02020603050405020304"/>
                <a:cs typeface="Times New Roman" panose="02020603050405020304" charset="0"/>
              </a:rPr>
              <a:t> marketing, </a:t>
            </a:r>
            <a:r>
              <a:rPr lang="en-US" sz="3200" dirty="0" err="1">
                <a:solidFill>
                  <a:schemeClr val="tx2"/>
                </a:solidFill>
                <a:latin typeface="Times New Roman" panose="02020603050405020304" charset="0"/>
                <a:ea typeface="Times New Roman" panose="02020603050405020304"/>
                <a:cs typeface="Times New Roman" panose="02020603050405020304" charset="0"/>
              </a:rPr>
              <a:t>nhưng</a:t>
            </a:r>
            <a:r>
              <a:rPr lang="en-US" sz="3200" dirty="0">
                <a:solidFill>
                  <a:schemeClr val="tx2"/>
                </a:solidFill>
                <a:latin typeface="Times New Roman" panose="02020603050405020304" charset="0"/>
                <a:ea typeface="Times New Roman" panose="02020603050405020304"/>
                <a:cs typeface="Times New Roman" panose="02020603050405020304" charset="0"/>
              </a:rPr>
              <a:t> </a:t>
            </a:r>
            <a:r>
              <a:rPr lang="en-US" sz="3200" dirty="0" err="1">
                <a:solidFill>
                  <a:schemeClr val="tx2"/>
                </a:solidFill>
                <a:latin typeface="Times New Roman" panose="02020603050405020304" charset="0"/>
                <a:ea typeface="Times New Roman" panose="02020603050405020304"/>
                <a:cs typeface="Times New Roman" panose="02020603050405020304" charset="0"/>
              </a:rPr>
              <a:t>tính</a:t>
            </a:r>
            <a:r>
              <a:rPr lang="zh-CN" sz="3200" dirty="0">
                <a:solidFill>
                  <a:schemeClr val="tx2"/>
                </a:solidFill>
                <a:latin typeface="Times New Roman" panose="02020603050405020304" charset="0"/>
                <a:ea typeface="Times New Roman" panose="02020603050405020304"/>
                <a:cs typeface="Times New Roman" panose="02020603050405020304" charset="0"/>
              </a:rPr>
              <a:t> khả thi không cao khi chỉ lấy được dữ liệu của một cửa hàng và yêu cầu sản phẩm phải được bán ra và được khách hàng đánh giá</a:t>
            </a:r>
            <a:r>
              <a:rPr lang="en-US" sz="3200" dirty="0">
                <a:solidFill>
                  <a:schemeClr val="tx2"/>
                </a:solidFill>
                <a:latin typeface="Times New Roman" panose="02020603050405020304" charset="0"/>
                <a:ea typeface="Times New Roman" panose="02020603050405020304"/>
                <a:cs typeface="Times New Roman" panose="02020603050405020304" charset="0"/>
              </a:rPr>
              <a:t>.</a:t>
            </a:r>
            <a:endParaRPr lang="en-US" sz="3200" dirty="0">
              <a:latin typeface="Times New Roman" panose="02020603050405020304" charset="0"/>
              <a:ea typeface="Times New Roman" panose="02020603050405020304"/>
              <a:cs typeface="Times New Roman" panose="02020603050405020304" charset="0"/>
            </a:endParaRPr>
          </a:p>
          <a:p>
            <a:pPr marL="0" indent="0" algn="just" defTabSz="457200">
              <a:lnSpc>
                <a:spcPct val="150000"/>
              </a:lnSpc>
              <a:spcBef>
                <a:spcPts val="600"/>
              </a:spcBef>
              <a:spcAft>
                <a:spcPts val="600"/>
              </a:spcAft>
            </a:pPr>
            <a:r>
              <a:rPr lang="zh-CN" sz="3200" b="1" dirty="0">
                <a:solidFill>
                  <a:schemeClr val="tx2">
                    <a:lumMod val="75000"/>
                  </a:schemeClr>
                </a:solidFill>
                <a:latin typeface="Times New Roman" panose="02020603050405020304" charset="0"/>
                <a:ea typeface="Times New Roman" panose="02020603050405020304"/>
                <a:cs typeface="Times New Roman" panose="02020603050405020304" charset="0"/>
              </a:rPr>
              <a:t>- Giải pháp thu thập dữ liệu thông qua việc hợp tác với các cửa hàng:</a:t>
            </a:r>
            <a:r>
              <a:rPr lang="zh-CN" sz="3200" b="1" dirty="0">
                <a:latin typeface="Times New Roman" panose="02020603050405020304" charset="0"/>
                <a:ea typeface="Times New Roman" panose="02020603050405020304"/>
                <a:cs typeface="Times New Roman" panose="02020603050405020304" charset="0"/>
              </a:rPr>
              <a:t> </a:t>
            </a:r>
            <a:r>
              <a:rPr lang="zh-CN" sz="3200" dirty="0">
                <a:solidFill>
                  <a:schemeClr val="tx2"/>
                </a:solidFill>
                <a:latin typeface="Times New Roman" panose="02020603050405020304" charset="0"/>
                <a:ea typeface="Times New Roman" panose="02020603050405020304"/>
                <a:cs typeface="Times New Roman" panose="02020603050405020304" charset="0"/>
              </a:rPr>
              <a:t>giúp thu thập dữ liệu đa dạng hơn so với giải pháp bán hàng, nhưng giải pháp này phụ thuộc vào các cửa hàng.</a:t>
            </a:r>
          </a:p>
        </p:txBody>
      </p:sp>
      <p:sp>
        <p:nvSpPr>
          <p:cNvPr id="11" name="TextBox 11"/>
          <p:cNvSpPr txBox="1"/>
          <p:nvPr/>
        </p:nvSpPr>
        <p:spPr>
          <a:xfrm>
            <a:off x="4059756" y="419100"/>
            <a:ext cx="10168489" cy="1292225"/>
          </a:xfrm>
          <a:prstGeom prst="rect">
            <a:avLst/>
          </a:prstGeom>
        </p:spPr>
        <p:txBody>
          <a:bodyPr lIns="0" tIns="0" rIns="0" bIns="0" rtlCol="0" anchor="t">
            <a:spAutoFit/>
          </a:bodyPr>
          <a:lstStyle/>
          <a:p>
            <a:pPr marL="0" lvl="0" indent="0" algn="ctr">
              <a:lnSpc>
                <a:spcPts val="10080"/>
              </a:lnSpc>
              <a:spcBef>
                <a:spcPct val="0"/>
              </a:spcBef>
            </a:pPr>
            <a:r>
              <a:rPr lang="vi-VN" altLang="en-US" sz="7200" b="1" i="1" dirty="0">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Kết luận</a:t>
            </a:r>
          </a:p>
        </p:txBody>
      </p:sp>
      <p:sp>
        <p:nvSpPr>
          <p:cNvPr id="32" name="Freeform 32"/>
          <p:cNvSpPr/>
          <p:nvPr/>
        </p:nvSpPr>
        <p:spPr>
          <a:xfrm flipV="1">
            <a:off x="0" y="23495"/>
            <a:ext cx="5372735" cy="1790700"/>
          </a:xfrm>
          <a:custGeom>
            <a:avLst/>
            <a:gdLst/>
            <a:ahLst/>
            <a:cxnLst/>
            <a:rect l="l" t="t" r="r" b="b"/>
            <a:pathLst>
              <a:path w="5372897" h="2276154">
                <a:moveTo>
                  <a:pt x="0" y="2276155"/>
                </a:moveTo>
                <a:lnTo>
                  <a:pt x="5372897" y="2276155"/>
                </a:lnTo>
                <a:lnTo>
                  <a:pt x="5372897" y="0"/>
                </a:lnTo>
                <a:lnTo>
                  <a:pt x="0" y="0"/>
                </a:lnTo>
                <a:lnTo>
                  <a:pt x="0" y="227615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flipH="1" flipV="1">
            <a:off x="12915265" y="24130"/>
            <a:ext cx="5372735" cy="1790700"/>
          </a:xfrm>
          <a:custGeom>
            <a:avLst/>
            <a:gdLst/>
            <a:ahLst/>
            <a:cxnLst/>
            <a:rect l="l" t="t" r="r" b="b"/>
            <a:pathLst>
              <a:path w="5372897" h="2276154">
                <a:moveTo>
                  <a:pt x="5372897" y="2276155"/>
                </a:moveTo>
                <a:lnTo>
                  <a:pt x="0" y="2276155"/>
                </a:lnTo>
                <a:lnTo>
                  <a:pt x="0" y="0"/>
                </a:lnTo>
                <a:lnTo>
                  <a:pt x="5372897" y="0"/>
                </a:lnTo>
                <a:lnTo>
                  <a:pt x="5372897" y="227615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Rectangle: Rounded Corners 4">
            <a:extLst>
              <a:ext uri="{FF2B5EF4-FFF2-40B4-BE49-F238E27FC236}">
                <a16:creationId xmlns:a16="http://schemas.microsoft.com/office/drawing/2014/main" id="{BCFFD030-1875-1A95-69AA-DD81E394A4E0}"/>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14</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331905" cy="10287000"/>
            <a:chOff x="0" y="0"/>
            <a:chExt cx="1667662" cy="2709333"/>
          </a:xfrm>
        </p:grpSpPr>
        <p:sp>
          <p:nvSpPr>
            <p:cNvPr id="3" name="Freeform 3"/>
            <p:cNvSpPr/>
            <p:nvPr/>
          </p:nvSpPr>
          <p:spPr>
            <a:xfrm>
              <a:off x="0" y="0"/>
              <a:ext cx="1667662" cy="2709333"/>
            </a:xfrm>
            <a:custGeom>
              <a:avLst/>
              <a:gdLst/>
              <a:ahLst/>
              <a:cxnLst/>
              <a:rect l="l" t="t" r="r" b="b"/>
              <a:pathLst>
                <a:path w="1667662" h="2709333">
                  <a:moveTo>
                    <a:pt x="0" y="0"/>
                  </a:moveTo>
                  <a:lnTo>
                    <a:pt x="1667662" y="0"/>
                  </a:lnTo>
                  <a:lnTo>
                    <a:pt x="1667662" y="2709333"/>
                  </a:lnTo>
                  <a:lnTo>
                    <a:pt x="0" y="2709333"/>
                  </a:lnTo>
                  <a:close/>
                </a:path>
              </a:pathLst>
            </a:custGeom>
            <a:solidFill>
              <a:srgbClr val="9D9DE4"/>
            </a:solidFill>
          </p:spPr>
        </p:sp>
        <p:sp>
          <p:nvSpPr>
            <p:cNvPr id="4" name="TextBox 4"/>
            <p:cNvSpPr txBox="1"/>
            <p:nvPr/>
          </p:nvSpPr>
          <p:spPr>
            <a:xfrm>
              <a:off x="0" y="-57150"/>
              <a:ext cx="1667662" cy="2766483"/>
            </a:xfrm>
            <a:prstGeom prst="rect">
              <a:avLst/>
            </a:prstGeom>
          </p:spPr>
          <p:txBody>
            <a:bodyPr lIns="50800" tIns="50800" rIns="50800" bIns="50800" rtlCol="0" anchor="ctr"/>
            <a:lstStyle/>
            <a:p>
              <a:pPr algn="ctr">
                <a:lnSpc>
                  <a:spcPts val="3360"/>
                </a:lnSpc>
              </a:pPr>
              <a:endParaRPr/>
            </a:p>
          </p:txBody>
        </p:sp>
      </p:grpSp>
      <p:sp>
        <p:nvSpPr>
          <p:cNvPr id="8" name="TextBox 8"/>
          <p:cNvSpPr txBox="1"/>
          <p:nvPr/>
        </p:nvSpPr>
        <p:spPr>
          <a:xfrm>
            <a:off x="1028700" y="990600"/>
            <a:ext cx="4955710" cy="1153795"/>
          </a:xfrm>
          <a:prstGeom prst="rect">
            <a:avLst/>
          </a:prstGeom>
        </p:spPr>
        <p:txBody>
          <a:bodyPr lIns="0" tIns="0" rIns="0" bIns="0" rtlCol="0" anchor="t">
            <a:spAutoFit/>
          </a:bodyPr>
          <a:lstStyle/>
          <a:p>
            <a:pPr marL="0" lvl="0" indent="0" algn="l">
              <a:lnSpc>
                <a:spcPts val="9000"/>
              </a:lnSpc>
            </a:pPr>
            <a:r>
              <a:rPr lang="vi-VN" altLang="en-US" sz="8800" b="1" i="1">
                <a:solidFill>
                  <a:srgbClr val="FFFFFF"/>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Đề xuất</a:t>
            </a:r>
          </a:p>
        </p:txBody>
      </p:sp>
      <p:pic>
        <p:nvPicPr>
          <p:cNvPr id="15" name="Picture 14"/>
          <p:cNvPicPr/>
          <p:nvPr/>
        </p:nvPicPr>
        <p:blipFill>
          <a:blip r:embed="rId2"/>
          <a:srcRect b="5926"/>
          <a:stretch>
            <a:fillRect/>
          </a:stretch>
        </p:blipFill>
        <p:spPr>
          <a:xfrm>
            <a:off x="1028700" y="2628900"/>
            <a:ext cx="8462645" cy="5718175"/>
          </a:xfrm>
          <a:prstGeom prst="rect">
            <a:avLst/>
          </a:prstGeom>
        </p:spPr>
      </p:pic>
      <p:sp>
        <p:nvSpPr>
          <p:cNvPr id="16" name="TextBox 13"/>
          <p:cNvSpPr txBox="1"/>
          <p:nvPr/>
        </p:nvSpPr>
        <p:spPr>
          <a:xfrm>
            <a:off x="10134600" y="2552700"/>
            <a:ext cx="7131685" cy="5881370"/>
          </a:xfrm>
          <a:prstGeom prst="rect">
            <a:avLst/>
          </a:prstGeom>
        </p:spPr>
        <p:txBody>
          <a:bodyPr lIns="0" tIns="0" rIns="0" bIns="0" rtlCol="0" anchor="t">
            <a:noAutofit/>
          </a:bodyPr>
          <a:lstStyle/>
          <a:p>
            <a:pPr marL="0" lvl="0" indent="457200" algn="l">
              <a:lnSpc>
                <a:spcPct val="150000"/>
              </a:lnSpc>
            </a:pPr>
            <a:r>
              <a:rPr lang="en-US" altLang="en-US" sz="3600">
                <a:solidFill>
                  <a:srgbClr val="2D3880"/>
                </a:solidFill>
                <a:latin typeface="Times New Roman" panose="02020603050405020304" charset="0"/>
                <a:ea typeface="Glacial Indifference"/>
                <a:cs typeface="Times New Roman" panose="02020603050405020304" charset="0"/>
                <a:sym typeface="Glacial Indifference"/>
              </a:rPr>
              <a:t>Dựa vào những giải pháp trên đưa ra thêm nhiều giải pháp mới hiệu quả hơn, cải tiến hơn, giúp giảm thời gian, công sức, chi phí,… khi muốn thu thập dữ liệu như đánh giá khách hàng, đánh giá người bán, đánh giá hệ thống từ các nền tảng TMĐT</a:t>
            </a:r>
            <a:r>
              <a:rPr lang="vi-VN" altLang="en-US" sz="3600">
                <a:solidFill>
                  <a:srgbClr val="2D3880"/>
                </a:solidFill>
                <a:latin typeface="Times New Roman" panose="02020603050405020304" charset="0"/>
                <a:ea typeface="Glacial Indifference"/>
                <a:cs typeface="Times New Roman" panose="02020603050405020304" charset="0"/>
                <a:sym typeface="Glacial Indifference"/>
              </a:rPr>
              <a:t>.</a:t>
            </a:r>
          </a:p>
        </p:txBody>
      </p:sp>
      <p:sp>
        <p:nvSpPr>
          <p:cNvPr id="9" name="Rectangle: Rounded Corners 8">
            <a:extLst>
              <a:ext uri="{FF2B5EF4-FFF2-40B4-BE49-F238E27FC236}">
                <a16:creationId xmlns:a16="http://schemas.microsoft.com/office/drawing/2014/main" id="{1A43B417-D255-8DF4-B73D-BA47BD052040}"/>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15</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7170937" cy="5645483"/>
          </a:xfrm>
          <a:custGeom>
            <a:avLst/>
            <a:gdLst/>
            <a:ahLst/>
            <a:cxnLst/>
            <a:rect l="l" t="t" r="r" b="b"/>
            <a:pathLst>
              <a:path w="7170937" h="5645483">
                <a:moveTo>
                  <a:pt x="0" y="0"/>
                </a:moveTo>
                <a:lnTo>
                  <a:pt x="7170937" y="0"/>
                </a:lnTo>
                <a:lnTo>
                  <a:pt x="7170937" y="5645483"/>
                </a:lnTo>
                <a:lnTo>
                  <a:pt x="0" y="56454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281430" y="3083534"/>
            <a:ext cx="7725140" cy="3970191"/>
          </a:xfrm>
          <a:prstGeom prst="rect">
            <a:avLst/>
          </a:prstGeom>
        </p:spPr>
        <p:txBody>
          <a:bodyPr lIns="0" tIns="0" rIns="0" bIns="0" rtlCol="0" anchor="t">
            <a:spAutoFit/>
          </a:bodyPr>
          <a:lstStyle/>
          <a:p>
            <a:pPr marL="0" lvl="0" indent="0" algn="l">
              <a:lnSpc>
                <a:spcPts val="32490"/>
              </a:lnSpc>
            </a:pPr>
            <a:r>
              <a:rPr lang="en-US" sz="23205"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DEMO</a:t>
            </a:r>
          </a:p>
        </p:txBody>
      </p:sp>
      <p:sp>
        <p:nvSpPr>
          <p:cNvPr id="4" name="Freeform 4"/>
          <p:cNvSpPr/>
          <p:nvPr/>
        </p:nvSpPr>
        <p:spPr>
          <a:xfrm flipH="1" flipV="1">
            <a:off x="11372261" y="4842427"/>
            <a:ext cx="6915739" cy="5444573"/>
          </a:xfrm>
          <a:custGeom>
            <a:avLst/>
            <a:gdLst/>
            <a:ahLst/>
            <a:cxnLst/>
            <a:rect l="l" t="t" r="r" b="b"/>
            <a:pathLst>
              <a:path w="6915739" h="5444573">
                <a:moveTo>
                  <a:pt x="6915739" y="5444573"/>
                </a:moveTo>
                <a:lnTo>
                  <a:pt x="0" y="5444573"/>
                </a:lnTo>
                <a:lnTo>
                  <a:pt x="0" y="0"/>
                </a:lnTo>
                <a:lnTo>
                  <a:pt x="6915739" y="0"/>
                </a:lnTo>
                <a:lnTo>
                  <a:pt x="6915739" y="5444573"/>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Rectangle: Rounded Corners 7">
            <a:extLst>
              <a:ext uri="{FF2B5EF4-FFF2-40B4-BE49-F238E27FC236}">
                <a16:creationId xmlns:a16="http://schemas.microsoft.com/office/drawing/2014/main" id="{883A8611-E8B6-B868-E5F0-B65AFCC0E55C}"/>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16</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6609689"/>
            <a:ext cx="4707378" cy="3705990"/>
          </a:xfrm>
          <a:custGeom>
            <a:avLst/>
            <a:gdLst/>
            <a:ahLst/>
            <a:cxnLst/>
            <a:rect l="l" t="t" r="r" b="b"/>
            <a:pathLst>
              <a:path w="4707378" h="3705990">
                <a:moveTo>
                  <a:pt x="0" y="3705990"/>
                </a:moveTo>
                <a:lnTo>
                  <a:pt x="4707378" y="3705990"/>
                </a:lnTo>
                <a:lnTo>
                  <a:pt x="4707378" y="0"/>
                </a:lnTo>
                <a:lnTo>
                  <a:pt x="0" y="0"/>
                </a:lnTo>
                <a:lnTo>
                  <a:pt x="0" y="370599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597319" y="-112908"/>
            <a:ext cx="3700206" cy="3803950"/>
          </a:xfrm>
          <a:custGeom>
            <a:avLst/>
            <a:gdLst/>
            <a:ahLst/>
            <a:cxnLst/>
            <a:rect l="l" t="t" r="r" b="b"/>
            <a:pathLst>
              <a:path w="3700206" h="3803950">
                <a:moveTo>
                  <a:pt x="0" y="0"/>
                </a:moveTo>
                <a:lnTo>
                  <a:pt x="3700206" y="0"/>
                </a:lnTo>
                <a:lnTo>
                  <a:pt x="3700206" y="3803950"/>
                </a:lnTo>
                <a:lnTo>
                  <a:pt x="0" y="38039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5332188" y="2466285"/>
            <a:ext cx="8095674" cy="770455"/>
            <a:chOff x="0" y="0"/>
            <a:chExt cx="2132194" cy="202918"/>
          </a:xfrm>
        </p:grpSpPr>
        <p:sp>
          <p:nvSpPr>
            <p:cNvPr id="5" name="Freeform 5"/>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6" name="TextBox 6"/>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7" name="Group 7"/>
          <p:cNvGrpSpPr/>
          <p:nvPr/>
        </p:nvGrpSpPr>
        <p:grpSpPr>
          <a:xfrm>
            <a:off x="4860139" y="2459452"/>
            <a:ext cx="795621" cy="877927"/>
            <a:chOff x="0" y="0"/>
            <a:chExt cx="736600" cy="812800"/>
          </a:xfrm>
        </p:grpSpPr>
        <p:sp>
          <p:nvSpPr>
            <p:cNvPr id="8" name="Freeform 8"/>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9" name="TextBox 9"/>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01</a:t>
              </a:r>
            </a:p>
          </p:txBody>
        </p:sp>
      </p:grpSp>
      <p:grpSp>
        <p:nvGrpSpPr>
          <p:cNvPr id="10" name="Group 10"/>
          <p:cNvGrpSpPr/>
          <p:nvPr/>
        </p:nvGrpSpPr>
        <p:grpSpPr>
          <a:xfrm>
            <a:off x="5332188" y="6956107"/>
            <a:ext cx="8095674" cy="770455"/>
            <a:chOff x="0" y="0"/>
            <a:chExt cx="2132194" cy="202918"/>
          </a:xfrm>
        </p:grpSpPr>
        <p:sp>
          <p:nvSpPr>
            <p:cNvPr id="11" name="Freeform 11"/>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12" name="TextBox 12"/>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13" name="Group 13"/>
          <p:cNvGrpSpPr/>
          <p:nvPr/>
        </p:nvGrpSpPr>
        <p:grpSpPr>
          <a:xfrm>
            <a:off x="4860139" y="6940472"/>
            <a:ext cx="795621" cy="877927"/>
            <a:chOff x="0" y="0"/>
            <a:chExt cx="736600" cy="812800"/>
          </a:xfrm>
        </p:grpSpPr>
        <p:sp>
          <p:nvSpPr>
            <p:cNvPr id="14" name="Freeform 14"/>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15" name="TextBox 15"/>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04</a:t>
              </a:r>
            </a:p>
          </p:txBody>
        </p:sp>
      </p:grpSp>
      <p:grpSp>
        <p:nvGrpSpPr>
          <p:cNvPr id="16" name="Group 16"/>
          <p:cNvGrpSpPr/>
          <p:nvPr/>
        </p:nvGrpSpPr>
        <p:grpSpPr>
          <a:xfrm>
            <a:off x="5332188" y="5444073"/>
            <a:ext cx="8095674" cy="770455"/>
            <a:chOff x="0" y="0"/>
            <a:chExt cx="2132194" cy="202918"/>
          </a:xfrm>
        </p:grpSpPr>
        <p:sp>
          <p:nvSpPr>
            <p:cNvPr id="17" name="Freeform 17"/>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18" name="TextBox 18"/>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19" name="Group 19"/>
          <p:cNvGrpSpPr/>
          <p:nvPr/>
        </p:nvGrpSpPr>
        <p:grpSpPr>
          <a:xfrm>
            <a:off x="4860139" y="5419934"/>
            <a:ext cx="795621" cy="877927"/>
            <a:chOff x="0" y="0"/>
            <a:chExt cx="736600" cy="812800"/>
          </a:xfrm>
        </p:grpSpPr>
        <p:sp>
          <p:nvSpPr>
            <p:cNvPr id="20" name="Freeform 20"/>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21" name="TextBox 21"/>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03</a:t>
              </a:r>
            </a:p>
          </p:txBody>
        </p:sp>
      </p:grpSp>
      <p:grpSp>
        <p:nvGrpSpPr>
          <p:cNvPr id="22" name="Group 22"/>
          <p:cNvGrpSpPr/>
          <p:nvPr/>
        </p:nvGrpSpPr>
        <p:grpSpPr>
          <a:xfrm>
            <a:off x="5332188" y="3908879"/>
            <a:ext cx="8095674" cy="770455"/>
            <a:chOff x="0" y="0"/>
            <a:chExt cx="2132194" cy="202918"/>
          </a:xfrm>
        </p:grpSpPr>
        <p:sp>
          <p:nvSpPr>
            <p:cNvPr id="23" name="Freeform 23"/>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24" name="TextBox 24"/>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25" name="Group 25"/>
          <p:cNvGrpSpPr/>
          <p:nvPr/>
        </p:nvGrpSpPr>
        <p:grpSpPr>
          <a:xfrm>
            <a:off x="4860139" y="3899396"/>
            <a:ext cx="795621" cy="877927"/>
            <a:chOff x="0" y="0"/>
            <a:chExt cx="736600" cy="812800"/>
          </a:xfrm>
        </p:grpSpPr>
        <p:sp>
          <p:nvSpPr>
            <p:cNvPr id="26" name="Freeform 26"/>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27" name="TextBox 27"/>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02</a:t>
              </a:r>
            </a:p>
          </p:txBody>
        </p:sp>
      </p:grpSp>
      <p:sp>
        <p:nvSpPr>
          <p:cNvPr id="28" name="TextBox 28"/>
          <p:cNvSpPr txBox="1"/>
          <p:nvPr/>
        </p:nvSpPr>
        <p:spPr>
          <a:xfrm>
            <a:off x="2786379" y="612201"/>
            <a:ext cx="12715243" cy="1226857"/>
          </a:xfrm>
          <a:prstGeom prst="rect">
            <a:avLst/>
          </a:prstGeom>
        </p:spPr>
        <p:txBody>
          <a:bodyPr lIns="0" tIns="0" rIns="0" bIns="0" rtlCol="0" anchor="t">
            <a:spAutoFit/>
          </a:bodyPr>
          <a:lstStyle/>
          <a:p>
            <a:pPr marL="0" lvl="0" indent="0" algn="ctr">
              <a:lnSpc>
                <a:spcPts val="10080"/>
              </a:lnSpc>
              <a:spcBef>
                <a:spcPct val="0"/>
              </a:spcBef>
            </a:pPr>
            <a:r>
              <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Nội dung chính</a:t>
            </a:r>
          </a:p>
        </p:txBody>
      </p:sp>
      <p:sp>
        <p:nvSpPr>
          <p:cNvPr id="29" name="TextBox 29"/>
          <p:cNvSpPr txBox="1"/>
          <p:nvPr/>
        </p:nvSpPr>
        <p:spPr>
          <a:xfrm>
            <a:off x="6881764" y="2522976"/>
            <a:ext cx="4955083"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Giới thiệu </a:t>
            </a:r>
          </a:p>
        </p:txBody>
      </p:sp>
      <p:sp>
        <p:nvSpPr>
          <p:cNvPr id="30" name="TextBox 30"/>
          <p:cNvSpPr txBox="1"/>
          <p:nvPr/>
        </p:nvSpPr>
        <p:spPr>
          <a:xfrm>
            <a:off x="6881764" y="3973749"/>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Nghiên cứu lý thuyết</a:t>
            </a:r>
          </a:p>
        </p:txBody>
      </p:sp>
      <p:sp>
        <p:nvSpPr>
          <p:cNvPr id="31" name="TextBox 31"/>
          <p:cNvSpPr txBox="1"/>
          <p:nvPr/>
        </p:nvSpPr>
        <p:spPr>
          <a:xfrm>
            <a:off x="6881764" y="5570874"/>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Kết </a:t>
            </a: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quả</a:t>
            </a:r>
          </a:p>
        </p:txBody>
      </p:sp>
      <p:sp>
        <p:nvSpPr>
          <p:cNvPr id="32" name="TextBox 32"/>
          <p:cNvSpPr txBox="1"/>
          <p:nvPr/>
        </p:nvSpPr>
        <p:spPr>
          <a:xfrm>
            <a:off x="6970619" y="7059078"/>
            <a:ext cx="4956216" cy="574040"/>
          </a:xfrm>
          <a:prstGeom prst="rect">
            <a:avLst/>
          </a:prstGeom>
        </p:spPr>
        <p:txBody>
          <a:bodyPr lIns="0" tIns="0" rIns="0" bIns="0" rtlCol="0" anchor="t">
            <a:spAutoFit/>
          </a:bodyPr>
          <a:lstStyle/>
          <a:p>
            <a:pPr algn="ctr">
              <a:lnSpc>
                <a:spcPts val="4480"/>
              </a:lnSpc>
            </a:pP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K</a:t>
            </a:r>
            <a:r>
              <a:rPr lang="en-US" sz="3600" b="1">
                <a:solidFill>
                  <a:srgbClr val="2D3880"/>
                </a:solidFill>
                <a:latin typeface="Times New Roman" panose="02020603050405020304" charset="0"/>
                <a:ea typeface="Glacial Indifference"/>
                <a:cs typeface="Times New Roman" panose="02020603050405020304" charset="0"/>
                <a:sym typeface="Glacial Indifference"/>
              </a:rPr>
              <a:t>ề</a:t>
            </a: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 luận và đề</a:t>
            </a:r>
            <a:r>
              <a:rPr lang="en-US" sz="3600" b="1">
                <a:solidFill>
                  <a:srgbClr val="2D3880"/>
                </a:solidFill>
                <a:latin typeface="Times New Roman" panose="02020603050405020304" charset="0"/>
                <a:ea typeface="Glacial Indifference"/>
                <a:cs typeface="Times New Roman" panose="02020603050405020304" charset="0"/>
                <a:sym typeface="Glacial Indifference"/>
              </a:rPr>
              <a:t> xuất</a:t>
            </a:r>
          </a:p>
        </p:txBody>
      </p:sp>
      <p:grpSp>
        <p:nvGrpSpPr>
          <p:cNvPr id="33" name="Group 33"/>
          <p:cNvGrpSpPr/>
          <p:nvPr/>
        </p:nvGrpSpPr>
        <p:grpSpPr>
          <a:xfrm>
            <a:off x="5295944" y="8472209"/>
            <a:ext cx="8095674" cy="770455"/>
            <a:chOff x="0" y="0"/>
            <a:chExt cx="2132194" cy="202918"/>
          </a:xfrm>
        </p:grpSpPr>
        <p:sp>
          <p:nvSpPr>
            <p:cNvPr id="34" name="Freeform 34"/>
            <p:cNvSpPr/>
            <p:nvPr/>
          </p:nvSpPr>
          <p:spPr>
            <a:xfrm>
              <a:off x="0" y="0"/>
              <a:ext cx="2132194" cy="202918"/>
            </a:xfrm>
            <a:custGeom>
              <a:avLst/>
              <a:gdLst/>
              <a:ahLst/>
              <a:cxnLst/>
              <a:rect l="l" t="t" r="r" b="b"/>
              <a:pathLst>
                <a:path w="2132194" h="202918">
                  <a:moveTo>
                    <a:pt x="48771" y="0"/>
                  </a:moveTo>
                  <a:lnTo>
                    <a:pt x="2083422" y="0"/>
                  </a:lnTo>
                  <a:cubicBezTo>
                    <a:pt x="2110358" y="0"/>
                    <a:pt x="2132194" y="21836"/>
                    <a:pt x="2132194" y="48771"/>
                  </a:cubicBezTo>
                  <a:lnTo>
                    <a:pt x="2132194" y="154147"/>
                  </a:lnTo>
                  <a:cubicBezTo>
                    <a:pt x="2132194" y="181082"/>
                    <a:pt x="2110358" y="202918"/>
                    <a:pt x="2083422" y="202918"/>
                  </a:cubicBezTo>
                  <a:lnTo>
                    <a:pt x="48771" y="202918"/>
                  </a:lnTo>
                  <a:cubicBezTo>
                    <a:pt x="21836" y="202918"/>
                    <a:pt x="0" y="181082"/>
                    <a:pt x="0" y="154147"/>
                  </a:cubicBezTo>
                  <a:lnTo>
                    <a:pt x="0" y="48771"/>
                  </a:lnTo>
                  <a:cubicBezTo>
                    <a:pt x="0" y="21836"/>
                    <a:pt x="21836" y="0"/>
                    <a:pt x="48771" y="0"/>
                  </a:cubicBezTo>
                  <a:close/>
                </a:path>
              </a:pathLst>
            </a:custGeom>
            <a:solidFill>
              <a:srgbClr val="F3F2FF"/>
            </a:solidFill>
          </p:spPr>
        </p:sp>
        <p:sp>
          <p:nvSpPr>
            <p:cNvPr id="35" name="TextBox 35"/>
            <p:cNvSpPr txBox="1"/>
            <p:nvPr/>
          </p:nvSpPr>
          <p:spPr>
            <a:xfrm>
              <a:off x="0" y="-57150"/>
              <a:ext cx="2132194" cy="260068"/>
            </a:xfrm>
            <a:prstGeom prst="rect">
              <a:avLst/>
            </a:prstGeom>
          </p:spPr>
          <p:txBody>
            <a:bodyPr lIns="50800" tIns="50800" rIns="50800" bIns="50800" rtlCol="0" anchor="ctr"/>
            <a:lstStyle/>
            <a:p>
              <a:pPr algn="ctr">
                <a:lnSpc>
                  <a:spcPts val="3360"/>
                </a:lnSpc>
              </a:pPr>
              <a:endParaRPr/>
            </a:p>
          </p:txBody>
        </p:sp>
      </p:grpSp>
      <p:grpSp>
        <p:nvGrpSpPr>
          <p:cNvPr id="36" name="Group 36"/>
          <p:cNvGrpSpPr/>
          <p:nvPr/>
        </p:nvGrpSpPr>
        <p:grpSpPr>
          <a:xfrm>
            <a:off x="4823895" y="8456573"/>
            <a:ext cx="795621" cy="877927"/>
            <a:chOff x="0" y="0"/>
            <a:chExt cx="736600" cy="812800"/>
          </a:xfrm>
        </p:grpSpPr>
        <p:sp>
          <p:nvSpPr>
            <p:cNvPr id="37" name="Freeform 37"/>
            <p:cNvSpPr/>
            <p:nvPr/>
          </p:nvSpPr>
          <p:spPr>
            <a:xfrm>
              <a:off x="0" y="0"/>
              <a:ext cx="736600" cy="812800"/>
            </a:xfrm>
            <a:custGeom>
              <a:avLst/>
              <a:gdLst/>
              <a:ahLst/>
              <a:cxnLst/>
              <a:rect l="l" t="t" r="r" b="b"/>
              <a:pathLst>
                <a:path w="736600" h="812800">
                  <a:moveTo>
                    <a:pt x="736600" y="0"/>
                  </a:moveTo>
                  <a:lnTo>
                    <a:pt x="736600" y="812800"/>
                  </a:lnTo>
                  <a:lnTo>
                    <a:pt x="368300" y="685800"/>
                  </a:lnTo>
                  <a:lnTo>
                    <a:pt x="0" y="812800"/>
                  </a:lnTo>
                  <a:lnTo>
                    <a:pt x="0" y="0"/>
                  </a:lnTo>
                  <a:lnTo>
                    <a:pt x="736600" y="0"/>
                  </a:lnTo>
                  <a:close/>
                </a:path>
              </a:pathLst>
            </a:custGeom>
            <a:solidFill>
              <a:srgbClr val="2D3880"/>
            </a:solidFill>
          </p:spPr>
        </p:sp>
        <p:sp>
          <p:nvSpPr>
            <p:cNvPr id="38" name="TextBox 38"/>
            <p:cNvSpPr txBox="1"/>
            <p:nvPr/>
          </p:nvSpPr>
          <p:spPr>
            <a:xfrm>
              <a:off x="0" y="-57150"/>
              <a:ext cx="736600" cy="742950"/>
            </a:xfrm>
            <a:prstGeom prst="rect">
              <a:avLst/>
            </a:prstGeom>
          </p:spPr>
          <p:txBody>
            <a:bodyPr lIns="50800" tIns="50800" rIns="50800" bIns="50800" rtlCol="0" anchor="ctr"/>
            <a:lstStyle/>
            <a:p>
              <a:pPr algn="ctr">
                <a:lnSpc>
                  <a:spcPts val="3360"/>
                </a:lnSpc>
              </a:pPr>
              <a:r>
                <a:rPr lang="en-US" sz="2400" b="1">
                  <a:solidFill>
                    <a:srgbClr val="FFFFFF"/>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05</a:t>
              </a:r>
            </a:p>
          </p:txBody>
        </p:sp>
      </p:grpSp>
      <p:sp>
        <p:nvSpPr>
          <p:cNvPr id="39" name="TextBox 39"/>
          <p:cNvSpPr txBox="1"/>
          <p:nvPr/>
        </p:nvSpPr>
        <p:spPr>
          <a:xfrm>
            <a:off x="6934375" y="8575179"/>
            <a:ext cx="4956216" cy="574040"/>
          </a:xfrm>
          <a:prstGeom prst="rect">
            <a:avLst/>
          </a:prstGeom>
        </p:spPr>
        <p:txBody>
          <a:bodyPr lIns="0" tIns="0" rIns="0" bIns="0" rtlCol="0" anchor="t">
            <a:spAutoFit/>
          </a:bodyPr>
          <a:lstStyle/>
          <a:p>
            <a:pPr algn="ctr">
              <a:lnSpc>
                <a:spcPts val="4480"/>
              </a:lnSpc>
            </a:pPr>
            <a:r>
              <a:rPr lang="en-US" sz="3600" b="1">
                <a:solidFill>
                  <a:srgbClr val="2D3880"/>
                </a:solidFill>
                <a:latin typeface="Times New Roman" panose="02020603050405020304" charset="0"/>
                <a:ea typeface="Glacial Indifference"/>
                <a:cs typeface="Times New Roman" panose="02020603050405020304" charset="0"/>
                <a:sym typeface="Glacial Indifference"/>
              </a:rPr>
              <a:t>Demo</a:t>
            </a:r>
          </a:p>
        </p:txBody>
      </p:sp>
      <p:sp>
        <p:nvSpPr>
          <p:cNvPr id="43" name="Rectangle: Rounded Corners 42">
            <a:extLst>
              <a:ext uri="{FF2B5EF4-FFF2-40B4-BE49-F238E27FC236}">
                <a16:creationId xmlns:a16="http://schemas.microsoft.com/office/drawing/2014/main" id="{1C8E6BAE-6DF4-42E2-592C-4DC5BD752D97}"/>
              </a:ext>
            </a:extLst>
          </p:cNvPr>
          <p:cNvSpPr/>
          <p:nvPr/>
        </p:nvSpPr>
        <p:spPr>
          <a:xfrm>
            <a:off x="887476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2</a:t>
            </a:r>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68000" y="664210"/>
            <a:ext cx="7259320" cy="9122410"/>
            <a:chOff x="0" y="0"/>
            <a:chExt cx="4274726" cy="1281783"/>
          </a:xfrm>
        </p:grpSpPr>
        <p:sp>
          <p:nvSpPr>
            <p:cNvPr id="3" name="Freeform 3"/>
            <p:cNvSpPr/>
            <p:nvPr/>
          </p:nvSpPr>
          <p:spPr>
            <a:xfrm>
              <a:off x="0" y="0"/>
              <a:ext cx="4274726" cy="1281783"/>
            </a:xfrm>
            <a:custGeom>
              <a:avLst/>
              <a:gdLst/>
              <a:ahLst/>
              <a:cxnLst/>
              <a:rect l="l" t="t" r="r" b="b"/>
              <a:pathLst>
                <a:path w="4274726" h="1281783">
                  <a:moveTo>
                    <a:pt x="0" y="0"/>
                  </a:moveTo>
                  <a:lnTo>
                    <a:pt x="4274726" y="0"/>
                  </a:lnTo>
                  <a:lnTo>
                    <a:pt x="4274726" y="1281783"/>
                  </a:lnTo>
                  <a:lnTo>
                    <a:pt x="0" y="1281783"/>
                  </a:lnTo>
                  <a:close/>
                </a:path>
              </a:pathLst>
            </a:custGeom>
            <a:solidFill>
              <a:srgbClr val="ECECF3"/>
            </a:solidFill>
          </p:spPr>
        </p:sp>
        <p:sp>
          <p:nvSpPr>
            <p:cNvPr id="4" name="TextBox 4"/>
            <p:cNvSpPr txBox="1"/>
            <p:nvPr/>
          </p:nvSpPr>
          <p:spPr>
            <a:xfrm>
              <a:off x="0" y="-47625"/>
              <a:ext cx="4274726" cy="1329408"/>
            </a:xfrm>
            <a:prstGeom prst="rect">
              <a:avLst/>
            </a:prstGeom>
          </p:spPr>
          <p:txBody>
            <a:bodyPr lIns="50800" tIns="50800" rIns="50800" bIns="50800" rtlCol="0" anchor="ctr"/>
            <a:lstStyle/>
            <a:p>
              <a:pPr algn="ctr">
                <a:lnSpc>
                  <a:spcPts val="3010"/>
                </a:lnSpc>
              </a:pPr>
              <a:endParaRPr/>
            </a:p>
          </p:txBody>
        </p:sp>
      </p:grpSp>
      <p:sp>
        <p:nvSpPr>
          <p:cNvPr id="6" name="TextBox 6"/>
          <p:cNvSpPr txBox="1"/>
          <p:nvPr/>
        </p:nvSpPr>
        <p:spPr>
          <a:xfrm>
            <a:off x="11353800" y="4533900"/>
            <a:ext cx="5487035" cy="1292225"/>
          </a:xfrm>
          <a:prstGeom prst="rect">
            <a:avLst/>
          </a:prstGeom>
        </p:spPr>
        <p:txBody>
          <a:bodyPr wrap="square" lIns="0" tIns="0" rIns="0" bIns="0" rtlCol="0" anchor="t">
            <a:spAutoFit/>
          </a:bodyPr>
          <a:lstStyle/>
          <a:p>
            <a:pPr marL="0" lvl="0" indent="0" algn="ctr">
              <a:lnSpc>
                <a:spcPts val="10080"/>
              </a:lnSpc>
              <a:spcBef>
                <a:spcPct val="0"/>
              </a:spcBef>
            </a:pPr>
            <a:r>
              <a:rPr lang="en-US" sz="108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Giới thiệu</a:t>
            </a:r>
          </a:p>
        </p:txBody>
      </p:sp>
      <p:pic>
        <p:nvPicPr>
          <p:cNvPr id="8" name="Picture 7"/>
          <p:cNvPicPr/>
          <p:nvPr/>
        </p:nvPicPr>
        <p:blipFill>
          <a:blip r:embed="rId2"/>
          <a:stretch>
            <a:fillRect/>
          </a:stretch>
        </p:blipFill>
        <p:spPr>
          <a:xfrm>
            <a:off x="0" y="0"/>
            <a:ext cx="10169525" cy="10286365"/>
          </a:xfrm>
          <a:prstGeom prst="rect">
            <a:avLst/>
          </a:prstGeom>
        </p:spPr>
      </p:pic>
      <p:sp>
        <p:nvSpPr>
          <p:cNvPr id="9" name="Freeform 4"/>
          <p:cNvSpPr/>
          <p:nvPr/>
        </p:nvSpPr>
        <p:spPr>
          <a:xfrm>
            <a:off x="13691235" y="0"/>
            <a:ext cx="4596765" cy="4544695"/>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Rectangle: Rounded Corners 10">
            <a:extLst>
              <a:ext uri="{FF2B5EF4-FFF2-40B4-BE49-F238E27FC236}">
                <a16:creationId xmlns:a16="http://schemas.microsoft.com/office/drawing/2014/main" id="{0D0CD10B-A991-2641-9120-90ED0B703C83}"/>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3</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09600" y="723900"/>
            <a:ext cx="8370570" cy="1292225"/>
          </a:xfrm>
          <a:prstGeom prst="rect">
            <a:avLst/>
          </a:prstGeom>
        </p:spPr>
        <p:txBody>
          <a:bodyPr wrap="square" lIns="0" tIns="0" rIns="0" bIns="0" rtlCol="0" anchor="t">
            <a:spAutoFit/>
          </a:bodyPr>
          <a:lstStyle/>
          <a:p>
            <a:pPr marL="0" lvl="0" indent="0" algn="ctr">
              <a:lnSpc>
                <a:spcPts val="10080"/>
              </a:lnSpc>
              <a:spcBef>
                <a:spcPct val="0"/>
              </a:spcBef>
            </a:pPr>
            <a:r>
              <a:rPr lang="en-US" sz="72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Lí do chọn đề tài</a:t>
            </a:r>
          </a:p>
        </p:txBody>
      </p:sp>
      <p:sp>
        <p:nvSpPr>
          <p:cNvPr id="7" name="TextBox 7"/>
          <p:cNvSpPr txBox="1"/>
          <p:nvPr/>
        </p:nvSpPr>
        <p:spPr>
          <a:xfrm>
            <a:off x="533400" y="2552700"/>
            <a:ext cx="9434830" cy="5816600"/>
          </a:xfrm>
          <a:prstGeom prst="rect">
            <a:avLst/>
          </a:prstGeom>
        </p:spPr>
        <p:txBody>
          <a:bodyPr wrap="square" lIns="0" tIns="0" rIns="0" bIns="0" rtlCol="0" anchor="t">
            <a:spAutoFit/>
          </a:bodyPr>
          <a:lstStyle/>
          <a:p>
            <a:pPr indent="457200" algn="l">
              <a:lnSpc>
                <a:spcPct val="150000"/>
              </a:lnSpc>
            </a:pPr>
            <a:r>
              <a:rPr lang="en-US" sz="3600">
                <a:solidFill>
                  <a:srgbClr val="2D3880"/>
                </a:solidFill>
                <a:latin typeface="Times New Roman" panose="02020603050405020304" charset="0"/>
                <a:ea typeface="Glacial Indifference"/>
                <a:cs typeface="Times New Roman" panose="02020603050405020304" charset="0"/>
                <a:sym typeface="Glacial Indifference"/>
              </a:rPr>
              <a:t>Với sự phát triển về công nghệ hóa hiện nay, Thương mại điện tử đã trở thành một phần không thể thiếu trong cuộc sống hằng ngày, đặt biệt là trong lĩnh vực kinh tế. </a:t>
            </a:r>
          </a:p>
          <a:p>
            <a:pPr indent="0" algn="l">
              <a:lnSpc>
                <a:spcPct val="150000"/>
              </a:lnSpc>
              <a:buFont typeface="Wingdings" panose="05000000000000000000" charset="0"/>
              <a:buNone/>
            </a:pPr>
            <a:r>
              <a:rPr lang="vi-VN" altLang="en-US" sz="3600" b="1">
                <a:solidFill>
                  <a:srgbClr val="2D3880"/>
                </a:solidFill>
                <a:latin typeface="Times New Roman" panose="02020603050405020304" charset="0"/>
                <a:ea typeface="Glacial Indifference"/>
                <a:cs typeface="Times New Roman" panose="02020603050405020304" charset="0"/>
                <a:sym typeface="Glacial Indifference"/>
              </a:rPr>
              <a:t>=&gt; </a:t>
            </a:r>
            <a:r>
              <a:rPr lang="en-US" sz="3600">
                <a:solidFill>
                  <a:srgbClr val="2D3880"/>
                </a:solidFill>
                <a:latin typeface="Times New Roman" panose="02020603050405020304" charset="0"/>
                <a:ea typeface="Glacial Indifference"/>
                <a:cs typeface="Times New Roman" panose="02020603050405020304" charset="0"/>
                <a:sym typeface="Glacial Indifference"/>
              </a:rPr>
              <a:t>API là công cụ hiệu quả để kết nối và trao đổi dữ liệu giữa các hệ thống. </a:t>
            </a:r>
            <a:r>
              <a:rPr lang="vi-VN" altLang="en-US" sz="3600">
                <a:solidFill>
                  <a:srgbClr val="2D3880"/>
                </a:solidFill>
                <a:latin typeface="Times New Roman" panose="02020603050405020304" charset="0"/>
                <a:ea typeface="Glacial Indifference"/>
                <a:cs typeface="Times New Roman" panose="02020603050405020304" charset="0"/>
                <a:sym typeface="Glacial Indifference"/>
              </a:rPr>
              <a:t>S</a:t>
            </a:r>
            <a:r>
              <a:rPr lang="en-US" sz="3600">
                <a:solidFill>
                  <a:srgbClr val="2D3880"/>
                </a:solidFill>
                <a:latin typeface="Times New Roman" panose="02020603050405020304" charset="0"/>
                <a:ea typeface="Glacial Indifference"/>
                <a:cs typeface="Times New Roman" panose="02020603050405020304" charset="0"/>
                <a:sym typeface="Glacial Indifference"/>
              </a:rPr>
              <a:t>ự dụng API để thu thập dữ liệu giúp tiết kiệm thời gian và công sức.</a:t>
            </a:r>
          </a:p>
        </p:txBody>
      </p:sp>
      <p:pic>
        <p:nvPicPr>
          <p:cNvPr id="12" name="Picture 11"/>
          <p:cNvPicPr/>
          <p:nvPr/>
        </p:nvPicPr>
        <p:blipFill>
          <a:blip r:embed="rId2"/>
          <a:stretch>
            <a:fillRect/>
          </a:stretch>
        </p:blipFill>
        <p:spPr>
          <a:xfrm>
            <a:off x="10096500" y="-38100"/>
            <a:ext cx="8191500" cy="10333990"/>
          </a:xfrm>
          <a:prstGeom prst="rect">
            <a:avLst/>
          </a:prstGeom>
        </p:spPr>
      </p:pic>
      <p:sp>
        <p:nvSpPr>
          <p:cNvPr id="5" name="Rectangle: Rounded Corners 4">
            <a:extLst>
              <a:ext uri="{FF2B5EF4-FFF2-40B4-BE49-F238E27FC236}">
                <a16:creationId xmlns:a16="http://schemas.microsoft.com/office/drawing/2014/main" id="{49E214F5-F691-645A-AFF0-FD510C77D035}"/>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4</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7090037"/>
            <a:ext cx="4060807" cy="3196963"/>
          </a:xfrm>
          <a:custGeom>
            <a:avLst/>
            <a:gdLst/>
            <a:ahLst/>
            <a:cxnLst/>
            <a:rect l="l" t="t" r="r" b="b"/>
            <a:pathLst>
              <a:path w="4060807" h="3196963">
                <a:moveTo>
                  <a:pt x="0" y="3196963"/>
                </a:moveTo>
                <a:lnTo>
                  <a:pt x="4060807" y="3196963"/>
                </a:lnTo>
                <a:lnTo>
                  <a:pt x="4060807" y="0"/>
                </a:lnTo>
                <a:lnTo>
                  <a:pt x="0" y="0"/>
                </a:lnTo>
                <a:lnTo>
                  <a:pt x="0" y="3196963"/>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0525" y="895350"/>
            <a:ext cx="8151536" cy="1299921"/>
          </a:xfrm>
          <a:prstGeom prst="rect">
            <a:avLst/>
          </a:prstGeom>
        </p:spPr>
        <p:txBody>
          <a:bodyPr lIns="0" tIns="0" rIns="0" bIns="0" rtlCol="0" anchor="t">
            <a:spAutoFit/>
          </a:bodyPr>
          <a:lstStyle/>
          <a:p>
            <a:pPr marL="0" lvl="0" indent="0" algn="ctr">
              <a:lnSpc>
                <a:spcPts val="10780"/>
              </a:lnSpc>
              <a:spcBef>
                <a:spcPct val="0"/>
              </a:spcBef>
            </a:pPr>
            <a:r>
              <a:rPr lang="en-US" sz="7700" b="1" i="1">
                <a:solidFill>
                  <a:srgbClr val="2D3880"/>
                </a:solidFill>
                <a:latin typeface="Cormorant Garamond Bold Italics" panose="00000800000000000000"/>
                <a:ea typeface="Cormorant Garamond Bold Italics" panose="00000800000000000000"/>
                <a:cs typeface="Cormorant Garamond Bold Italics" panose="00000800000000000000"/>
                <a:sym typeface="Cormorant Garamond Bold Italics" panose="00000800000000000000"/>
              </a:rPr>
              <a:t>Mục đích nghiên cứu</a:t>
            </a:r>
          </a:p>
        </p:txBody>
      </p:sp>
      <p:sp>
        <p:nvSpPr>
          <p:cNvPr id="4" name="TextBox 4"/>
          <p:cNvSpPr txBox="1"/>
          <p:nvPr/>
        </p:nvSpPr>
        <p:spPr>
          <a:xfrm>
            <a:off x="897890" y="2956560"/>
            <a:ext cx="7179310" cy="5062855"/>
          </a:xfrm>
          <a:prstGeom prst="rect">
            <a:avLst/>
          </a:prstGeom>
        </p:spPr>
        <p:txBody>
          <a:bodyPr wrap="square" lIns="0" tIns="0" rIns="0" bIns="0" rtlCol="0" anchor="t">
            <a:spAutoFit/>
          </a:bodyPr>
          <a:lstStyle/>
          <a:p>
            <a:pPr marL="1014730" lvl="1" indent="-507365" algn="l">
              <a:lnSpc>
                <a:spcPts val="6580"/>
              </a:lnSpc>
              <a:buFont typeface="Arial" panose="020B0604020202020204"/>
              <a:buChar char="•"/>
            </a:pP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Hiểu</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rõ</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về</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API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và</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các</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giải</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pháp</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thu</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thập</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dữ</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liệu</a:t>
            </a:r>
            <a:endParaRPr lang="en-US" sz="4700" dirty="0">
              <a:solidFill>
                <a:srgbClr val="2D3880"/>
              </a:solidFill>
              <a:latin typeface="Times New Roman" panose="02020603050405020304" charset="0"/>
              <a:ea typeface="Glacial Indifference"/>
              <a:cs typeface="Times New Roman" panose="02020603050405020304" charset="0"/>
              <a:sym typeface="Glacial Indifference"/>
            </a:endParaRPr>
          </a:p>
          <a:p>
            <a:pPr marL="1014730" lvl="1" indent="-507365" algn="l">
              <a:lnSpc>
                <a:spcPts val="6580"/>
              </a:lnSpc>
              <a:buFont typeface="Arial" panose="020B0604020202020204"/>
              <a:buChar char="•"/>
            </a:pP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Thực</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hiện</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các</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giải</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pháp</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thu</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thập</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dữ</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liệu</a:t>
            </a:r>
            <a:endParaRPr lang="en-US" sz="4700" dirty="0">
              <a:solidFill>
                <a:srgbClr val="2D3880"/>
              </a:solidFill>
              <a:latin typeface="Times New Roman" panose="02020603050405020304" charset="0"/>
              <a:ea typeface="Glacial Indifference"/>
              <a:cs typeface="Times New Roman" panose="02020603050405020304" charset="0"/>
              <a:sym typeface="Glacial Indifference"/>
            </a:endParaRPr>
          </a:p>
          <a:p>
            <a:pPr marL="1014730" lvl="1" indent="-507365" algn="l">
              <a:lnSpc>
                <a:spcPts val="6580"/>
              </a:lnSpc>
              <a:buFont typeface="Arial" panose="020B0604020202020204"/>
              <a:buChar char="•"/>
            </a:pP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Đánh</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giá</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hiệu</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quả</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của</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các</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giải</a:t>
            </a:r>
            <a:r>
              <a:rPr lang="en-US" sz="4700" dirty="0">
                <a:solidFill>
                  <a:srgbClr val="2D3880"/>
                </a:solidFill>
                <a:latin typeface="Times New Roman" panose="02020603050405020304" charset="0"/>
                <a:ea typeface="Glacial Indifference"/>
                <a:cs typeface="Times New Roman" panose="02020603050405020304" charset="0"/>
                <a:sym typeface="Glacial Indifference"/>
              </a:rPr>
              <a:t> </a:t>
            </a:r>
            <a:r>
              <a:rPr lang="en-US" sz="4700" dirty="0" err="1">
                <a:solidFill>
                  <a:srgbClr val="2D3880"/>
                </a:solidFill>
                <a:latin typeface="Times New Roman" panose="02020603050405020304" charset="0"/>
                <a:ea typeface="Glacial Indifference"/>
                <a:cs typeface="Times New Roman" panose="02020603050405020304" charset="0"/>
                <a:sym typeface="Glacial Indifference"/>
              </a:rPr>
              <a:t>pháp</a:t>
            </a:r>
            <a:endParaRPr lang="en-US" sz="4700" dirty="0">
              <a:solidFill>
                <a:srgbClr val="2D3880"/>
              </a:solidFill>
              <a:latin typeface="Times New Roman" panose="02020603050405020304" charset="0"/>
              <a:ea typeface="Glacial Indifference"/>
              <a:cs typeface="Times New Roman" panose="02020603050405020304" charset="0"/>
              <a:sym typeface="Glacial Indifference"/>
            </a:endParaRPr>
          </a:p>
        </p:txBody>
      </p:sp>
      <p:pic>
        <p:nvPicPr>
          <p:cNvPr id="6" name="Picture 5"/>
          <p:cNvPicPr/>
          <p:nvPr/>
        </p:nvPicPr>
        <p:blipFill>
          <a:blip r:embed="rId4"/>
          <a:srcRect l="13540" r="13438"/>
          <a:stretch>
            <a:fillRect/>
          </a:stretch>
        </p:blipFill>
        <p:spPr>
          <a:xfrm>
            <a:off x="9819951" y="0"/>
            <a:ext cx="8544249" cy="10287000"/>
          </a:xfrm>
          <a:prstGeom prst="rect">
            <a:avLst/>
          </a:prstGeom>
        </p:spPr>
      </p:pic>
      <p:sp>
        <p:nvSpPr>
          <p:cNvPr id="9" name="Rectangle: Rounded Corners 8">
            <a:extLst>
              <a:ext uri="{FF2B5EF4-FFF2-40B4-BE49-F238E27FC236}">
                <a16:creationId xmlns:a16="http://schemas.microsoft.com/office/drawing/2014/main" id="{E7A0348B-122D-6689-574D-41F550CD4D1D}"/>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5</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68000" y="664210"/>
            <a:ext cx="7259320" cy="9122410"/>
            <a:chOff x="0" y="0"/>
            <a:chExt cx="4274726" cy="1281783"/>
          </a:xfrm>
        </p:grpSpPr>
        <p:sp>
          <p:nvSpPr>
            <p:cNvPr id="3" name="Freeform 3"/>
            <p:cNvSpPr/>
            <p:nvPr/>
          </p:nvSpPr>
          <p:spPr>
            <a:xfrm>
              <a:off x="0" y="0"/>
              <a:ext cx="4274726" cy="1281783"/>
            </a:xfrm>
            <a:custGeom>
              <a:avLst/>
              <a:gdLst/>
              <a:ahLst/>
              <a:cxnLst/>
              <a:rect l="l" t="t" r="r" b="b"/>
              <a:pathLst>
                <a:path w="4274726" h="1281783">
                  <a:moveTo>
                    <a:pt x="0" y="0"/>
                  </a:moveTo>
                  <a:lnTo>
                    <a:pt x="4274726" y="0"/>
                  </a:lnTo>
                  <a:lnTo>
                    <a:pt x="4274726" y="1281783"/>
                  </a:lnTo>
                  <a:lnTo>
                    <a:pt x="0" y="1281783"/>
                  </a:lnTo>
                  <a:close/>
                </a:path>
              </a:pathLst>
            </a:custGeom>
            <a:solidFill>
              <a:srgbClr val="ECECF3"/>
            </a:solidFill>
          </p:spPr>
        </p:sp>
        <p:sp>
          <p:nvSpPr>
            <p:cNvPr id="4" name="TextBox 4"/>
            <p:cNvSpPr txBox="1"/>
            <p:nvPr/>
          </p:nvSpPr>
          <p:spPr>
            <a:xfrm>
              <a:off x="0" y="-47625"/>
              <a:ext cx="4274726" cy="1329408"/>
            </a:xfrm>
            <a:prstGeom prst="rect">
              <a:avLst/>
            </a:prstGeom>
          </p:spPr>
          <p:txBody>
            <a:bodyPr lIns="50800" tIns="50800" rIns="50800" bIns="50800" rtlCol="0" anchor="ctr"/>
            <a:lstStyle/>
            <a:p>
              <a:pPr algn="ctr">
                <a:lnSpc>
                  <a:spcPts val="3010"/>
                </a:lnSpc>
              </a:pPr>
              <a:endParaRPr/>
            </a:p>
          </p:txBody>
        </p:sp>
      </p:grpSp>
      <p:sp>
        <p:nvSpPr>
          <p:cNvPr id="6" name="TextBox 6"/>
          <p:cNvSpPr txBox="1"/>
          <p:nvPr/>
        </p:nvSpPr>
        <p:spPr>
          <a:xfrm>
            <a:off x="10798175" y="3467100"/>
            <a:ext cx="6978650" cy="3821430"/>
          </a:xfrm>
          <a:prstGeom prst="rect">
            <a:avLst/>
          </a:prstGeom>
        </p:spPr>
        <p:txBody>
          <a:bodyPr wrap="square" lIns="0" tIns="0" rIns="0" bIns="0" rtlCol="0" anchor="t">
            <a:spAutoFit/>
          </a:bodyPr>
          <a:lstStyle/>
          <a:p>
            <a:pPr marL="0" lvl="0" indent="0" algn="ctr">
              <a:lnSpc>
                <a:spcPct val="115000"/>
              </a:lnSpc>
              <a:spcBef>
                <a:spcPts val="0"/>
              </a:spcBef>
              <a:spcAft>
                <a:spcPts val="0"/>
              </a:spcAft>
            </a:pPr>
            <a:r>
              <a:rPr lang="vi-VN" altLang="en-US" sz="10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Nghiên cứu lý thuyết</a:t>
            </a:r>
          </a:p>
        </p:txBody>
      </p:sp>
      <p:sp>
        <p:nvSpPr>
          <p:cNvPr id="9" name="Freeform 4"/>
          <p:cNvSpPr/>
          <p:nvPr/>
        </p:nvSpPr>
        <p:spPr>
          <a:xfrm>
            <a:off x="13691235" y="0"/>
            <a:ext cx="4596765" cy="4544695"/>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p:cNvPicPr/>
          <p:nvPr/>
        </p:nvPicPr>
        <p:blipFill>
          <a:blip r:embed="rId4"/>
          <a:stretch>
            <a:fillRect/>
          </a:stretch>
        </p:blipFill>
        <p:spPr>
          <a:xfrm>
            <a:off x="304800" y="325120"/>
            <a:ext cx="10114280" cy="9648825"/>
          </a:xfrm>
          <a:prstGeom prst="rect">
            <a:avLst/>
          </a:prstGeom>
        </p:spPr>
      </p:pic>
      <p:sp>
        <p:nvSpPr>
          <p:cNvPr id="11" name="Rectangle: Rounded Corners 10">
            <a:extLst>
              <a:ext uri="{FF2B5EF4-FFF2-40B4-BE49-F238E27FC236}">
                <a16:creationId xmlns:a16="http://schemas.microsoft.com/office/drawing/2014/main" id="{3B536C3A-5BB8-4424-F2C6-442FC9FB5973}"/>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6</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609600"/>
            <a:ext cx="9766786" cy="2308225"/>
          </a:xfrm>
          <a:prstGeom prst="rect">
            <a:avLst/>
          </a:prstGeom>
        </p:spPr>
        <p:txBody>
          <a:bodyPr lIns="0" tIns="0" rIns="0" bIns="0" rtlCol="0" anchor="t">
            <a:spAutoFit/>
          </a:bodyPr>
          <a:lstStyle/>
          <a:p>
            <a:pPr algn="l">
              <a:lnSpc>
                <a:spcPts val="9000"/>
              </a:lnSpc>
            </a:pPr>
            <a:r>
              <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Khái niệm giải pháp thu thập </a:t>
            </a:r>
          </a:p>
          <a:p>
            <a:pPr marL="0" lvl="0" indent="0" algn="l">
              <a:lnSpc>
                <a:spcPts val="9000"/>
              </a:lnSpc>
            </a:pPr>
            <a:r>
              <a:rPr lang="en-US" sz="60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dữ liệu thông qua API</a:t>
            </a:r>
          </a:p>
        </p:txBody>
      </p:sp>
      <p:sp>
        <p:nvSpPr>
          <p:cNvPr id="6" name="TextBox 6"/>
          <p:cNvSpPr txBox="1"/>
          <p:nvPr/>
        </p:nvSpPr>
        <p:spPr>
          <a:xfrm>
            <a:off x="1028700" y="3444700"/>
            <a:ext cx="9421726" cy="3387354"/>
          </a:xfrm>
          <a:prstGeom prst="rect">
            <a:avLst/>
          </a:prstGeom>
        </p:spPr>
        <p:txBody>
          <a:bodyPr lIns="0" tIns="0" rIns="0" bIns="0" rtlCol="0" anchor="t">
            <a:spAutoFit/>
          </a:bodyPr>
          <a:lstStyle/>
          <a:p>
            <a:pPr marL="0" lvl="0" indent="0" algn="l">
              <a:lnSpc>
                <a:spcPts val="5440"/>
              </a:lnSpc>
            </a:pPr>
            <a:r>
              <a:rPr lang="en-US" sz="3200">
                <a:solidFill>
                  <a:srgbClr val="2D3880"/>
                </a:solidFill>
                <a:latin typeface="Times New Roman" panose="02020603050405020304" charset="0"/>
                <a:ea typeface="Glacial Indifference"/>
                <a:cs typeface="Times New Roman" panose="02020603050405020304" charset="0"/>
                <a:sym typeface="Glacial Indifference"/>
              </a:rPr>
              <a:t>Giải pháp thu thập dữ liệu thông qua API là một phương pháp lấy thông tin từ các cửa hàng trực tuyến. Có thể truy cập từng trang web và sao chép dữ liệu hay sử dụng các giao diện lập trình ứng dụng (API) mà các nền tảng này cung cấp. </a:t>
            </a:r>
          </a:p>
        </p:txBody>
      </p:sp>
      <p:sp>
        <p:nvSpPr>
          <p:cNvPr id="7" name="TextBox 7"/>
          <p:cNvSpPr txBox="1"/>
          <p:nvPr/>
        </p:nvSpPr>
        <p:spPr>
          <a:xfrm>
            <a:off x="1028700" y="7331086"/>
            <a:ext cx="9421726" cy="2015903"/>
          </a:xfrm>
          <a:prstGeom prst="rect">
            <a:avLst/>
          </a:prstGeom>
        </p:spPr>
        <p:txBody>
          <a:bodyPr lIns="0" tIns="0" rIns="0" bIns="0" rtlCol="0" anchor="t">
            <a:spAutoFit/>
          </a:bodyPr>
          <a:lstStyle/>
          <a:p>
            <a:pPr marL="0" lvl="0" indent="0" algn="l">
              <a:lnSpc>
                <a:spcPts val="5440"/>
              </a:lnSpc>
            </a:pPr>
            <a:r>
              <a:rPr lang="en-US" sz="3200">
                <a:solidFill>
                  <a:srgbClr val="2D3880"/>
                </a:solidFill>
                <a:latin typeface="Times New Roman" panose="02020603050405020304" charset="0"/>
                <a:ea typeface="Glacial Indifference"/>
                <a:cs typeface="Times New Roman" panose="02020603050405020304" charset="0"/>
                <a:sym typeface="Glacial Indifference"/>
              </a:rPr>
              <a:t> API đóng vai trò như một cầu nối, cho phép các ứng dụng khác tương tác và lấy dữ liệu từ hệ thống của nền tảng đó.</a:t>
            </a:r>
          </a:p>
        </p:txBody>
      </p:sp>
      <p:pic>
        <p:nvPicPr>
          <p:cNvPr id="9" name="Picture 8"/>
          <p:cNvPicPr/>
          <p:nvPr/>
        </p:nvPicPr>
        <p:blipFill>
          <a:blip r:embed="rId2"/>
          <a:srcRect r="9485"/>
          <a:stretch>
            <a:fillRect/>
          </a:stretch>
        </p:blipFill>
        <p:spPr>
          <a:xfrm>
            <a:off x="10743565" y="694690"/>
            <a:ext cx="7122160" cy="8963025"/>
          </a:xfrm>
          <a:prstGeom prst="rect">
            <a:avLst/>
          </a:prstGeom>
        </p:spPr>
      </p:pic>
      <p:sp>
        <p:nvSpPr>
          <p:cNvPr id="8" name="Rectangle: Rounded Corners 7">
            <a:extLst>
              <a:ext uri="{FF2B5EF4-FFF2-40B4-BE49-F238E27FC236}">
                <a16:creationId xmlns:a16="http://schemas.microsoft.com/office/drawing/2014/main" id="{E5D480F1-DF31-7730-41E2-6D5504948F29}"/>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7</a:t>
            </a:r>
            <a:endParaRPr lang="en-US" dirty="0"/>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74735"/>
            <a:ext cx="5197475" cy="1612265"/>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999490" y="647700"/>
            <a:ext cx="7955327" cy="1292225"/>
          </a:xfrm>
          <a:prstGeom prst="rect">
            <a:avLst/>
          </a:prstGeom>
        </p:spPr>
        <p:txBody>
          <a:bodyPr lIns="0" tIns="0" rIns="0" bIns="0" rtlCol="0" anchor="t">
            <a:spAutoFit/>
          </a:bodyPr>
          <a:lstStyle/>
          <a:p>
            <a:pPr marL="0" lvl="0" indent="0" algn="ctr">
              <a:lnSpc>
                <a:spcPts val="10080"/>
              </a:lnSpc>
              <a:spcBef>
                <a:spcPct val="0"/>
              </a:spcBef>
            </a:pPr>
            <a:r>
              <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Các loại API</a:t>
            </a:r>
          </a:p>
        </p:txBody>
      </p:sp>
      <p:sp>
        <p:nvSpPr>
          <p:cNvPr id="17" name="Flowchart: Terminator 16"/>
          <p:cNvSpPr/>
          <p:nvPr/>
        </p:nvSpPr>
        <p:spPr>
          <a:xfrm>
            <a:off x="5105400" y="7696200"/>
            <a:ext cx="294195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tổng hợp</a:t>
            </a:r>
          </a:p>
        </p:txBody>
      </p:sp>
      <p:sp>
        <p:nvSpPr>
          <p:cNvPr id="19" name="Flowchart: Terminator 18"/>
          <p:cNvSpPr/>
          <p:nvPr/>
        </p:nvSpPr>
        <p:spPr>
          <a:xfrm>
            <a:off x="5133340" y="4267200"/>
            <a:ext cx="2926080"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đối tác</a:t>
            </a:r>
          </a:p>
        </p:txBody>
      </p:sp>
      <p:sp>
        <p:nvSpPr>
          <p:cNvPr id="23" name="Flowchart: Terminator 22"/>
          <p:cNvSpPr/>
          <p:nvPr/>
        </p:nvSpPr>
        <p:spPr>
          <a:xfrm>
            <a:off x="5133340" y="5981700"/>
            <a:ext cx="291401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nội bộ</a:t>
            </a:r>
          </a:p>
        </p:txBody>
      </p:sp>
      <p:grpSp>
        <p:nvGrpSpPr>
          <p:cNvPr id="31" name="Group 30"/>
          <p:cNvGrpSpPr/>
          <p:nvPr/>
        </p:nvGrpSpPr>
        <p:grpSpPr>
          <a:xfrm>
            <a:off x="533400" y="4514215"/>
            <a:ext cx="3733165" cy="1732280"/>
            <a:chOff x="2040" y="3660"/>
            <a:chExt cx="7320" cy="1229"/>
          </a:xfrm>
        </p:grpSpPr>
        <p:sp>
          <p:nvSpPr>
            <p:cNvPr id="9" name="TextBox 9"/>
            <p:cNvSpPr txBox="1"/>
            <p:nvPr/>
          </p:nvSpPr>
          <p:spPr>
            <a:xfrm>
              <a:off x="2160" y="3900"/>
              <a:ext cx="6989" cy="742"/>
            </a:xfrm>
            <a:prstGeom prst="rect">
              <a:avLst/>
            </a:prstGeom>
          </p:spPr>
          <p:txBody>
            <a:bodyPr wrap="square" lIns="0" tIns="0" rIns="0" bIns="0" rtlCol="0" anchor="t">
              <a:spAutoFit/>
            </a:bodyPr>
            <a:lstStyle/>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API </a:t>
              </a:r>
            </a:p>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về mặt truy cập</a:t>
              </a:r>
            </a:p>
          </p:txBody>
        </p:sp>
        <p:sp>
          <p:nvSpPr>
            <p:cNvPr id="24" name="Rectangles 23"/>
            <p:cNvSpPr/>
            <p:nvPr/>
          </p:nvSpPr>
          <p:spPr>
            <a:xfrm>
              <a:off x="2040" y="3660"/>
              <a:ext cx="7320" cy="1229"/>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grpSp>
      <p:sp>
        <p:nvSpPr>
          <p:cNvPr id="28" name="Flowchart: Terminator 27"/>
          <p:cNvSpPr/>
          <p:nvPr/>
        </p:nvSpPr>
        <p:spPr>
          <a:xfrm>
            <a:off x="5181600" y="2628900"/>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API mở</a:t>
            </a:r>
          </a:p>
        </p:txBody>
      </p:sp>
      <p:cxnSp>
        <p:nvCxnSpPr>
          <p:cNvPr id="40" name="Curved Connector 39"/>
          <p:cNvCxnSpPr>
            <a:stCxn id="24" idx="3"/>
            <a:endCxn id="28" idx="1"/>
          </p:cNvCxnSpPr>
          <p:nvPr/>
        </p:nvCxnSpPr>
        <p:spPr>
          <a:xfrm flipV="1">
            <a:off x="4266565" y="2943860"/>
            <a:ext cx="915035" cy="2436495"/>
          </a:xfrm>
          <a:prstGeom prst="curvedConnector3">
            <a:avLst>
              <a:gd name="adj1" fmla="val 50035"/>
            </a:avLst>
          </a:prstGeom>
          <a:ln>
            <a:tailEnd type="arrow"/>
          </a:ln>
        </p:spPr>
        <p:style>
          <a:lnRef idx="2">
            <a:schemeClr val="accent1"/>
          </a:lnRef>
          <a:fillRef idx="0">
            <a:srgbClr val="FFFFFF"/>
          </a:fillRef>
          <a:effectRef idx="0">
            <a:srgbClr val="FFFFFF"/>
          </a:effectRef>
          <a:fontRef idx="minor">
            <a:schemeClr val="tx1"/>
          </a:fontRef>
        </p:style>
      </p:cxnSp>
      <p:cxnSp>
        <p:nvCxnSpPr>
          <p:cNvPr id="41" name="Curved Connector 40"/>
          <p:cNvCxnSpPr>
            <a:stCxn id="24" idx="3"/>
            <a:endCxn id="19" idx="1"/>
          </p:cNvCxnSpPr>
          <p:nvPr/>
        </p:nvCxnSpPr>
        <p:spPr>
          <a:xfrm flipV="1">
            <a:off x="4266565" y="4582160"/>
            <a:ext cx="866775" cy="798195"/>
          </a:xfrm>
          <a:prstGeom prst="curved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42" name="Curved Connector 41"/>
          <p:cNvCxnSpPr>
            <a:stCxn id="24" idx="3"/>
            <a:endCxn id="23" idx="1"/>
          </p:cNvCxnSpPr>
          <p:nvPr/>
        </p:nvCxnSpPr>
        <p:spPr>
          <a:xfrm>
            <a:off x="4266565" y="5380355"/>
            <a:ext cx="866775" cy="916305"/>
          </a:xfrm>
          <a:prstGeom prst="curved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Curved Connector 42"/>
          <p:cNvCxnSpPr>
            <a:stCxn id="24" idx="3"/>
            <a:endCxn id="17" idx="1"/>
          </p:cNvCxnSpPr>
          <p:nvPr/>
        </p:nvCxnSpPr>
        <p:spPr>
          <a:xfrm>
            <a:off x="4266565" y="5380355"/>
            <a:ext cx="838835" cy="2630805"/>
          </a:xfrm>
          <a:prstGeom prst="curvedConnector3">
            <a:avLst>
              <a:gd name="adj1" fmla="val 50038"/>
            </a:avLst>
          </a:prstGeom>
          <a:ln>
            <a:tailEnd type="arrow"/>
          </a:ln>
        </p:spPr>
        <p:style>
          <a:lnRef idx="2">
            <a:schemeClr val="accent1"/>
          </a:lnRef>
          <a:fillRef idx="0">
            <a:srgbClr val="FFFFFF"/>
          </a:fillRef>
          <a:effectRef idx="0">
            <a:srgbClr val="FFFFFF"/>
          </a:effectRef>
          <a:fontRef idx="minor">
            <a:schemeClr val="tx1"/>
          </a:fontRef>
        </p:style>
      </p:cxnSp>
      <p:sp>
        <p:nvSpPr>
          <p:cNvPr id="89" name="Text Box 88"/>
          <p:cNvSpPr txBox="1"/>
          <p:nvPr/>
        </p:nvSpPr>
        <p:spPr>
          <a:xfrm>
            <a:off x="8967470" y="3670300"/>
            <a:ext cx="7791450" cy="3415030"/>
          </a:xfrm>
          <a:prstGeom prst="rect">
            <a:avLst/>
          </a:prstGeom>
          <a:solidFill>
            <a:schemeClr val="bg1"/>
          </a:solidFill>
          <a:ln w="38100">
            <a:solidFill>
              <a:schemeClr val="accent1"/>
            </a:solidFill>
          </a:ln>
        </p:spPr>
        <p:txBody>
          <a:bodyPr wrap="square">
            <a:spAutoFit/>
          </a:bodyPr>
          <a:lstStyle/>
          <a:p>
            <a:pPr marL="457200" indent="-228600" defTabSz="457200">
              <a:lnSpc>
                <a:spcPct val="150000"/>
              </a:lnSpc>
              <a:spcBef>
                <a:spcPct val="0"/>
              </a:spcBef>
              <a:spcAft>
                <a:spcPct val="0"/>
              </a:spcAft>
              <a:tabLst>
                <a:tab pos="457200" algn="l"/>
              </a:tabLst>
            </a:pPr>
            <a:r>
              <a:rPr lang="en-US" sz="3600">
                <a:latin typeface="Times New Roman" panose="02020603050405020304"/>
                <a:ea typeface="Symbol" panose="05050102010706020507"/>
              </a:rPr>
              <a:t> </a:t>
            </a:r>
            <a:r>
              <a:rPr lang="vi-VN" altLang="en-US" sz="3600">
                <a:latin typeface="Times New Roman" panose="02020603050405020304"/>
                <a:ea typeface="Symbol" panose="05050102010706020507"/>
              </a:rPr>
              <a:t>			</a:t>
            </a:r>
            <a:r>
              <a:rPr lang="en-US" sz="3600">
                <a:ea typeface="Times New Roman" panose="02020603050405020304"/>
              </a:rPr>
              <a:t>Giống như tên gọi, các API này có sẵn công khai, vậy nên sẽ không có bất kỳ hạn chế nào khi người dùng truy cập các API này.</a:t>
            </a:r>
          </a:p>
        </p:txBody>
      </p:sp>
      <p:sp>
        <p:nvSpPr>
          <p:cNvPr id="91" name="Freeform 4"/>
          <p:cNvSpPr/>
          <p:nvPr/>
        </p:nvSpPr>
        <p:spPr>
          <a:xfrm flipH="1">
            <a:off x="13809790" y="0"/>
            <a:ext cx="4478210" cy="3525572"/>
          </a:xfrm>
          <a:custGeom>
            <a:avLst/>
            <a:gdLst/>
            <a:ahLst/>
            <a:cxnLst/>
            <a:rect l="l" t="t" r="r" b="b"/>
            <a:pathLst>
              <a:path w="4478210" h="3525572">
                <a:moveTo>
                  <a:pt x="4478210" y="0"/>
                </a:moveTo>
                <a:lnTo>
                  <a:pt x="0" y="0"/>
                </a:lnTo>
                <a:lnTo>
                  <a:pt x="0" y="3525572"/>
                </a:lnTo>
                <a:lnTo>
                  <a:pt x="4478210" y="3525572"/>
                </a:lnTo>
                <a:lnTo>
                  <a:pt x="44782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2" name="Text Box 91"/>
          <p:cNvSpPr txBox="1"/>
          <p:nvPr/>
        </p:nvSpPr>
        <p:spPr>
          <a:xfrm>
            <a:off x="8966200" y="3670300"/>
            <a:ext cx="7791450" cy="3415030"/>
          </a:xfrm>
          <a:prstGeom prst="rect">
            <a:avLst/>
          </a:prstGeom>
          <a:solidFill>
            <a:schemeClr val="bg1"/>
          </a:solidFill>
          <a:ln w="38100">
            <a:solidFill>
              <a:schemeClr val="accent1"/>
            </a:solidFill>
          </a:ln>
        </p:spPr>
        <p:txBody>
          <a:bodyPr wrap="square">
            <a:spAutoFit/>
          </a:bodyPr>
          <a:lstStyle/>
          <a:p>
            <a:pPr marL="457200" indent="457200" defTabSz="457200">
              <a:lnSpc>
                <a:spcPct val="150000"/>
              </a:lnSpc>
              <a:spcBef>
                <a:spcPct val="0"/>
              </a:spcBef>
              <a:spcAft>
                <a:spcPct val="0"/>
              </a:spcAft>
              <a:tabLst>
                <a:tab pos="457200" algn="l"/>
              </a:tabLst>
            </a:pPr>
            <a:r>
              <a:rPr lang="en-US" altLang="en-US" sz="3600">
                <a:ea typeface="Times New Roman" panose="02020603050405020304"/>
              </a:rPr>
              <a:t>API không có sẵn công khai, chính vì vậy chỉ khi được cấp quyền hoặc các giấy phép liên quan thì mới có thể truy cập loại API này.</a:t>
            </a:r>
          </a:p>
        </p:txBody>
      </p:sp>
      <p:sp>
        <p:nvSpPr>
          <p:cNvPr id="93" name="Text Box 92"/>
          <p:cNvSpPr txBox="1"/>
          <p:nvPr/>
        </p:nvSpPr>
        <p:spPr>
          <a:xfrm>
            <a:off x="8940800" y="3644900"/>
            <a:ext cx="779145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API riêng tư, chỉ những hệ thống nội bộ mới có quyền truy cập và sử dụng loại API này</a:t>
            </a:r>
          </a:p>
        </p:txBody>
      </p:sp>
      <p:sp>
        <p:nvSpPr>
          <p:cNvPr id="94" name="Text Box 93"/>
          <p:cNvSpPr txBox="1"/>
          <p:nvPr/>
        </p:nvSpPr>
        <p:spPr>
          <a:xfrm>
            <a:off x="8915400" y="36195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vi-VN" altLang="en-US" sz="3600">
                <a:ea typeface="Times New Roman" panose="02020603050405020304"/>
              </a:rPr>
              <a:t>Là s</a:t>
            </a:r>
            <a:r>
              <a:rPr lang="en-US" altLang="en-US" sz="3600">
                <a:ea typeface="Times New Roman" panose="02020603050405020304"/>
              </a:rPr>
              <a:t>ự kết hợp của 2 API khác nhau để giải quyết những vấn đề phức tạp của hệ thống.</a:t>
            </a:r>
          </a:p>
        </p:txBody>
      </p:sp>
      <p:sp>
        <p:nvSpPr>
          <p:cNvPr id="7" name="Rectangle: Rounded Corners 6">
            <a:extLst>
              <a:ext uri="{FF2B5EF4-FFF2-40B4-BE49-F238E27FC236}">
                <a16:creationId xmlns:a16="http://schemas.microsoft.com/office/drawing/2014/main" id="{39EE599D-7266-02B4-6E40-67E6D42F681F}"/>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8</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250"/>
                                        <p:tgtEl>
                                          <p:spTgt spid="31"/>
                                        </p:tgtEl>
                                      </p:cBhvr>
                                    </p:animEffect>
                                  </p:childTnLst>
                                </p:cTn>
                              </p:par>
                              <p:par>
                                <p:cTn id="8" presetID="5" presetClass="entr" presetSubtype="1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heckerboard(across)">
                                      <p:cBhvr>
                                        <p:cTn id="10" dur="250"/>
                                        <p:tgtEl>
                                          <p:spTgt spid="40"/>
                                        </p:tgtEl>
                                      </p:cBhvr>
                                    </p:animEffect>
                                  </p:childTnLst>
                                </p:cTn>
                              </p:par>
                              <p:par>
                                <p:cTn id="11" presetID="5" presetClass="entr" presetSubtype="1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checkerboard(across)">
                                      <p:cBhvr>
                                        <p:cTn id="13" dur="250"/>
                                        <p:tgtEl>
                                          <p:spTgt spid="41"/>
                                        </p:tgtEl>
                                      </p:cBhvr>
                                    </p:animEffect>
                                  </p:childTnLst>
                                </p:cTn>
                              </p:par>
                              <p:par>
                                <p:cTn id="14" presetID="5" presetClass="entr" presetSubtype="1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checkerboard(across)">
                                      <p:cBhvr>
                                        <p:cTn id="16" dur="250"/>
                                        <p:tgtEl>
                                          <p:spTgt spid="42"/>
                                        </p:tgtEl>
                                      </p:cBhvr>
                                    </p:animEffect>
                                  </p:childTnLst>
                                </p:cTn>
                              </p:par>
                              <p:par>
                                <p:cTn id="17" presetID="5" presetClass="entr" presetSubtype="1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checkerboard(across)">
                                      <p:cBhvr>
                                        <p:cTn id="19" dur="25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250" fill="hold">
                                          <p:stCondLst>
                                            <p:cond delay="0"/>
                                          </p:stCondLst>
                                        </p:cTn>
                                        <p:tgtEl>
                                          <p:spTgt spid="28"/>
                                        </p:tgtEl>
                                        <p:attrNameLst>
                                          <p:attrName>style.visibility</p:attrName>
                                        </p:attrNameLst>
                                      </p:cBhvr>
                                      <p:to>
                                        <p:strVal val="visible"/>
                                      </p:to>
                                    </p:set>
                                    <p:animEffect transition="in" filter="plus(in)">
                                      <p:cBhvr>
                                        <p:cTn id="24" dur="25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250" fill="hold">
                                          <p:stCondLst>
                                            <p:cond delay="0"/>
                                          </p:stCondLst>
                                        </p:cTn>
                                        <p:tgtEl>
                                          <p:spTgt spid="89"/>
                                        </p:tgtEl>
                                        <p:attrNameLst>
                                          <p:attrName>style.visibility</p:attrName>
                                        </p:attrNameLst>
                                      </p:cBhvr>
                                      <p:to>
                                        <p:strVal val="visible"/>
                                      </p:to>
                                    </p:set>
                                    <p:animEffect transition="in" filter="box(in)">
                                      <p:cBhvr>
                                        <p:cTn id="29" dur="25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13" presetClass="entr" presetSubtype="16" fill="hold" grpId="0" nodeType="clickEffect">
                                  <p:stCondLst>
                                    <p:cond delay="0"/>
                                  </p:stCondLst>
                                  <p:childTnLst>
                                    <p:set>
                                      <p:cBhvr>
                                        <p:cTn id="33" dur="250" fill="hold">
                                          <p:stCondLst>
                                            <p:cond delay="0"/>
                                          </p:stCondLst>
                                        </p:cTn>
                                        <p:tgtEl>
                                          <p:spTgt spid="19"/>
                                        </p:tgtEl>
                                        <p:attrNameLst>
                                          <p:attrName>style.visibility</p:attrName>
                                        </p:attrNameLst>
                                      </p:cBhvr>
                                      <p:to>
                                        <p:strVal val="visible"/>
                                      </p:to>
                                    </p:set>
                                    <p:animEffect transition="in" filter="plus(in)">
                                      <p:cBhvr>
                                        <p:cTn id="34" dur="25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250" fill="hold">
                                          <p:stCondLst>
                                            <p:cond delay="0"/>
                                          </p:stCondLst>
                                        </p:cTn>
                                        <p:tgtEl>
                                          <p:spTgt spid="92"/>
                                        </p:tgtEl>
                                        <p:attrNameLst>
                                          <p:attrName>style.visibility</p:attrName>
                                        </p:attrNameLst>
                                      </p:cBhvr>
                                      <p:to>
                                        <p:strVal val="visible"/>
                                      </p:to>
                                    </p:set>
                                    <p:animEffect transition="in" filter="box(in)">
                                      <p:cBhvr>
                                        <p:cTn id="39" dur="250"/>
                                        <p:tgtEl>
                                          <p:spTgt spid="92"/>
                                        </p:tgtEl>
                                      </p:cBhvr>
                                    </p:animEffect>
                                  </p:childTnLst>
                                </p:cTn>
                              </p:par>
                            </p:childTnLst>
                          </p:cTn>
                        </p:par>
                      </p:childTnLst>
                    </p:cTn>
                  </p:par>
                  <p:par>
                    <p:cTn id="40" fill="hold">
                      <p:stCondLst>
                        <p:cond delay="indefinite"/>
                      </p:stCondLst>
                      <p:childTnLst>
                        <p:par>
                          <p:cTn id="41" fill="hold">
                            <p:stCondLst>
                              <p:cond delay="0"/>
                            </p:stCondLst>
                            <p:childTnLst>
                              <p:par>
                                <p:cTn id="42" presetID="13" presetClass="entr" presetSubtype="16" fill="hold" grpId="0" nodeType="clickEffect">
                                  <p:stCondLst>
                                    <p:cond delay="0"/>
                                  </p:stCondLst>
                                  <p:childTnLst>
                                    <p:set>
                                      <p:cBhvr>
                                        <p:cTn id="43" dur="250" fill="hold">
                                          <p:stCondLst>
                                            <p:cond delay="0"/>
                                          </p:stCondLst>
                                        </p:cTn>
                                        <p:tgtEl>
                                          <p:spTgt spid="23"/>
                                        </p:tgtEl>
                                        <p:attrNameLst>
                                          <p:attrName>style.visibility</p:attrName>
                                        </p:attrNameLst>
                                      </p:cBhvr>
                                      <p:to>
                                        <p:strVal val="visible"/>
                                      </p:to>
                                    </p:set>
                                    <p:animEffect transition="in" filter="plus(in)">
                                      <p:cBhvr>
                                        <p:cTn id="44" dur="25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250" fill="hold">
                                          <p:stCondLst>
                                            <p:cond delay="0"/>
                                          </p:stCondLst>
                                        </p:cTn>
                                        <p:tgtEl>
                                          <p:spTgt spid="93"/>
                                        </p:tgtEl>
                                        <p:attrNameLst>
                                          <p:attrName>style.visibility</p:attrName>
                                        </p:attrNameLst>
                                      </p:cBhvr>
                                      <p:to>
                                        <p:strVal val="visible"/>
                                      </p:to>
                                    </p:set>
                                    <p:animEffect transition="in" filter="box(in)">
                                      <p:cBhvr>
                                        <p:cTn id="49" dur="250"/>
                                        <p:tgtEl>
                                          <p:spTgt spid="93"/>
                                        </p:tgtEl>
                                      </p:cBhvr>
                                    </p:animEffect>
                                  </p:childTnLst>
                                </p:cTn>
                              </p:par>
                            </p:childTnLst>
                          </p:cTn>
                        </p:par>
                      </p:childTnLst>
                    </p:cTn>
                  </p:par>
                  <p:par>
                    <p:cTn id="50" fill="hold">
                      <p:stCondLst>
                        <p:cond delay="indefinite"/>
                      </p:stCondLst>
                      <p:childTnLst>
                        <p:par>
                          <p:cTn id="51" fill="hold">
                            <p:stCondLst>
                              <p:cond delay="0"/>
                            </p:stCondLst>
                            <p:childTnLst>
                              <p:par>
                                <p:cTn id="52" presetID="13" presetClass="entr" presetSubtype="16" fill="hold" grpId="0" nodeType="clickEffect">
                                  <p:stCondLst>
                                    <p:cond delay="0"/>
                                  </p:stCondLst>
                                  <p:childTnLst>
                                    <p:set>
                                      <p:cBhvr>
                                        <p:cTn id="53" dur="250" fill="hold">
                                          <p:stCondLst>
                                            <p:cond delay="0"/>
                                          </p:stCondLst>
                                        </p:cTn>
                                        <p:tgtEl>
                                          <p:spTgt spid="17"/>
                                        </p:tgtEl>
                                        <p:attrNameLst>
                                          <p:attrName>style.visibility</p:attrName>
                                        </p:attrNameLst>
                                      </p:cBhvr>
                                      <p:to>
                                        <p:strVal val="visible"/>
                                      </p:to>
                                    </p:set>
                                    <p:animEffect transition="in" filter="plus(in)">
                                      <p:cBhvr>
                                        <p:cTn id="54" dur="25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250" fill="hold">
                                          <p:stCondLst>
                                            <p:cond delay="0"/>
                                          </p:stCondLst>
                                        </p:cTn>
                                        <p:tgtEl>
                                          <p:spTgt spid="94"/>
                                        </p:tgtEl>
                                        <p:attrNameLst>
                                          <p:attrName>style.visibility</p:attrName>
                                        </p:attrNameLst>
                                      </p:cBhvr>
                                      <p:to>
                                        <p:strVal val="visible"/>
                                      </p:to>
                                    </p:set>
                                    <p:animEffect transition="in" filter="box(in)">
                                      <p:cBhvr>
                                        <p:cTn id="59" dur="2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19" grpId="1" animBg="1"/>
      <p:bldP spid="23" grpId="0" animBg="1"/>
      <p:bldP spid="23" grpId="1" animBg="1"/>
      <p:bldP spid="28" grpId="0" animBg="1"/>
      <p:bldP spid="28" grpId="1" animBg="1"/>
      <p:bldP spid="89" grpId="0" bldLvl="0" animBg="1"/>
      <p:bldP spid="89" grpId="1" animBg="1"/>
      <p:bldP spid="92" grpId="0" bldLvl="0" animBg="1"/>
      <p:bldP spid="92" grpId="1" animBg="1"/>
      <p:bldP spid="93" grpId="0" bldLvl="0" animBg="1"/>
      <p:bldP spid="93" grpId="1" animBg="1"/>
      <p:bldP spid="94" grpId="0" animBg="1"/>
      <p:bldP spid="9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674735"/>
            <a:ext cx="5197475" cy="1612265"/>
          </a:xfrm>
          <a:custGeom>
            <a:avLst/>
            <a:gdLst/>
            <a:ahLst/>
            <a:cxnLst/>
            <a:rect l="l" t="t" r="r" b="b"/>
            <a:pathLst>
              <a:path w="7328478" h="3104610">
                <a:moveTo>
                  <a:pt x="0" y="0"/>
                </a:moveTo>
                <a:lnTo>
                  <a:pt x="7328478" y="0"/>
                </a:lnTo>
                <a:lnTo>
                  <a:pt x="7328478" y="3104610"/>
                </a:lnTo>
                <a:lnTo>
                  <a:pt x="0" y="31046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999490" y="647700"/>
            <a:ext cx="7955327" cy="1292225"/>
          </a:xfrm>
          <a:prstGeom prst="rect">
            <a:avLst/>
          </a:prstGeom>
        </p:spPr>
        <p:txBody>
          <a:bodyPr lIns="0" tIns="0" rIns="0" bIns="0" rtlCol="0" anchor="t">
            <a:spAutoFit/>
          </a:bodyPr>
          <a:lstStyle/>
          <a:p>
            <a:pPr marL="0" lvl="0" indent="0" algn="ctr">
              <a:lnSpc>
                <a:spcPts val="10080"/>
              </a:lnSpc>
              <a:spcBef>
                <a:spcPct val="0"/>
              </a:spcBef>
            </a:pPr>
            <a:r>
              <a:rPr lang="vi-VN" altLang="en-US" sz="8800" b="1" i="1">
                <a:solidFill>
                  <a:srgbClr val="2D3880"/>
                </a:solidFill>
                <a:latin typeface="Times New Roman" panose="02020603050405020304" charset="0"/>
                <a:ea typeface="Cormorant Garamond Bold Italics" panose="00000800000000000000"/>
                <a:cs typeface="Times New Roman" panose="02020603050405020304" charset="0"/>
                <a:sym typeface="Cormorant Garamond Bold Italics" panose="00000800000000000000"/>
              </a:rPr>
              <a:t>Các loại API</a:t>
            </a:r>
          </a:p>
        </p:txBody>
      </p:sp>
      <p:grpSp>
        <p:nvGrpSpPr>
          <p:cNvPr id="31" name="Group 30"/>
          <p:cNvGrpSpPr/>
          <p:nvPr/>
        </p:nvGrpSpPr>
        <p:grpSpPr>
          <a:xfrm>
            <a:off x="533400" y="4514215"/>
            <a:ext cx="3733165" cy="1732280"/>
            <a:chOff x="2040" y="3660"/>
            <a:chExt cx="7320" cy="1229"/>
          </a:xfrm>
        </p:grpSpPr>
        <p:sp>
          <p:nvSpPr>
            <p:cNvPr id="9" name="TextBox 9"/>
            <p:cNvSpPr txBox="1"/>
            <p:nvPr/>
          </p:nvSpPr>
          <p:spPr>
            <a:xfrm>
              <a:off x="2160" y="3900"/>
              <a:ext cx="6989" cy="742"/>
            </a:xfrm>
            <a:prstGeom prst="rect">
              <a:avLst/>
            </a:prstGeom>
          </p:spPr>
          <p:txBody>
            <a:bodyPr wrap="square" lIns="0" tIns="0" rIns="0" bIns="0" rtlCol="0" anchor="t">
              <a:spAutoFit/>
            </a:bodyPr>
            <a:lstStyle/>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API </a:t>
              </a:r>
            </a:p>
            <a:p>
              <a:pPr marL="0" lvl="0" indent="0" algn="ctr">
                <a:lnSpc>
                  <a:spcPts val="4080"/>
                </a:lnSpc>
              </a:pPr>
              <a:r>
                <a:rPr lang="vi-VN" altLang="en-US" sz="4000" b="1">
                  <a:solidFill>
                    <a:srgbClr val="2D3880"/>
                  </a:solidFill>
                  <a:latin typeface="Times New Roman" panose="02020603050405020304" charset="0"/>
                  <a:ea typeface="Glacial Indifference Bold" panose="00000800000000000000"/>
                  <a:cs typeface="Times New Roman" panose="02020603050405020304" charset="0"/>
                  <a:sym typeface="Glacial Indifference Bold" panose="00000800000000000000"/>
                </a:rPr>
                <a:t>về mặt kiến trúc</a:t>
              </a:r>
            </a:p>
          </p:txBody>
        </p:sp>
        <p:sp>
          <p:nvSpPr>
            <p:cNvPr id="24" name="Rectangles 23"/>
            <p:cNvSpPr/>
            <p:nvPr/>
          </p:nvSpPr>
          <p:spPr>
            <a:xfrm>
              <a:off x="2040" y="3660"/>
              <a:ext cx="7320" cy="1229"/>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grpSp>
      <p:sp>
        <p:nvSpPr>
          <p:cNvPr id="73" name="Flowchart: Terminator 72"/>
          <p:cNvSpPr/>
          <p:nvPr/>
        </p:nvSpPr>
        <p:spPr>
          <a:xfrm>
            <a:off x="5562600" y="24161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REST API</a:t>
            </a:r>
          </a:p>
        </p:txBody>
      </p:sp>
      <p:sp>
        <p:nvSpPr>
          <p:cNvPr id="74" name="Flowchart: Terminator 73"/>
          <p:cNvSpPr/>
          <p:nvPr/>
        </p:nvSpPr>
        <p:spPr>
          <a:xfrm>
            <a:off x="5562600" y="40163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GraphQ</a:t>
            </a:r>
            <a:r>
              <a:rPr lang="en-US" altLang="vi-VN" sz="3200">
                <a:solidFill>
                  <a:schemeClr val="tx2">
                    <a:lumMod val="75000"/>
                  </a:schemeClr>
                </a:solidFill>
                <a:latin typeface="Times New Roman" panose="02020603050405020304" charset="0"/>
                <a:cs typeface="Times New Roman" panose="02020603050405020304" charset="0"/>
              </a:rPr>
              <a:t>L</a:t>
            </a:r>
            <a:r>
              <a:rPr lang="vi-VN" altLang="en-US" sz="3200">
                <a:solidFill>
                  <a:schemeClr val="tx2">
                    <a:lumMod val="75000"/>
                  </a:schemeClr>
                </a:solidFill>
                <a:latin typeface="Times New Roman" panose="02020603050405020304" charset="0"/>
                <a:cs typeface="Times New Roman" panose="02020603050405020304" charset="0"/>
              </a:rPr>
              <a:t> API</a:t>
            </a:r>
          </a:p>
        </p:txBody>
      </p:sp>
      <p:sp>
        <p:nvSpPr>
          <p:cNvPr id="75" name="Flowchart: Terminator 74"/>
          <p:cNvSpPr/>
          <p:nvPr/>
        </p:nvSpPr>
        <p:spPr>
          <a:xfrm>
            <a:off x="5562600" y="56165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SOAP API</a:t>
            </a:r>
          </a:p>
        </p:txBody>
      </p:sp>
      <p:sp>
        <p:nvSpPr>
          <p:cNvPr id="76" name="Flowchart: Terminator 75"/>
          <p:cNvSpPr/>
          <p:nvPr/>
        </p:nvSpPr>
        <p:spPr>
          <a:xfrm>
            <a:off x="5562600" y="72929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Kafka API</a:t>
            </a:r>
          </a:p>
        </p:txBody>
      </p:sp>
      <p:sp>
        <p:nvSpPr>
          <p:cNvPr id="77" name="Flowchart: Terminator 76"/>
          <p:cNvSpPr/>
          <p:nvPr/>
        </p:nvSpPr>
        <p:spPr>
          <a:xfrm>
            <a:off x="5562600" y="8969375"/>
            <a:ext cx="2860675" cy="629920"/>
          </a:xfrm>
          <a:prstGeom prst="flowChartTerminator">
            <a:avLst/>
          </a:prstGeom>
          <a:noFill/>
          <a:ln>
            <a:solidFill>
              <a:schemeClr val="tx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3200">
                <a:solidFill>
                  <a:schemeClr val="tx2">
                    <a:lumMod val="75000"/>
                  </a:schemeClr>
                </a:solidFill>
                <a:latin typeface="Times New Roman" panose="02020603050405020304" charset="0"/>
                <a:cs typeface="Times New Roman" panose="02020603050405020304" charset="0"/>
              </a:rPr>
              <a:t>Async API</a:t>
            </a:r>
          </a:p>
        </p:txBody>
      </p:sp>
      <p:cxnSp>
        <p:nvCxnSpPr>
          <p:cNvPr id="3" name="Curved Connector 2"/>
          <p:cNvCxnSpPr>
            <a:stCxn id="24" idx="3"/>
            <a:endCxn id="73" idx="1"/>
          </p:cNvCxnSpPr>
          <p:nvPr/>
        </p:nvCxnSpPr>
        <p:spPr>
          <a:xfrm flipV="1">
            <a:off x="4266565" y="2731135"/>
            <a:ext cx="1296035" cy="264922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4" name="Curved Connector 3"/>
          <p:cNvCxnSpPr>
            <a:stCxn id="24" idx="3"/>
            <a:endCxn id="74" idx="1"/>
          </p:cNvCxnSpPr>
          <p:nvPr/>
        </p:nvCxnSpPr>
        <p:spPr>
          <a:xfrm flipV="1">
            <a:off x="4266565" y="4331335"/>
            <a:ext cx="1296035" cy="104902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5" name="Curved Connector 4"/>
          <p:cNvCxnSpPr>
            <a:stCxn id="24" idx="3"/>
            <a:endCxn id="75" idx="1"/>
          </p:cNvCxnSpPr>
          <p:nvPr/>
        </p:nvCxnSpPr>
        <p:spPr>
          <a:xfrm>
            <a:off x="4266565" y="5380355"/>
            <a:ext cx="1296035" cy="5511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7" name="Curved Connector 6"/>
          <p:cNvCxnSpPr>
            <a:stCxn id="24" idx="3"/>
            <a:endCxn id="76" idx="1"/>
          </p:cNvCxnSpPr>
          <p:nvPr/>
        </p:nvCxnSpPr>
        <p:spPr>
          <a:xfrm>
            <a:off x="4266565" y="5380355"/>
            <a:ext cx="1296035" cy="22275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cxnSp>
        <p:nvCxnSpPr>
          <p:cNvPr id="8" name="Curved Connector 7"/>
          <p:cNvCxnSpPr>
            <a:stCxn id="24" idx="3"/>
            <a:endCxn id="77" idx="1"/>
          </p:cNvCxnSpPr>
          <p:nvPr/>
        </p:nvCxnSpPr>
        <p:spPr>
          <a:xfrm>
            <a:off x="4266565" y="5380355"/>
            <a:ext cx="1296035" cy="3903980"/>
          </a:xfrm>
          <a:prstGeom prst="curvedConnector3">
            <a:avLst>
              <a:gd name="adj1" fmla="val 50024"/>
            </a:avLst>
          </a:prstGeom>
          <a:ln>
            <a:tailEnd type="arrow"/>
          </a:ln>
        </p:spPr>
        <p:style>
          <a:lnRef idx="2">
            <a:schemeClr val="accent1"/>
          </a:lnRef>
          <a:fillRef idx="0">
            <a:srgbClr val="FFFFFF"/>
          </a:fillRef>
          <a:effectRef idx="0">
            <a:srgbClr val="FFFFFF"/>
          </a:effectRef>
          <a:fontRef idx="minor">
            <a:schemeClr val="tx1"/>
          </a:fontRef>
        </p:style>
      </p:cxnSp>
      <p:sp>
        <p:nvSpPr>
          <p:cNvPr id="12" name="Text Box 11"/>
          <p:cNvSpPr txBox="1"/>
          <p:nvPr/>
        </p:nvSpPr>
        <p:spPr>
          <a:xfrm>
            <a:off x="9296400" y="42291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Cho phép thực hiện các hoạt động CRUD (tạo, đọc, cập nhật và xóa) giữa máy khách và máy chủ.</a:t>
            </a:r>
          </a:p>
        </p:txBody>
      </p:sp>
      <p:sp>
        <p:nvSpPr>
          <p:cNvPr id="13" name="Text Box 12"/>
          <p:cNvSpPr txBox="1"/>
          <p:nvPr/>
        </p:nvSpPr>
        <p:spPr>
          <a:xfrm>
            <a:off x="9271000" y="42037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Là ngôn ngữ truy vấn cho phép máy khách yêu cầu dữ liệu chính xác mà máy khách yêu cầu từ máy chủ.</a:t>
            </a:r>
          </a:p>
        </p:txBody>
      </p:sp>
      <p:sp>
        <p:nvSpPr>
          <p:cNvPr id="14" name="Text Box 13"/>
          <p:cNvSpPr txBox="1"/>
          <p:nvPr/>
        </p:nvSpPr>
        <p:spPr>
          <a:xfrm>
            <a:off x="9321800" y="41783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Bất kỳ dịch vụ web nào tuân thủ đặc tả API SOAP web service đều là SOAP web service.</a:t>
            </a:r>
          </a:p>
        </p:txBody>
      </p:sp>
      <p:sp>
        <p:nvSpPr>
          <p:cNvPr id="15" name="Text Box 14"/>
          <p:cNvSpPr txBox="1"/>
          <p:nvPr/>
        </p:nvSpPr>
        <p:spPr>
          <a:xfrm>
            <a:off x="9296400" y="41529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Là một nền tảng phát trực tuyến sự kiện kết hợp ba khả năng để có thể triển khai các trường hợp sử dụng khác nhau.</a:t>
            </a:r>
          </a:p>
        </p:txBody>
      </p:sp>
      <p:sp>
        <p:nvSpPr>
          <p:cNvPr id="16" name="Text Box 15"/>
          <p:cNvSpPr txBox="1"/>
          <p:nvPr/>
        </p:nvSpPr>
        <p:spPr>
          <a:xfrm>
            <a:off x="9271000" y="4127500"/>
            <a:ext cx="7844790" cy="3440430"/>
          </a:xfrm>
          <a:prstGeom prst="rect">
            <a:avLst/>
          </a:prstGeom>
          <a:solidFill>
            <a:schemeClr val="bg1"/>
          </a:solidFill>
          <a:ln w="38100">
            <a:solidFill>
              <a:schemeClr val="accent1"/>
            </a:solidFill>
          </a:ln>
        </p:spPr>
        <p:txBody>
          <a:bodyPr wrap="square" anchor="ctr" anchorCtr="0">
            <a:noAutofit/>
          </a:bodyPr>
          <a:lstStyle/>
          <a:p>
            <a:pPr marL="457200" indent="457200" algn="l" defTabSz="457200">
              <a:lnSpc>
                <a:spcPct val="150000"/>
              </a:lnSpc>
              <a:spcBef>
                <a:spcPct val="0"/>
              </a:spcBef>
              <a:spcAft>
                <a:spcPct val="0"/>
              </a:spcAft>
              <a:tabLst>
                <a:tab pos="457200" algn="l"/>
              </a:tabLst>
            </a:pPr>
            <a:r>
              <a:rPr lang="en-US" altLang="en-US" sz="3600">
                <a:ea typeface="Times New Roman" panose="02020603050405020304"/>
              </a:rPr>
              <a:t>Các API này hoạt động theo nguyên tắc Event-Driven Architecture (EDA). Trong Async API, nhiều Subscriber có thể đăng ký Publisher.</a:t>
            </a:r>
          </a:p>
        </p:txBody>
      </p:sp>
      <p:sp>
        <p:nvSpPr>
          <p:cNvPr id="18" name="Rectangle: Rounded Corners 17">
            <a:extLst>
              <a:ext uri="{FF2B5EF4-FFF2-40B4-BE49-F238E27FC236}">
                <a16:creationId xmlns:a16="http://schemas.microsoft.com/office/drawing/2014/main" id="{B3D0BF50-487D-A3B3-DE00-71726F4B42B2}"/>
              </a:ext>
            </a:extLst>
          </p:cNvPr>
          <p:cNvSpPr/>
          <p:nvPr/>
        </p:nvSpPr>
        <p:spPr>
          <a:xfrm>
            <a:off x="8856980" y="9598660"/>
            <a:ext cx="574040" cy="574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t>9</a:t>
            </a:r>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250" fill="hold">
                                          <p:stCondLst>
                                            <p:cond delay="0"/>
                                          </p:stCondLst>
                                        </p:cTn>
                                        <p:tgtEl>
                                          <p:spTgt spid="31"/>
                                        </p:tgtEl>
                                        <p:attrNameLst>
                                          <p:attrName>style.visibility</p:attrName>
                                        </p:attrNameLst>
                                      </p:cBhvr>
                                      <p:to>
                                        <p:strVal val="visible"/>
                                      </p:to>
                                    </p:set>
                                    <p:animEffect transition="in" filter="plus(in)">
                                      <p:cBhvr>
                                        <p:cTn id="7" dur="250"/>
                                        <p:tgtEl>
                                          <p:spTgt spid="31"/>
                                        </p:tgtEl>
                                      </p:cBhvr>
                                    </p:animEffect>
                                  </p:childTnLst>
                                </p:cTn>
                              </p:par>
                              <p:par>
                                <p:cTn id="8" presetID="13" presetClass="entr" presetSubtype="16" fill="hold" nodeType="withEffect">
                                  <p:stCondLst>
                                    <p:cond delay="0"/>
                                  </p:stCondLst>
                                  <p:childTnLst>
                                    <p:set>
                                      <p:cBhvr>
                                        <p:cTn id="9" dur="250" fill="hold">
                                          <p:stCondLst>
                                            <p:cond delay="0"/>
                                          </p:stCondLst>
                                        </p:cTn>
                                        <p:tgtEl>
                                          <p:spTgt spid="3"/>
                                        </p:tgtEl>
                                        <p:attrNameLst>
                                          <p:attrName>style.visibility</p:attrName>
                                        </p:attrNameLst>
                                      </p:cBhvr>
                                      <p:to>
                                        <p:strVal val="visible"/>
                                      </p:to>
                                    </p:set>
                                    <p:animEffect transition="in" filter="plus(in)">
                                      <p:cBhvr>
                                        <p:cTn id="10" dur="250"/>
                                        <p:tgtEl>
                                          <p:spTgt spid="3"/>
                                        </p:tgtEl>
                                      </p:cBhvr>
                                    </p:animEffect>
                                  </p:childTnLst>
                                </p:cTn>
                              </p:par>
                              <p:par>
                                <p:cTn id="11" presetID="13" presetClass="entr" presetSubtype="16" fill="hold" nodeType="withEffect">
                                  <p:stCondLst>
                                    <p:cond delay="0"/>
                                  </p:stCondLst>
                                  <p:childTnLst>
                                    <p:set>
                                      <p:cBhvr>
                                        <p:cTn id="12" dur="250" fill="hold">
                                          <p:stCondLst>
                                            <p:cond delay="0"/>
                                          </p:stCondLst>
                                        </p:cTn>
                                        <p:tgtEl>
                                          <p:spTgt spid="4"/>
                                        </p:tgtEl>
                                        <p:attrNameLst>
                                          <p:attrName>style.visibility</p:attrName>
                                        </p:attrNameLst>
                                      </p:cBhvr>
                                      <p:to>
                                        <p:strVal val="visible"/>
                                      </p:to>
                                    </p:set>
                                    <p:animEffect transition="in" filter="plus(in)">
                                      <p:cBhvr>
                                        <p:cTn id="13" dur="250"/>
                                        <p:tgtEl>
                                          <p:spTgt spid="4"/>
                                        </p:tgtEl>
                                      </p:cBhvr>
                                    </p:animEffect>
                                  </p:childTnLst>
                                </p:cTn>
                              </p:par>
                              <p:par>
                                <p:cTn id="14" presetID="13" presetClass="entr" presetSubtype="16" fill="hold" nodeType="withEffect">
                                  <p:stCondLst>
                                    <p:cond delay="0"/>
                                  </p:stCondLst>
                                  <p:childTnLst>
                                    <p:set>
                                      <p:cBhvr>
                                        <p:cTn id="15" dur="250" fill="hold">
                                          <p:stCondLst>
                                            <p:cond delay="0"/>
                                          </p:stCondLst>
                                        </p:cTn>
                                        <p:tgtEl>
                                          <p:spTgt spid="5"/>
                                        </p:tgtEl>
                                        <p:attrNameLst>
                                          <p:attrName>style.visibility</p:attrName>
                                        </p:attrNameLst>
                                      </p:cBhvr>
                                      <p:to>
                                        <p:strVal val="visible"/>
                                      </p:to>
                                    </p:set>
                                    <p:animEffect transition="in" filter="plus(in)">
                                      <p:cBhvr>
                                        <p:cTn id="16" dur="250"/>
                                        <p:tgtEl>
                                          <p:spTgt spid="5"/>
                                        </p:tgtEl>
                                      </p:cBhvr>
                                    </p:animEffect>
                                  </p:childTnLst>
                                </p:cTn>
                              </p:par>
                              <p:par>
                                <p:cTn id="17" presetID="13" presetClass="entr" presetSubtype="16" fill="hold" nodeType="withEffect">
                                  <p:stCondLst>
                                    <p:cond delay="0"/>
                                  </p:stCondLst>
                                  <p:childTnLst>
                                    <p:set>
                                      <p:cBhvr>
                                        <p:cTn id="18" dur="250" fill="hold">
                                          <p:stCondLst>
                                            <p:cond delay="0"/>
                                          </p:stCondLst>
                                        </p:cTn>
                                        <p:tgtEl>
                                          <p:spTgt spid="7"/>
                                        </p:tgtEl>
                                        <p:attrNameLst>
                                          <p:attrName>style.visibility</p:attrName>
                                        </p:attrNameLst>
                                      </p:cBhvr>
                                      <p:to>
                                        <p:strVal val="visible"/>
                                      </p:to>
                                    </p:set>
                                    <p:animEffect transition="in" filter="plus(in)">
                                      <p:cBhvr>
                                        <p:cTn id="19" dur="250"/>
                                        <p:tgtEl>
                                          <p:spTgt spid="7"/>
                                        </p:tgtEl>
                                      </p:cBhvr>
                                    </p:animEffect>
                                  </p:childTnLst>
                                </p:cTn>
                              </p:par>
                              <p:par>
                                <p:cTn id="20" presetID="13" presetClass="entr" presetSubtype="16" fill="hold" nodeType="withEffect">
                                  <p:stCondLst>
                                    <p:cond delay="0"/>
                                  </p:stCondLst>
                                  <p:childTnLst>
                                    <p:set>
                                      <p:cBhvr>
                                        <p:cTn id="21" dur="250" fill="hold">
                                          <p:stCondLst>
                                            <p:cond delay="0"/>
                                          </p:stCondLst>
                                        </p:cTn>
                                        <p:tgtEl>
                                          <p:spTgt spid="8"/>
                                        </p:tgtEl>
                                        <p:attrNameLst>
                                          <p:attrName>style.visibility</p:attrName>
                                        </p:attrNameLst>
                                      </p:cBhvr>
                                      <p:to>
                                        <p:strVal val="visible"/>
                                      </p:to>
                                    </p:set>
                                    <p:animEffect transition="in" filter="plus(in)">
                                      <p:cBhvr>
                                        <p:cTn id="22" dur="25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plus(in)">
                                      <p:cBhvr>
                                        <p:cTn id="27" dur="25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25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plus(in)">
                                      <p:cBhvr>
                                        <p:cTn id="37" dur="250"/>
                                        <p:tgtEl>
                                          <p:spTgt spid="7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25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3" presetClass="entr" presetSubtype="16"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plus(in)">
                                      <p:cBhvr>
                                        <p:cTn id="47" dur="25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ox(in)">
                                      <p:cBhvr>
                                        <p:cTn id="52" dur="25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3" presetClass="entr" presetSubtype="16"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plus(in)">
                                      <p:cBhvr>
                                        <p:cTn id="57" dur="25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in)">
                                      <p:cBhvr>
                                        <p:cTn id="62" dur="25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3" presetClass="entr" presetSubtype="16"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plus(in)">
                                      <p:cBhvr>
                                        <p:cTn id="67" dur="250"/>
                                        <p:tgtEl>
                                          <p:spTgt spid="7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ox(in)">
                                      <p:cBhvr>
                                        <p:cTn id="7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401</TotalTime>
  <Words>1466</Words>
  <Application>Microsoft Office PowerPoint</Application>
  <PresentationFormat>Custom</PresentationFormat>
  <Paragraphs>127</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Cormorant Garamond Bold Italics</vt:lpstr>
      <vt:lpstr>Times New Roman</vt:lpstr>
      <vt:lpstr>Wingdings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ĐỒ ÁN CHUYÊN NGÀNH</dc:title>
  <dc:creator/>
  <cp:lastModifiedBy>Nguyen Tan Loc</cp:lastModifiedBy>
  <cp:revision>17</cp:revision>
  <dcterms:created xsi:type="dcterms:W3CDTF">2006-08-16T00:00:00Z</dcterms:created>
  <dcterms:modified xsi:type="dcterms:W3CDTF">2025-01-17T02:51:58Z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E0F49ED56C0F44B284B56A684DF9836E_12</vt:lpwstr>
  </property>
  <property fmtid="{D5CDD505-2E9C-101B-9397-08002B2CF9AE}" pid="3" name="KSOProductBuildVer">
    <vt:lpwstr>1033-12.2.0.19805</vt:lpwstr>
  </property>
</Properties>
</file>