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3.svg" ContentType="image/svg+xml"/>
  <Override PartName="/ppt/media/image15.webp" ContentType="image/webp"/>
  <Override PartName="/ppt/media/image19.svg" ContentType="image/svg+xml"/>
  <Override PartName="/ppt/media/image21.svg" ContentType="image/svg+xml"/>
  <Override PartName="/ppt/media/image25.webp" ContentType="image/webp"/>
  <Override PartName="/ppt/media/image28.svg" ContentType="image/svg+xml"/>
  <Override PartName="/ppt/media/image3.svg" ContentType="image/svg+xml"/>
  <Override PartName="/ppt/media/image33.svg" ContentType="image/svg+xml"/>
  <Override PartName="/ppt/media/image36.svg" ContentType="image/svg+xml"/>
  <Override PartName="/ppt/media/image5.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74" r:id="rId8"/>
    <p:sldId id="261" r:id="rId9"/>
    <p:sldId id="262" r:id="rId10"/>
    <p:sldId id="276" r:id="rId12"/>
    <p:sldId id="289" r:id="rId13"/>
    <p:sldId id="290" r:id="rId14"/>
    <p:sldId id="264" r:id="rId15"/>
    <p:sldId id="306" r:id="rId16"/>
    <p:sldId id="307" r:id="rId17"/>
    <p:sldId id="291" r:id="rId18"/>
    <p:sldId id="298" r:id="rId19"/>
  </p:sldIdLst>
  <p:sldSz cx="18288000" cy="10287000"/>
  <p:notesSz cx="6858000" cy="9144000"/>
  <p:embeddedFontLst>
    <p:embeddedFont>
      <p:font typeface="Cormorant Garamond Bold Italics" panose="00000800000000000000"/>
      <p:boldItalic r:id="rId23"/>
    </p:embeddedFont>
    <p:embeddedFont>
      <p:font typeface="Times New Roman Condensed" panose="02030506070405020303"/>
      <p:regular r:id="rId24"/>
    </p:embeddedFont>
    <p:embeddedFont>
      <p:font typeface="Cormorant Garamond Bold" panose="00000800000000000000"/>
      <p:bold r:id="rId25"/>
    </p:embeddedFont>
    <p:embeddedFont>
      <p:font typeface="Calibri" panose="020F050202020403020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8" userDrawn="1">
          <p15:clr>
            <a:srgbClr val="A4A3A4"/>
          </p15:clr>
        </p15:guide>
        <p15:guide id="2" pos="29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278"/>
        <p:guide pos="295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5.webp"/><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svg"/><Relationship Id="rId3" Type="http://schemas.openxmlformats.org/officeDocument/2006/relationships/image" Target="../media/image27.png"/><Relationship Id="rId2" Type="http://schemas.openxmlformats.org/officeDocument/2006/relationships/image" Target="../media/image13.svg"/><Relationship Id="rId1"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svg"/><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8.svg"/><Relationship Id="rId3" Type="http://schemas.openxmlformats.org/officeDocument/2006/relationships/image" Target="../media/image27.png"/><Relationship Id="rId2" Type="http://schemas.openxmlformats.org/officeDocument/2006/relationships/image" Target="../media/image13.sv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sv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svg"/><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webp"/><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image" Target="../media/image13.sv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9.sv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2204" r="-2204"/>
            </a:stretch>
          </a:blipFill>
        </p:spPr>
      </p:sp>
      <p:sp>
        <p:nvSpPr>
          <p:cNvPr id="3" name="Freeform 3"/>
          <p:cNvSpPr/>
          <p:nvPr/>
        </p:nvSpPr>
        <p:spPr>
          <a:xfrm flipH="1">
            <a:off x="14033642" y="0"/>
            <a:ext cx="4254358" cy="3349340"/>
          </a:xfrm>
          <a:custGeom>
            <a:avLst/>
            <a:gdLst/>
            <a:ahLst/>
            <a:cxnLst/>
            <a:rect l="l" t="t" r="r" b="b"/>
            <a:pathLst>
              <a:path w="4254358" h="3349340">
                <a:moveTo>
                  <a:pt x="4254358" y="0"/>
                </a:moveTo>
                <a:lnTo>
                  <a:pt x="0" y="0"/>
                </a:lnTo>
                <a:lnTo>
                  <a:pt x="0" y="3349340"/>
                </a:lnTo>
                <a:lnTo>
                  <a:pt x="4254358" y="3349340"/>
                </a:lnTo>
                <a:lnTo>
                  <a:pt x="425435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3809790" y="5826116"/>
            <a:ext cx="4478210" cy="4478210"/>
          </a:xfrm>
          <a:custGeom>
            <a:avLst/>
            <a:gdLst/>
            <a:ahLst/>
            <a:cxnLst/>
            <a:rect l="l" t="t" r="r" b="b"/>
            <a:pathLst>
              <a:path w="4478210" h="4478210">
                <a:moveTo>
                  <a:pt x="4478210" y="0"/>
                </a:moveTo>
                <a:lnTo>
                  <a:pt x="0" y="0"/>
                </a:lnTo>
                <a:lnTo>
                  <a:pt x="0" y="4478210"/>
                </a:lnTo>
                <a:lnTo>
                  <a:pt x="4478210" y="4478210"/>
                </a:lnTo>
                <a:lnTo>
                  <a:pt x="447821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flipH="1">
            <a:off x="2163248" y="2221779"/>
            <a:ext cx="0" cy="5843443"/>
          </a:xfrm>
          <a:prstGeom prst="line">
            <a:avLst/>
          </a:prstGeom>
          <a:ln w="57150" cap="flat">
            <a:solidFill>
              <a:srgbClr val="2D3880"/>
            </a:solidFill>
            <a:prstDash val="solid"/>
            <a:headEnd type="none" w="sm" len="sm"/>
            <a:tailEnd type="none" w="sm" len="sm"/>
          </a:ln>
        </p:spPr>
      </p:sp>
      <p:sp>
        <p:nvSpPr>
          <p:cNvPr id="6" name="Freeform 6"/>
          <p:cNvSpPr/>
          <p:nvPr/>
        </p:nvSpPr>
        <p:spPr>
          <a:xfrm>
            <a:off x="-743655" y="133350"/>
            <a:ext cx="3873083" cy="2072623"/>
          </a:xfrm>
          <a:custGeom>
            <a:avLst/>
            <a:gdLst/>
            <a:ahLst/>
            <a:cxnLst/>
            <a:rect l="l" t="t" r="r" b="b"/>
            <a:pathLst>
              <a:path w="3873083" h="2072623">
                <a:moveTo>
                  <a:pt x="0" y="0"/>
                </a:moveTo>
                <a:lnTo>
                  <a:pt x="3873083" y="0"/>
                </a:lnTo>
                <a:lnTo>
                  <a:pt x="3873083" y="2072623"/>
                </a:lnTo>
                <a:lnTo>
                  <a:pt x="0" y="2072623"/>
                </a:lnTo>
                <a:lnTo>
                  <a:pt x="0" y="0"/>
                </a:lnTo>
                <a:close/>
              </a:path>
            </a:pathLst>
          </a:custGeom>
          <a:blipFill>
            <a:blip r:embed="rId6"/>
            <a:stretch>
              <a:fillRect/>
            </a:stretch>
          </a:blipFill>
        </p:spPr>
      </p:sp>
      <p:sp>
        <p:nvSpPr>
          <p:cNvPr id="7" name="TextBox 7"/>
          <p:cNvSpPr txBox="1"/>
          <p:nvPr/>
        </p:nvSpPr>
        <p:spPr>
          <a:xfrm>
            <a:off x="2417593" y="3812384"/>
            <a:ext cx="15404202" cy="1813708"/>
          </a:xfrm>
          <a:prstGeom prst="rect">
            <a:avLst/>
          </a:prstGeom>
        </p:spPr>
        <p:txBody>
          <a:bodyPr lIns="0" tIns="0" rIns="0" bIns="0" rtlCol="0" anchor="t">
            <a:spAutoFit/>
          </a:bodyPr>
          <a:lstStyle/>
          <a:p>
            <a:pPr algn="l">
              <a:lnSpc>
                <a:spcPts val="7350"/>
              </a:lnSpc>
            </a:pPr>
            <a:r>
              <a:rPr lang="en-US" sz="49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TIỂM HIỂU GIẢI PHÁP THU TẬP DỮ LIỆU THÔNG QUA API</a:t>
            </a:r>
            <a:endParaRPr lang="en-US" sz="49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endParaRPr>
          </a:p>
          <a:p>
            <a:pPr marL="0" lvl="0" indent="0" algn="l">
              <a:lnSpc>
                <a:spcPts val="7350"/>
              </a:lnSpc>
            </a:pPr>
            <a:r>
              <a:rPr lang="en-US" sz="49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TỪ CÁC NỀN TẢNG THƯƠNG MẠI ĐIỆN TỬ</a:t>
            </a:r>
            <a:endParaRPr lang="en-US" sz="49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endParaRPr>
          </a:p>
        </p:txBody>
      </p:sp>
      <p:sp>
        <p:nvSpPr>
          <p:cNvPr id="8" name="TextBox 8"/>
          <p:cNvSpPr txBox="1"/>
          <p:nvPr/>
        </p:nvSpPr>
        <p:spPr>
          <a:xfrm>
            <a:off x="2417593" y="5960757"/>
            <a:ext cx="10368096" cy="1307465"/>
          </a:xfrm>
          <a:prstGeom prst="rect">
            <a:avLst/>
          </a:prstGeom>
        </p:spPr>
        <p:txBody>
          <a:bodyPr lIns="0" tIns="0" rIns="0" bIns="0" rtlCol="0" anchor="t">
            <a:spAutoFit/>
          </a:bodyPr>
          <a:lstStyle/>
          <a:p>
            <a:pPr algn="l">
              <a:lnSpc>
                <a:spcPts val="5100"/>
              </a:lnSpc>
            </a:pPr>
            <a:r>
              <a:rPr lang="en-US" sz="3400" spc="13">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GVHD: Nguyễn Khắc Quốc</a:t>
            </a:r>
            <a:endParaRPr lang="en-US" sz="3400" spc="13">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endParaRPr>
          </a:p>
          <a:p>
            <a:pPr marL="0" lvl="0" indent="0" algn="l">
              <a:lnSpc>
                <a:spcPts val="5100"/>
              </a:lnSpc>
            </a:pPr>
            <a:r>
              <a:rPr lang="en-US" sz="3400" spc="13">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SVTH: Nguyễn Tấn Lộc - 110121189</a:t>
            </a:r>
            <a:endParaRPr lang="en-US" sz="3400" spc="13">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endParaRPr>
          </a:p>
        </p:txBody>
      </p:sp>
      <p:sp>
        <p:nvSpPr>
          <p:cNvPr id="9" name="TextBox 9"/>
          <p:cNvSpPr txBox="1"/>
          <p:nvPr/>
        </p:nvSpPr>
        <p:spPr>
          <a:xfrm>
            <a:off x="4359910" y="2400300"/>
            <a:ext cx="9568815" cy="681990"/>
          </a:xfrm>
          <a:prstGeom prst="rect">
            <a:avLst/>
          </a:prstGeom>
        </p:spPr>
        <p:txBody>
          <a:bodyPr wrap="square" lIns="0" tIns="0" rIns="0" bIns="0" rtlCol="0" anchor="t">
            <a:spAutoFit/>
          </a:bodyPr>
          <a:lstStyle/>
          <a:p>
            <a:pPr marL="0" lvl="0" indent="0" algn="ctr">
              <a:lnSpc>
                <a:spcPts val="5320"/>
              </a:lnSpc>
              <a:spcBef>
                <a:spcPct val="0"/>
              </a:spcBef>
            </a:pPr>
            <a:r>
              <a:rPr lang="en-US" sz="3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THỰC TẬP ĐỒ ÁN CHUYÊN NGÀNH</a:t>
            </a:r>
            <a:endParaRPr lang="en-US" sz="3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sp>
        <p:nvSpPr>
          <p:cNvPr id="10" name="TextBox 10"/>
          <p:cNvSpPr txBox="1"/>
          <p:nvPr/>
        </p:nvSpPr>
        <p:spPr>
          <a:xfrm>
            <a:off x="2417593" y="7527376"/>
            <a:ext cx="10368096" cy="574040"/>
          </a:xfrm>
          <a:prstGeom prst="rect">
            <a:avLst/>
          </a:prstGeom>
        </p:spPr>
        <p:txBody>
          <a:bodyPr lIns="0" tIns="0" rIns="0" bIns="0" rtlCol="0" anchor="t">
            <a:spAutoFit/>
          </a:bodyPr>
          <a:lstStyle/>
          <a:p>
            <a:pPr marL="0" lvl="0" indent="0" algn="l">
              <a:lnSpc>
                <a:spcPts val="4480"/>
              </a:lnSpc>
              <a:spcBef>
                <a:spcPct val="0"/>
              </a:spcBef>
            </a:pPr>
            <a:r>
              <a:rPr lang="en-US" sz="3200">
                <a:solidFill>
                  <a:srgbClr val="2D3880"/>
                </a:solidFill>
                <a:latin typeface="Times New Roman" panose="02020603050405020304" charset="0"/>
                <a:ea typeface="Glacial Indifference"/>
                <a:cs typeface="Times New Roman" panose="02020603050405020304" charset="0"/>
                <a:sym typeface="Glacial Indifference"/>
              </a:rPr>
              <a:t>DA21TTB</a:t>
            </a:r>
            <a:endParaRPr lang="en-US" sz="3200">
              <a:solidFill>
                <a:srgbClr val="2D3880"/>
              </a:solidFill>
              <a:latin typeface="Times New Roman" panose="02020603050405020304" charset="0"/>
              <a:ea typeface="Glacial Indifference"/>
              <a:cs typeface="Times New Roman" panose="02020603050405020304" charset="0"/>
              <a:sym typeface="Glacial Indifference"/>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2122170"/>
            <a:ext cx="8115300" cy="3233058"/>
            <a:chOff x="0" y="0"/>
            <a:chExt cx="2137363" cy="851505"/>
          </a:xfrm>
        </p:grpSpPr>
        <p:sp>
          <p:nvSpPr>
            <p:cNvPr id="3" name="Freeform 3"/>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9D9DE4"/>
            </a:solidFill>
          </p:spPr>
        </p:sp>
        <p:sp>
          <p:nvSpPr>
            <p:cNvPr id="4" name="TextBox 4"/>
            <p:cNvSpPr txBox="1"/>
            <p:nvPr/>
          </p:nvSpPr>
          <p:spPr>
            <a:xfrm>
              <a:off x="0" y="-57150"/>
              <a:ext cx="2137363" cy="908655"/>
            </a:xfrm>
            <a:prstGeom prst="rect">
              <a:avLst/>
            </a:prstGeom>
          </p:spPr>
          <p:txBody>
            <a:bodyPr lIns="50800" tIns="50800" rIns="50800" bIns="50800" rtlCol="0" anchor="ctr"/>
            <a:lstStyle/>
            <a:p>
              <a:pPr algn="ctr">
                <a:lnSpc>
                  <a:spcPts val="3360"/>
                </a:lnSpc>
              </a:pPr>
            </a:p>
          </p:txBody>
        </p:sp>
      </p:grpSp>
      <p:grpSp>
        <p:nvGrpSpPr>
          <p:cNvPr id="5" name="Group 5"/>
          <p:cNvGrpSpPr/>
          <p:nvPr/>
        </p:nvGrpSpPr>
        <p:grpSpPr>
          <a:xfrm rot="0">
            <a:off x="9144000" y="2122170"/>
            <a:ext cx="8115300" cy="3233058"/>
            <a:chOff x="0" y="0"/>
            <a:chExt cx="2137363" cy="851505"/>
          </a:xfrm>
        </p:grpSpPr>
        <p:sp>
          <p:nvSpPr>
            <p:cNvPr id="6" name="Freeform 6"/>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CBCBEB"/>
            </a:solidFill>
          </p:spPr>
        </p:sp>
        <p:sp>
          <p:nvSpPr>
            <p:cNvPr id="7" name="TextBox 7"/>
            <p:cNvSpPr txBox="1"/>
            <p:nvPr/>
          </p:nvSpPr>
          <p:spPr>
            <a:xfrm>
              <a:off x="0" y="-57150"/>
              <a:ext cx="2137363" cy="908655"/>
            </a:xfrm>
            <a:prstGeom prst="rect">
              <a:avLst/>
            </a:prstGeom>
          </p:spPr>
          <p:txBody>
            <a:bodyPr lIns="50800" tIns="50800" rIns="50800" bIns="50800" rtlCol="0" anchor="ctr"/>
            <a:lstStyle/>
            <a:p>
              <a:pPr algn="ctr">
                <a:lnSpc>
                  <a:spcPts val="3360"/>
                </a:lnSpc>
              </a:pPr>
            </a:p>
          </p:txBody>
        </p:sp>
      </p:grpSp>
      <p:grpSp>
        <p:nvGrpSpPr>
          <p:cNvPr id="8" name="Group 8"/>
          <p:cNvGrpSpPr/>
          <p:nvPr/>
        </p:nvGrpSpPr>
        <p:grpSpPr>
          <a:xfrm rot="0">
            <a:off x="9144000" y="6031503"/>
            <a:ext cx="8115300" cy="3226797"/>
            <a:chOff x="0" y="0"/>
            <a:chExt cx="2137363" cy="849856"/>
          </a:xfrm>
        </p:grpSpPr>
        <p:sp>
          <p:nvSpPr>
            <p:cNvPr id="9" name="Freeform 9"/>
            <p:cNvSpPr/>
            <p:nvPr/>
          </p:nvSpPr>
          <p:spPr>
            <a:xfrm>
              <a:off x="0" y="0"/>
              <a:ext cx="2137363" cy="849856"/>
            </a:xfrm>
            <a:custGeom>
              <a:avLst/>
              <a:gdLst/>
              <a:ahLst/>
              <a:cxnLst/>
              <a:rect l="l" t="t" r="r" b="b"/>
              <a:pathLst>
                <a:path w="2137363" h="849856">
                  <a:moveTo>
                    <a:pt x="0" y="0"/>
                  </a:moveTo>
                  <a:lnTo>
                    <a:pt x="2137363" y="0"/>
                  </a:lnTo>
                  <a:lnTo>
                    <a:pt x="2137363" y="849856"/>
                  </a:lnTo>
                  <a:lnTo>
                    <a:pt x="0" y="849856"/>
                  </a:lnTo>
                  <a:close/>
                </a:path>
              </a:pathLst>
            </a:custGeom>
            <a:solidFill>
              <a:srgbClr val="ECECF3"/>
            </a:solidFill>
          </p:spPr>
        </p:sp>
        <p:sp>
          <p:nvSpPr>
            <p:cNvPr id="10" name="TextBox 10"/>
            <p:cNvSpPr txBox="1"/>
            <p:nvPr/>
          </p:nvSpPr>
          <p:spPr>
            <a:xfrm>
              <a:off x="0" y="-57150"/>
              <a:ext cx="2137363" cy="907006"/>
            </a:xfrm>
            <a:prstGeom prst="rect">
              <a:avLst/>
            </a:prstGeom>
          </p:spPr>
          <p:txBody>
            <a:bodyPr lIns="50800" tIns="50800" rIns="50800" bIns="50800" rtlCol="0" anchor="ctr"/>
            <a:lstStyle/>
            <a:p>
              <a:pPr algn="ctr">
                <a:lnSpc>
                  <a:spcPts val="3360"/>
                </a:lnSpc>
              </a:pPr>
            </a:p>
          </p:txBody>
        </p:sp>
      </p:grpSp>
      <p:grpSp>
        <p:nvGrpSpPr>
          <p:cNvPr id="13" name="Group 13"/>
          <p:cNvGrpSpPr/>
          <p:nvPr/>
        </p:nvGrpSpPr>
        <p:grpSpPr>
          <a:xfrm rot="0">
            <a:off x="1028700" y="6025242"/>
            <a:ext cx="8115300" cy="3233058"/>
            <a:chOff x="0" y="0"/>
            <a:chExt cx="2137363" cy="851505"/>
          </a:xfrm>
        </p:grpSpPr>
        <p:sp>
          <p:nvSpPr>
            <p:cNvPr id="14" name="Freeform 14"/>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CBCBEB"/>
            </a:solidFill>
          </p:spPr>
        </p:sp>
        <p:sp>
          <p:nvSpPr>
            <p:cNvPr id="15" name="TextBox 15"/>
            <p:cNvSpPr txBox="1"/>
            <p:nvPr/>
          </p:nvSpPr>
          <p:spPr>
            <a:xfrm>
              <a:off x="0" y="-57150"/>
              <a:ext cx="2137363" cy="908655"/>
            </a:xfrm>
            <a:prstGeom prst="rect">
              <a:avLst/>
            </a:prstGeom>
          </p:spPr>
          <p:txBody>
            <a:bodyPr lIns="50800" tIns="50800" rIns="50800" bIns="50800" rtlCol="0" anchor="ctr"/>
            <a:lstStyle/>
            <a:p>
              <a:pPr algn="ctr">
                <a:lnSpc>
                  <a:spcPts val="3360"/>
                </a:lnSpc>
              </a:pPr>
            </a:p>
          </p:txBody>
        </p:sp>
      </p:grpSp>
      <p:sp>
        <p:nvSpPr>
          <p:cNvPr id="83" name="TextBox 83"/>
          <p:cNvSpPr txBox="1"/>
          <p:nvPr/>
        </p:nvSpPr>
        <p:spPr>
          <a:xfrm>
            <a:off x="3581400" y="666750"/>
            <a:ext cx="11158220" cy="1292225"/>
          </a:xfrm>
          <a:prstGeom prst="rect">
            <a:avLst/>
          </a:prstGeom>
        </p:spPr>
        <p:txBody>
          <a:bodyPr wrap="square" lIns="0" tIns="0" rIns="0" bIns="0" rtlCol="0" anchor="t">
            <a:spAutoFit/>
          </a:bodyPr>
          <a:lstStyle/>
          <a:p>
            <a:pPr marL="0" lvl="0" indent="0" algn="ctr">
              <a:lnSpc>
                <a:spcPts val="10080"/>
              </a:lnSpc>
              <a:spcBef>
                <a:spcPct val="0"/>
              </a:spcBef>
            </a:pPr>
            <a:r>
              <a:rPr lang="vi-VN" altLang="en-US" sz="7200" b="1">
                <a:solidFill>
                  <a:srgbClr val="2D3880"/>
                </a:solidFill>
                <a:latin typeface="Times New Roman" panose="02020603050405020304" charset="0"/>
                <a:ea typeface="Cormorant Garamond Bold" panose="00000800000000000000"/>
                <a:cs typeface="Times New Roman" panose="02020603050405020304" charset="0"/>
                <a:sym typeface="Cormorant Garamond Bold" panose="00000800000000000000"/>
              </a:rPr>
              <a:t>Các giải pháp nghiên </a:t>
            </a:r>
            <a:r>
              <a:rPr lang="vi-VN" altLang="en-US" sz="7200" b="1">
                <a:solidFill>
                  <a:srgbClr val="2D3880"/>
                </a:solidFill>
                <a:latin typeface="Times New Roman" panose="02020603050405020304" charset="0"/>
                <a:ea typeface="Cormorant Garamond Bold" panose="00000800000000000000"/>
                <a:cs typeface="Times New Roman" panose="02020603050405020304" charset="0"/>
                <a:sym typeface="Cormorant Garamond Bold" panose="00000800000000000000"/>
              </a:rPr>
              <a:t>cứu</a:t>
            </a:r>
            <a:endParaRPr lang="vi-VN" altLang="en-US" sz="7200" b="1">
              <a:solidFill>
                <a:srgbClr val="2D3880"/>
              </a:solidFill>
              <a:latin typeface="Times New Roman" panose="02020603050405020304" charset="0"/>
              <a:ea typeface="Cormorant Garamond Bold" panose="00000800000000000000"/>
              <a:cs typeface="Times New Roman" panose="02020603050405020304" charset="0"/>
              <a:sym typeface="Cormorant Garamond Bold" panose="00000800000000000000"/>
            </a:endParaRPr>
          </a:p>
        </p:txBody>
      </p:sp>
      <p:sp>
        <p:nvSpPr>
          <p:cNvPr id="84" name="TextBox 84"/>
          <p:cNvSpPr txBox="1"/>
          <p:nvPr/>
        </p:nvSpPr>
        <p:spPr>
          <a:xfrm>
            <a:off x="3428738" y="2933535"/>
            <a:ext cx="5536372" cy="1661795"/>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thấp dữ liệu thông qua API bằng Python</a:t>
            </a:r>
            <a:endPar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sp>
        <p:nvSpPr>
          <p:cNvPr id="86" name="TextBox 86"/>
          <p:cNvSpPr txBox="1"/>
          <p:nvPr/>
        </p:nvSpPr>
        <p:spPr>
          <a:xfrm>
            <a:off x="3428738" y="6418377"/>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a:t>
            </a: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qua việc </a:t>
            </a:r>
            <a:endPar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bán hàng</a:t>
            </a:r>
            <a:endPar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sp>
        <p:nvSpPr>
          <p:cNvPr id="88" name="TextBox 88"/>
          <p:cNvSpPr txBox="1"/>
          <p:nvPr/>
        </p:nvSpPr>
        <p:spPr>
          <a:xfrm>
            <a:off x="11663869" y="2476335"/>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bằng phần mềm quản lý đám mây</a:t>
            </a:r>
            <a:endPar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sp>
        <p:nvSpPr>
          <p:cNvPr id="90" name="TextBox 90"/>
          <p:cNvSpPr txBox="1"/>
          <p:nvPr/>
        </p:nvSpPr>
        <p:spPr>
          <a:xfrm>
            <a:off x="11532424" y="6362497"/>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a:t>
            </a: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qua việc hợp tác với các cửa hàng </a:t>
            </a:r>
            <a:endPar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pic>
        <p:nvPicPr>
          <p:cNvPr id="18" name="Picture 17"/>
          <p:cNvPicPr/>
          <p:nvPr/>
        </p:nvPicPr>
        <p:blipFill>
          <a:blip r:embed="rId1"/>
          <a:srcRect l="39111" t="4741" r="7556" b="8736"/>
          <a:stretch>
            <a:fillRect/>
          </a:stretch>
        </p:blipFill>
        <p:spPr>
          <a:xfrm>
            <a:off x="1231265" y="2477135"/>
            <a:ext cx="2018665" cy="2559050"/>
          </a:xfrm>
          <a:prstGeom prst="rect">
            <a:avLst/>
          </a:prstGeom>
        </p:spPr>
      </p:pic>
      <p:pic>
        <p:nvPicPr>
          <p:cNvPr id="22" name="Picture 21"/>
          <p:cNvPicPr/>
          <p:nvPr/>
        </p:nvPicPr>
        <p:blipFill>
          <a:blip r:embed="rId2"/>
          <a:srcRect l="35500" t="30260" r="35500"/>
          <a:stretch>
            <a:fillRect/>
          </a:stretch>
        </p:blipFill>
        <p:spPr>
          <a:xfrm>
            <a:off x="9298940" y="2476500"/>
            <a:ext cx="2209800" cy="2557780"/>
          </a:xfrm>
          <a:prstGeom prst="rect">
            <a:avLst/>
          </a:prstGeom>
        </p:spPr>
      </p:pic>
      <p:pic>
        <p:nvPicPr>
          <p:cNvPr id="24" name="Picture 23"/>
          <p:cNvPicPr/>
          <p:nvPr/>
        </p:nvPicPr>
        <p:blipFill>
          <a:blip r:embed="rId3"/>
          <a:srcRect l="18667" r="16000"/>
          <a:stretch>
            <a:fillRect/>
          </a:stretch>
        </p:blipFill>
        <p:spPr>
          <a:xfrm>
            <a:off x="1231265" y="6362700"/>
            <a:ext cx="2239645" cy="2597150"/>
          </a:xfrm>
          <a:prstGeom prst="rect">
            <a:avLst/>
          </a:prstGeom>
        </p:spPr>
      </p:pic>
      <p:pic>
        <p:nvPicPr>
          <p:cNvPr id="25" name="Picture 24"/>
          <p:cNvPicPr/>
          <p:nvPr/>
        </p:nvPicPr>
        <p:blipFill>
          <a:blip r:embed="rId4"/>
          <a:srcRect l="24609" t="9028" r="17578" b="4861"/>
          <a:stretch>
            <a:fillRect/>
          </a:stretch>
        </p:blipFill>
        <p:spPr>
          <a:xfrm>
            <a:off x="9296400" y="6365240"/>
            <a:ext cx="2178050" cy="25774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0">
            <a:off x="9889130" y="1055071"/>
            <a:ext cx="7370170" cy="8203229"/>
            <a:chOff x="0" y="0"/>
            <a:chExt cx="1941115" cy="2160521"/>
          </a:xfrm>
        </p:grpSpPr>
        <p:sp>
          <p:nvSpPr>
            <p:cNvPr id="5" name="Freeform 5"/>
            <p:cNvSpPr/>
            <p:nvPr/>
          </p:nvSpPr>
          <p:spPr>
            <a:xfrm>
              <a:off x="0" y="0"/>
              <a:ext cx="1941115" cy="2160521"/>
            </a:xfrm>
            <a:custGeom>
              <a:avLst/>
              <a:gdLst/>
              <a:ahLst/>
              <a:cxnLst/>
              <a:rect l="l" t="t" r="r" b="b"/>
              <a:pathLst>
                <a:path w="1941115" h="2160521">
                  <a:moveTo>
                    <a:pt x="0" y="0"/>
                  </a:moveTo>
                  <a:lnTo>
                    <a:pt x="1941115" y="0"/>
                  </a:lnTo>
                  <a:lnTo>
                    <a:pt x="1941115" y="2160521"/>
                  </a:lnTo>
                  <a:lnTo>
                    <a:pt x="0" y="2160521"/>
                  </a:lnTo>
                  <a:close/>
                </a:path>
              </a:pathLst>
            </a:custGeom>
            <a:solidFill>
              <a:srgbClr val="ECECF3"/>
            </a:solidFill>
          </p:spPr>
        </p:sp>
        <p:sp>
          <p:nvSpPr>
            <p:cNvPr id="6" name="TextBox 6"/>
            <p:cNvSpPr txBox="1"/>
            <p:nvPr/>
          </p:nvSpPr>
          <p:spPr>
            <a:xfrm>
              <a:off x="0" y="-47625"/>
              <a:ext cx="1941115" cy="2208146"/>
            </a:xfrm>
            <a:prstGeom prst="rect">
              <a:avLst/>
            </a:prstGeom>
          </p:spPr>
          <p:txBody>
            <a:bodyPr lIns="50800" tIns="50800" rIns="50800" bIns="50800" rtlCol="0" anchor="ctr"/>
            <a:lstStyle/>
            <a:p>
              <a:pPr algn="ctr">
                <a:lnSpc>
                  <a:spcPts val="3010"/>
                </a:lnSpc>
              </a:pPr>
            </a:p>
          </p:txBody>
        </p:sp>
      </p:grpSp>
      <p:sp>
        <p:nvSpPr>
          <p:cNvPr id="13" name="Freeform 13"/>
          <p:cNvSpPr/>
          <p:nvPr/>
        </p:nvSpPr>
        <p:spPr>
          <a:xfrm>
            <a:off x="15673008" y="0"/>
            <a:ext cx="2598121" cy="2598121"/>
          </a:xfrm>
          <a:custGeom>
            <a:avLst/>
            <a:gdLst/>
            <a:ahLst/>
            <a:cxnLst/>
            <a:rect l="l" t="t" r="r" b="b"/>
            <a:pathLst>
              <a:path w="2598121" h="2598121">
                <a:moveTo>
                  <a:pt x="0" y="0"/>
                </a:moveTo>
                <a:lnTo>
                  <a:pt x="2598122" y="0"/>
                </a:lnTo>
                <a:lnTo>
                  <a:pt x="2598122" y="2598121"/>
                </a:lnTo>
                <a:lnTo>
                  <a:pt x="0" y="259812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Freeform 14"/>
          <p:cNvSpPr/>
          <p:nvPr/>
        </p:nvSpPr>
        <p:spPr>
          <a:xfrm flipH="1" flipV="1">
            <a:off x="15673008" y="7688879"/>
            <a:ext cx="2598121" cy="2598121"/>
          </a:xfrm>
          <a:custGeom>
            <a:avLst/>
            <a:gdLst/>
            <a:ahLst/>
            <a:cxnLst/>
            <a:rect l="l" t="t" r="r" b="b"/>
            <a:pathLst>
              <a:path w="2598121" h="2598121">
                <a:moveTo>
                  <a:pt x="2598122" y="2598121"/>
                </a:moveTo>
                <a:lnTo>
                  <a:pt x="0" y="2598121"/>
                </a:lnTo>
                <a:lnTo>
                  <a:pt x="0" y="0"/>
                </a:lnTo>
                <a:lnTo>
                  <a:pt x="2598122" y="0"/>
                </a:lnTo>
                <a:lnTo>
                  <a:pt x="2598122" y="259812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5"/>
          <p:cNvSpPr txBox="1"/>
          <p:nvPr/>
        </p:nvSpPr>
        <p:spPr>
          <a:xfrm>
            <a:off x="10896600" y="4229100"/>
            <a:ext cx="5711767" cy="1292225"/>
          </a:xfrm>
          <a:prstGeom prst="rect">
            <a:avLst/>
          </a:prstGeom>
        </p:spPr>
        <p:txBody>
          <a:bodyPr lIns="0" tIns="0" rIns="0" bIns="0" rtlCol="0" anchor="t">
            <a:spAutoFit/>
          </a:bodyPr>
          <a:lstStyle/>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quả</a:t>
            </a:r>
            <a:endPar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p:txBody>
      </p:sp>
      <p:pic>
        <p:nvPicPr>
          <p:cNvPr id="28" name="Picture 27"/>
          <p:cNvPicPr/>
          <p:nvPr/>
        </p:nvPicPr>
        <p:blipFill>
          <a:blip r:embed="rId5"/>
          <a:stretch>
            <a:fillRect/>
          </a:stretch>
        </p:blipFill>
        <p:spPr>
          <a:xfrm>
            <a:off x="1066800" y="1055370"/>
            <a:ext cx="8349615" cy="8202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TextBox 9"/>
          <p:cNvSpPr txBox="1"/>
          <p:nvPr/>
        </p:nvSpPr>
        <p:spPr>
          <a:xfrm>
            <a:off x="9220408" y="1183193"/>
            <a:ext cx="7582962" cy="522605"/>
          </a:xfrm>
          <a:prstGeom prst="rect">
            <a:avLst/>
          </a:prstGeom>
        </p:spPr>
        <p:txBody>
          <a:bodyPr lIns="0" tIns="0" rIns="0" bIns="0" rtlCol="0" anchor="t">
            <a:spAutoFit/>
          </a:bodyPr>
          <a:lstStyle/>
          <a:p>
            <a:pPr marL="0" lvl="0" indent="0" algn="l">
              <a:lnSpc>
                <a:spcPts val="4080"/>
              </a:lnSpc>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Ưu điểm:</a:t>
            </a:r>
            <a:endPar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sp>
        <p:nvSpPr>
          <p:cNvPr id="13" name="TextBox 13"/>
          <p:cNvSpPr txBox="1"/>
          <p:nvPr/>
        </p:nvSpPr>
        <p:spPr>
          <a:xfrm>
            <a:off x="9220070" y="6176025"/>
            <a:ext cx="7582962" cy="430530"/>
          </a:xfrm>
          <a:prstGeom prst="rect">
            <a:avLst/>
          </a:prstGeom>
        </p:spPr>
        <p:txBody>
          <a:bodyPr lIns="0" tIns="0" rIns="0" bIns="0" rtlCol="0" anchor="t">
            <a:spAutoFit/>
          </a:bodyPr>
          <a:lstStyle/>
          <a:p>
            <a:pPr marL="0" lvl="0" indent="0" algn="l">
              <a:lnSpc>
                <a:spcPts val="336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Nhược điểm:</a:t>
            </a:r>
            <a:endPar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sp>
        <p:nvSpPr>
          <p:cNvPr id="14" name="Rectangles 13"/>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p>
            <a:pPr algn="ctr"/>
            <a:r>
              <a:rPr lang="vi-VN" altLang="en-US" sz="6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thấp dữ liệu thông qua API bằng Python</a:t>
            </a:r>
            <a:endParaRPr lang="en-US" sz="6000"/>
          </a:p>
        </p:txBody>
      </p:sp>
      <p:sp>
        <p:nvSpPr>
          <p:cNvPr id="16" name="Rectangles 15"/>
          <p:cNvSpPr/>
          <p:nvPr/>
        </p:nvSpPr>
        <p:spPr>
          <a:xfrm>
            <a:off x="9220200" y="1638300"/>
            <a:ext cx="7010400" cy="340677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lnSpc>
                <a:spcPct val="150000"/>
              </a:lnSpc>
            </a:pPr>
            <a:r>
              <a:rPr lang="en-US" altLang="en-US" sz="3200">
                <a:solidFill>
                  <a:schemeClr val="tx2"/>
                </a:solidFill>
                <a:latin typeface="Times New Roman" panose="02020603050405020304" charset="0"/>
                <a:cs typeface="Times New Roman" panose="02020603050405020304" charset="0"/>
              </a:rPr>
              <a:t>- Linh hoạt và tùy biến cao</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Th</a:t>
            </a:r>
            <a:r>
              <a:rPr lang="en-US" altLang="en-US" sz="3200">
                <a:solidFill>
                  <a:schemeClr val="tx2"/>
                </a:solidFill>
                <a:latin typeface="Times New Roman" panose="02020603050405020304" charset="0"/>
                <a:cs typeface="Times New Roman" panose="02020603050405020304" charset="0"/>
              </a:rPr>
              <a:t>ư</a:t>
            </a:r>
            <a:r>
              <a:rPr lang="en-US" altLang="en-US" sz="3200">
                <a:solidFill>
                  <a:schemeClr val="tx2"/>
                </a:solidFill>
                <a:latin typeface="Times New Roman" panose="02020603050405020304" charset="0"/>
                <a:cs typeface="Times New Roman" panose="02020603050405020304" charset="0"/>
              </a:rPr>
              <a:t> viện hỗ trợ phong phú</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Tiết kiệm chi phí</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Khả n</a:t>
            </a:r>
            <a:r>
              <a:rPr lang="en-US" altLang="en-US" sz="3200">
                <a:solidFill>
                  <a:schemeClr val="tx2"/>
                </a:solidFill>
                <a:latin typeface="Times New Roman" panose="02020603050405020304" charset="0"/>
                <a:cs typeface="Times New Roman" panose="02020603050405020304" charset="0"/>
              </a:rPr>
              <a:t>ă</a:t>
            </a:r>
            <a:r>
              <a:rPr lang="en-US" altLang="en-US" sz="3200">
                <a:solidFill>
                  <a:schemeClr val="tx2"/>
                </a:solidFill>
                <a:latin typeface="Times New Roman" panose="02020603050405020304" charset="0"/>
                <a:cs typeface="Times New Roman" panose="02020603050405020304" charset="0"/>
              </a:rPr>
              <a:t>ng mở rộng</a:t>
            </a:r>
            <a:endParaRPr lang="en-US" altLang="en-US" sz="3200">
              <a:solidFill>
                <a:schemeClr val="tx2"/>
              </a:solidFill>
              <a:latin typeface="Times New Roman" panose="02020603050405020304" charset="0"/>
              <a:cs typeface="Times New Roman" panose="02020603050405020304" charset="0"/>
            </a:endParaRPr>
          </a:p>
        </p:txBody>
      </p:sp>
      <p:sp>
        <p:nvSpPr>
          <p:cNvPr id="17" name="Rectangles 16"/>
          <p:cNvSpPr/>
          <p:nvPr/>
        </p:nvSpPr>
        <p:spPr>
          <a:xfrm>
            <a:off x="9144000" y="6659245"/>
            <a:ext cx="7010400" cy="258000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l">
              <a:lnSpc>
                <a:spcPct val="150000"/>
              </a:lnSpc>
            </a:pPr>
            <a:r>
              <a:rPr lang="en-US" altLang="en-US" sz="3200">
                <a:solidFill>
                  <a:schemeClr val="tx2"/>
                </a:solidFill>
                <a:latin typeface="Times New Roman" panose="02020603050405020304" charset="0"/>
                <a:cs typeface="Times New Roman" panose="02020603050405020304" charset="0"/>
              </a:rPr>
              <a:t>- Yêu cầu kỹ n</a:t>
            </a:r>
            <a:r>
              <a:rPr lang="en-US" altLang="en-US" sz="3200">
                <a:solidFill>
                  <a:schemeClr val="tx2"/>
                </a:solidFill>
                <a:latin typeface="Times New Roman" panose="02020603050405020304" charset="0"/>
                <a:cs typeface="Times New Roman" panose="02020603050405020304" charset="0"/>
              </a:rPr>
              <a:t>ă</a:t>
            </a:r>
            <a:r>
              <a:rPr lang="en-US" altLang="en-US" sz="3200">
                <a:solidFill>
                  <a:schemeClr val="tx2"/>
                </a:solidFill>
                <a:latin typeface="Times New Roman" panose="02020603050405020304" charset="0"/>
                <a:cs typeface="Times New Roman" panose="02020603050405020304" charset="0"/>
              </a:rPr>
              <a:t>ng lập trình</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Quản l</a:t>
            </a:r>
            <a:r>
              <a:rPr lang="en-US" altLang="en-US" sz="3200">
                <a:solidFill>
                  <a:schemeClr val="tx2"/>
                </a:solidFill>
                <a:latin typeface="Times New Roman" panose="02020603050405020304" charset="0"/>
                <a:cs typeface="Times New Roman" panose="02020603050405020304" charset="0"/>
              </a:rPr>
              <a:t>ý</a:t>
            </a:r>
            <a:r>
              <a:rPr lang="en-US" altLang="en-US" sz="3200">
                <a:solidFill>
                  <a:schemeClr val="tx2"/>
                </a:solidFill>
                <a:latin typeface="Times New Roman" panose="02020603050405020304" charset="0"/>
                <a:cs typeface="Times New Roman" panose="02020603050405020304" charset="0"/>
              </a:rPr>
              <a:t> môi tr</a:t>
            </a:r>
            <a:r>
              <a:rPr lang="en-US" altLang="en-US" sz="3200">
                <a:solidFill>
                  <a:schemeClr val="tx2"/>
                </a:solidFill>
                <a:latin typeface="Times New Roman" panose="02020603050405020304" charset="0"/>
                <a:cs typeface="Times New Roman" panose="02020603050405020304" charset="0"/>
              </a:rPr>
              <a:t>ư</a:t>
            </a:r>
            <a:r>
              <a:rPr lang="en-US" altLang="en-US" sz="3200">
                <a:solidFill>
                  <a:schemeClr val="tx2"/>
                </a:solidFill>
                <a:latin typeface="Times New Roman" panose="02020603050405020304" charset="0"/>
                <a:cs typeface="Times New Roman" panose="02020603050405020304" charset="0"/>
              </a:rPr>
              <a:t>ờng</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Giới hạn hiệu n</a:t>
            </a:r>
            <a:r>
              <a:rPr lang="en-US" altLang="en-US" sz="3200">
                <a:solidFill>
                  <a:schemeClr val="tx2"/>
                </a:solidFill>
                <a:latin typeface="Times New Roman" panose="02020603050405020304" charset="0"/>
                <a:cs typeface="Times New Roman" panose="02020603050405020304" charset="0"/>
              </a:rPr>
              <a:t>ă</a:t>
            </a:r>
            <a:r>
              <a:rPr lang="en-US" altLang="en-US" sz="3200">
                <a:solidFill>
                  <a:schemeClr val="tx2"/>
                </a:solidFill>
                <a:latin typeface="Times New Roman" panose="02020603050405020304" charset="0"/>
                <a:cs typeface="Times New Roman" panose="02020603050405020304" charset="0"/>
              </a:rPr>
              <a:t>ng khi </a:t>
            </a:r>
            <a:endParaRPr lang="en-US" altLang="en-US" sz="3200">
              <a:solidFill>
                <a:schemeClr val="tx2"/>
              </a:solidFill>
              <a:latin typeface="Times New Roman" panose="02020603050405020304" charset="0"/>
              <a:cs typeface="Times New Roman" panose="02020603050405020304" charset="0"/>
            </a:endParaRPr>
          </a:p>
        </p:txBody>
      </p:sp>
      <p:sp>
        <p:nvSpPr>
          <p:cNvPr id="18" name="Rectangles 17"/>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p>
            <a:pPr marL="0" lvl="0" indent="0" algn="ctr">
              <a:lnSpc>
                <a:spcPct val="125000"/>
              </a:lnSpc>
              <a:spcBef>
                <a:spcPts val="0"/>
              </a:spcBef>
              <a:spcAft>
                <a:spcPts val="0"/>
              </a:spcAft>
            </a:pPr>
            <a:r>
              <a:rPr lang="vi-VN" altLang="en-US" sz="6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bằng phần mềm quản lý đám mây</a:t>
            </a:r>
            <a:endParaRPr lang="en-US" sz="6000"/>
          </a:p>
        </p:txBody>
      </p:sp>
      <p:sp>
        <p:nvSpPr>
          <p:cNvPr id="19" name="Rectangles 18"/>
          <p:cNvSpPr/>
          <p:nvPr/>
        </p:nvSpPr>
        <p:spPr>
          <a:xfrm>
            <a:off x="9271000" y="1917700"/>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lnSpc>
                <a:spcPct val="150000"/>
              </a:lnSpc>
            </a:pPr>
            <a:r>
              <a:rPr lang="en-US" altLang="en-US" sz="3200">
                <a:solidFill>
                  <a:schemeClr val="tx2"/>
                </a:solidFill>
                <a:latin typeface="Times New Roman" panose="02020603050405020304" charset="0"/>
                <a:cs typeface="Times New Roman" panose="02020603050405020304" charset="0"/>
              </a:rPr>
              <a:t>- Dễ triển khai và sử dụng</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Hiệu n</a:t>
            </a:r>
            <a:r>
              <a:rPr lang="en-US" altLang="en-US" sz="3200">
                <a:solidFill>
                  <a:schemeClr val="tx2"/>
                </a:solidFill>
                <a:latin typeface="Times New Roman" panose="02020603050405020304" charset="0"/>
                <a:cs typeface="Times New Roman" panose="02020603050405020304" charset="0"/>
              </a:rPr>
              <a:t>ă</a:t>
            </a:r>
            <a:r>
              <a:rPr lang="en-US" altLang="en-US" sz="3200">
                <a:solidFill>
                  <a:schemeClr val="tx2"/>
                </a:solidFill>
                <a:latin typeface="Times New Roman" panose="02020603050405020304" charset="0"/>
                <a:cs typeface="Times New Roman" panose="02020603050405020304" charset="0"/>
              </a:rPr>
              <a:t>ng cao và ổn </a:t>
            </a:r>
            <a:r>
              <a:rPr lang="en-US" altLang="en-US" sz="3200">
                <a:solidFill>
                  <a:schemeClr val="tx2"/>
                </a:solidFill>
                <a:latin typeface="Times New Roman" panose="02020603050405020304" charset="0"/>
                <a:cs typeface="Times New Roman" panose="02020603050405020304" charset="0"/>
              </a:rPr>
              <a:t>đ</a:t>
            </a:r>
            <a:r>
              <a:rPr lang="en-US" altLang="en-US" sz="3200">
                <a:solidFill>
                  <a:schemeClr val="tx2"/>
                </a:solidFill>
                <a:latin typeface="Times New Roman" panose="02020603050405020304" charset="0"/>
                <a:cs typeface="Times New Roman" panose="02020603050405020304" charset="0"/>
              </a:rPr>
              <a:t>ịnh</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Khả năng mở rộng</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Quản l</a:t>
            </a:r>
            <a:r>
              <a:rPr lang="en-US" altLang="en-US" sz="3200">
                <a:solidFill>
                  <a:schemeClr val="tx2"/>
                </a:solidFill>
                <a:latin typeface="Times New Roman" panose="02020603050405020304" charset="0"/>
                <a:cs typeface="Times New Roman" panose="02020603050405020304" charset="0"/>
              </a:rPr>
              <a:t>ý</a:t>
            </a:r>
            <a:r>
              <a:rPr lang="en-US" altLang="en-US" sz="3200">
                <a:solidFill>
                  <a:schemeClr val="tx2"/>
                </a:solidFill>
                <a:latin typeface="Times New Roman" panose="02020603050405020304" charset="0"/>
                <a:cs typeface="Times New Roman" panose="02020603050405020304" charset="0"/>
              </a:rPr>
              <a:t> tự </a:t>
            </a:r>
            <a:r>
              <a:rPr lang="en-US" altLang="en-US" sz="3200">
                <a:solidFill>
                  <a:schemeClr val="tx2"/>
                </a:solidFill>
                <a:latin typeface="Times New Roman" panose="02020603050405020304" charset="0"/>
                <a:cs typeface="Times New Roman" panose="02020603050405020304" charset="0"/>
              </a:rPr>
              <a:t>đ</a:t>
            </a:r>
            <a:r>
              <a:rPr lang="en-US" altLang="en-US" sz="3200">
                <a:solidFill>
                  <a:schemeClr val="tx2"/>
                </a:solidFill>
                <a:latin typeface="Times New Roman" panose="02020603050405020304" charset="0"/>
                <a:cs typeface="Times New Roman" panose="02020603050405020304" charset="0"/>
              </a:rPr>
              <a:t>ộng</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An toàn dữ liệu</a:t>
            </a:r>
            <a:endParaRPr lang="en-US" altLang="en-US" sz="3200">
              <a:solidFill>
                <a:schemeClr val="tx2"/>
              </a:solidFill>
              <a:latin typeface="Times New Roman" panose="02020603050405020304" charset="0"/>
              <a:cs typeface="Times New Roman" panose="02020603050405020304" charset="0"/>
            </a:endParaRPr>
          </a:p>
        </p:txBody>
      </p:sp>
      <p:sp>
        <p:nvSpPr>
          <p:cNvPr id="20" name="Rectangles 19"/>
          <p:cNvSpPr/>
          <p:nvPr/>
        </p:nvSpPr>
        <p:spPr>
          <a:xfrm>
            <a:off x="9194800" y="6633845"/>
            <a:ext cx="7010400" cy="321754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Chi phí </a:t>
            </a:r>
            <a:r>
              <a:rPr lang="vi-VN" altLang="en-US" sz="3200">
                <a:solidFill>
                  <a:schemeClr val="tx2"/>
                </a:solidFill>
                <a:latin typeface="Times New Roman" panose="02020603050405020304" charset="0"/>
                <a:cs typeface="Times New Roman" panose="02020603050405020304" charset="0"/>
              </a:rPr>
              <a:t>cao</a:t>
            </a:r>
            <a:endParaRPr lang="vi-VN"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Phụ thuộc nhà cung cấp</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Giới hạn tùy biến</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Yêu cầu kỹ năng quản lý đám </a:t>
            </a:r>
            <a:r>
              <a:rPr lang="vi-VN" altLang="en-US" sz="3200">
                <a:solidFill>
                  <a:schemeClr val="tx2"/>
                </a:solidFill>
                <a:latin typeface="Times New Roman" panose="02020603050405020304" charset="0"/>
                <a:cs typeface="Times New Roman" panose="02020603050405020304" charset="0"/>
              </a:rPr>
              <a:t>mây</a:t>
            </a:r>
            <a:endParaRPr lang="vi-VN" altLang="en-US" sz="3200">
              <a:solidFill>
                <a:schemeClr val="tx2"/>
              </a:solidFill>
              <a:latin typeface="Times New Roman" panose="02020603050405020304" charset="0"/>
              <a:cs typeface="Times New Roman" panose="02020603050405020304" charset="0"/>
            </a:endParaRPr>
          </a:p>
        </p:txBody>
      </p:sp>
      <p:sp>
        <p:nvSpPr>
          <p:cNvPr id="21" name="Rectangles 20"/>
          <p:cNvSpPr/>
          <p:nvPr/>
        </p:nvSpPr>
        <p:spPr>
          <a:xfrm>
            <a:off x="508000" y="20701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p>
            <a:pPr marL="0" lvl="0" indent="0" algn="ctr">
              <a:lnSpc>
                <a:spcPct val="150000"/>
              </a:lnSpc>
              <a:spcBef>
                <a:spcPct val="0"/>
              </a:spcBef>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a:t>
            </a:r>
            <a:endPar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a:p>
            <a:pPr marL="0" lvl="0" indent="0" algn="ctr">
              <a:lnSpc>
                <a:spcPct val="150000"/>
              </a:lnSpc>
              <a:spcBef>
                <a:spcPct val="0"/>
              </a:spcBef>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qua việc bán hàng</a:t>
            </a:r>
            <a:endParaRPr lang="en-US" sz="5800"/>
          </a:p>
        </p:txBody>
      </p:sp>
      <p:sp>
        <p:nvSpPr>
          <p:cNvPr id="22" name="Rectangles 21"/>
          <p:cNvSpPr/>
          <p:nvPr/>
        </p:nvSpPr>
        <p:spPr>
          <a:xfrm>
            <a:off x="9321800" y="1968500"/>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lnSpc>
                <a:spcPct val="150000"/>
              </a:lnSpc>
            </a:pPr>
            <a:r>
              <a:rPr lang="en-US" altLang="en-US" sz="3200">
                <a:solidFill>
                  <a:schemeClr val="tx2"/>
                </a:solidFill>
                <a:latin typeface="Times New Roman" panose="02020603050405020304" charset="0"/>
                <a:cs typeface="Times New Roman" panose="02020603050405020304" charset="0"/>
              </a:rPr>
              <a:t>- D</a:t>
            </a:r>
            <a:r>
              <a:rPr lang="vi-VN" altLang="en-US" sz="3200">
                <a:solidFill>
                  <a:schemeClr val="tx2"/>
                </a:solidFill>
                <a:latin typeface="Times New Roman" panose="02020603050405020304" charset="0"/>
                <a:cs typeface="Times New Roman" panose="02020603050405020304" charset="0"/>
              </a:rPr>
              <a:t>ữ liệu thục tế</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Tối ưu hóa chiến lược kinh doanh</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Đo lường hiệu quả</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Dễ tiếp cận và cập nhật liên </a:t>
            </a:r>
            <a:r>
              <a:rPr lang="vi-VN" altLang="en-US" sz="3200">
                <a:solidFill>
                  <a:schemeClr val="tx2"/>
                </a:solidFill>
                <a:latin typeface="Times New Roman" panose="02020603050405020304" charset="0"/>
                <a:cs typeface="Times New Roman" panose="02020603050405020304" charset="0"/>
              </a:rPr>
              <a:t>tục</a:t>
            </a:r>
            <a:endParaRPr lang="vi-VN" altLang="en-US" sz="3200">
              <a:solidFill>
                <a:schemeClr val="tx2"/>
              </a:solidFill>
              <a:latin typeface="Times New Roman" panose="02020603050405020304" charset="0"/>
              <a:cs typeface="Times New Roman" panose="02020603050405020304" charset="0"/>
            </a:endParaRPr>
          </a:p>
          <a:p>
            <a:pPr algn="l">
              <a:lnSpc>
                <a:spcPct val="150000"/>
              </a:lnSpc>
            </a:pPr>
            <a:endParaRPr lang="vi-VN" altLang="en-US" sz="3200">
              <a:solidFill>
                <a:schemeClr val="tx2"/>
              </a:solidFill>
              <a:latin typeface="Times New Roman" panose="02020603050405020304" charset="0"/>
              <a:cs typeface="Times New Roman" panose="02020603050405020304" charset="0"/>
            </a:endParaRPr>
          </a:p>
        </p:txBody>
      </p:sp>
      <p:sp>
        <p:nvSpPr>
          <p:cNvPr id="23" name="Rectangles 22"/>
          <p:cNvSpPr/>
          <p:nvPr/>
        </p:nvSpPr>
        <p:spPr>
          <a:xfrm>
            <a:off x="9245600" y="6684645"/>
            <a:ext cx="7010400" cy="321754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Khó thu thập dữ liệu quy mô </a:t>
            </a:r>
            <a:r>
              <a:rPr lang="vi-VN" altLang="en-US" sz="3200">
                <a:solidFill>
                  <a:schemeClr val="tx2"/>
                </a:solidFill>
                <a:latin typeface="Times New Roman" panose="02020603050405020304" charset="0"/>
                <a:cs typeface="Times New Roman" panose="02020603050405020304" charset="0"/>
              </a:rPr>
              <a:t>lớn</a:t>
            </a:r>
            <a:endParaRPr lang="vi-VN"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Chi phí đầu tư</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Bảo mật dữ liệu</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endParaRPr lang="vi-VN" altLang="en-US" sz="3200">
              <a:solidFill>
                <a:schemeClr val="tx2"/>
              </a:solidFill>
              <a:latin typeface="Times New Roman" panose="02020603050405020304" charset="0"/>
              <a:cs typeface="Times New Roman" panose="02020603050405020304" charset="0"/>
            </a:endParaRPr>
          </a:p>
        </p:txBody>
      </p:sp>
      <p:sp>
        <p:nvSpPr>
          <p:cNvPr id="24" name="Rectangles 23"/>
          <p:cNvSpPr/>
          <p:nvPr/>
        </p:nvSpPr>
        <p:spPr>
          <a:xfrm>
            <a:off x="482600" y="20447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p>
            <a:pPr marL="0" lvl="0" indent="0" algn="ctr">
              <a:lnSpc>
                <a:spcPct val="125000"/>
              </a:lnSpc>
              <a:spcBef>
                <a:spcPts val="0"/>
              </a:spcBef>
              <a:spcAft>
                <a:spcPts val="0"/>
              </a:spcAft>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hợp tác với các cửa hàng </a:t>
            </a:r>
            <a:endParaRPr lang="en-US" sz="5800"/>
          </a:p>
        </p:txBody>
      </p:sp>
      <p:sp>
        <p:nvSpPr>
          <p:cNvPr id="25" name="Rectangles 24"/>
          <p:cNvSpPr/>
          <p:nvPr/>
        </p:nvSpPr>
        <p:spPr>
          <a:xfrm>
            <a:off x="9372600" y="1943100"/>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Nguồn dữ liệu phong phú</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Tiết kiệm chi phí</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Tăng cường mối quan hệ hợp tác</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Dữ liệu thực tế và kiệp </a:t>
            </a:r>
            <a:r>
              <a:rPr lang="vi-VN" altLang="en-US" sz="3200">
                <a:solidFill>
                  <a:schemeClr val="tx2"/>
                </a:solidFill>
                <a:latin typeface="Times New Roman" panose="02020603050405020304" charset="0"/>
                <a:cs typeface="Times New Roman" panose="02020603050405020304" charset="0"/>
              </a:rPr>
              <a:t>thời</a:t>
            </a:r>
            <a:endParaRPr lang="vi-VN" altLang="en-US" sz="3200">
              <a:solidFill>
                <a:schemeClr val="tx2"/>
              </a:solidFill>
              <a:latin typeface="Times New Roman" panose="02020603050405020304" charset="0"/>
              <a:cs typeface="Times New Roman" panose="02020603050405020304" charset="0"/>
            </a:endParaRPr>
          </a:p>
          <a:p>
            <a:pPr algn="l">
              <a:lnSpc>
                <a:spcPct val="150000"/>
              </a:lnSpc>
            </a:pPr>
            <a:endParaRPr lang="vi-VN" altLang="en-US" sz="3200">
              <a:solidFill>
                <a:schemeClr val="tx2"/>
              </a:solidFill>
              <a:latin typeface="Times New Roman" panose="02020603050405020304" charset="0"/>
              <a:cs typeface="Times New Roman" panose="02020603050405020304" charset="0"/>
            </a:endParaRPr>
          </a:p>
        </p:txBody>
      </p:sp>
      <p:sp>
        <p:nvSpPr>
          <p:cNvPr id="26" name="Rectangles 25"/>
          <p:cNvSpPr/>
          <p:nvPr/>
        </p:nvSpPr>
        <p:spPr>
          <a:xfrm>
            <a:off x="9296400" y="6735445"/>
            <a:ext cx="7331075" cy="321754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l">
              <a:lnSpc>
                <a:spcPct val="150000"/>
              </a:lnSpc>
            </a:pPr>
            <a:r>
              <a:rPr lang="en-US" altLang="en-US" sz="3200">
                <a:solidFill>
                  <a:schemeClr val="tx2"/>
                </a:solidFill>
                <a:latin typeface="Times New Roman" panose="02020603050405020304" charset="0"/>
                <a:cs typeface="Times New Roman" panose="02020603050405020304" charset="0"/>
              </a:rPr>
              <a:t>-</a:t>
            </a:r>
            <a:r>
              <a:rPr lang="vi-VN" altLang="en-US" sz="3200">
                <a:solidFill>
                  <a:schemeClr val="tx2"/>
                </a:solidFill>
                <a:latin typeface="Times New Roman" panose="02020603050405020304" charset="0"/>
                <a:cs typeface="Times New Roman" panose="02020603050405020304" charset="0"/>
              </a:rPr>
              <a:t> Phụ thuộc vào các cửa </a:t>
            </a:r>
            <a:r>
              <a:rPr lang="vi-VN" altLang="en-US" sz="3200">
                <a:solidFill>
                  <a:schemeClr val="tx2"/>
                </a:solidFill>
                <a:latin typeface="Times New Roman" panose="02020603050405020304" charset="0"/>
                <a:cs typeface="Times New Roman" panose="02020603050405020304" charset="0"/>
              </a:rPr>
              <a:t>hàng</a:t>
            </a:r>
            <a:endParaRPr lang="vi-VN"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Khó kiểm soát chất lượng dữ liệu</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Rủi ro bảo mật và quyền riêng tư</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Khó khăng trong việc đồng bộ hóa dữ </a:t>
            </a:r>
            <a:r>
              <a:rPr lang="vi-VN" altLang="en-US" sz="3200">
                <a:solidFill>
                  <a:schemeClr val="tx2"/>
                </a:solidFill>
                <a:latin typeface="Times New Roman" panose="02020603050405020304" charset="0"/>
                <a:cs typeface="Times New Roman" panose="02020603050405020304" charset="0"/>
              </a:rPr>
              <a:t>liệu</a:t>
            </a:r>
            <a:endParaRPr lang="vi-VN" altLang="en-US" sz="3200">
              <a:solidFill>
                <a:schemeClr val="tx2"/>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500"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500" fill="hold">
                                          <p:stCondLst>
                                            <p:cond delay="0"/>
                                          </p:stCondLst>
                                        </p:cTn>
                                        <p:tgtEl>
                                          <p:spTgt spid="9"/>
                                        </p:tgtEl>
                                        <p:attrNameLst>
                                          <p:attrName>style.visibility</p:attrName>
                                        </p:attrNameLst>
                                      </p:cBhvr>
                                      <p:to>
                                        <p:strVal val="visible"/>
                                      </p:to>
                                    </p:set>
                                    <p:animEffect transition="in" filter="plus(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500"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500" fill="hold">
                                          <p:stCondLst>
                                            <p:cond delay="0"/>
                                          </p:stCondLst>
                                        </p:cTn>
                                        <p:tgtEl>
                                          <p:spTgt spid="13"/>
                                        </p:tgtEl>
                                        <p:attrNameLst>
                                          <p:attrName>style.visibility</p:attrName>
                                        </p:attrNameLst>
                                      </p:cBhvr>
                                      <p:to>
                                        <p:strVal val="visible"/>
                                      </p:to>
                                    </p:set>
                                    <p:animEffect transition="in" filter="plus(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500"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500"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500"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500" fill="hold">
                                          <p:stCondLst>
                                            <p:cond delay="0"/>
                                          </p:stCondLst>
                                        </p:cTn>
                                        <p:tgtEl>
                                          <p:spTgt spid="20"/>
                                        </p:tgtEl>
                                        <p:attrNameLst>
                                          <p:attrName>style.visibility</p:attrName>
                                        </p:attrNameLst>
                                      </p:cBhvr>
                                      <p:to>
                                        <p:strVal val="visible"/>
                                      </p:to>
                                    </p:set>
                                    <p:animEffect transition="in" filter="box(i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500" fill="hold">
                                          <p:stCondLst>
                                            <p:cond delay="0"/>
                                          </p:stCondLst>
                                        </p:cTn>
                                        <p:tgtEl>
                                          <p:spTgt spid="21"/>
                                        </p:tgtEl>
                                        <p:attrNameLst>
                                          <p:attrName>style.visibility</p:attrName>
                                        </p:attrNameLst>
                                      </p:cBhvr>
                                      <p:to>
                                        <p:strVal val="visible"/>
                                      </p:to>
                                    </p:set>
                                    <p:animEffect transition="in" filter="box(in)">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500" fill="hold">
                                          <p:stCondLst>
                                            <p:cond delay="0"/>
                                          </p:stCondLst>
                                        </p:cTn>
                                        <p:tgtEl>
                                          <p:spTgt spid="22"/>
                                        </p:tgtEl>
                                        <p:attrNameLst>
                                          <p:attrName>style.visibility</p:attrName>
                                        </p:attrNameLst>
                                      </p:cBhvr>
                                      <p:to>
                                        <p:strVal val="visible"/>
                                      </p:to>
                                    </p:set>
                                    <p:animEffect transition="in" filter="box(in)">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500" fill="hold">
                                          <p:stCondLst>
                                            <p:cond delay="0"/>
                                          </p:stCondLst>
                                        </p:cTn>
                                        <p:tgtEl>
                                          <p:spTgt spid="23"/>
                                        </p:tgtEl>
                                        <p:attrNameLst>
                                          <p:attrName>style.visibility</p:attrName>
                                        </p:attrNameLst>
                                      </p:cBhvr>
                                      <p:to>
                                        <p:strVal val="visible"/>
                                      </p:to>
                                    </p:set>
                                    <p:animEffect transition="in" filter="box(in)">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500" fill="hold">
                                          <p:stCondLst>
                                            <p:cond delay="0"/>
                                          </p:stCondLst>
                                        </p:cTn>
                                        <p:tgtEl>
                                          <p:spTgt spid="24"/>
                                        </p:tgtEl>
                                        <p:attrNameLst>
                                          <p:attrName>style.visibility</p:attrName>
                                        </p:attrNameLst>
                                      </p:cBhvr>
                                      <p:to>
                                        <p:strVal val="visible"/>
                                      </p:to>
                                    </p:set>
                                    <p:animEffect transition="in" filter="box(in)">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500" fill="hold">
                                          <p:stCondLst>
                                            <p:cond delay="0"/>
                                          </p:stCondLst>
                                        </p:cTn>
                                        <p:tgtEl>
                                          <p:spTgt spid="25"/>
                                        </p:tgtEl>
                                        <p:attrNameLst>
                                          <p:attrName>style.visibility</p:attrName>
                                        </p:attrNameLst>
                                      </p:cBhvr>
                                      <p:to>
                                        <p:strVal val="visible"/>
                                      </p:to>
                                    </p:set>
                                    <p:animEffect transition="in" filter="box(i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500" fill="hold">
                                          <p:stCondLst>
                                            <p:cond delay="0"/>
                                          </p:stCondLst>
                                        </p:cTn>
                                        <p:tgtEl>
                                          <p:spTgt spid="26"/>
                                        </p:tgtEl>
                                        <p:attrNameLst>
                                          <p:attrName>style.visibility</p:attrName>
                                        </p:attrNameLst>
                                      </p:cBhvr>
                                      <p:to>
                                        <p:strVal val="visible"/>
                                      </p:to>
                                    </p:set>
                                    <p:animEffect transition="in" filter="box(in)">
                                      <p:cBhvr>
                                        <p:cTn id="7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9" grpId="0"/>
      <p:bldP spid="9" grpId="1"/>
      <p:bldP spid="16" grpId="0" animBg="1"/>
      <p:bldP spid="16" grpId="1" animBg="1"/>
      <p:bldP spid="13" grpId="0"/>
      <p:bldP spid="13" grpId="1"/>
      <p:bldP spid="17" grpId="0" animBg="1"/>
      <p:bldP spid="17" grpId="1" animBg="1"/>
      <p:bldP spid="18" grpId="0" bldLvl="0" animBg="1"/>
      <p:bldP spid="18" grpId="1" animBg="1"/>
      <p:bldP spid="19" grpId="0" animBg="1"/>
      <p:bldP spid="19" grpId="1" animBg="1"/>
      <p:bldP spid="20" grpId="0" animBg="1"/>
      <p:bldP spid="20" grpId="1" animBg="1"/>
      <p:bldP spid="21" grpId="0" bldLvl="0" animBg="1"/>
      <p:bldP spid="21" grpId="1" animBg="1"/>
      <p:bldP spid="22" grpId="0" bldLvl="0" animBg="1"/>
      <p:bldP spid="22" grpId="1" animBg="1"/>
      <p:bldP spid="23" grpId="0" bldLvl="0" animBg="1"/>
      <p:bldP spid="23" grpId="1" animBg="1"/>
      <p:bldP spid="24" grpId="0" bldLvl="0" animBg="1"/>
      <p:bldP spid="24" grpId="1" animBg="1"/>
      <p:bldP spid="25" grpId="0" bldLvl="0" animBg="1"/>
      <p:bldP spid="25" grpId="1" animBg="1"/>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0">
            <a:off x="10085070" y="1055370"/>
            <a:ext cx="7174230" cy="8202930"/>
            <a:chOff x="0" y="0"/>
            <a:chExt cx="1941115" cy="2160521"/>
          </a:xfrm>
        </p:grpSpPr>
        <p:sp>
          <p:nvSpPr>
            <p:cNvPr id="5" name="Freeform 5"/>
            <p:cNvSpPr/>
            <p:nvPr/>
          </p:nvSpPr>
          <p:spPr>
            <a:xfrm>
              <a:off x="0" y="0"/>
              <a:ext cx="1941115" cy="2160521"/>
            </a:xfrm>
            <a:custGeom>
              <a:avLst/>
              <a:gdLst/>
              <a:ahLst/>
              <a:cxnLst/>
              <a:rect l="l" t="t" r="r" b="b"/>
              <a:pathLst>
                <a:path w="1941115" h="2160521">
                  <a:moveTo>
                    <a:pt x="0" y="0"/>
                  </a:moveTo>
                  <a:lnTo>
                    <a:pt x="1941115" y="0"/>
                  </a:lnTo>
                  <a:lnTo>
                    <a:pt x="1941115" y="2160521"/>
                  </a:lnTo>
                  <a:lnTo>
                    <a:pt x="0" y="2160521"/>
                  </a:lnTo>
                  <a:close/>
                </a:path>
              </a:pathLst>
            </a:custGeom>
            <a:solidFill>
              <a:srgbClr val="ECECF3"/>
            </a:solidFill>
          </p:spPr>
        </p:sp>
        <p:sp>
          <p:nvSpPr>
            <p:cNvPr id="6" name="TextBox 6"/>
            <p:cNvSpPr txBox="1"/>
            <p:nvPr/>
          </p:nvSpPr>
          <p:spPr>
            <a:xfrm>
              <a:off x="0" y="-47625"/>
              <a:ext cx="1941115" cy="2208146"/>
            </a:xfrm>
            <a:prstGeom prst="rect">
              <a:avLst/>
            </a:prstGeom>
          </p:spPr>
          <p:txBody>
            <a:bodyPr lIns="50800" tIns="50800" rIns="50800" bIns="50800" rtlCol="0" anchor="ctr"/>
            <a:lstStyle/>
            <a:p>
              <a:pPr algn="ctr">
                <a:lnSpc>
                  <a:spcPts val="3010"/>
                </a:lnSpc>
              </a:pPr>
            </a:p>
          </p:txBody>
        </p:sp>
      </p:grpSp>
      <p:sp>
        <p:nvSpPr>
          <p:cNvPr id="13" name="Freeform 13"/>
          <p:cNvSpPr/>
          <p:nvPr/>
        </p:nvSpPr>
        <p:spPr>
          <a:xfrm>
            <a:off x="15362555" y="0"/>
            <a:ext cx="2908935" cy="2686050"/>
          </a:xfrm>
          <a:custGeom>
            <a:avLst/>
            <a:gdLst/>
            <a:ahLst/>
            <a:cxnLst/>
            <a:rect l="l" t="t" r="r" b="b"/>
            <a:pathLst>
              <a:path w="2598121" h="2598121">
                <a:moveTo>
                  <a:pt x="0" y="0"/>
                </a:moveTo>
                <a:lnTo>
                  <a:pt x="2598122" y="0"/>
                </a:lnTo>
                <a:lnTo>
                  <a:pt x="2598122" y="2598121"/>
                </a:lnTo>
                <a:lnTo>
                  <a:pt x="0" y="259812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Freeform 14"/>
          <p:cNvSpPr/>
          <p:nvPr/>
        </p:nvSpPr>
        <p:spPr>
          <a:xfrm flipH="1" flipV="1">
            <a:off x="15673008" y="7688879"/>
            <a:ext cx="2598121" cy="2598121"/>
          </a:xfrm>
          <a:custGeom>
            <a:avLst/>
            <a:gdLst/>
            <a:ahLst/>
            <a:cxnLst/>
            <a:rect l="l" t="t" r="r" b="b"/>
            <a:pathLst>
              <a:path w="2598121" h="2598121">
                <a:moveTo>
                  <a:pt x="2598122" y="2598121"/>
                </a:moveTo>
                <a:lnTo>
                  <a:pt x="0" y="2598121"/>
                </a:lnTo>
                <a:lnTo>
                  <a:pt x="0" y="0"/>
                </a:lnTo>
                <a:lnTo>
                  <a:pt x="2598122" y="0"/>
                </a:lnTo>
                <a:lnTo>
                  <a:pt x="2598122" y="2598121"/>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3" name="Picture 2"/>
          <p:cNvPicPr/>
          <p:nvPr/>
        </p:nvPicPr>
        <p:blipFill>
          <a:blip r:embed="rId5"/>
          <a:stretch>
            <a:fillRect/>
          </a:stretch>
        </p:blipFill>
        <p:spPr>
          <a:xfrm>
            <a:off x="1066800" y="1104900"/>
            <a:ext cx="8319135" cy="8153400"/>
          </a:xfrm>
          <a:prstGeom prst="rect">
            <a:avLst/>
          </a:prstGeom>
        </p:spPr>
      </p:pic>
      <p:sp>
        <p:nvSpPr>
          <p:cNvPr id="15" name="TextBox 15"/>
          <p:cNvSpPr txBox="1"/>
          <p:nvPr/>
        </p:nvSpPr>
        <p:spPr>
          <a:xfrm>
            <a:off x="10896600" y="3216275"/>
            <a:ext cx="5711767" cy="3877945"/>
          </a:xfrm>
          <a:prstGeom prst="rect">
            <a:avLst/>
          </a:prstGeom>
        </p:spPr>
        <p:txBody>
          <a:bodyPr lIns="0" tIns="0" rIns="0" bIns="0" rtlCol="0" anchor="t">
            <a:spAutoFit/>
          </a:bodyPr>
          <a:lstStyle/>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luận và </a:t>
            </a:r>
            <a:endPar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đề </a:t>
            </a: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xuất</a:t>
            </a:r>
            <a:endPar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1"/>
          <p:cNvSpPr txBox="1"/>
          <p:nvPr/>
        </p:nvSpPr>
        <p:spPr>
          <a:xfrm>
            <a:off x="457200" y="1943100"/>
            <a:ext cx="17394555" cy="7939405"/>
          </a:xfrm>
          <a:prstGeom prst="rect">
            <a:avLst/>
          </a:prstGeom>
        </p:spPr>
        <p:txBody>
          <a:bodyPr wrap="square">
            <a:spAutoFit/>
          </a:bodyPr>
          <a:p>
            <a:pPr marL="0" indent="0" algn="just" defTabSz="457200">
              <a:lnSpc>
                <a:spcPct val="150000"/>
              </a:lnSpc>
              <a:spcBef>
                <a:spcPts val="600"/>
              </a:spcBef>
              <a:spcAft>
                <a:spcPts val="600"/>
              </a:spcAft>
            </a:pP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Giải pháp</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bằng</a:t>
            </a:r>
            <a:r>
              <a:rPr lang="vi-VN" alt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Python</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a:t>
            </a:r>
            <a:r>
              <a:rPr lang="en-US" sz="3200">
                <a:latin typeface="Times New Roman" panose="02020603050405020304" charset="0"/>
                <a:ea typeface="Times New Roman" panose="02020603050405020304"/>
                <a:cs typeface="Times New Roman" panose="02020603050405020304" charset="0"/>
              </a:rPr>
              <a:t> </a:t>
            </a:r>
            <a:r>
              <a:rPr lang="en-US" sz="3200">
                <a:solidFill>
                  <a:schemeClr val="tx2"/>
                </a:solidFill>
                <a:latin typeface="Times New Roman" panose="02020603050405020304" charset="0"/>
                <a:ea typeface="Times New Roman" panose="02020603050405020304"/>
                <a:cs typeface="Times New Roman" panose="02020603050405020304" charset="0"/>
              </a:rPr>
              <a:t>phù hợp các lập trình viên,</a:t>
            </a:r>
            <a:r>
              <a:rPr lang="zh-CN" sz="3200">
                <a:solidFill>
                  <a:schemeClr val="tx2"/>
                </a:solidFill>
                <a:latin typeface="Times New Roman" panose="02020603050405020304" charset="0"/>
                <a:ea typeface="Times New Roman" panose="02020603050405020304"/>
                <a:cs typeface="Times New Roman" panose="02020603050405020304" charset="0"/>
              </a:rPr>
              <a:t> đội ngủ lập trình, những người có khả năng lập trình,</a:t>
            </a:r>
            <a:r>
              <a:rPr lang="en-US" sz="3200">
                <a:solidFill>
                  <a:schemeClr val="tx2"/>
                </a:solidFill>
                <a:latin typeface="Times New Roman" panose="02020603050405020304" charset="0"/>
                <a:ea typeface="Times New Roman" panose="02020603050405020304"/>
                <a:cs typeface="Times New Roman" panose="02020603050405020304" charset="0"/>
              </a:rPr>
              <a:t> yêu cầu tùy chỉnh</a:t>
            </a:r>
            <a:r>
              <a:rPr lang="zh-CN" sz="3200">
                <a:solidFill>
                  <a:schemeClr val="tx2"/>
                </a:solidFill>
                <a:latin typeface="Times New Roman" panose="02020603050405020304" charset="0"/>
                <a:ea typeface="Times New Roman" panose="02020603050405020304"/>
                <a:cs typeface="Times New Roman" panose="02020603050405020304" charset="0"/>
              </a:rPr>
              <a:t>, tính linh hoạt</a:t>
            </a:r>
            <a:r>
              <a:rPr lang="en-US" sz="3200">
                <a:solidFill>
                  <a:schemeClr val="tx2"/>
                </a:solidFill>
                <a:latin typeface="Times New Roman" panose="02020603050405020304" charset="0"/>
                <a:ea typeface="Times New Roman" panose="02020603050405020304"/>
                <a:cs typeface="Times New Roman" panose="02020603050405020304" charset="0"/>
              </a:rPr>
              <a:t> cao, và ít</a:t>
            </a:r>
            <a:r>
              <a:rPr lang="zh-CN" sz="3200">
                <a:solidFill>
                  <a:schemeClr val="tx2"/>
                </a:solidFill>
                <a:latin typeface="Times New Roman" panose="02020603050405020304" charset="0"/>
                <a:ea typeface="Times New Roman" panose="02020603050405020304"/>
                <a:cs typeface="Times New Roman" panose="02020603050405020304" charset="0"/>
              </a:rPr>
              <a:t> tốn chi phí</a:t>
            </a:r>
            <a:r>
              <a:rPr lang="en-US" sz="3200">
                <a:solidFill>
                  <a:schemeClr val="tx2"/>
                </a:solidFill>
                <a:latin typeface="Times New Roman" panose="02020603050405020304" charset="0"/>
                <a:ea typeface="Times New Roman" panose="02020603050405020304"/>
                <a:cs typeface="Times New Roman" panose="02020603050405020304" charset="0"/>
              </a:rPr>
              <a:t>.</a:t>
            </a:r>
            <a:endParaRPr lang="en-US" sz="3200">
              <a:latin typeface="Times New Roman" panose="02020603050405020304" charset="0"/>
              <a:ea typeface="Times New Roman" panose="02020603050405020304"/>
              <a:cs typeface="Times New Roman" panose="02020603050405020304" charset="0"/>
            </a:endParaRPr>
          </a:p>
          <a:p>
            <a:pPr marL="0" indent="0" algn="just" defTabSz="457200">
              <a:lnSpc>
                <a:spcPct val="150000"/>
              </a:lnSpc>
              <a:spcBef>
                <a:spcPts val="600"/>
              </a:spcBef>
              <a:spcAft>
                <a:spcPts val="600"/>
              </a:spcAft>
            </a:pP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Giải pháp</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thông qua phần mềm</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 đám mây</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a:t>
            </a:r>
            <a:r>
              <a:rPr lang="en-US" sz="3200">
                <a:latin typeface="Times New Roman" panose="02020603050405020304" charset="0"/>
                <a:ea typeface="Times New Roman" panose="02020603050405020304"/>
                <a:cs typeface="Times New Roman" panose="02020603050405020304" charset="0"/>
              </a:rPr>
              <a:t> </a:t>
            </a:r>
            <a:r>
              <a:rPr lang="en-US" sz="3200">
                <a:solidFill>
                  <a:schemeClr val="tx2"/>
                </a:solidFill>
                <a:latin typeface="Times New Roman" panose="02020603050405020304" charset="0"/>
                <a:ea typeface="Times New Roman" panose="02020603050405020304"/>
                <a:cs typeface="Times New Roman" panose="02020603050405020304" charset="0"/>
              </a:rPr>
              <a:t>phù hợp cho các doanh nghiệp</a:t>
            </a:r>
            <a:r>
              <a:rPr lang="zh-CN" sz="3200">
                <a:solidFill>
                  <a:schemeClr val="tx2"/>
                </a:solidFill>
                <a:latin typeface="Times New Roman" panose="02020603050405020304" charset="0"/>
                <a:ea typeface="Times New Roman" panose="02020603050405020304"/>
                <a:cs typeface="Times New Roman" panose="02020603050405020304" charset="0"/>
              </a:rPr>
              <a:t>, không yêu cầu cao về khả năng lập trình,</a:t>
            </a:r>
            <a:r>
              <a:rPr lang="en-US" sz="3200">
                <a:solidFill>
                  <a:schemeClr val="tx2"/>
                </a:solidFill>
                <a:latin typeface="Times New Roman" panose="02020603050405020304" charset="0"/>
                <a:ea typeface="Times New Roman" panose="02020603050405020304"/>
                <a:cs typeface="Times New Roman" panose="02020603050405020304" charset="0"/>
              </a:rPr>
              <a:t> cần hệ thống thu thập dữ liệu lớn, ổn định, dễ triển khai</a:t>
            </a:r>
            <a:r>
              <a:rPr lang="zh-CN" sz="3200">
                <a:solidFill>
                  <a:schemeClr val="tx2"/>
                </a:solidFill>
                <a:latin typeface="Times New Roman" panose="02020603050405020304" charset="0"/>
                <a:ea typeface="Times New Roman" panose="02020603050405020304"/>
                <a:cs typeface="Times New Roman" panose="02020603050405020304" charset="0"/>
              </a:rPr>
              <a:t> thực hiện </a:t>
            </a:r>
            <a:r>
              <a:rPr lang="en-US" sz="3200">
                <a:solidFill>
                  <a:schemeClr val="tx2"/>
                </a:solidFill>
                <a:latin typeface="Times New Roman" panose="02020603050405020304" charset="0"/>
                <a:ea typeface="Times New Roman" panose="02020603050405020304"/>
                <a:cs typeface="Times New Roman" panose="02020603050405020304" charset="0"/>
              </a:rPr>
              <a:t> và có khả năng chi trả chi phí</a:t>
            </a:r>
            <a:r>
              <a:rPr lang="zh-CN" sz="3200">
                <a:solidFill>
                  <a:schemeClr val="tx2"/>
                </a:solidFill>
                <a:latin typeface="Times New Roman" panose="02020603050405020304" charset="0"/>
                <a:ea typeface="Times New Roman" panose="02020603050405020304"/>
                <a:cs typeface="Times New Roman" panose="02020603050405020304" charset="0"/>
              </a:rPr>
              <a:t> khi sử dụng</a:t>
            </a:r>
            <a:r>
              <a:rPr lang="en-US" sz="3200">
                <a:solidFill>
                  <a:schemeClr val="tx2"/>
                </a:solidFill>
                <a:latin typeface="Times New Roman" panose="02020603050405020304" charset="0"/>
                <a:ea typeface="Times New Roman" panose="02020603050405020304"/>
                <a:cs typeface="Times New Roman" panose="02020603050405020304" charset="0"/>
              </a:rPr>
              <a:t>.</a:t>
            </a:r>
            <a:endParaRPr lang="en-US" sz="3200">
              <a:solidFill>
                <a:schemeClr val="tx2"/>
              </a:solidFill>
              <a:latin typeface="Times New Roman" panose="02020603050405020304" charset="0"/>
              <a:ea typeface="Times New Roman" panose="02020603050405020304"/>
              <a:cs typeface="Times New Roman" panose="02020603050405020304" charset="0"/>
            </a:endParaRPr>
          </a:p>
          <a:p>
            <a:pPr marL="0" indent="0" algn="just" defTabSz="457200">
              <a:lnSpc>
                <a:spcPct val="150000"/>
              </a:lnSpc>
              <a:spcBef>
                <a:spcPts val="600"/>
              </a:spcBef>
              <a:spcAft>
                <a:spcPts val="600"/>
              </a:spcAft>
            </a:pP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Giải pháp</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qua</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việc</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bán hàng:</a:t>
            </a:r>
            <a:r>
              <a:rPr lang="zh-CN" sz="3200" b="1">
                <a:latin typeface="Times New Roman" panose="02020603050405020304" charset="0"/>
                <a:ea typeface="Times New Roman" panose="02020603050405020304"/>
                <a:cs typeface="Times New Roman" panose="02020603050405020304" charset="0"/>
              </a:rPr>
              <a:t> </a:t>
            </a:r>
            <a:r>
              <a:rPr lang="en-US" sz="3200">
                <a:solidFill>
                  <a:schemeClr val="tx2"/>
                </a:solidFill>
                <a:latin typeface="Times New Roman" panose="02020603050405020304" charset="0"/>
                <a:ea typeface="Times New Roman" panose="02020603050405020304"/>
                <a:cs typeface="Times New Roman" panose="02020603050405020304" charset="0"/>
              </a:rPr>
              <a:t>giải pháp hữu ích cho</a:t>
            </a:r>
            <a:r>
              <a:rPr lang="zh-CN" sz="3200">
                <a:solidFill>
                  <a:schemeClr val="tx2"/>
                </a:solidFill>
                <a:latin typeface="Times New Roman" panose="02020603050405020304" charset="0"/>
                <a:ea typeface="Times New Roman" panose="02020603050405020304"/>
                <a:cs typeface="Times New Roman" panose="02020603050405020304" charset="0"/>
              </a:rPr>
              <a:t> việc</a:t>
            </a:r>
            <a:r>
              <a:rPr lang="en-US" sz="3200">
                <a:solidFill>
                  <a:schemeClr val="tx2"/>
                </a:solidFill>
                <a:latin typeface="Times New Roman" panose="02020603050405020304" charset="0"/>
                <a:ea typeface="Times New Roman" panose="02020603050405020304"/>
                <a:cs typeface="Times New Roman" panose="02020603050405020304" charset="0"/>
              </a:rPr>
              <a:t> theo dõi hiệu quả sản phẩm và chiến lược marketing, nhưng tính</a:t>
            </a:r>
            <a:r>
              <a:rPr lang="zh-CN" sz="3200">
                <a:solidFill>
                  <a:schemeClr val="tx2"/>
                </a:solidFill>
                <a:latin typeface="Times New Roman" panose="02020603050405020304" charset="0"/>
                <a:ea typeface="Times New Roman" panose="02020603050405020304"/>
                <a:cs typeface="Times New Roman" panose="02020603050405020304" charset="0"/>
              </a:rPr>
              <a:t> khả thi không cao khi chỉ lấy được dữ liệu của một cửa hàng và yêu cầu sản phẩm phải được bán ra và được khách hàng đánh giá</a:t>
            </a:r>
            <a:r>
              <a:rPr lang="en-US" sz="3200">
                <a:solidFill>
                  <a:schemeClr val="tx2"/>
                </a:solidFill>
                <a:latin typeface="Times New Roman" panose="02020603050405020304" charset="0"/>
                <a:ea typeface="Times New Roman" panose="02020603050405020304"/>
                <a:cs typeface="Times New Roman" panose="02020603050405020304" charset="0"/>
              </a:rPr>
              <a:t>.</a:t>
            </a:r>
            <a:endParaRPr lang="en-US" sz="3200">
              <a:latin typeface="Times New Roman" panose="02020603050405020304" charset="0"/>
              <a:ea typeface="Times New Roman" panose="02020603050405020304"/>
              <a:cs typeface="Times New Roman" panose="02020603050405020304" charset="0"/>
            </a:endParaRPr>
          </a:p>
          <a:p>
            <a:pPr marL="0" indent="0" algn="just" defTabSz="457200">
              <a:lnSpc>
                <a:spcPct val="150000"/>
              </a:lnSpc>
              <a:spcBef>
                <a:spcPts val="600"/>
              </a:spcBef>
              <a:spcAft>
                <a:spcPts val="600"/>
              </a:spcAft>
            </a:pP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Giải pháp thu thập dữ liệu thông qua việc hợp tác với các cửa hàng:</a:t>
            </a:r>
            <a:r>
              <a:rPr lang="zh-CN" sz="3200" b="1">
                <a:latin typeface="Times New Roman" panose="02020603050405020304" charset="0"/>
                <a:ea typeface="Times New Roman" panose="02020603050405020304"/>
                <a:cs typeface="Times New Roman" panose="02020603050405020304" charset="0"/>
              </a:rPr>
              <a:t> </a:t>
            </a:r>
            <a:r>
              <a:rPr lang="zh-CN" sz="3200">
                <a:solidFill>
                  <a:schemeClr val="tx2"/>
                </a:solidFill>
                <a:latin typeface="Times New Roman" panose="02020603050405020304" charset="0"/>
                <a:ea typeface="Times New Roman" panose="02020603050405020304"/>
                <a:cs typeface="Times New Roman" panose="02020603050405020304" charset="0"/>
              </a:rPr>
              <a:t>giúp thu thập dữ liệu đa dạng hơn so với giải pháp bán hàng, nhưng giải pháp này phụ thuộc vào các cửa hàng.</a:t>
            </a:r>
            <a:endParaRPr lang="zh-CN" sz="3200">
              <a:solidFill>
                <a:schemeClr val="tx2"/>
              </a:solidFill>
              <a:latin typeface="Times New Roman" panose="02020603050405020304" charset="0"/>
              <a:ea typeface="Times New Roman" panose="02020603050405020304"/>
              <a:cs typeface="Times New Roman" panose="02020603050405020304" charset="0"/>
            </a:endParaRPr>
          </a:p>
        </p:txBody>
      </p:sp>
      <p:sp>
        <p:nvSpPr>
          <p:cNvPr id="11" name="TextBox 11"/>
          <p:cNvSpPr txBox="1"/>
          <p:nvPr/>
        </p:nvSpPr>
        <p:spPr>
          <a:xfrm>
            <a:off x="4059756" y="514350"/>
            <a:ext cx="10168489" cy="1292225"/>
          </a:xfrm>
          <a:prstGeom prst="rect">
            <a:avLst/>
          </a:prstGeom>
        </p:spPr>
        <p:txBody>
          <a:bodyPr lIns="0" tIns="0" rIns="0" bIns="0" rtlCol="0" anchor="t">
            <a:spAutoFit/>
          </a:bodyPr>
          <a:lstStyle/>
          <a:p>
            <a:pPr marL="0" lvl="0" indent="0" algn="ctr">
              <a:lnSpc>
                <a:spcPts val="10080"/>
              </a:lnSpc>
              <a:spcBef>
                <a:spcPct val="0"/>
              </a:spcBef>
            </a:pPr>
            <a:r>
              <a:rPr lang="vi-VN" altLang="en-US" sz="72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luận</a:t>
            </a:r>
            <a:endParaRPr lang="vi-VN" altLang="en-US" sz="72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p:txBody>
      </p:sp>
      <p:sp>
        <p:nvSpPr>
          <p:cNvPr id="32" name="Freeform 32"/>
          <p:cNvSpPr/>
          <p:nvPr/>
        </p:nvSpPr>
        <p:spPr>
          <a:xfrm flipV="1">
            <a:off x="0" y="23495"/>
            <a:ext cx="5372735" cy="1790700"/>
          </a:xfrm>
          <a:custGeom>
            <a:avLst/>
            <a:gdLst/>
            <a:ahLst/>
            <a:cxnLst/>
            <a:rect l="l" t="t" r="r" b="b"/>
            <a:pathLst>
              <a:path w="5372897" h="2276154">
                <a:moveTo>
                  <a:pt x="0" y="2276155"/>
                </a:moveTo>
                <a:lnTo>
                  <a:pt x="5372897" y="2276155"/>
                </a:lnTo>
                <a:lnTo>
                  <a:pt x="5372897" y="0"/>
                </a:lnTo>
                <a:lnTo>
                  <a:pt x="0" y="0"/>
                </a:lnTo>
                <a:lnTo>
                  <a:pt x="0" y="2276155"/>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3" name="Freeform 33"/>
          <p:cNvSpPr/>
          <p:nvPr/>
        </p:nvSpPr>
        <p:spPr>
          <a:xfrm flipH="1" flipV="1">
            <a:off x="12915265" y="24130"/>
            <a:ext cx="5372735" cy="1790700"/>
          </a:xfrm>
          <a:custGeom>
            <a:avLst/>
            <a:gdLst/>
            <a:ahLst/>
            <a:cxnLst/>
            <a:rect l="l" t="t" r="r" b="b"/>
            <a:pathLst>
              <a:path w="5372897" h="2276154">
                <a:moveTo>
                  <a:pt x="5372897" y="2276155"/>
                </a:moveTo>
                <a:lnTo>
                  <a:pt x="0" y="2276155"/>
                </a:lnTo>
                <a:lnTo>
                  <a:pt x="0" y="0"/>
                </a:lnTo>
                <a:lnTo>
                  <a:pt x="5372897" y="0"/>
                </a:lnTo>
                <a:lnTo>
                  <a:pt x="5372897" y="2276155"/>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6331905" cy="10287000"/>
            <a:chOff x="0" y="0"/>
            <a:chExt cx="1667662" cy="2709333"/>
          </a:xfrm>
        </p:grpSpPr>
        <p:sp>
          <p:nvSpPr>
            <p:cNvPr id="3" name="Freeform 3"/>
            <p:cNvSpPr/>
            <p:nvPr/>
          </p:nvSpPr>
          <p:spPr>
            <a:xfrm>
              <a:off x="0" y="0"/>
              <a:ext cx="1667662" cy="2709333"/>
            </a:xfrm>
            <a:custGeom>
              <a:avLst/>
              <a:gdLst/>
              <a:ahLst/>
              <a:cxnLst/>
              <a:rect l="l" t="t" r="r" b="b"/>
              <a:pathLst>
                <a:path w="1667662" h="2709333">
                  <a:moveTo>
                    <a:pt x="0" y="0"/>
                  </a:moveTo>
                  <a:lnTo>
                    <a:pt x="1667662" y="0"/>
                  </a:lnTo>
                  <a:lnTo>
                    <a:pt x="1667662" y="2709333"/>
                  </a:lnTo>
                  <a:lnTo>
                    <a:pt x="0" y="2709333"/>
                  </a:lnTo>
                  <a:close/>
                </a:path>
              </a:pathLst>
            </a:custGeom>
            <a:solidFill>
              <a:srgbClr val="9D9DE4"/>
            </a:solidFill>
          </p:spPr>
        </p:sp>
        <p:sp>
          <p:nvSpPr>
            <p:cNvPr id="4" name="TextBox 4"/>
            <p:cNvSpPr txBox="1"/>
            <p:nvPr/>
          </p:nvSpPr>
          <p:spPr>
            <a:xfrm>
              <a:off x="0" y="-57150"/>
              <a:ext cx="1667662" cy="2766483"/>
            </a:xfrm>
            <a:prstGeom prst="rect">
              <a:avLst/>
            </a:prstGeom>
          </p:spPr>
          <p:txBody>
            <a:bodyPr lIns="50800" tIns="50800" rIns="50800" bIns="50800" rtlCol="0" anchor="ctr"/>
            <a:lstStyle/>
            <a:p>
              <a:pPr algn="ctr">
                <a:lnSpc>
                  <a:spcPts val="3360"/>
                </a:lnSpc>
              </a:pPr>
            </a:p>
          </p:txBody>
        </p:sp>
      </p:grpSp>
      <p:sp>
        <p:nvSpPr>
          <p:cNvPr id="8" name="TextBox 8"/>
          <p:cNvSpPr txBox="1"/>
          <p:nvPr/>
        </p:nvSpPr>
        <p:spPr>
          <a:xfrm>
            <a:off x="1028700" y="990600"/>
            <a:ext cx="4955710" cy="1153795"/>
          </a:xfrm>
          <a:prstGeom prst="rect">
            <a:avLst/>
          </a:prstGeom>
        </p:spPr>
        <p:txBody>
          <a:bodyPr lIns="0" tIns="0" rIns="0" bIns="0" rtlCol="0" anchor="t">
            <a:spAutoFit/>
          </a:bodyPr>
          <a:lstStyle/>
          <a:p>
            <a:pPr marL="0" lvl="0" indent="0" algn="l">
              <a:lnSpc>
                <a:spcPts val="9000"/>
              </a:lnSpc>
            </a:pPr>
            <a:r>
              <a:rPr lang="vi-VN" altLang="en-US" sz="8800" b="1" i="1">
                <a:solidFill>
                  <a:srgbClr val="FFFFFF"/>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Đề </a:t>
            </a:r>
            <a:r>
              <a:rPr lang="vi-VN" altLang="en-US" sz="8800" b="1" i="1">
                <a:solidFill>
                  <a:srgbClr val="FFFFFF"/>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xuất</a:t>
            </a:r>
            <a:endParaRPr lang="vi-VN" altLang="en-US" sz="8800" b="1" i="1">
              <a:solidFill>
                <a:srgbClr val="FFFFFF"/>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p:txBody>
      </p:sp>
      <p:pic>
        <p:nvPicPr>
          <p:cNvPr id="15" name="Picture 14"/>
          <p:cNvPicPr/>
          <p:nvPr/>
        </p:nvPicPr>
        <p:blipFill>
          <a:blip r:embed="rId1"/>
          <a:srcRect b="5926"/>
          <a:stretch>
            <a:fillRect/>
          </a:stretch>
        </p:blipFill>
        <p:spPr>
          <a:xfrm>
            <a:off x="1028700" y="2628900"/>
            <a:ext cx="8462645" cy="5718175"/>
          </a:xfrm>
          <a:prstGeom prst="rect">
            <a:avLst/>
          </a:prstGeom>
        </p:spPr>
      </p:pic>
      <p:sp>
        <p:nvSpPr>
          <p:cNvPr id="16" name="TextBox 13"/>
          <p:cNvSpPr txBox="1"/>
          <p:nvPr/>
        </p:nvSpPr>
        <p:spPr>
          <a:xfrm>
            <a:off x="10134600" y="2552700"/>
            <a:ext cx="7131685" cy="5881370"/>
          </a:xfrm>
          <a:prstGeom prst="rect">
            <a:avLst/>
          </a:prstGeom>
        </p:spPr>
        <p:txBody>
          <a:bodyPr lIns="0" tIns="0" rIns="0" bIns="0" rtlCol="0" anchor="t">
            <a:noAutofit/>
          </a:bodyPr>
          <a:p>
            <a:pPr marL="0" lvl="0" indent="457200" algn="l">
              <a:lnSpc>
                <a:spcPct val="150000"/>
              </a:lnSpc>
            </a:pP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Dựa vào những giải pháp trên </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đư</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a ra thêm nhiều giải pháp mới hiệu quả hơn, cải tiến hơn, giúp giảm thời gian, công sức, chi phí,… khi muốn thu thập dữ liệu nh</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ư</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 </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đ</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ánh giá khách hàng, </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đ</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ánh giá ng</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ư</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ời bán, </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đ</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ánh giá hệ thống từ các nền tảng TM</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Đ</a:t>
            </a: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T</a:t>
            </a:r>
            <a:r>
              <a:rPr lang="vi-VN" altLang="en-US" sz="3600">
                <a:solidFill>
                  <a:srgbClr val="2D3880"/>
                </a:solidFill>
                <a:latin typeface="Times New Roman" panose="02020603050405020304" charset="0"/>
                <a:ea typeface="Glacial Indifference"/>
                <a:cs typeface="Times New Roman" panose="02020603050405020304" charset="0"/>
                <a:sym typeface="Glacial Indifference"/>
              </a:rPr>
              <a:t>.</a:t>
            </a:r>
            <a:endParaRPr lang="vi-VN" altLang="en-US" sz="3600">
              <a:solidFill>
                <a:srgbClr val="2D3880"/>
              </a:solidFill>
              <a:latin typeface="Times New Roman" panose="02020603050405020304" charset="0"/>
              <a:ea typeface="Glacial Indifference"/>
              <a:cs typeface="Times New Roman" panose="02020603050405020304" charset="0"/>
              <a:sym typeface="Glacial Indifference"/>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7170937" cy="5645483"/>
          </a:xfrm>
          <a:custGeom>
            <a:avLst/>
            <a:gdLst/>
            <a:ahLst/>
            <a:cxnLst/>
            <a:rect l="l" t="t" r="r" b="b"/>
            <a:pathLst>
              <a:path w="7170937" h="5645483">
                <a:moveTo>
                  <a:pt x="0" y="0"/>
                </a:moveTo>
                <a:lnTo>
                  <a:pt x="7170937" y="0"/>
                </a:lnTo>
                <a:lnTo>
                  <a:pt x="7170937" y="5645483"/>
                </a:lnTo>
                <a:lnTo>
                  <a:pt x="0" y="56454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5281430" y="3083534"/>
            <a:ext cx="7725140" cy="3970191"/>
          </a:xfrm>
          <a:prstGeom prst="rect">
            <a:avLst/>
          </a:prstGeom>
        </p:spPr>
        <p:txBody>
          <a:bodyPr lIns="0" tIns="0" rIns="0" bIns="0" rtlCol="0" anchor="t">
            <a:spAutoFit/>
          </a:bodyPr>
          <a:lstStyle/>
          <a:p>
            <a:pPr marL="0" lvl="0" indent="0" algn="l">
              <a:lnSpc>
                <a:spcPts val="32490"/>
              </a:lnSpc>
            </a:pPr>
            <a:r>
              <a:rPr lang="en-US" sz="23205"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DEMO</a:t>
            </a:r>
            <a:endParaRPr lang="en-US" sz="23205"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endParaRPr>
          </a:p>
        </p:txBody>
      </p:sp>
      <p:sp>
        <p:nvSpPr>
          <p:cNvPr id="4" name="Freeform 4"/>
          <p:cNvSpPr/>
          <p:nvPr/>
        </p:nvSpPr>
        <p:spPr>
          <a:xfrm flipH="1" flipV="1">
            <a:off x="11372261" y="4842427"/>
            <a:ext cx="6915739" cy="5444573"/>
          </a:xfrm>
          <a:custGeom>
            <a:avLst/>
            <a:gdLst/>
            <a:ahLst/>
            <a:cxnLst/>
            <a:rect l="l" t="t" r="r" b="b"/>
            <a:pathLst>
              <a:path w="6915739" h="5444573">
                <a:moveTo>
                  <a:pt x="6915739" y="5444573"/>
                </a:moveTo>
                <a:lnTo>
                  <a:pt x="0" y="5444573"/>
                </a:lnTo>
                <a:lnTo>
                  <a:pt x="0" y="0"/>
                </a:lnTo>
                <a:lnTo>
                  <a:pt x="6915739" y="0"/>
                </a:lnTo>
                <a:lnTo>
                  <a:pt x="6915739" y="5444573"/>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6609689"/>
            <a:ext cx="4707378" cy="3705990"/>
          </a:xfrm>
          <a:custGeom>
            <a:avLst/>
            <a:gdLst/>
            <a:ahLst/>
            <a:cxnLst/>
            <a:rect l="l" t="t" r="r" b="b"/>
            <a:pathLst>
              <a:path w="4707378" h="3705990">
                <a:moveTo>
                  <a:pt x="0" y="3705990"/>
                </a:moveTo>
                <a:lnTo>
                  <a:pt x="4707378" y="3705990"/>
                </a:lnTo>
                <a:lnTo>
                  <a:pt x="4707378" y="0"/>
                </a:lnTo>
                <a:lnTo>
                  <a:pt x="0" y="0"/>
                </a:lnTo>
                <a:lnTo>
                  <a:pt x="0" y="370599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4597319" y="-112908"/>
            <a:ext cx="3700206" cy="3803950"/>
          </a:xfrm>
          <a:custGeom>
            <a:avLst/>
            <a:gdLst/>
            <a:ahLst/>
            <a:cxnLst/>
            <a:rect l="l" t="t" r="r" b="b"/>
            <a:pathLst>
              <a:path w="3700206" h="3803950">
                <a:moveTo>
                  <a:pt x="0" y="0"/>
                </a:moveTo>
                <a:lnTo>
                  <a:pt x="3700206" y="0"/>
                </a:lnTo>
                <a:lnTo>
                  <a:pt x="3700206" y="3803950"/>
                </a:lnTo>
                <a:lnTo>
                  <a:pt x="0" y="38039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0">
            <a:off x="5332188" y="2466285"/>
            <a:ext cx="8095674" cy="770455"/>
            <a:chOff x="0" y="0"/>
            <a:chExt cx="2132194" cy="202918"/>
          </a:xfrm>
        </p:grpSpPr>
        <p:sp>
          <p:nvSpPr>
            <p:cNvPr id="5" name="Freeform 5"/>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6" name="TextBox 6"/>
            <p:cNvSpPr txBox="1"/>
            <p:nvPr/>
          </p:nvSpPr>
          <p:spPr>
            <a:xfrm>
              <a:off x="0" y="-57150"/>
              <a:ext cx="2132194" cy="260068"/>
            </a:xfrm>
            <a:prstGeom prst="rect">
              <a:avLst/>
            </a:prstGeom>
          </p:spPr>
          <p:txBody>
            <a:bodyPr lIns="50800" tIns="50800" rIns="50800" bIns="50800" rtlCol="0" anchor="ctr"/>
            <a:lstStyle/>
            <a:p>
              <a:pPr algn="ctr">
                <a:lnSpc>
                  <a:spcPts val="3360"/>
                </a:lnSpc>
              </a:pPr>
            </a:p>
          </p:txBody>
        </p:sp>
      </p:grpSp>
      <p:grpSp>
        <p:nvGrpSpPr>
          <p:cNvPr id="7" name="Group 7"/>
          <p:cNvGrpSpPr/>
          <p:nvPr/>
        </p:nvGrpSpPr>
        <p:grpSpPr>
          <a:xfrm rot="0">
            <a:off x="4860139" y="2459452"/>
            <a:ext cx="795621" cy="877927"/>
            <a:chOff x="0" y="0"/>
            <a:chExt cx="736600" cy="812800"/>
          </a:xfrm>
        </p:grpSpPr>
        <p:sp>
          <p:nvSpPr>
            <p:cNvPr id="8" name="Freeform 8"/>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9" name="TextBox 9"/>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01</a:t>
              </a:r>
              <a:endPar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grpSp>
      <p:grpSp>
        <p:nvGrpSpPr>
          <p:cNvPr id="10" name="Group 10"/>
          <p:cNvGrpSpPr/>
          <p:nvPr/>
        </p:nvGrpSpPr>
        <p:grpSpPr>
          <a:xfrm rot="0">
            <a:off x="5332188" y="6956107"/>
            <a:ext cx="8095674" cy="770455"/>
            <a:chOff x="0" y="0"/>
            <a:chExt cx="2132194" cy="202918"/>
          </a:xfrm>
        </p:grpSpPr>
        <p:sp>
          <p:nvSpPr>
            <p:cNvPr id="11" name="Freeform 11"/>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12" name="TextBox 12"/>
            <p:cNvSpPr txBox="1"/>
            <p:nvPr/>
          </p:nvSpPr>
          <p:spPr>
            <a:xfrm>
              <a:off x="0" y="-57150"/>
              <a:ext cx="2132194" cy="260068"/>
            </a:xfrm>
            <a:prstGeom prst="rect">
              <a:avLst/>
            </a:prstGeom>
          </p:spPr>
          <p:txBody>
            <a:bodyPr lIns="50800" tIns="50800" rIns="50800" bIns="50800" rtlCol="0" anchor="ctr"/>
            <a:lstStyle/>
            <a:p>
              <a:pPr algn="ctr">
                <a:lnSpc>
                  <a:spcPts val="3360"/>
                </a:lnSpc>
              </a:pPr>
            </a:p>
          </p:txBody>
        </p:sp>
      </p:grpSp>
      <p:grpSp>
        <p:nvGrpSpPr>
          <p:cNvPr id="13" name="Group 13"/>
          <p:cNvGrpSpPr/>
          <p:nvPr/>
        </p:nvGrpSpPr>
        <p:grpSpPr>
          <a:xfrm rot="0">
            <a:off x="4860139" y="6940472"/>
            <a:ext cx="795621" cy="877927"/>
            <a:chOff x="0" y="0"/>
            <a:chExt cx="736600" cy="812800"/>
          </a:xfrm>
        </p:grpSpPr>
        <p:sp>
          <p:nvSpPr>
            <p:cNvPr id="14" name="Freeform 14"/>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15" name="TextBox 15"/>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04</a:t>
              </a:r>
              <a:endPar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grpSp>
      <p:grpSp>
        <p:nvGrpSpPr>
          <p:cNvPr id="16" name="Group 16"/>
          <p:cNvGrpSpPr/>
          <p:nvPr/>
        </p:nvGrpSpPr>
        <p:grpSpPr>
          <a:xfrm rot="0">
            <a:off x="5332188" y="5444073"/>
            <a:ext cx="8095674" cy="770455"/>
            <a:chOff x="0" y="0"/>
            <a:chExt cx="2132194" cy="202918"/>
          </a:xfrm>
        </p:grpSpPr>
        <p:sp>
          <p:nvSpPr>
            <p:cNvPr id="17" name="Freeform 17"/>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18" name="TextBox 18"/>
            <p:cNvSpPr txBox="1"/>
            <p:nvPr/>
          </p:nvSpPr>
          <p:spPr>
            <a:xfrm>
              <a:off x="0" y="-57150"/>
              <a:ext cx="2132194" cy="260068"/>
            </a:xfrm>
            <a:prstGeom prst="rect">
              <a:avLst/>
            </a:prstGeom>
          </p:spPr>
          <p:txBody>
            <a:bodyPr lIns="50800" tIns="50800" rIns="50800" bIns="50800" rtlCol="0" anchor="ctr"/>
            <a:lstStyle/>
            <a:p>
              <a:pPr algn="ctr">
                <a:lnSpc>
                  <a:spcPts val="3360"/>
                </a:lnSpc>
              </a:pPr>
            </a:p>
          </p:txBody>
        </p:sp>
      </p:grpSp>
      <p:grpSp>
        <p:nvGrpSpPr>
          <p:cNvPr id="19" name="Group 19"/>
          <p:cNvGrpSpPr/>
          <p:nvPr/>
        </p:nvGrpSpPr>
        <p:grpSpPr>
          <a:xfrm rot="0">
            <a:off x="4860139" y="5419934"/>
            <a:ext cx="795621" cy="877927"/>
            <a:chOff x="0" y="0"/>
            <a:chExt cx="736600" cy="812800"/>
          </a:xfrm>
        </p:grpSpPr>
        <p:sp>
          <p:nvSpPr>
            <p:cNvPr id="20" name="Freeform 20"/>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21" name="TextBox 21"/>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03</a:t>
              </a:r>
              <a:endPar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grpSp>
      <p:grpSp>
        <p:nvGrpSpPr>
          <p:cNvPr id="22" name="Group 22"/>
          <p:cNvGrpSpPr/>
          <p:nvPr/>
        </p:nvGrpSpPr>
        <p:grpSpPr>
          <a:xfrm rot="0">
            <a:off x="5332188" y="3908879"/>
            <a:ext cx="8095674" cy="770455"/>
            <a:chOff x="0" y="0"/>
            <a:chExt cx="2132194" cy="202918"/>
          </a:xfrm>
        </p:grpSpPr>
        <p:sp>
          <p:nvSpPr>
            <p:cNvPr id="23" name="Freeform 23"/>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24" name="TextBox 24"/>
            <p:cNvSpPr txBox="1"/>
            <p:nvPr/>
          </p:nvSpPr>
          <p:spPr>
            <a:xfrm>
              <a:off x="0" y="-57150"/>
              <a:ext cx="2132194" cy="260068"/>
            </a:xfrm>
            <a:prstGeom prst="rect">
              <a:avLst/>
            </a:prstGeom>
          </p:spPr>
          <p:txBody>
            <a:bodyPr lIns="50800" tIns="50800" rIns="50800" bIns="50800" rtlCol="0" anchor="ctr"/>
            <a:lstStyle/>
            <a:p>
              <a:pPr algn="ctr">
                <a:lnSpc>
                  <a:spcPts val="3360"/>
                </a:lnSpc>
              </a:pPr>
            </a:p>
          </p:txBody>
        </p:sp>
      </p:grpSp>
      <p:grpSp>
        <p:nvGrpSpPr>
          <p:cNvPr id="25" name="Group 25"/>
          <p:cNvGrpSpPr/>
          <p:nvPr/>
        </p:nvGrpSpPr>
        <p:grpSpPr>
          <a:xfrm rot="0">
            <a:off x="4860139" y="3899396"/>
            <a:ext cx="795621" cy="877927"/>
            <a:chOff x="0" y="0"/>
            <a:chExt cx="736600" cy="812800"/>
          </a:xfrm>
        </p:grpSpPr>
        <p:sp>
          <p:nvSpPr>
            <p:cNvPr id="26" name="Freeform 26"/>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27" name="TextBox 27"/>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02</a:t>
              </a:r>
              <a:endPar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grpSp>
      <p:sp>
        <p:nvSpPr>
          <p:cNvPr id="28" name="TextBox 28"/>
          <p:cNvSpPr txBox="1"/>
          <p:nvPr/>
        </p:nvSpPr>
        <p:spPr>
          <a:xfrm>
            <a:off x="2786379" y="612201"/>
            <a:ext cx="12715243" cy="1226857"/>
          </a:xfrm>
          <a:prstGeom prst="rect">
            <a:avLst/>
          </a:prstGeom>
        </p:spPr>
        <p:txBody>
          <a:bodyPr lIns="0" tIns="0" rIns="0" bIns="0" rtlCol="0" anchor="t">
            <a:spAutoFit/>
          </a:bodyPr>
          <a:lstStyle/>
          <a:p>
            <a:pPr marL="0" lvl="0" indent="0" algn="ctr">
              <a:lnSpc>
                <a:spcPts val="10080"/>
              </a:lnSpc>
              <a:spcBef>
                <a:spcPct val="0"/>
              </a:spcBef>
            </a:pPr>
            <a:r>
              <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Nội dung chính</a:t>
            </a:r>
            <a:endPar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endParaRPr>
          </a:p>
        </p:txBody>
      </p:sp>
      <p:sp>
        <p:nvSpPr>
          <p:cNvPr id="29" name="TextBox 29"/>
          <p:cNvSpPr txBox="1"/>
          <p:nvPr/>
        </p:nvSpPr>
        <p:spPr>
          <a:xfrm>
            <a:off x="6881764" y="2522976"/>
            <a:ext cx="4955083"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Giới thiệu </a:t>
            </a:r>
            <a:endParaRPr lang="en-US" sz="3600" b="1">
              <a:solidFill>
                <a:srgbClr val="2D3880"/>
              </a:solidFill>
              <a:latin typeface="Times New Roman" panose="02020603050405020304" charset="0"/>
              <a:ea typeface="Glacial Indifference"/>
              <a:cs typeface="Times New Roman" panose="02020603050405020304" charset="0"/>
              <a:sym typeface="Glacial Indifference"/>
            </a:endParaRPr>
          </a:p>
        </p:txBody>
      </p:sp>
      <p:sp>
        <p:nvSpPr>
          <p:cNvPr id="30" name="TextBox 30"/>
          <p:cNvSpPr txBox="1"/>
          <p:nvPr/>
        </p:nvSpPr>
        <p:spPr>
          <a:xfrm>
            <a:off x="6881764" y="3973749"/>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Nghiên cứu lý thuyết</a:t>
            </a:r>
            <a:endParaRPr lang="en-US" sz="3600" b="1">
              <a:solidFill>
                <a:srgbClr val="2D3880"/>
              </a:solidFill>
              <a:latin typeface="Times New Roman" panose="02020603050405020304" charset="0"/>
              <a:ea typeface="Glacial Indifference"/>
              <a:cs typeface="Times New Roman" panose="02020603050405020304" charset="0"/>
              <a:sym typeface="Glacial Indifference"/>
            </a:endParaRPr>
          </a:p>
        </p:txBody>
      </p:sp>
      <p:sp>
        <p:nvSpPr>
          <p:cNvPr id="31" name="TextBox 31"/>
          <p:cNvSpPr txBox="1"/>
          <p:nvPr/>
        </p:nvSpPr>
        <p:spPr>
          <a:xfrm>
            <a:off x="6881764" y="5570874"/>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Kết </a:t>
            </a: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quả</a:t>
            </a:r>
            <a:endParaRPr lang="vi-VN" altLang="en-US" sz="3600" b="1">
              <a:solidFill>
                <a:srgbClr val="2D3880"/>
              </a:solidFill>
              <a:latin typeface="Times New Roman" panose="02020603050405020304" charset="0"/>
              <a:ea typeface="Glacial Indifference"/>
              <a:cs typeface="Times New Roman" panose="02020603050405020304" charset="0"/>
              <a:sym typeface="Glacial Indifference"/>
            </a:endParaRPr>
          </a:p>
        </p:txBody>
      </p:sp>
      <p:sp>
        <p:nvSpPr>
          <p:cNvPr id="32" name="TextBox 32"/>
          <p:cNvSpPr txBox="1"/>
          <p:nvPr/>
        </p:nvSpPr>
        <p:spPr>
          <a:xfrm>
            <a:off x="6970619" y="7059078"/>
            <a:ext cx="4956216" cy="574040"/>
          </a:xfrm>
          <a:prstGeom prst="rect">
            <a:avLst/>
          </a:prstGeom>
        </p:spPr>
        <p:txBody>
          <a:bodyPr lIns="0" tIns="0" rIns="0" bIns="0" rtlCol="0" anchor="t">
            <a:spAutoFit/>
          </a:bodyPr>
          <a:lstStyle/>
          <a:p>
            <a:pPr algn="ctr">
              <a:lnSpc>
                <a:spcPts val="4480"/>
              </a:lnSpc>
            </a:pP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K</a:t>
            </a:r>
            <a:r>
              <a:rPr lang="en-US" sz="3600" b="1">
                <a:solidFill>
                  <a:srgbClr val="2D3880"/>
                </a:solidFill>
                <a:latin typeface="Times New Roman" panose="02020603050405020304" charset="0"/>
                <a:ea typeface="Glacial Indifference"/>
                <a:cs typeface="Times New Roman" panose="02020603050405020304" charset="0"/>
                <a:sym typeface="Glacial Indifference"/>
              </a:rPr>
              <a:t>ề</a:t>
            </a: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 luận và đề</a:t>
            </a:r>
            <a:r>
              <a:rPr lang="en-US" sz="3600" b="1">
                <a:solidFill>
                  <a:srgbClr val="2D3880"/>
                </a:solidFill>
                <a:latin typeface="Times New Roman" panose="02020603050405020304" charset="0"/>
                <a:ea typeface="Glacial Indifference"/>
                <a:cs typeface="Times New Roman" panose="02020603050405020304" charset="0"/>
                <a:sym typeface="Glacial Indifference"/>
              </a:rPr>
              <a:t> xuất</a:t>
            </a:r>
            <a:endParaRPr lang="en-US" sz="3600" b="1">
              <a:solidFill>
                <a:srgbClr val="2D3880"/>
              </a:solidFill>
              <a:latin typeface="Times New Roman" panose="02020603050405020304" charset="0"/>
              <a:ea typeface="Glacial Indifference"/>
              <a:cs typeface="Times New Roman" panose="02020603050405020304" charset="0"/>
              <a:sym typeface="Glacial Indifference"/>
            </a:endParaRPr>
          </a:p>
        </p:txBody>
      </p:sp>
      <p:grpSp>
        <p:nvGrpSpPr>
          <p:cNvPr id="33" name="Group 33"/>
          <p:cNvGrpSpPr/>
          <p:nvPr/>
        </p:nvGrpSpPr>
        <p:grpSpPr>
          <a:xfrm rot="0">
            <a:off x="5295944" y="8472209"/>
            <a:ext cx="8095674" cy="770455"/>
            <a:chOff x="0" y="0"/>
            <a:chExt cx="2132194" cy="202918"/>
          </a:xfrm>
        </p:grpSpPr>
        <p:sp>
          <p:nvSpPr>
            <p:cNvPr id="34" name="Freeform 34"/>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35" name="TextBox 35"/>
            <p:cNvSpPr txBox="1"/>
            <p:nvPr/>
          </p:nvSpPr>
          <p:spPr>
            <a:xfrm>
              <a:off x="0" y="-57150"/>
              <a:ext cx="2132194" cy="260068"/>
            </a:xfrm>
            <a:prstGeom prst="rect">
              <a:avLst/>
            </a:prstGeom>
          </p:spPr>
          <p:txBody>
            <a:bodyPr lIns="50800" tIns="50800" rIns="50800" bIns="50800" rtlCol="0" anchor="ctr"/>
            <a:lstStyle/>
            <a:p>
              <a:pPr algn="ctr">
                <a:lnSpc>
                  <a:spcPts val="3360"/>
                </a:lnSpc>
              </a:pPr>
            </a:p>
          </p:txBody>
        </p:sp>
      </p:grpSp>
      <p:grpSp>
        <p:nvGrpSpPr>
          <p:cNvPr id="36" name="Group 36"/>
          <p:cNvGrpSpPr/>
          <p:nvPr/>
        </p:nvGrpSpPr>
        <p:grpSpPr>
          <a:xfrm rot="0">
            <a:off x="4823895" y="8456573"/>
            <a:ext cx="795621" cy="877927"/>
            <a:chOff x="0" y="0"/>
            <a:chExt cx="736600" cy="812800"/>
          </a:xfrm>
        </p:grpSpPr>
        <p:sp>
          <p:nvSpPr>
            <p:cNvPr id="37" name="Freeform 37"/>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38" name="TextBox 38"/>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05</a:t>
              </a:r>
              <a:endPar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grpSp>
      <p:sp>
        <p:nvSpPr>
          <p:cNvPr id="39" name="TextBox 39"/>
          <p:cNvSpPr txBox="1"/>
          <p:nvPr/>
        </p:nvSpPr>
        <p:spPr>
          <a:xfrm>
            <a:off x="6934375" y="8575179"/>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Demo</a:t>
            </a:r>
            <a:endParaRPr lang="en-US" sz="3600" b="1">
              <a:solidFill>
                <a:srgbClr val="2D3880"/>
              </a:solidFill>
              <a:latin typeface="Times New Roman" panose="02020603050405020304" charset="0"/>
              <a:ea typeface="Glacial Indifference"/>
              <a:cs typeface="Times New Roman" panose="02020603050405020304" charset="0"/>
              <a:sym typeface="Glacial Indifference"/>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668000" y="664210"/>
            <a:ext cx="7259320" cy="9122410"/>
            <a:chOff x="0" y="0"/>
            <a:chExt cx="4274726" cy="1281783"/>
          </a:xfrm>
        </p:grpSpPr>
        <p:sp>
          <p:nvSpPr>
            <p:cNvPr id="3" name="Freeform 3"/>
            <p:cNvSpPr/>
            <p:nvPr/>
          </p:nvSpPr>
          <p:spPr>
            <a:xfrm>
              <a:off x="0" y="0"/>
              <a:ext cx="4274726" cy="1281783"/>
            </a:xfrm>
            <a:custGeom>
              <a:avLst/>
              <a:gdLst/>
              <a:ahLst/>
              <a:cxnLst/>
              <a:rect l="l" t="t" r="r" b="b"/>
              <a:pathLst>
                <a:path w="4274726" h="1281783">
                  <a:moveTo>
                    <a:pt x="0" y="0"/>
                  </a:moveTo>
                  <a:lnTo>
                    <a:pt x="4274726" y="0"/>
                  </a:lnTo>
                  <a:lnTo>
                    <a:pt x="4274726" y="1281783"/>
                  </a:lnTo>
                  <a:lnTo>
                    <a:pt x="0" y="1281783"/>
                  </a:lnTo>
                  <a:close/>
                </a:path>
              </a:pathLst>
            </a:custGeom>
            <a:solidFill>
              <a:srgbClr val="ECECF3"/>
            </a:solidFill>
          </p:spPr>
        </p:sp>
        <p:sp>
          <p:nvSpPr>
            <p:cNvPr id="4" name="TextBox 4"/>
            <p:cNvSpPr txBox="1"/>
            <p:nvPr/>
          </p:nvSpPr>
          <p:spPr>
            <a:xfrm>
              <a:off x="0" y="-47625"/>
              <a:ext cx="4274726" cy="1329408"/>
            </a:xfrm>
            <a:prstGeom prst="rect">
              <a:avLst/>
            </a:prstGeom>
          </p:spPr>
          <p:txBody>
            <a:bodyPr lIns="50800" tIns="50800" rIns="50800" bIns="50800" rtlCol="0" anchor="ctr"/>
            <a:lstStyle/>
            <a:p>
              <a:pPr algn="ctr">
                <a:lnSpc>
                  <a:spcPts val="3010"/>
                </a:lnSpc>
              </a:pPr>
            </a:p>
          </p:txBody>
        </p:sp>
      </p:grpSp>
      <p:sp>
        <p:nvSpPr>
          <p:cNvPr id="6" name="TextBox 6"/>
          <p:cNvSpPr txBox="1"/>
          <p:nvPr/>
        </p:nvSpPr>
        <p:spPr>
          <a:xfrm>
            <a:off x="11353800" y="4533900"/>
            <a:ext cx="5487035" cy="1292225"/>
          </a:xfrm>
          <a:prstGeom prst="rect">
            <a:avLst/>
          </a:prstGeom>
        </p:spPr>
        <p:txBody>
          <a:bodyPr wrap="square" lIns="0" tIns="0" rIns="0" bIns="0" rtlCol="0" anchor="t">
            <a:spAutoFit/>
          </a:bodyPr>
          <a:lstStyle/>
          <a:p>
            <a:pPr marL="0" lvl="0" indent="0" algn="ctr">
              <a:lnSpc>
                <a:spcPts val="10080"/>
              </a:lnSpc>
              <a:spcBef>
                <a:spcPct val="0"/>
              </a:spcBef>
            </a:pPr>
            <a:r>
              <a:rPr lang="en-US" sz="108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Giới thiệu</a:t>
            </a:r>
            <a:endParaRPr lang="en-US" sz="108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endParaRPr>
          </a:p>
        </p:txBody>
      </p:sp>
      <p:pic>
        <p:nvPicPr>
          <p:cNvPr id="8" name="Picture 7"/>
          <p:cNvPicPr/>
          <p:nvPr/>
        </p:nvPicPr>
        <p:blipFill>
          <a:blip r:embed="rId1"/>
          <a:stretch>
            <a:fillRect/>
          </a:stretch>
        </p:blipFill>
        <p:spPr>
          <a:xfrm>
            <a:off x="0" y="0"/>
            <a:ext cx="10169525" cy="10286365"/>
          </a:xfrm>
          <a:prstGeom prst="rect">
            <a:avLst/>
          </a:prstGeom>
        </p:spPr>
      </p:pic>
      <p:sp>
        <p:nvSpPr>
          <p:cNvPr id="9" name="Freeform 4"/>
          <p:cNvSpPr/>
          <p:nvPr/>
        </p:nvSpPr>
        <p:spPr>
          <a:xfrm>
            <a:off x="13691235" y="0"/>
            <a:ext cx="4596765" cy="4544695"/>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09600" y="723900"/>
            <a:ext cx="8370570" cy="1292225"/>
          </a:xfrm>
          <a:prstGeom prst="rect">
            <a:avLst/>
          </a:prstGeom>
        </p:spPr>
        <p:txBody>
          <a:bodyPr wrap="square" lIns="0" tIns="0" rIns="0" bIns="0" rtlCol="0" anchor="t">
            <a:spAutoFit/>
          </a:bodyPr>
          <a:lstStyle/>
          <a:p>
            <a:pPr marL="0" lvl="0" indent="0" algn="ctr">
              <a:lnSpc>
                <a:spcPts val="10080"/>
              </a:lnSpc>
              <a:spcBef>
                <a:spcPct val="0"/>
              </a:spcBef>
            </a:pPr>
            <a:r>
              <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Lí do chọn đề tài</a:t>
            </a:r>
            <a:endPar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endParaRPr>
          </a:p>
        </p:txBody>
      </p:sp>
      <p:sp>
        <p:nvSpPr>
          <p:cNvPr id="7" name="TextBox 7"/>
          <p:cNvSpPr txBox="1"/>
          <p:nvPr/>
        </p:nvSpPr>
        <p:spPr>
          <a:xfrm>
            <a:off x="533400" y="2552700"/>
            <a:ext cx="9434830" cy="5816600"/>
          </a:xfrm>
          <a:prstGeom prst="rect">
            <a:avLst/>
          </a:prstGeom>
        </p:spPr>
        <p:txBody>
          <a:bodyPr wrap="square" lIns="0" tIns="0" rIns="0" bIns="0" rtlCol="0" anchor="t">
            <a:spAutoFit/>
          </a:bodyPr>
          <a:lstStyle/>
          <a:p>
            <a:pPr indent="457200" algn="l">
              <a:lnSpc>
                <a:spcPct val="150000"/>
              </a:lnSpc>
            </a:pPr>
            <a:r>
              <a:rPr lang="en-US" sz="3600">
                <a:solidFill>
                  <a:srgbClr val="2D3880"/>
                </a:solidFill>
                <a:latin typeface="Times New Roman" panose="02020603050405020304" charset="0"/>
                <a:ea typeface="Glacial Indifference"/>
                <a:cs typeface="Times New Roman" panose="02020603050405020304" charset="0"/>
                <a:sym typeface="Glacial Indifference"/>
              </a:rPr>
              <a:t>Với sự phát triển về công nghệ hóa hiện nay, Thương mại điện tử đã trở thành một phần không thể thiếu trong cuộc sống hằng ngày, đặt biệt là trong lĩnh vực kinh tế. </a:t>
            </a:r>
            <a:endParaRPr lang="en-US" sz="3600">
              <a:solidFill>
                <a:srgbClr val="2D3880"/>
              </a:solidFill>
              <a:latin typeface="Times New Roman" panose="02020603050405020304" charset="0"/>
              <a:ea typeface="Glacial Indifference"/>
              <a:cs typeface="Times New Roman" panose="02020603050405020304" charset="0"/>
              <a:sym typeface="Glacial Indifference"/>
            </a:endParaRPr>
          </a:p>
          <a:p>
            <a:pPr indent="0" algn="l">
              <a:lnSpc>
                <a:spcPct val="150000"/>
              </a:lnSpc>
              <a:buFont typeface="Wingdings" panose="05000000000000000000" charset="0"/>
              <a:buNone/>
            </a:pP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=&gt; </a:t>
            </a:r>
            <a:r>
              <a:rPr lang="en-US" sz="3600">
                <a:solidFill>
                  <a:srgbClr val="2D3880"/>
                </a:solidFill>
                <a:latin typeface="Times New Roman" panose="02020603050405020304" charset="0"/>
                <a:ea typeface="Glacial Indifference"/>
                <a:cs typeface="Times New Roman" panose="02020603050405020304" charset="0"/>
                <a:sym typeface="Glacial Indifference"/>
              </a:rPr>
              <a:t>API là công cụ hiệu quả để kết nối và trao đổi dữ liệu giữa các hệ thống. </a:t>
            </a:r>
            <a:r>
              <a:rPr lang="vi-VN" altLang="en-US" sz="3600">
                <a:solidFill>
                  <a:srgbClr val="2D3880"/>
                </a:solidFill>
                <a:latin typeface="Times New Roman" panose="02020603050405020304" charset="0"/>
                <a:ea typeface="Glacial Indifference"/>
                <a:cs typeface="Times New Roman" panose="02020603050405020304" charset="0"/>
                <a:sym typeface="Glacial Indifference"/>
              </a:rPr>
              <a:t>S</a:t>
            </a:r>
            <a:r>
              <a:rPr lang="en-US" sz="3600">
                <a:solidFill>
                  <a:srgbClr val="2D3880"/>
                </a:solidFill>
                <a:latin typeface="Times New Roman" panose="02020603050405020304" charset="0"/>
                <a:ea typeface="Glacial Indifference"/>
                <a:cs typeface="Times New Roman" panose="02020603050405020304" charset="0"/>
                <a:sym typeface="Glacial Indifference"/>
              </a:rPr>
              <a:t>ự dụng API để thu thập dữ liệu giúp tiết kiệm thời gian và công sức.</a:t>
            </a:r>
            <a:endParaRPr lang="en-US" sz="3600">
              <a:solidFill>
                <a:srgbClr val="2D3880"/>
              </a:solidFill>
              <a:latin typeface="Times New Roman" panose="02020603050405020304" charset="0"/>
              <a:ea typeface="Glacial Indifference"/>
              <a:cs typeface="Times New Roman" panose="02020603050405020304" charset="0"/>
              <a:sym typeface="Glacial Indifference"/>
            </a:endParaRPr>
          </a:p>
        </p:txBody>
      </p:sp>
      <p:pic>
        <p:nvPicPr>
          <p:cNvPr id="12" name="Picture 11"/>
          <p:cNvPicPr/>
          <p:nvPr/>
        </p:nvPicPr>
        <p:blipFill>
          <a:blip r:embed="rId1"/>
          <a:stretch>
            <a:fillRect/>
          </a:stretch>
        </p:blipFill>
        <p:spPr>
          <a:xfrm>
            <a:off x="10096500" y="-38100"/>
            <a:ext cx="8191500" cy="10333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7090037"/>
            <a:ext cx="4060807" cy="3196963"/>
          </a:xfrm>
          <a:custGeom>
            <a:avLst/>
            <a:gdLst/>
            <a:ahLst/>
            <a:cxnLst/>
            <a:rect l="l" t="t" r="r" b="b"/>
            <a:pathLst>
              <a:path w="4060807" h="3196963">
                <a:moveTo>
                  <a:pt x="0" y="3196963"/>
                </a:moveTo>
                <a:lnTo>
                  <a:pt x="4060807" y="3196963"/>
                </a:lnTo>
                <a:lnTo>
                  <a:pt x="4060807" y="0"/>
                </a:lnTo>
                <a:lnTo>
                  <a:pt x="0" y="0"/>
                </a:lnTo>
                <a:lnTo>
                  <a:pt x="0" y="3196963"/>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770525" y="895350"/>
            <a:ext cx="8151536" cy="1299921"/>
          </a:xfrm>
          <a:prstGeom prst="rect">
            <a:avLst/>
          </a:prstGeom>
        </p:spPr>
        <p:txBody>
          <a:bodyPr lIns="0" tIns="0" rIns="0" bIns="0" rtlCol="0" anchor="t">
            <a:spAutoFit/>
          </a:bodyPr>
          <a:lstStyle/>
          <a:p>
            <a:pPr marL="0" lvl="0" indent="0" algn="ctr">
              <a:lnSpc>
                <a:spcPts val="10780"/>
              </a:lnSpc>
              <a:spcBef>
                <a:spcPct val="0"/>
              </a:spcBef>
            </a:pPr>
            <a:r>
              <a:rPr lang="en-US" sz="77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Mục đích nghiên cứu</a:t>
            </a:r>
            <a:endParaRPr lang="en-US" sz="77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endParaRPr>
          </a:p>
        </p:txBody>
      </p:sp>
      <p:sp>
        <p:nvSpPr>
          <p:cNvPr id="4" name="TextBox 4"/>
          <p:cNvSpPr txBox="1"/>
          <p:nvPr/>
        </p:nvSpPr>
        <p:spPr>
          <a:xfrm>
            <a:off x="897890" y="2956560"/>
            <a:ext cx="7251700" cy="5062855"/>
          </a:xfrm>
          <a:prstGeom prst="rect">
            <a:avLst/>
          </a:prstGeom>
        </p:spPr>
        <p:txBody>
          <a:bodyPr wrap="square" lIns="0" tIns="0" rIns="0" bIns="0" rtlCol="0" anchor="t">
            <a:spAutoFit/>
          </a:bodyPr>
          <a:lstStyle/>
          <a:p>
            <a:pPr marL="1014730" lvl="1" indent="-507365" algn="l">
              <a:lnSpc>
                <a:spcPts val="6580"/>
              </a:lnSpc>
              <a:buFont typeface="Arial" panose="020B0604020202020204"/>
              <a:buChar char="•"/>
            </a:pPr>
            <a:r>
              <a:rPr lang="en-US" sz="4700">
                <a:solidFill>
                  <a:srgbClr val="2D3880"/>
                </a:solidFill>
                <a:latin typeface="Times New Roman" panose="02020603050405020304" charset="0"/>
                <a:ea typeface="Glacial Indifference"/>
                <a:cs typeface="Times New Roman" panose="02020603050405020304" charset="0"/>
                <a:sym typeface="Glacial Indifference"/>
              </a:rPr>
              <a:t>Hiểu rõ về API và các giải pháp thu thập dữ liệu</a:t>
            </a:r>
            <a:endParaRPr lang="en-US" sz="4700">
              <a:solidFill>
                <a:srgbClr val="2D3880"/>
              </a:solidFill>
              <a:latin typeface="Times New Roman" panose="02020603050405020304" charset="0"/>
              <a:ea typeface="Glacial Indifference"/>
              <a:cs typeface="Times New Roman" panose="02020603050405020304" charset="0"/>
              <a:sym typeface="Glacial Indifference"/>
            </a:endParaRPr>
          </a:p>
          <a:p>
            <a:pPr marL="1014730" lvl="1" indent="-507365" algn="l">
              <a:lnSpc>
                <a:spcPts val="6580"/>
              </a:lnSpc>
              <a:buFont typeface="Arial" panose="020B0604020202020204"/>
              <a:buChar char="•"/>
            </a:pPr>
            <a:r>
              <a:rPr lang="en-US" sz="4700">
                <a:solidFill>
                  <a:srgbClr val="2D3880"/>
                </a:solidFill>
                <a:latin typeface="Times New Roman" panose="02020603050405020304" charset="0"/>
                <a:ea typeface="Glacial Indifference"/>
                <a:cs typeface="Times New Roman" panose="02020603050405020304" charset="0"/>
                <a:sym typeface="Glacial Indifference"/>
              </a:rPr>
              <a:t>Thực hiện các giải pháp thu thập dữ liệu</a:t>
            </a:r>
            <a:endParaRPr lang="en-US" sz="4700">
              <a:solidFill>
                <a:srgbClr val="2D3880"/>
              </a:solidFill>
              <a:latin typeface="Times New Roman" panose="02020603050405020304" charset="0"/>
              <a:ea typeface="Glacial Indifference"/>
              <a:cs typeface="Times New Roman" panose="02020603050405020304" charset="0"/>
              <a:sym typeface="Glacial Indifference"/>
            </a:endParaRPr>
          </a:p>
          <a:p>
            <a:pPr marL="1014730" lvl="1" indent="-507365" algn="l">
              <a:lnSpc>
                <a:spcPts val="6580"/>
              </a:lnSpc>
              <a:buFont typeface="Arial" panose="020B0604020202020204"/>
              <a:buChar char="•"/>
            </a:pPr>
            <a:r>
              <a:rPr lang="en-US" sz="4700">
                <a:solidFill>
                  <a:srgbClr val="2D3880"/>
                </a:solidFill>
                <a:latin typeface="Times New Roman" panose="02020603050405020304" charset="0"/>
                <a:ea typeface="Glacial Indifference"/>
                <a:cs typeface="Times New Roman" panose="02020603050405020304" charset="0"/>
                <a:sym typeface="Glacial Indifference"/>
              </a:rPr>
              <a:t>Đánh giá hiệu quả của các giải pháp</a:t>
            </a:r>
            <a:endParaRPr lang="en-US" sz="4700">
              <a:solidFill>
                <a:srgbClr val="2D3880"/>
              </a:solidFill>
              <a:latin typeface="Times New Roman" panose="02020603050405020304" charset="0"/>
              <a:ea typeface="Glacial Indifference"/>
              <a:cs typeface="Times New Roman" panose="02020603050405020304" charset="0"/>
              <a:sym typeface="Glacial Indifference"/>
            </a:endParaRPr>
          </a:p>
        </p:txBody>
      </p:sp>
      <p:pic>
        <p:nvPicPr>
          <p:cNvPr id="6" name="Picture 5"/>
          <p:cNvPicPr/>
          <p:nvPr/>
        </p:nvPicPr>
        <p:blipFill>
          <a:blip r:embed="rId3"/>
          <a:srcRect l="13540" r="13438"/>
          <a:stretch>
            <a:fillRect/>
          </a:stretch>
        </p:blipFill>
        <p:spPr>
          <a:xfrm>
            <a:off x="8922385" y="0"/>
            <a:ext cx="9441815" cy="10287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668000" y="664210"/>
            <a:ext cx="7259320" cy="9122410"/>
            <a:chOff x="0" y="0"/>
            <a:chExt cx="4274726" cy="1281783"/>
          </a:xfrm>
        </p:grpSpPr>
        <p:sp>
          <p:nvSpPr>
            <p:cNvPr id="3" name="Freeform 3"/>
            <p:cNvSpPr/>
            <p:nvPr/>
          </p:nvSpPr>
          <p:spPr>
            <a:xfrm>
              <a:off x="0" y="0"/>
              <a:ext cx="4274726" cy="1281783"/>
            </a:xfrm>
            <a:custGeom>
              <a:avLst/>
              <a:gdLst/>
              <a:ahLst/>
              <a:cxnLst/>
              <a:rect l="l" t="t" r="r" b="b"/>
              <a:pathLst>
                <a:path w="4274726" h="1281783">
                  <a:moveTo>
                    <a:pt x="0" y="0"/>
                  </a:moveTo>
                  <a:lnTo>
                    <a:pt x="4274726" y="0"/>
                  </a:lnTo>
                  <a:lnTo>
                    <a:pt x="4274726" y="1281783"/>
                  </a:lnTo>
                  <a:lnTo>
                    <a:pt x="0" y="1281783"/>
                  </a:lnTo>
                  <a:close/>
                </a:path>
              </a:pathLst>
            </a:custGeom>
            <a:solidFill>
              <a:srgbClr val="ECECF3"/>
            </a:solidFill>
          </p:spPr>
        </p:sp>
        <p:sp>
          <p:nvSpPr>
            <p:cNvPr id="4" name="TextBox 4"/>
            <p:cNvSpPr txBox="1"/>
            <p:nvPr/>
          </p:nvSpPr>
          <p:spPr>
            <a:xfrm>
              <a:off x="0" y="-47625"/>
              <a:ext cx="4274726" cy="1329408"/>
            </a:xfrm>
            <a:prstGeom prst="rect">
              <a:avLst/>
            </a:prstGeom>
          </p:spPr>
          <p:txBody>
            <a:bodyPr lIns="50800" tIns="50800" rIns="50800" bIns="50800" rtlCol="0" anchor="ctr"/>
            <a:lstStyle/>
            <a:p>
              <a:pPr algn="ctr">
                <a:lnSpc>
                  <a:spcPts val="3010"/>
                </a:lnSpc>
              </a:pPr>
            </a:p>
          </p:txBody>
        </p:sp>
      </p:grpSp>
      <p:sp>
        <p:nvSpPr>
          <p:cNvPr id="6" name="TextBox 6"/>
          <p:cNvSpPr txBox="1"/>
          <p:nvPr/>
        </p:nvSpPr>
        <p:spPr>
          <a:xfrm>
            <a:off x="10798175" y="3467100"/>
            <a:ext cx="6978650" cy="3821430"/>
          </a:xfrm>
          <a:prstGeom prst="rect">
            <a:avLst/>
          </a:prstGeom>
        </p:spPr>
        <p:txBody>
          <a:bodyPr wrap="square" lIns="0" tIns="0" rIns="0" bIns="0" rtlCol="0" anchor="t">
            <a:spAutoFit/>
          </a:bodyPr>
          <a:lstStyle/>
          <a:p>
            <a:pPr marL="0" lvl="0" indent="0" algn="ctr">
              <a:lnSpc>
                <a:spcPct val="115000"/>
              </a:lnSpc>
              <a:spcBef>
                <a:spcPts val="0"/>
              </a:spcBef>
              <a:spcAft>
                <a:spcPts val="0"/>
              </a:spcAft>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Nghiên cứu lý thuyết</a:t>
            </a:r>
            <a:endPar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p:txBody>
      </p:sp>
      <p:sp>
        <p:nvSpPr>
          <p:cNvPr id="9" name="Freeform 4"/>
          <p:cNvSpPr/>
          <p:nvPr/>
        </p:nvSpPr>
        <p:spPr>
          <a:xfrm>
            <a:off x="13691235" y="0"/>
            <a:ext cx="4596765" cy="4544695"/>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pic>
        <p:nvPicPr>
          <p:cNvPr id="5" name="Picture 4"/>
          <p:cNvPicPr/>
          <p:nvPr/>
        </p:nvPicPr>
        <p:blipFill>
          <a:blip r:embed="rId3"/>
          <a:stretch>
            <a:fillRect/>
          </a:stretch>
        </p:blipFill>
        <p:spPr>
          <a:xfrm>
            <a:off x="304800" y="325120"/>
            <a:ext cx="10114280" cy="9648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609600"/>
            <a:ext cx="9766786" cy="2308225"/>
          </a:xfrm>
          <a:prstGeom prst="rect">
            <a:avLst/>
          </a:prstGeom>
        </p:spPr>
        <p:txBody>
          <a:bodyPr lIns="0" tIns="0" rIns="0" bIns="0" rtlCol="0" anchor="t">
            <a:spAutoFit/>
          </a:bodyPr>
          <a:lstStyle/>
          <a:p>
            <a:pPr algn="l">
              <a:lnSpc>
                <a:spcPts val="9000"/>
              </a:lnSpc>
            </a:pPr>
            <a:r>
              <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Khái niệm giải pháp thu thập </a:t>
            </a:r>
            <a:endPar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a:p>
            <a:pPr marL="0" lvl="0" indent="0" algn="l">
              <a:lnSpc>
                <a:spcPts val="9000"/>
              </a:lnSpc>
            </a:pPr>
            <a:r>
              <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dữ liệu thông qua API</a:t>
            </a:r>
            <a:endPar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p:txBody>
      </p:sp>
      <p:sp>
        <p:nvSpPr>
          <p:cNvPr id="6" name="TextBox 6"/>
          <p:cNvSpPr txBox="1"/>
          <p:nvPr/>
        </p:nvSpPr>
        <p:spPr>
          <a:xfrm>
            <a:off x="1028700" y="3444700"/>
            <a:ext cx="9421726" cy="3387354"/>
          </a:xfrm>
          <a:prstGeom prst="rect">
            <a:avLst/>
          </a:prstGeom>
        </p:spPr>
        <p:txBody>
          <a:bodyPr lIns="0" tIns="0" rIns="0" bIns="0" rtlCol="0" anchor="t">
            <a:spAutoFit/>
          </a:bodyPr>
          <a:lstStyle/>
          <a:p>
            <a:pPr marL="0" lvl="0" indent="0" algn="l">
              <a:lnSpc>
                <a:spcPts val="5440"/>
              </a:lnSpc>
            </a:pPr>
            <a:r>
              <a:rPr lang="en-US" sz="3200">
                <a:solidFill>
                  <a:srgbClr val="2D3880"/>
                </a:solidFill>
                <a:latin typeface="Times New Roman" panose="02020603050405020304" charset="0"/>
                <a:ea typeface="Glacial Indifference"/>
                <a:cs typeface="Times New Roman" panose="02020603050405020304" charset="0"/>
                <a:sym typeface="Glacial Indifference"/>
              </a:rPr>
              <a:t>Giải pháp thu thập dữ liệu thông qua API là một phương pháp lấy thông tin từ các cửa hàng trực tuyến. Có thể truy cập từng trang web và sao chép dữ liệu hay sử dụng các giao diện lập trình ứng dụng (API) mà các nền tảng này cung cấp. </a:t>
            </a:r>
            <a:endParaRPr lang="en-US" sz="3200">
              <a:solidFill>
                <a:srgbClr val="2D3880"/>
              </a:solidFill>
              <a:latin typeface="Times New Roman" panose="02020603050405020304" charset="0"/>
              <a:ea typeface="Glacial Indifference"/>
              <a:cs typeface="Times New Roman" panose="02020603050405020304" charset="0"/>
              <a:sym typeface="Glacial Indifference"/>
            </a:endParaRPr>
          </a:p>
        </p:txBody>
      </p:sp>
      <p:sp>
        <p:nvSpPr>
          <p:cNvPr id="7" name="TextBox 7"/>
          <p:cNvSpPr txBox="1"/>
          <p:nvPr/>
        </p:nvSpPr>
        <p:spPr>
          <a:xfrm>
            <a:off x="1028700" y="7331086"/>
            <a:ext cx="9421726" cy="2015903"/>
          </a:xfrm>
          <a:prstGeom prst="rect">
            <a:avLst/>
          </a:prstGeom>
        </p:spPr>
        <p:txBody>
          <a:bodyPr lIns="0" tIns="0" rIns="0" bIns="0" rtlCol="0" anchor="t">
            <a:spAutoFit/>
          </a:bodyPr>
          <a:lstStyle/>
          <a:p>
            <a:pPr marL="0" lvl="0" indent="0" algn="l">
              <a:lnSpc>
                <a:spcPts val="5440"/>
              </a:lnSpc>
            </a:pPr>
            <a:r>
              <a:rPr lang="en-US" sz="3200">
                <a:solidFill>
                  <a:srgbClr val="2D3880"/>
                </a:solidFill>
                <a:latin typeface="Times New Roman" panose="02020603050405020304" charset="0"/>
                <a:ea typeface="Glacial Indifference"/>
                <a:cs typeface="Times New Roman" panose="02020603050405020304" charset="0"/>
                <a:sym typeface="Glacial Indifference"/>
              </a:rPr>
              <a:t> API đóng vai trò như một cầu nối, cho phép các ứng dụng khác tương tác và lấy dữ liệu từ hệ thống của nền tảng đó.</a:t>
            </a:r>
            <a:endParaRPr lang="en-US" sz="3200">
              <a:solidFill>
                <a:srgbClr val="2D3880"/>
              </a:solidFill>
              <a:latin typeface="Times New Roman" panose="02020603050405020304" charset="0"/>
              <a:ea typeface="Glacial Indifference"/>
              <a:cs typeface="Times New Roman" panose="02020603050405020304" charset="0"/>
              <a:sym typeface="Glacial Indifference"/>
            </a:endParaRPr>
          </a:p>
        </p:txBody>
      </p:sp>
      <p:pic>
        <p:nvPicPr>
          <p:cNvPr id="9" name="Picture 8"/>
          <p:cNvPicPr/>
          <p:nvPr/>
        </p:nvPicPr>
        <p:blipFill>
          <a:blip r:embed="rId1"/>
          <a:srcRect r="9485"/>
          <a:stretch>
            <a:fillRect/>
          </a:stretch>
        </p:blipFill>
        <p:spPr>
          <a:xfrm>
            <a:off x="10743565" y="694690"/>
            <a:ext cx="7122160" cy="8963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74735"/>
            <a:ext cx="5197475" cy="1612265"/>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TextBox 6"/>
          <p:cNvSpPr txBox="1"/>
          <p:nvPr/>
        </p:nvSpPr>
        <p:spPr>
          <a:xfrm>
            <a:off x="999490" y="647700"/>
            <a:ext cx="7955327" cy="1292225"/>
          </a:xfrm>
          <a:prstGeom prst="rect">
            <a:avLst/>
          </a:prstGeom>
        </p:spPr>
        <p:txBody>
          <a:bodyPr lIns="0" tIns="0" rIns="0" bIns="0" rtlCol="0" anchor="t">
            <a:spAutoFit/>
          </a:bodyPr>
          <a:lstStyle/>
          <a:p>
            <a:pPr marL="0" lvl="0" indent="0" algn="ctr">
              <a:lnSpc>
                <a:spcPts val="10080"/>
              </a:lnSpc>
              <a:spcBef>
                <a:spcPct val="0"/>
              </a:spcBef>
            </a:pPr>
            <a:r>
              <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Các loại API</a:t>
            </a:r>
            <a:endPar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p:txBody>
      </p:sp>
      <p:sp>
        <p:nvSpPr>
          <p:cNvPr id="17" name="Flowchart: Terminator 16"/>
          <p:cNvSpPr/>
          <p:nvPr/>
        </p:nvSpPr>
        <p:spPr>
          <a:xfrm>
            <a:off x="5105400" y="7696200"/>
            <a:ext cx="294195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3200">
                <a:solidFill>
                  <a:schemeClr val="tx2">
                    <a:lumMod val="75000"/>
                  </a:schemeClr>
                </a:solidFill>
                <a:latin typeface="Times New Roman" panose="02020603050405020304" charset="0"/>
                <a:cs typeface="Times New Roman" panose="02020603050405020304" charset="0"/>
              </a:rPr>
              <a:t>API tổng hợp</a:t>
            </a:r>
            <a:endParaRPr lang="vi-VN" altLang="en-US" sz="3200">
              <a:solidFill>
                <a:schemeClr val="tx2">
                  <a:lumMod val="75000"/>
                </a:schemeClr>
              </a:solidFill>
              <a:latin typeface="Times New Roman" panose="02020603050405020304" charset="0"/>
              <a:cs typeface="Times New Roman" panose="02020603050405020304" charset="0"/>
            </a:endParaRPr>
          </a:p>
        </p:txBody>
      </p:sp>
      <p:sp>
        <p:nvSpPr>
          <p:cNvPr id="19" name="Flowchart: Terminator 18"/>
          <p:cNvSpPr/>
          <p:nvPr/>
        </p:nvSpPr>
        <p:spPr>
          <a:xfrm>
            <a:off x="5133340" y="4267200"/>
            <a:ext cx="2926080"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3200">
                <a:solidFill>
                  <a:schemeClr val="tx2">
                    <a:lumMod val="75000"/>
                  </a:schemeClr>
                </a:solidFill>
                <a:latin typeface="Times New Roman" panose="02020603050405020304" charset="0"/>
                <a:cs typeface="Times New Roman" panose="02020603050405020304" charset="0"/>
              </a:rPr>
              <a:t>API </a:t>
            </a:r>
            <a:r>
              <a:rPr lang="vi-VN" altLang="en-US" sz="3200">
                <a:solidFill>
                  <a:schemeClr val="tx2">
                    <a:lumMod val="75000"/>
                  </a:schemeClr>
                </a:solidFill>
                <a:latin typeface="Times New Roman" panose="02020603050405020304" charset="0"/>
                <a:cs typeface="Times New Roman" panose="02020603050405020304" charset="0"/>
              </a:rPr>
              <a:t>đối tác</a:t>
            </a:r>
            <a:endParaRPr lang="vi-VN" altLang="en-US" sz="3200">
              <a:solidFill>
                <a:schemeClr val="tx2">
                  <a:lumMod val="75000"/>
                </a:schemeClr>
              </a:solidFill>
              <a:latin typeface="Times New Roman" panose="02020603050405020304" charset="0"/>
              <a:cs typeface="Times New Roman" panose="02020603050405020304" charset="0"/>
            </a:endParaRPr>
          </a:p>
        </p:txBody>
      </p:sp>
      <p:sp>
        <p:nvSpPr>
          <p:cNvPr id="23" name="Flowchart: Terminator 22"/>
          <p:cNvSpPr/>
          <p:nvPr/>
        </p:nvSpPr>
        <p:spPr>
          <a:xfrm>
            <a:off x="5133340" y="5981700"/>
            <a:ext cx="291401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3200">
                <a:solidFill>
                  <a:schemeClr val="tx2">
                    <a:lumMod val="75000"/>
                  </a:schemeClr>
                </a:solidFill>
                <a:latin typeface="Times New Roman" panose="02020603050405020304" charset="0"/>
                <a:cs typeface="Times New Roman" panose="02020603050405020304" charset="0"/>
              </a:rPr>
              <a:t>API nội </a:t>
            </a:r>
            <a:r>
              <a:rPr lang="vi-VN" altLang="en-US" sz="3200">
                <a:solidFill>
                  <a:schemeClr val="tx2">
                    <a:lumMod val="75000"/>
                  </a:schemeClr>
                </a:solidFill>
                <a:latin typeface="Times New Roman" panose="02020603050405020304" charset="0"/>
                <a:cs typeface="Times New Roman" panose="02020603050405020304" charset="0"/>
              </a:rPr>
              <a:t>bộ</a:t>
            </a:r>
            <a:endParaRPr lang="vi-VN" altLang="en-US" sz="3200">
              <a:solidFill>
                <a:schemeClr val="tx2">
                  <a:lumMod val="75000"/>
                </a:schemeClr>
              </a:solidFill>
              <a:latin typeface="Times New Roman" panose="02020603050405020304" charset="0"/>
              <a:cs typeface="Times New Roman" panose="02020603050405020304" charset="0"/>
            </a:endParaRPr>
          </a:p>
        </p:txBody>
      </p:sp>
      <p:grpSp>
        <p:nvGrpSpPr>
          <p:cNvPr id="31" name="Group 30"/>
          <p:cNvGrpSpPr/>
          <p:nvPr/>
        </p:nvGrpSpPr>
        <p:grpSpPr>
          <a:xfrm>
            <a:off x="533400" y="4514215"/>
            <a:ext cx="3733165" cy="1732280"/>
            <a:chOff x="2040" y="3660"/>
            <a:chExt cx="7320" cy="1229"/>
          </a:xfrm>
        </p:grpSpPr>
        <p:sp>
          <p:nvSpPr>
            <p:cNvPr id="9" name="TextBox 9"/>
            <p:cNvSpPr txBox="1"/>
            <p:nvPr/>
          </p:nvSpPr>
          <p:spPr>
            <a:xfrm>
              <a:off x="2160" y="3900"/>
              <a:ext cx="6989" cy="742"/>
            </a:xfrm>
            <a:prstGeom prst="rect">
              <a:avLst/>
            </a:prstGeom>
          </p:spPr>
          <p:txBody>
            <a:bodyPr wrap="square" lIns="0" tIns="0" rIns="0" bIns="0" rtlCol="0" anchor="t">
              <a:spAutoFit/>
            </a:bodyPr>
            <a:lstStyle/>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API </a:t>
              </a:r>
              <a:endPar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về mặt truy cập</a:t>
              </a:r>
              <a:endPar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sp>
          <p:nvSpPr>
            <p:cNvPr id="24" name="Rectangles 23"/>
            <p:cNvSpPr/>
            <p:nvPr/>
          </p:nvSpPr>
          <p:spPr>
            <a:xfrm>
              <a:off x="2040" y="3660"/>
              <a:ext cx="7320" cy="1229"/>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grpSp>
      <p:sp>
        <p:nvSpPr>
          <p:cNvPr id="28" name="Flowchart: Terminator 27"/>
          <p:cNvSpPr/>
          <p:nvPr/>
        </p:nvSpPr>
        <p:spPr>
          <a:xfrm>
            <a:off x="5181600" y="2628900"/>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3200">
                <a:solidFill>
                  <a:schemeClr val="tx2">
                    <a:lumMod val="75000"/>
                  </a:schemeClr>
                </a:solidFill>
                <a:latin typeface="Times New Roman" panose="02020603050405020304" charset="0"/>
                <a:cs typeface="Times New Roman" panose="02020603050405020304" charset="0"/>
              </a:rPr>
              <a:t>API </a:t>
            </a:r>
            <a:r>
              <a:rPr lang="vi-VN" altLang="en-US" sz="3200">
                <a:solidFill>
                  <a:schemeClr val="tx2">
                    <a:lumMod val="75000"/>
                  </a:schemeClr>
                </a:solidFill>
                <a:latin typeface="Times New Roman" panose="02020603050405020304" charset="0"/>
                <a:cs typeface="Times New Roman" panose="02020603050405020304" charset="0"/>
              </a:rPr>
              <a:t>mở</a:t>
            </a:r>
            <a:endParaRPr lang="vi-VN" altLang="en-US" sz="3200">
              <a:solidFill>
                <a:schemeClr val="tx2">
                  <a:lumMod val="75000"/>
                </a:schemeClr>
              </a:solidFill>
              <a:latin typeface="Times New Roman" panose="02020603050405020304" charset="0"/>
              <a:cs typeface="Times New Roman" panose="02020603050405020304" charset="0"/>
            </a:endParaRPr>
          </a:p>
        </p:txBody>
      </p:sp>
      <p:cxnSp>
        <p:nvCxnSpPr>
          <p:cNvPr id="40" name="Curved Connector 39"/>
          <p:cNvCxnSpPr>
            <a:stCxn id="24" idx="3"/>
            <a:endCxn id="28" idx="1"/>
          </p:cNvCxnSpPr>
          <p:nvPr/>
        </p:nvCxnSpPr>
        <p:spPr>
          <a:xfrm flipV="1">
            <a:off x="4266565" y="2943860"/>
            <a:ext cx="915035" cy="2436495"/>
          </a:xfrm>
          <a:prstGeom prst="curvedConnector3">
            <a:avLst>
              <a:gd name="adj1" fmla="val 50035"/>
            </a:avLst>
          </a:prstGeom>
          <a:ln>
            <a:tailEnd type="arrow"/>
          </a:ln>
        </p:spPr>
        <p:style>
          <a:lnRef idx="2">
            <a:schemeClr val="accent1"/>
          </a:lnRef>
          <a:fillRef idx="0">
            <a:srgbClr val="FFFFFF"/>
          </a:fillRef>
          <a:effectRef idx="0">
            <a:srgbClr val="FFFFFF"/>
          </a:effectRef>
          <a:fontRef idx="minor">
            <a:schemeClr val="tx1"/>
          </a:fontRef>
        </p:style>
      </p:cxnSp>
      <p:cxnSp>
        <p:nvCxnSpPr>
          <p:cNvPr id="41" name="Curved Connector 40"/>
          <p:cNvCxnSpPr>
            <a:stCxn id="24" idx="3"/>
            <a:endCxn id="19" idx="1"/>
          </p:cNvCxnSpPr>
          <p:nvPr/>
        </p:nvCxnSpPr>
        <p:spPr>
          <a:xfrm flipV="1">
            <a:off x="4266565" y="4582160"/>
            <a:ext cx="866775" cy="798195"/>
          </a:xfrm>
          <a:prstGeom prst="curved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42" name="Curved Connector 41"/>
          <p:cNvCxnSpPr>
            <a:stCxn id="24" idx="3"/>
            <a:endCxn id="23" idx="1"/>
          </p:cNvCxnSpPr>
          <p:nvPr/>
        </p:nvCxnSpPr>
        <p:spPr>
          <a:xfrm>
            <a:off x="4266565" y="5380355"/>
            <a:ext cx="866775" cy="916305"/>
          </a:xfrm>
          <a:prstGeom prst="curved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Curved Connector 42"/>
          <p:cNvCxnSpPr>
            <a:stCxn id="24" idx="3"/>
            <a:endCxn id="17" idx="1"/>
          </p:cNvCxnSpPr>
          <p:nvPr/>
        </p:nvCxnSpPr>
        <p:spPr>
          <a:xfrm>
            <a:off x="4266565" y="5380355"/>
            <a:ext cx="838835" cy="2630805"/>
          </a:xfrm>
          <a:prstGeom prst="curvedConnector3">
            <a:avLst>
              <a:gd name="adj1" fmla="val 50038"/>
            </a:avLst>
          </a:prstGeom>
          <a:ln>
            <a:tailEnd type="arrow"/>
          </a:ln>
        </p:spPr>
        <p:style>
          <a:lnRef idx="2">
            <a:schemeClr val="accent1"/>
          </a:lnRef>
          <a:fillRef idx="0">
            <a:srgbClr val="FFFFFF"/>
          </a:fillRef>
          <a:effectRef idx="0">
            <a:srgbClr val="FFFFFF"/>
          </a:effectRef>
          <a:fontRef idx="minor">
            <a:schemeClr val="tx1"/>
          </a:fontRef>
        </p:style>
      </p:cxnSp>
      <p:sp>
        <p:nvSpPr>
          <p:cNvPr id="89" name="Text Box 88"/>
          <p:cNvSpPr txBox="1"/>
          <p:nvPr/>
        </p:nvSpPr>
        <p:spPr>
          <a:xfrm>
            <a:off x="8967470" y="3670300"/>
            <a:ext cx="7791450" cy="3415030"/>
          </a:xfrm>
          <a:prstGeom prst="rect">
            <a:avLst/>
          </a:prstGeom>
          <a:solidFill>
            <a:schemeClr val="bg1"/>
          </a:solidFill>
          <a:ln w="38100">
            <a:solidFill>
              <a:schemeClr val="accent1"/>
            </a:solidFill>
          </a:ln>
        </p:spPr>
        <p:txBody>
          <a:bodyPr wrap="square">
            <a:spAutoFit/>
          </a:bodyPr>
          <a:p>
            <a:pPr marL="457200" indent="-228600" defTabSz="457200">
              <a:lnSpc>
                <a:spcPct val="150000"/>
              </a:lnSpc>
              <a:spcBef>
                <a:spcPct val="0"/>
              </a:spcBef>
              <a:spcAft>
                <a:spcPct val="0"/>
              </a:spcAft>
              <a:tabLst>
                <a:tab pos="457200" algn="l"/>
              </a:tabLst>
            </a:pPr>
            <a:r>
              <a:rPr lang="en-US" sz="3600">
                <a:latin typeface="Times New Roman" panose="02020603050405020304"/>
                <a:ea typeface="Symbol" panose="05050102010706020507"/>
              </a:rPr>
              <a:t> </a:t>
            </a:r>
            <a:r>
              <a:rPr lang="vi-VN" altLang="en-US" sz="3600">
                <a:latin typeface="Times New Roman" panose="02020603050405020304"/>
                <a:ea typeface="Symbol" panose="05050102010706020507"/>
              </a:rPr>
              <a:t>			</a:t>
            </a:r>
            <a:r>
              <a:rPr lang="en-US" sz="3600">
                <a:ea typeface="Times New Roman" panose="02020603050405020304"/>
              </a:rPr>
              <a:t>Giống như tên gọi, các API này có sẵn công khai, vậy nên sẽ không có bất kỳ hạn chế nào khi người dùng truy cập các API này.</a:t>
            </a:r>
            <a:endParaRPr lang="en-US" sz="3600">
              <a:ea typeface="Times New Roman" panose="02020603050405020304"/>
            </a:endParaRPr>
          </a:p>
        </p:txBody>
      </p:sp>
      <p:sp>
        <p:nvSpPr>
          <p:cNvPr id="91" name="Freeform 4"/>
          <p:cNvSpPr/>
          <p:nvPr/>
        </p:nvSpPr>
        <p:spPr>
          <a:xfrm flipH="1">
            <a:off x="13809790" y="0"/>
            <a:ext cx="4478210" cy="3525572"/>
          </a:xfrm>
          <a:custGeom>
            <a:avLst/>
            <a:gdLst/>
            <a:ahLst/>
            <a:cxnLst/>
            <a:rect l="l" t="t" r="r" b="b"/>
            <a:pathLst>
              <a:path w="4478210" h="3525572">
                <a:moveTo>
                  <a:pt x="4478210" y="0"/>
                </a:moveTo>
                <a:lnTo>
                  <a:pt x="0" y="0"/>
                </a:lnTo>
                <a:lnTo>
                  <a:pt x="0" y="3525572"/>
                </a:lnTo>
                <a:lnTo>
                  <a:pt x="4478210" y="3525572"/>
                </a:lnTo>
                <a:lnTo>
                  <a:pt x="447821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2" name="Text Box 91"/>
          <p:cNvSpPr txBox="1"/>
          <p:nvPr/>
        </p:nvSpPr>
        <p:spPr>
          <a:xfrm>
            <a:off x="8966200" y="3670300"/>
            <a:ext cx="7791450" cy="3415030"/>
          </a:xfrm>
          <a:prstGeom prst="rect">
            <a:avLst/>
          </a:prstGeom>
          <a:solidFill>
            <a:schemeClr val="bg1"/>
          </a:solidFill>
          <a:ln w="38100">
            <a:solidFill>
              <a:schemeClr val="accent1"/>
            </a:solidFill>
          </a:ln>
        </p:spPr>
        <p:txBody>
          <a:bodyPr wrap="square">
            <a:spAutoFit/>
          </a:bodyPr>
          <a:p>
            <a:pPr marL="457200" indent="457200" defTabSz="457200">
              <a:lnSpc>
                <a:spcPct val="150000"/>
              </a:lnSpc>
              <a:spcBef>
                <a:spcPct val="0"/>
              </a:spcBef>
              <a:spcAft>
                <a:spcPct val="0"/>
              </a:spcAft>
              <a:tabLst>
                <a:tab pos="457200" algn="l"/>
              </a:tabLst>
            </a:pPr>
            <a:r>
              <a:rPr lang="en-US" altLang="en-US" sz="3600">
                <a:ea typeface="Times New Roman" panose="02020603050405020304"/>
              </a:rPr>
              <a:t>API không có sẵn công khai, chính vì vậy chỉ khi </a:t>
            </a:r>
            <a:r>
              <a:rPr lang="en-US" altLang="en-US" sz="3600">
                <a:ea typeface="Times New Roman" panose="02020603050405020304"/>
              </a:rPr>
              <a:t>đư</a:t>
            </a:r>
            <a:r>
              <a:rPr lang="en-US" altLang="en-US" sz="3600">
                <a:ea typeface="Times New Roman" panose="02020603050405020304"/>
              </a:rPr>
              <a:t>ợc cấp quyền hoặc các giấy phép liên quan thì mới có thể truy cập loại API này.</a:t>
            </a:r>
            <a:endParaRPr lang="en-US" altLang="en-US" sz="3600">
              <a:ea typeface="Times New Roman" panose="02020603050405020304"/>
            </a:endParaRPr>
          </a:p>
        </p:txBody>
      </p:sp>
      <p:sp>
        <p:nvSpPr>
          <p:cNvPr id="93" name="Text Box 92"/>
          <p:cNvSpPr txBox="1"/>
          <p:nvPr/>
        </p:nvSpPr>
        <p:spPr>
          <a:xfrm>
            <a:off x="8940800" y="3644900"/>
            <a:ext cx="7791450" cy="3440430"/>
          </a:xfrm>
          <a:prstGeom prst="rect">
            <a:avLst/>
          </a:prstGeom>
          <a:solidFill>
            <a:schemeClr val="bg1"/>
          </a:solidFill>
          <a:ln w="38100">
            <a:solidFill>
              <a:schemeClr val="accent1"/>
            </a:solidFill>
          </a:ln>
        </p:spPr>
        <p:txBody>
          <a:bodyPr wrap="square" anchor="ctr" anchorCtr="0">
            <a:noAutofit/>
          </a:bodyPr>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API riêng t</a:t>
            </a:r>
            <a:r>
              <a:rPr lang="en-US" altLang="en-US" sz="3600">
                <a:ea typeface="Times New Roman" panose="02020603050405020304"/>
              </a:rPr>
              <a:t>ư</a:t>
            </a:r>
            <a:r>
              <a:rPr lang="en-US" altLang="en-US" sz="3600">
                <a:ea typeface="Times New Roman" panose="02020603050405020304"/>
              </a:rPr>
              <a:t>, chỉ những hệ thống nội bộ mới có quyền truy cập và sử dụng loại API này</a:t>
            </a:r>
            <a:endParaRPr lang="en-US" altLang="en-US" sz="3600">
              <a:ea typeface="Times New Roman" panose="02020603050405020304"/>
            </a:endParaRPr>
          </a:p>
        </p:txBody>
      </p:sp>
      <p:sp>
        <p:nvSpPr>
          <p:cNvPr id="94" name="Text Box 93"/>
          <p:cNvSpPr txBox="1"/>
          <p:nvPr/>
        </p:nvSpPr>
        <p:spPr>
          <a:xfrm>
            <a:off x="8915400" y="3619500"/>
            <a:ext cx="7844790" cy="3440430"/>
          </a:xfrm>
          <a:prstGeom prst="rect">
            <a:avLst/>
          </a:prstGeom>
          <a:solidFill>
            <a:schemeClr val="bg1"/>
          </a:solidFill>
          <a:ln w="38100">
            <a:solidFill>
              <a:schemeClr val="accent1"/>
            </a:solidFill>
          </a:ln>
        </p:spPr>
        <p:txBody>
          <a:bodyPr wrap="square" anchor="ctr" anchorCtr="0">
            <a:noAutofit/>
          </a:bodyPr>
          <a:p>
            <a:pPr marL="457200" indent="457200" algn="l" defTabSz="457200">
              <a:lnSpc>
                <a:spcPct val="150000"/>
              </a:lnSpc>
              <a:spcBef>
                <a:spcPct val="0"/>
              </a:spcBef>
              <a:spcAft>
                <a:spcPct val="0"/>
              </a:spcAft>
              <a:tabLst>
                <a:tab pos="457200" algn="l"/>
              </a:tabLst>
            </a:pPr>
            <a:r>
              <a:rPr lang="vi-VN" altLang="en-US" sz="3600">
                <a:ea typeface="Times New Roman" panose="02020603050405020304"/>
              </a:rPr>
              <a:t>Là s</a:t>
            </a:r>
            <a:r>
              <a:rPr lang="en-US" altLang="en-US" sz="3600">
                <a:ea typeface="Times New Roman" panose="02020603050405020304"/>
              </a:rPr>
              <a:t>ự kết hợp của 2 API khác nhau </a:t>
            </a:r>
            <a:r>
              <a:rPr lang="en-US" altLang="en-US" sz="3600">
                <a:ea typeface="Times New Roman" panose="02020603050405020304"/>
              </a:rPr>
              <a:t>đ</a:t>
            </a:r>
            <a:r>
              <a:rPr lang="en-US" altLang="en-US" sz="3600">
                <a:ea typeface="Times New Roman" panose="02020603050405020304"/>
              </a:rPr>
              <a:t>ể giải quyết những vấn </a:t>
            </a:r>
            <a:r>
              <a:rPr lang="en-US" altLang="en-US" sz="3600">
                <a:ea typeface="Times New Roman" panose="02020603050405020304"/>
              </a:rPr>
              <a:t>đ</a:t>
            </a:r>
            <a:r>
              <a:rPr lang="en-US" altLang="en-US" sz="3600">
                <a:ea typeface="Times New Roman" panose="02020603050405020304"/>
              </a:rPr>
              <a:t>ề phức tạp của hệ thống.</a:t>
            </a:r>
            <a:endParaRPr lang="en-US" altLang="en-US" sz="3600">
              <a:ea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par>
                                <p:cTn id="8" presetID="5" presetClass="entr" presetSubtype="1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heckerboard(across)">
                                      <p:cBhvr>
                                        <p:cTn id="10" dur="500"/>
                                        <p:tgtEl>
                                          <p:spTgt spid="40"/>
                                        </p:tgtEl>
                                      </p:cBhvr>
                                    </p:animEffect>
                                  </p:childTnLst>
                                </p:cTn>
                              </p:par>
                              <p:par>
                                <p:cTn id="11" presetID="5" presetClass="entr" presetSubtype="1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heckerboard(across)">
                                      <p:cBhvr>
                                        <p:cTn id="13" dur="500"/>
                                        <p:tgtEl>
                                          <p:spTgt spid="41"/>
                                        </p:tgtEl>
                                      </p:cBhvr>
                                    </p:animEffect>
                                  </p:childTnLst>
                                </p:cTn>
                              </p:par>
                              <p:par>
                                <p:cTn id="14" presetID="5" presetClass="entr" presetSubtype="1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checkerboard(across)">
                                      <p:cBhvr>
                                        <p:cTn id="16" dur="500"/>
                                        <p:tgtEl>
                                          <p:spTgt spid="42"/>
                                        </p:tgtEl>
                                      </p:cBhvr>
                                    </p:animEffect>
                                  </p:childTnLst>
                                </p:cTn>
                              </p:par>
                              <p:par>
                                <p:cTn id="17" presetID="5" presetClass="entr" presetSubtype="1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checkerboard(across)">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750" fill="hold">
                                          <p:stCondLst>
                                            <p:cond delay="0"/>
                                          </p:stCondLst>
                                        </p:cTn>
                                        <p:tgtEl>
                                          <p:spTgt spid="28"/>
                                        </p:tgtEl>
                                        <p:attrNameLst>
                                          <p:attrName>style.visibility</p:attrName>
                                        </p:attrNameLst>
                                      </p:cBhvr>
                                      <p:to>
                                        <p:strVal val="visible"/>
                                      </p:to>
                                    </p:set>
                                    <p:animEffect transition="in" filter="plus(in)">
                                      <p:cBhvr>
                                        <p:cTn id="24" dur="75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750" fill="hold">
                                          <p:stCondLst>
                                            <p:cond delay="0"/>
                                          </p:stCondLst>
                                        </p:cTn>
                                        <p:tgtEl>
                                          <p:spTgt spid="89"/>
                                        </p:tgtEl>
                                        <p:attrNameLst>
                                          <p:attrName>style.visibility</p:attrName>
                                        </p:attrNameLst>
                                      </p:cBhvr>
                                      <p:to>
                                        <p:strVal val="visible"/>
                                      </p:to>
                                    </p:set>
                                    <p:animEffect transition="in" filter="box(in)">
                                      <p:cBhvr>
                                        <p:cTn id="29" dur="75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13" presetClass="entr" presetSubtype="16" fill="hold" grpId="0" nodeType="clickEffect">
                                  <p:stCondLst>
                                    <p:cond delay="0"/>
                                  </p:stCondLst>
                                  <p:childTnLst>
                                    <p:set>
                                      <p:cBhvr>
                                        <p:cTn id="33" dur="750" fill="hold">
                                          <p:stCondLst>
                                            <p:cond delay="0"/>
                                          </p:stCondLst>
                                        </p:cTn>
                                        <p:tgtEl>
                                          <p:spTgt spid="19"/>
                                        </p:tgtEl>
                                        <p:attrNameLst>
                                          <p:attrName>style.visibility</p:attrName>
                                        </p:attrNameLst>
                                      </p:cBhvr>
                                      <p:to>
                                        <p:strVal val="visible"/>
                                      </p:to>
                                    </p:set>
                                    <p:animEffect transition="in" filter="plus(in)">
                                      <p:cBhvr>
                                        <p:cTn id="34" dur="75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750" fill="hold">
                                          <p:stCondLst>
                                            <p:cond delay="0"/>
                                          </p:stCondLst>
                                        </p:cTn>
                                        <p:tgtEl>
                                          <p:spTgt spid="92"/>
                                        </p:tgtEl>
                                        <p:attrNameLst>
                                          <p:attrName>style.visibility</p:attrName>
                                        </p:attrNameLst>
                                      </p:cBhvr>
                                      <p:to>
                                        <p:strVal val="visible"/>
                                      </p:to>
                                    </p:set>
                                    <p:animEffect transition="in" filter="box(in)">
                                      <p:cBhvr>
                                        <p:cTn id="39" dur="750"/>
                                        <p:tgtEl>
                                          <p:spTgt spid="92"/>
                                        </p:tgtEl>
                                      </p:cBhvr>
                                    </p:animEffect>
                                  </p:childTnLst>
                                </p:cTn>
                              </p:par>
                            </p:childTnLst>
                          </p:cTn>
                        </p:par>
                      </p:childTnLst>
                    </p:cTn>
                  </p:par>
                  <p:par>
                    <p:cTn id="40" fill="hold">
                      <p:stCondLst>
                        <p:cond delay="indefinite"/>
                      </p:stCondLst>
                      <p:childTnLst>
                        <p:par>
                          <p:cTn id="41" fill="hold">
                            <p:stCondLst>
                              <p:cond delay="0"/>
                            </p:stCondLst>
                            <p:childTnLst>
                              <p:par>
                                <p:cTn id="42" presetID="13" presetClass="entr" presetSubtype="16" fill="hold" grpId="0" nodeType="clickEffect">
                                  <p:stCondLst>
                                    <p:cond delay="0"/>
                                  </p:stCondLst>
                                  <p:childTnLst>
                                    <p:set>
                                      <p:cBhvr>
                                        <p:cTn id="43" dur="750" fill="hold">
                                          <p:stCondLst>
                                            <p:cond delay="0"/>
                                          </p:stCondLst>
                                        </p:cTn>
                                        <p:tgtEl>
                                          <p:spTgt spid="23"/>
                                        </p:tgtEl>
                                        <p:attrNameLst>
                                          <p:attrName>style.visibility</p:attrName>
                                        </p:attrNameLst>
                                      </p:cBhvr>
                                      <p:to>
                                        <p:strVal val="visible"/>
                                      </p:to>
                                    </p:set>
                                    <p:animEffect transition="in" filter="plus(in)">
                                      <p:cBhvr>
                                        <p:cTn id="44" dur="75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750" fill="hold">
                                          <p:stCondLst>
                                            <p:cond delay="0"/>
                                          </p:stCondLst>
                                        </p:cTn>
                                        <p:tgtEl>
                                          <p:spTgt spid="93"/>
                                        </p:tgtEl>
                                        <p:attrNameLst>
                                          <p:attrName>style.visibility</p:attrName>
                                        </p:attrNameLst>
                                      </p:cBhvr>
                                      <p:to>
                                        <p:strVal val="visible"/>
                                      </p:to>
                                    </p:set>
                                    <p:animEffect transition="in" filter="box(in)">
                                      <p:cBhvr>
                                        <p:cTn id="49" dur="750"/>
                                        <p:tgtEl>
                                          <p:spTgt spid="93"/>
                                        </p:tgtEl>
                                      </p:cBhvr>
                                    </p:animEffect>
                                  </p:childTnLst>
                                </p:cTn>
                              </p:par>
                            </p:childTnLst>
                          </p:cTn>
                        </p:par>
                      </p:childTnLst>
                    </p:cTn>
                  </p:par>
                  <p:par>
                    <p:cTn id="50" fill="hold">
                      <p:stCondLst>
                        <p:cond delay="indefinite"/>
                      </p:stCondLst>
                      <p:childTnLst>
                        <p:par>
                          <p:cTn id="51" fill="hold">
                            <p:stCondLst>
                              <p:cond delay="0"/>
                            </p:stCondLst>
                            <p:childTnLst>
                              <p:par>
                                <p:cTn id="52" presetID="13" presetClass="entr" presetSubtype="16" fill="hold" grpId="0" nodeType="clickEffect">
                                  <p:stCondLst>
                                    <p:cond delay="0"/>
                                  </p:stCondLst>
                                  <p:childTnLst>
                                    <p:set>
                                      <p:cBhvr>
                                        <p:cTn id="53" dur="750" fill="hold">
                                          <p:stCondLst>
                                            <p:cond delay="0"/>
                                          </p:stCondLst>
                                        </p:cTn>
                                        <p:tgtEl>
                                          <p:spTgt spid="17"/>
                                        </p:tgtEl>
                                        <p:attrNameLst>
                                          <p:attrName>style.visibility</p:attrName>
                                        </p:attrNameLst>
                                      </p:cBhvr>
                                      <p:to>
                                        <p:strVal val="visible"/>
                                      </p:to>
                                    </p:set>
                                    <p:animEffect transition="in" filter="plus(in)">
                                      <p:cBhvr>
                                        <p:cTn id="54" dur="75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750" fill="hold">
                                          <p:stCondLst>
                                            <p:cond delay="0"/>
                                          </p:stCondLst>
                                        </p:cTn>
                                        <p:tgtEl>
                                          <p:spTgt spid="94"/>
                                        </p:tgtEl>
                                        <p:attrNameLst>
                                          <p:attrName>style.visibility</p:attrName>
                                        </p:attrNameLst>
                                      </p:cBhvr>
                                      <p:to>
                                        <p:strVal val="visible"/>
                                      </p:to>
                                    </p:set>
                                    <p:animEffect transition="in" filter="box(in)">
                                      <p:cBhvr>
                                        <p:cTn id="59" dur="7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89" grpId="0" bldLvl="0" animBg="1"/>
      <p:bldP spid="89" grpId="1" animBg="1"/>
      <p:bldP spid="19" grpId="0" animBg="1"/>
      <p:bldP spid="19" grpId="1" animBg="1"/>
      <p:bldP spid="92" grpId="0" bldLvl="0" animBg="1"/>
      <p:bldP spid="92" grpId="1" animBg="1"/>
      <p:bldP spid="23" grpId="0" animBg="1"/>
      <p:bldP spid="23" grpId="1" animBg="1"/>
      <p:bldP spid="93" grpId="0" bldLvl="0" animBg="1"/>
      <p:bldP spid="93" grpId="1" animBg="1"/>
      <p:bldP spid="17" grpId="0" animBg="1"/>
      <p:bldP spid="17" grpId="1" animBg="1"/>
      <p:bldP spid="94" grpId="0" animBg="1"/>
      <p:bldP spid="9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74735"/>
            <a:ext cx="5197475" cy="1612265"/>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TextBox 6"/>
          <p:cNvSpPr txBox="1"/>
          <p:nvPr/>
        </p:nvSpPr>
        <p:spPr>
          <a:xfrm>
            <a:off x="999490" y="647700"/>
            <a:ext cx="7955327" cy="1292225"/>
          </a:xfrm>
          <a:prstGeom prst="rect">
            <a:avLst/>
          </a:prstGeom>
        </p:spPr>
        <p:txBody>
          <a:bodyPr lIns="0" tIns="0" rIns="0" bIns="0" rtlCol="0" anchor="t">
            <a:spAutoFit/>
          </a:bodyPr>
          <a:lstStyle/>
          <a:p>
            <a:pPr marL="0" lvl="0" indent="0" algn="ctr">
              <a:lnSpc>
                <a:spcPts val="10080"/>
              </a:lnSpc>
              <a:spcBef>
                <a:spcPct val="0"/>
              </a:spcBef>
            </a:pPr>
            <a:r>
              <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Các loại API</a:t>
            </a:r>
            <a:endPar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endParaRPr>
          </a:p>
        </p:txBody>
      </p:sp>
      <p:grpSp>
        <p:nvGrpSpPr>
          <p:cNvPr id="31" name="Group 30"/>
          <p:cNvGrpSpPr/>
          <p:nvPr/>
        </p:nvGrpSpPr>
        <p:grpSpPr>
          <a:xfrm>
            <a:off x="533400" y="4514215"/>
            <a:ext cx="3733165" cy="1732280"/>
            <a:chOff x="2040" y="3660"/>
            <a:chExt cx="7320" cy="1229"/>
          </a:xfrm>
        </p:grpSpPr>
        <p:sp>
          <p:nvSpPr>
            <p:cNvPr id="9" name="TextBox 9"/>
            <p:cNvSpPr txBox="1"/>
            <p:nvPr/>
          </p:nvSpPr>
          <p:spPr>
            <a:xfrm>
              <a:off x="2160" y="3900"/>
              <a:ext cx="6989" cy="742"/>
            </a:xfrm>
            <a:prstGeom prst="rect">
              <a:avLst/>
            </a:prstGeom>
          </p:spPr>
          <p:txBody>
            <a:bodyPr wrap="square" lIns="0" tIns="0" rIns="0" bIns="0" rtlCol="0" anchor="t">
              <a:spAutoFit/>
            </a:bodyPr>
            <a:lstStyle/>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API </a:t>
              </a:r>
              <a:endPar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về mặt kiến t</a:t>
              </a: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rúc</a:t>
              </a:r>
              <a:endPar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endParaRPr>
            </a:p>
          </p:txBody>
        </p:sp>
        <p:sp>
          <p:nvSpPr>
            <p:cNvPr id="24" name="Rectangles 23"/>
            <p:cNvSpPr/>
            <p:nvPr/>
          </p:nvSpPr>
          <p:spPr>
            <a:xfrm>
              <a:off x="2040" y="3660"/>
              <a:ext cx="7320" cy="1229"/>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grpSp>
      <p:sp>
        <p:nvSpPr>
          <p:cNvPr id="73" name="Flowchart: Terminator 72"/>
          <p:cNvSpPr/>
          <p:nvPr/>
        </p:nvSpPr>
        <p:spPr>
          <a:xfrm>
            <a:off x="5562600" y="24161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3200">
                <a:solidFill>
                  <a:schemeClr val="tx2">
                    <a:lumMod val="75000"/>
                  </a:schemeClr>
                </a:solidFill>
                <a:latin typeface="Times New Roman" panose="02020603050405020304" charset="0"/>
                <a:cs typeface="Times New Roman" panose="02020603050405020304" charset="0"/>
              </a:rPr>
              <a:t>REST API</a:t>
            </a:r>
            <a:endParaRPr lang="vi-VN" altLang="en-US" sz="3200">
              <a:solidFill>
                <a:schemeClr val="tx2">
                  <a:lumMod val="75000"/>
                </a:schemeClr>
              </a:solidFill>
              <a:latin typeface="Times New Roman" panose="02020603050405020304" charset="0"/>
              <a:cs typeface="Times New Roman" panose="02020603050405020304" charset="0"/>
            </a:endParaRPr>
          </a:p>
        </p:txBody>
      </p:sp>
      <p:sp>
        <p:nvSpPr>
          <p:cNvPr id="74" name="Flowchart: Terminator 73"/>
          <p:cNvSpPr/>
          <p:nvPr/>
        </p:nvSpPr>
        <p:spPr>
          <a:xfrm>
            <a:off x="5562600" y="40163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3200">
                <a:solidFill>
                  <a:schemeClr val="tx2">
                    <a:lumMod val="75000"/>
                  </a:schemeClr>
                </a:solidFill>
                <a:latin typeface="Times New Roman" panose="02020603050405020304" charset="0"/>
                <a:cs typeface="Times New Roman" panose="02020603050405020304" charset="0"/>
              </a:rPr>
              <a:t>GraphQ</a:t>
            </a:r>
            <a:r>
              <a:rPr lang="en-US" altLang="vi-VN" sz="3200">
                <a:solidFill>
                  <a:schemeClr val="tx2">
                    <a:lumMod val="75000"/>
                  </a:schemeClr>
                </a:solidFill>
                <a:latin typeface="Times New Roman" panose="02020603050405020304" charset="0"/>
                <a:cs typeface="Times New Roman" panose="02020603050405020304" charset="0"/>
              </a:rPr>
              <a:t>L</a:t>
            </a:r>
            <a:r>
              <a:rPr lang="vi-VN" altLang="en-US" sz="3200">
                <a:solidFill>
                  <a:schemeClr val="tx2">
                    <a:lumMod val="75000"/>
                  </a:schemeClr>
                </a:solidFill>
                <a:latin typeface="Times New Roman" panose="02020603050405020304" charset="0"/>
                <a:cs typeface="Times New Roman" panose="02020603050405020304" charset="0"/>
              </a:rPr>
              <a:t> API</a:t>
            </a:r>
            <a:endParaRPr lang="vi-VN" altLang="en-US" sz="3200">
              <a:solidFill>
                <a:schemeClr val="tx2">
                  <a:lumMod val="75000"/>
                </a:schemeClr>
              </a:solidFill>
              <a:latin typeface="Times New Roman" panose="02020603050405020304" charset="0"/>
              <a:cs typeface="Times New Roman" panose="02020603050405020304" charset="0"/>
            </a:endParaRPr>
          </a:p>
        </p:txBody>
      </p:sp>
      <p:sp>
        <p:nvSpPr>
          <p:cNvPr id="75" name="Flowchart: Terminator 74"/>
          <p:cNvSpPr/>
          <p:nvPr/>
        </p:nvSpPr>
        <p:spPr>
          <a:xfrm>
            <a:off x="5562600" y="56165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3200">
                <a:solidFill>
                  <a:schemeClr val="tx2">
                    <a:lumMod val="75000"/>
                  </a:schemeClr>
                </a:solidFill>
                <a:latin typeface="Times New Roman" panose="02020603050405020304" charset="0"/>
                <a:cs typeface="Times New Roman" panose="02020603050405020304" charset="0"/>
              </a:rPr>
              <a:t>SOAP API</a:t>
            </a:r>
            <a:endParaRPr lang="vi-VN" altLang="en-US" sz="3200">
              <a:solidFill>
                <a:schemeClr val="tx2">
                  <a:lumMod val="75000"/>
                </a:schemeClr>
              </a:solidFill>
              <a:latin typeface="Times New Roman" panose="02020603050405020304" charset="0"/>
              <a:cs typeface="Times New Roman" panose="02020603050405020304" charset="0"/>
            </a:endParaRPr>
          </a:p>
        </p:txBody>
      </p:sp>
      <p:sp>
        <p:nvSpPr>
          <p:cNvPr id="76" name="Flowchart: Terminator 75"/>
          <p:cNvSpPr/>
          <p:nvPr/>
        </p:nvSpPr>
        <p:spPr>
          <a:xfrm>
            <a:off x="5562600" y="72929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3200">
                <a:solidFill>
                  <a:schemeClr val="tx2">
                    <a:lumMod val="75000"/>
                  </a:schemeClr>
                </a:solidFill>
                <a:latin typeface="Times New Roman" panose="02020603050405020304" charset="0"/>
                <a:cs typeface="Times New Roman" panose="02020603050405020304" charset="0"/>
              </a:rPr>
              <a:t>Kafka API</a:t>
            </a:r>
            <a:endParaRPr lang="vi-VN" altLang="en-US" sz="3200">
              <a:solidFill>
                <a:schemeClr val="tx2">
                  <a:lumMod val="75000"/>
                </a:schemeClr>
              </a:solidFill>
              <a:latin typeface="Times New Roman" panose="02020603050405020304" charset="0"/>
              <a:cs typeface="Times New Roman" panose="02020603050405020304" charset="0"/>
            </a:endParaRPr>
          </a:p>
        </p:txBody>
      </p:sp>
      <p:sp>
        <p:nvSpPr>
          <p:cNvPr id="77" name="Flowchart: Terminator 76"/>
          <p:cNvSpPr/>
          <p:nvPr/>
        </p:nvSpPr>
        <p:spPr>
          <a:xfrm>
            <a:off x="5562600" y="89693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3200">
                <a:solidFill>
                  <a:schemeClr val="tx2">
                    <a:lumMod val="75000"/>
                  </a:schemeClr>
                </a:solidFill>
                <a:latin typeface="Times New Roman" panose="02020603050405020304" charset="0"/>
                <a:cs typeface="Times New Roman" panose="02020603050405020304" charset="0"/>
              </a:rPr>
              <a:t>Async API</a:t>
            </a:r>
            <a:endParaRPr lang="vi-VN" altLang="en-US" sz="3200">
              <a:solidFill>
                <a:schemeClr val="tx2">
                  <a:lumMod val="75000"/>
                </a:schemeClr>
              </a:solidFill>
              <a:latin typeface="Times New Roman" panose="02020603050405020304" charset="0"/>
              <a:cs typeface="Times New Roman" panose="02020603050405020304" charset="0"/>
            </a:endParaRPr>
          </a:p>
        </p:txBody>
      </p:sp>
      <p:cxnSp>
        <p:nvCxnSpPr>
          <p:cNvPr id="3" name="Curved Connector 2"/>
          <p:cNvCxnSpPr>
            <a:stCxn id="24" idx="3"/>
            <a:endCxn id="73" idx="1"/>
          </p:cNvCxnSpPr>
          <p:nvPr/>
        </p:nvCxnSpPr>
        <p:spPr>
          <a:xfrm flipV="1">
            <a:off x="4266565" y="2731135"/>
            <a:ext cx="1296035" cy="264922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4" name="Curved Connector 3"/>
          <p:cNvCxnSpPr>
            <a:stCxn id="24" idx="3"/>
            <a:endCxn id="74" idx="1"/>
          </p:cNvCxnSpPr>
          <p:nvPr/>
        </p:nvCxnSpPr>
        <p:spPr>
          <a:xfrm flipV="1">
            <a:off x="4266565" y="4331335"/>
            <a:ext cx="1296035" cy="104902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5" name="Curved Connector 4"/>
          <p:cNvCxnSpPr>
            <a:stCxn id="24" idx="3"/>
            <a:endCxn id="75" idx="1"/>
          </p:cNvCxnSpPr>
          <p:nvPr/>
        </p:nvCxnSpPr>
        <p:spPr>
          <a:xfrm>
            <a:off x="4266565" y="5380355"/>
            <a:ext cx="1296035" cy="5511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7" name="Curved Connector 6"/>
          <p:cNvCxnSpPr>
            <a:stCxn id="24" idx="3"/>
            <a:endCxn id="76" idx="1"/>
          </p:cNvCxnSpPr>
          <p:nvPr/>
        </p:nvCxnSpPr>
        <p:spPr>
          <a:xfrm>
            <a:off x="4266565" y="5380355"/>
            <a:ext cx="1296035" cy="22275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8" name="Curved Connector 7"/>
          <p:cNvCxnSpPr>
            <a:stCxn id="24" idx="3"/>
            <a:endCxn id="77" idx="1"/>
          </p:cNvCxnSpPr>
          <p:nvPr/>
        </p:nvCxnSpPr>
        <p:spPr>
          <a:xfrm>
            <a:off x="4266565" y="5380355"/>
            <a:ext cx="1296035" cy="39039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sp>
        <p:nvSpPr>
          <p:cNvPr id="12" name="Text Box 11"/>
          <p:cNvSpPr txBox="1"/>
          <p:nvPr/>
        </p:nvSpPr>
        <p:spPr>
          <a:xfrm>
            <a:off x="9296400" y="4229100"/>
            <a:ext cx="7844790" cy="3440430"/>
          </a:xfrm>
          <a:prstGeom prst="rect">
            <a:avLst/>
          </a:prstGeom>
          <a:solidFill>
            <a:schemeClr val="bg1"/>
          </a:solidFill>
          <a:ln w="38100">
            <a:solidFill>
              <a:schemeClr val="accent1"/>
            </a:solidFill>
          </a:ln>
        </p:spPr>
        <p:txBody>
          <a:bodyPr wrap="square" anchor="ctr" anchorCtr="0">
            <a:noAutofit/>
          </a:bodyPr>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Cho phép thực hiện các hoạt </a:t>
            </a:r>
            <a:r>
              <a:rPr lang="en-US" altLang="en-US" sz="3600">
                <a:ea typeface="Times New Roman" panose="02020603050405020304"/>
              </a:rPr>
              <a:t>đ</a:t>
            </a:r>
            <a:r>
              <a:rPr lang="en-US" altLang="en-US" sz="3600">
                <a:ea typeface="Times New Roman" panose="02020603050405020304"/>
              </a:rPr>
              <a:t>ộng CRUD (tạo, </a:t>
            </a:r>
            <a:r>
              <a:rPr lang="en-US" altLang="en-US" sz="3600">
                <a:ea typeface="Times New Roman" panose="02020603050405020304"/>
              </a:rPr>
              <a:t>đ</a:t>
            </a:r>
            <a:r>
              <a:rPr lang="en-US" altLang="en-US" sz="3600">
                <a:ea typeface="Times New Roman" panose="02020603050405020304"/>
              </a:rPr>
              <a:t>ọc, cập nhật và xóa) giữa máy khách và máy chủ.</a:t>
            </a:r>
            <a:endParaRPr lang="en-US" altLang="en-US" sz="3600">
              <a:ea typeface="Times New Roman" panose="02020603050405020304"/>
            </a:endParaRPr>
          </a:p>
        </p:txBody>
      </p:sp>
      <p:sp>
        <p:nvSpPr>
          <p:cNvPr id="13" name="Text Box 12"/>
          <p:cNvSpPr txBox="1"/>
          <p:nvPr/>
        </p:nvSpPr>
        <p:spPr>
          <a:xfrm>
            <a:off x="9271000" y="4203700"/>
            <a:ext cx="7844790" cy="3440430"/>
          </a:xfrm>
          <a:prstGeom prst="rect">
            <a:avLst/>
          </a:prstGeom>
          <a:solidFill>
            <a:schemeClr val="bg1"/>
          </a:solidFill>
          <a:ln w="38100">
            <a:solidFill>
              <a:schemeClr val="accent1"/>
            </a:solidFill>
          </a:ln>
        </p:spPr>
        <p:txBody>
          <a:bodyPr wrap="square" anchor="ctr" anchorCtr="0">
            <a:noAutofit/>
          </a:bodyPr>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Là ngôn ngữ truy vấn cho phép máy khách yêu cầu dữ liệu chính xác mà máy khách yêu cầu từ máy chủ.</a:t>
            </a:r>
            <a:endParaRPr lang="en-US" altLang="en-US" sz="3600">
              <a:ea typeface="Times New Roman" panose="02020603050405020304"/>
            </a:endParaRPr>
          </a:p>
        </p:txBody>
      </p:sp>
      <p:sp>
        <p:nvSpPr>
          <p:cNvPr id="14" name="Text Box 13"/>
          <p:cNvSpPr txBox="1"/>
          <p:nvPr/>
        </p:nvSpPr>
        <p:spPr>
          <a:xfrm>
            <a:off x="9321800" y="4178300"/>
            <a:ext cx="7844790" cy="3440430"/>
          </a:xfrm>
          <a:prstGeom prst="rect">
            <a:avLst/>
          </a:prstGeom>
          <a:solidFill>
            <a:schemeClr val="bg1"/>
          </a:solidFill>
          <a:ln w="38100">
            <a:solidFill>
              <a:schemeClr val="accent1"/>
            </a:solidFill>
          </a:ln>
        </p:spPr>
        <p:txBody>
          <a:bodyPr wrap="square" anchor="ctr" anchorCtr="0">
            <a:noAutofit/>
          </a:bodyPr>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Bất kỳ dịch vụ web nào tuân thủ </a:t>
            </a:r>
            <a:r>
              <a:rPr lang="en-US" altLang="en-US" sz="3600">
                <a:ea typeface="Times New Roman" panose="02020603050405020304"/>
              </a:rPr>
              <a:t>đ</a:t>
            </a:r>
            <a:r>
              <a:rPr lang="en-US" altLang="en-US" sz="3600">
                <a:ea typeface="Times New Roman" panose="02020603050405020304"/>
              </a:rPr>
              <a:t>ặc tả API SOAP web service </a:t>
            </a:r>
            <a:r>
              <a:rPr lang="en-US" altLang="en-US" sz="3600">
                <a:ea typeface="Times New Roman" panose="02020603050405020304"/>
              </a:rPr>
              <a:t>đ</a:t>
            </a:r>
            <a:r>
              <a:rPr lang="en-US" altLang="en-US" sz="3600">
                <a:ea typeface="Times New Roman" panose="02020603050405020304"/>
              </a:rPr>
              <a:t>ều là SOAP web service.</a:t>
            </a:r>
            <a:endParaRPr lang="en-US" altLang="en-US" sz="3600">
              <a:ea typeface="Times New Roman" panose="02020603050405020304"/>
            </a:endParaRPr>
          </a:p>
        </p:txBody>
      </p:sp>
      <p:sp>
        <p:nvSpPr>
          <p:cNvPr id="15" name="Text Box 14"/>
          <p:cNvSpPr txBox="1"/>
          <p:nvPr/>
        </p:nvSpPr>
        <p:spPr>
          <a:xfrm>
            <a:off x="9296400" y="4152900"/>
            <a:ext cx="7844790" cy="3440430"/>
          </a:xfrm>
          <a:prstGeom prst="rect">
            <a:avLst/>
          </a:prstGeom>
          <a:solidFill>
            <a:schemeClr val="bg1"/>
          </a:solidFill>
          <a:ln w="38100">
            <a:solidFill>
              <a:schemeClr val="accent1"/>
            </a:solidFill>
          </a:ln>
        </p:spPr>
        <p:txBody>
          <a:bodyPr wrap="square" anchor="ctr" anchorCtr="0">
            <a:noAutofit/>
          </a:bodyPr>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Là một nền tảng phát trực tuyến sự kiện kết hợp ba khả n</a:t>
            </a:r>
            <a:r>
              <a:rPr lang="en-US" altLang="en-US" sz="3600">
                <a:ea typeface="Times New Roman" panose="02020603050405020304"/>
              </a:rPr>
              <a:t>ă</a:t>
            </a:r>
            <a:r>
              <a:rPr lang="en-US" altLang="en-US" sz="3600">
                <a:ea typeface="Times New Roman" panose="02020603050405020304"/>
              </a:rPr>
              <a:t>ng </a:t>
            </a:r>
            <a:r>
              <a:rPr lang="en-US" altLang="en-US" sz="3600">
                <a:ea typeface="Times New Roman" panose="02020603050405020304"/>
              </a:rPr>
              <a:t>đ</a:t>
            </a:r>
            <a:r>
              <a:rPr lang="en-US" altLang="en-US" sz="3600">
                <a:ea typeface="Times New Roman" panose="02020603050405020304"/>
              </a:rPr>
              <a:t>ể có thể triển khai các tr</a:t>
            </a:r>
            <a:r>
              <a:rPr lang="en-US" altLang="en-US" sz="3600">
                <a:ea typeface="Times New Roman" panose="02020603050405020304"/>
              </a:rPr>
              <a:t>ư</a:t>
            </a:r>
            <a:r>
              <a:rPr lang="en-US" altLang="en-US" sz="3600">
                <a:ea typeface="Times New Roman" panose="02020603050405020304"/>
              </a:rPr>
              <a:t>ờng hợp sử dụng khác nhau.</a:t>
            </a:r>
            <a:endParaRPr lang="en-US" altLang="en-US" sz="3600">
              <a:ea typeface="Times New Roman" panose="02020603050405020304"/>
            </a:endParaRPr>
          </a:p>
        </p:txBody>
      </p:sp>
      <p:sp>
        <p:nvSpPr>
          <p:cNvPr id="16" name="Text Box 15"/>
          <p:cNvSpPr txBox="1"/>
          <p:nvPr/>
        </p:nvSpPr>
        <p:spPr>
          <a:xfrm>
            <a:off x="9271000" y="4127500"/>
            <a:ext cx="7844790" cy="3440430"/>
          </a:xfrm>
          <a:prstGeom prst="rect">
            <a:avLst/>
          </a:prstGeom>
          <a:solidFill>
            <a:schemeClr val="bg1"/>
          </a:solidFill>
          <a:ln w="38100">
            <a:solidFill>
              <a:schemeClr val="accent1"/>
            </a:solidFill>
          </a:ln>
        </p:spPr>
        <p:txBody>
          <a:bodyPr wrap="square" anchor="ctr" anchorCtr="0">
            <a:noAutofit/>
          </a:bodyPr>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Các API này hoạt </a:t>
            </a:r>
            <a:r>
              <a:rPr lang="en-US" altLang="en-US" sz="3600">
                <a:ea typeface="Times New Roman" panose="02020603050405020304"/>
              </a:rPr>
              <a:t>đ</a:t>
            </a:r>
            <a:r>
              <a:rPr lang="en-US" altLang="en-US" sz="3600">
                <a:ea typeface="Times New Roman" panose="02020603050405020304"/>
              </a:rPr>
              <a:t>ộng theo nguyên tắc Event-Driven Architecture (EDA). Trong Async API, nhiều Subscriber có thể </a:t>
            </a:r>
            <a:r>
              <a:rPr lang="en-US" altLang="en-US" sz="3600">
                <a:ea typeface="Times New Roman" panose="02020603050405020304"/>
              </a:rPr>
              <a:t>đă</a:t>
            </a:r>
            <a:r>
              <a:rPr lang="en-US" altLang="en-US" sz="3600">
                <a:ea typeface="Times New Roman" panose="02020603050405020304"/>
              </a:rPr>
              <a:t>ng k</a:t>
            </a:r>
            <a:r>
              <a:rPr lang="en-US" altLang="en-US" sz="3600">
                <a:ea typeface="Times New Roman" panose="02020603050405020304"/>
              </a:rPr>
              <a:t>ý</a:t>
            </a:r>
            <a:r>
              <a:rPr lang="en-US" altLang="en-US" sz="3600">
                <a:ea typeface="Times New Roman" panose="02020603050405020304"/>
              </a:rPr>
              <a:t> Publisher.</a:t>
            </a:r>
            <a:endParaRPr lang="en-US" altLang="en-US" sz="3600">
              <a:ea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500" fill="hold">
                                          <p:stCondLst>
                                            <p:cond delay="0"/>
                                          </p:stCondLst>
                                        </p:cTn>
                                        <p:tgtEl>
                                          <p:spTgt spid="31"/>
                                        </p:tgtEl>
                                        <p:attrNameLst>
                                          <p:attrName>style.visibility</p:attrName>
                                        </p:attrNameLst>
                                      </p:cBhvr>
                                      <p:to>
                                        <p:strVal val="visible"/>
                                      </p:to>
                                    </p:set>
                                    <p:animEffect transition="in" filter="plus(in)">
                                      <p:cBhvr>
                                        <p:cTn id="7" dur="500"/>
                                        <p:tgtEl>
                                          <p:spTgt spid="31"/>
                                        </p:tgtEl>
                                      </p:cBhvr>
                                    </p:animEffect>
                                  </p:childTnLst>
                                </p:cTn>
                              </p:par>
                              <p:par>
                                <p:cTn id="8" presetID="13" presetClass="entr" presetSubtype="16" fill="hold" nodeType="withEffect">
                                  <p:stCondLst>
                                    <p:cond delay="0"/>
                                  </p:stCondLst>
                                  <p:childTnLst>
                                    <p:set>
                                      <p:cBhvr>
                                        <p:cTn id="9" dur="500" fill="hold">
                                          <p:stCondLst>
                                            <p:cond delay="0"/>
                                          </p:stCondLst>
                                        </p:cTn>
                                        <p:tgtEl>
                                          <p:spTgt spid="3"/>
                                        </p:tgtEl>
                                        <p:attrNameLst>
                                          <p:attrName>style.visibility</p:attrName>
                                        </p:attrNameLst>
                                      </p:cBhvr>
                                      <p:to>
                                        <p:strVal val="visible"/>
                                      </p:to>
                                    </p:set>
                                    <p:animEffect transition="in" filter="plus(in)">
                                      <p:cBhvr>
                                        <p:cTn id="10" dur="500"/>
                                        <p:tgtEl>
                                          <p:spTgt spid="3"/>
                                        </p:tgtEl>
                                      </p:cBhvr>
                                    </p:animEffect>
                                  </p:childTnLst>
                                </p:cTn>
                              </p:par>
                              <p:par>
                                <p:cTn id="11" presetID="13" presetClass="entr" presetSubtype="16" fill="hold" nodeType="withEffect">
                                  <p:stCondLst>
                                    <p:cond delay="0"/>
                                  </p:stCondLst>
                                  <p:childTnLst>
                                    <p:set>
                                      <p:cBhvr>
                                        <p:cTn id="12" dur="500" fill="hold">
                                          <p:stCondLst>
                                            <p:cond delay="0"/>
                                          </p:stCondLst>
                                        </p:cTn>
                                        <p:tgtEl>
                                          <p:spTgt spid="4"/>
                                        </p:tgtEl>
                                        <p:attrNameLst>
                                          <p:attrName>style.visibility</p:attrName>
                                        </p:attrNameLst>
                                      </p:cBhvr>
                                      <p:to>
                                        <p:strVal val="visible"/>
                                      </p:to>
                                    </p:set>
                                    <p:animEffect transition="in" filter="plus(in)">
                                      <p:cBhvr>
                                        <p:cTn id="13" dur="500"/>
                                        <p:tgtEl>
                                          <p:spTgt spid="4"/>
                                        </p:tgtEl>
                                      </p:cBhvr>
                                    </p:animEffect>
                                  </p:childTnLst>
                                </p:cTn>
                              </p:par>
                              <p:par>
                                <p:cTn id="14" presetID="13" presetClass="entr" presetSubtype="16" fill="hold" nodeType="withEffect">
                                  <p:stCondLst>
                                    <p:cond delay="0"/>
                                  </p:stCondLst>
                                  <p:childTnLst>
                                    <p:set>
                                      <p:cBhvr>
                                        <p:cTn id="15" dur="500" fill="hold">
                                          <p:stCondLst>
                                            <p:cond delay="0"/>
                                          </p:stCondLst>
                                        </p:cTn>
                                        <p:tgtEl>
                                          <p:spTgt spid="5"/>
                                        </p:tgtEl>
                                        <p:attrNameLst>
                                          <p:attrName>style.visibility</p:attrName>
                                        </p:attrNameLst>
                                      </p:cBhvr>
                                      <p:to>
                                        <p:strVal val="visible"/>
                                      </p:to>
                                    </p:set>
                                    <p:animEffect transition="in" filter="plus(in)">
                                      <p:cBhvr>
                                        <p:cTn id="16" dur="500"/>
                                        <p:tgtEl>
                                          <p:spTgt spid="5"/>
                                        </p:tgtEl>
                                      </p:cBhvr>
                                    </p:animEffect>
                                  </p:childTnLst>
                                </p:cTn>
                              </p:par>
                              <p:par>
                                <p:cTn id="17" presetID="13" presetClass="entr" presetSubtype="16" fill="hold" nodeType="withEffect">
                                  <p:stCondLst>
                                    <p:cond delay="0"/>
                                  </p:stCondLst>
                                  <p:childTnLst>
                                    <p:set>
                                      <p:cBhvr>
                                        <p:cTn id="18" dur="500" fill="hold">
                                          <p:stCondLst>
                                            <p:cond delay="0"/>
                                          </p:stCondLst>
                                        </p:cTn>
                                        <p:tgtEl>
                                          <p:spTgt spid="7"/>
                                        </p:tgtEl>
                                        <p:attrNameLst>
                                          <p:attrName>style.visibility</p:attrName>
                                        </p:attrNameLst>
                                      </p:cBhvr>
                                      <p:to>
                                        <p:strVal val="visible"/>
                                      </p:to>
                                    </p:set>
                                    <p:animEffect transition="in" filter="plus(in)">
                                      <p:cBhvr>
                                        <p:cTn id="19" dur="500"/>
                                        <p:tgtEl>
                                          <p:spTgt spid="7"/>
                                        </p:tgtEl>
                                      </p:cBhvr>
                                    </p:animEffect>
                                  </p:childTnLst>
                                </p:cTn>
                              </p:par>
                              <p:par>
                                <p:cTn id="20" presetID="13" presetClass="entr" presetSubtype="16" fill="hold" nodeType="withEffect">
                                  <p:stCondLst>
                                    <p:cond delay="0"/>
                                  </p:stCondLst>
                                  <p:childTnLst>
                                    <p:set>
                                      <p:cBhvr>
                                        <p:cTn id="21" dur="500" fill="hold">
                                          <p:stCondLst>
                                            <p:cond delay="0"/>
                                          </p:stCondLst>
                                        </p:cTn>
                                        <p:tgtEl>
                                          <p:spTgt spid="8"/>
                                        </p:tgtEl>
                                        <p:attrNameLst>
                                          <p:attrName>style.visibility</p:attrName>
                                        </p:attrNameLst>
                                      </p:cBhvr>
                                      <p:to>
                                        <p:strVal val="visible"/>
                                      </p:to>
                                    </p:set>
                                    <p:animEffect transition="in" filter="plus(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plus(in)">
                                      <p:cBhvr>
                                        <p:cTn id="27" dur="20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2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plus(in)">
                                      <p:cBhvr>
                                        <p:cTn id="37" dur="200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3" presetClass="entr" presetSubtype="16"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plus(in)">
                                      <p:cBhvr>
                                        <p:cTn id="47" dur="20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ox(in)">
                                      <p:cBhvr>
                                        <p:cTn id="52" dur="20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3" presetClass="entr" presetSubtype="16"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plus(in)">
                                      <p:cBhvr>
                                        <p:cTn id="57" dur="20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in)">
                                      <p:cBhvr>
                                        <p:cTn id="62" dur="2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3" presetClass="entr" presetSubtype="16"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plus(in)">
                                      <p:cBhvr>
                                        <p:cTn id="67" dur="2000"/>
                                        <p:tgtEl>
                                          <p:spTgt spid="7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ox(in)">
                                      <p:cBhvr>
                                        <p:cTn id="7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12" grpId="0" animBg="1"/>
      <p:bldP spid="12" grpId="1" animBg="1"/>
      <p:bldP spid="74" grpId="0" animBg="1"/>
      <p:bldP spid="74" grpId="1" animBg="1"/>
      <p:bldP spid="13" grpId="0" animBg="1"/>
      <p:bldP spid="13" grpId="1" animBg="1"/>
      <p:bldP spid="75" grpId="0" animBg="1"/>
      <p:bldP spid="75" grpId="1" animBg="1"/>
      <p:bldP spid="14" grpId="0" animBg="1"/>
      <p:bldP spid="14" grpId="1" animBg="1"/>
      <p:bldP spid="76" grpId="0" animBg="1"/>
      <p:bldP spid="76" grpId="1" animBg="1"/>
      <p:bldP spid="15" grpId="0" animBg="1"/>
      <p:bldP spid="15" grpId="1" animBg="1"/>
      <p:bldP spid="77" grpId="0" animBg="1"/>
      <p:bldP spid="77" grpId="1" animBg="1"/>
      <p:bldP spid="16" grpId="0" animBg="1"/>
      <p:bldP spid="1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4713</Words>
  <Application>WPS Presentation</Application>
  <PresentationFormat>On-screen Show (4:3)</PresentationFormat>
  <Paragraphs>184</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Cormorant Garamond Bold Italics</vt:lpstr>
      <vt:lpstr>Times New Roman</vt:lpstr>
      <vt:lpstr>Times New Roman Condensed</vt:lpstr>
      <vt:lpstr>Glacial Indifference Bold</vt:lpstr>
      <vt:lpstr>Segoe Print</vt:lpstr>
      <vt:lpstr>Glacial Indifference</vt:lpstr>
      <vt:lpstr>Wingdings</vt:lpstr>
      <vt:lpstr>Arial</vt:lpstr>
      <vt:lpstr>Times New Roman</vt:lpstr>
      <vt:lpstr>Symbol</vt:lpstr>
      <vt:lpstr>Cormorant Garamond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ĐỒ ÁN CHUYÊN NGÀNH</dc:title>
  <dc:creator/>
  <cp:lastModifiedBy>TAN LOC</cp:lastModifiedBy>
  <cp:revision>12</cp:revision>
  <dcterms:created xsi:type="dcterms:W3CDTF">2006-08-16T00:00:00Z</dcterms:created>
  <dcterms:modified xsi:type="dcterms:W3CDTF">2025-01-06T13:16:03Z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E0F49ED56C0F44B284B56A684DF9836E_12</vt:lpwstr>
  </property>
  <property fmtid="{D5CDD505-2E9C-101B-9397-08002B2CF9AE}" pid="3" name="KSOProductBuildVer">
    <vt:lpwstr>1033-12.2.0.19805</vt:lpwstr>
  </property>
</Properties>
</file>