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65" r:id="rId4"/>
    <p:sldId id="306" r:id="rId5"/>
    <p:sldId id="303" r:id="rId6"/>
    <p:sldId id="301" r:id="rId7"/>
    <p:sldId id="304" r:id="rId8"/>
    <p:sldId id="300" r:id="rId9"/>
    <p:sldId id="305" r:id="rId10"/>
    <p:sldId id="307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299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0DC8-92C1-4D42-8092-4356F788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7D57-B134-4468-A793-85355EA74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58BC-D5CB-4014-A4B6-E76F0D0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7448-267A-4BD3-8C96-98B221BE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7DC8-4718-4848-A15F-B25B357F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260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1E0-AC49-45A9-A437-D46F811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28EE-6A9E-43EE-BE20-6BBA73EB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1231-0866-462D-9A89-047E53A1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D00B-4430-456A-8B52-8360D0AD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3C05-991A-4C2C-945E-7A17EAA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3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30F5C-C4E4-4761-873E-B00931DE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3946-4CC0-4F33-959E-A41A5E97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A5AD-0223-42C5-B612-B260A626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6884-312B-4750-B497-441CEC0A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2959-A6E1-4A9B-8B32-BD843807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3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72E1-44C4-427B-A359-96C39B1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E20A-B475-4560-A662-70F7278C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DD9C-B006-4118-B5CD-662A5A6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3776-F231-41BC-89EA-E4536EAA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2CF4-9527-4B1E-8E60-BCBB6FB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33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CF4-D64B-4F94-A08B-7BEBEDDC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AFB6-BA44-454D-B036-9F550125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8A5F-C569-42C2-9D0C-EF58F8F0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F84D-1364-419D-A9B7-B14C3843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A17B-0738-4B9A-9673-9A66E96E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9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96AA-D102-4144-90A1-B42E298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4945-A40B-425D-B422-65913E1B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B193-3EF8-4919-91A1-245D8088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5C243-054C-42C0-8041-8F5899BB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2BB4-B3FF-401A-BD1F-9D0898F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B9AF3-6F69-42F8-9092-994E1046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2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C6D-2B66-4A1E-95BE-955893C1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324E-67A3-4776-B0CE-BCF73453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D3420-8889-4881-86A0-DACC8B0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8DA4-39BB-4231-95FC-F122F7DA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D6C53-F50D-4C4C-A804-2B092B66C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CD9D1-6E83-4D8D-80FB-BB154E1D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EBA1A-DFE3-4592-B57F-8F176BE4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0434-6A91-423F-9C3A-019ACEA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45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C9A3-30E8-435E-8C3B-13F5E535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0A8F-341B-485E-A78D-6F0C567C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245A-7F7C-4CF8-8562-766C2DB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3EBC-A3CA-44DD-86A1-5ED8FCC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30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7848E-EE1F-4C44-9DC9-EF36A11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7A1D5-E2AC-4FFE-9259-014EA461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70A3B-7FC3-40B6-9E04-B03C12B0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34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4B8-47BD-4FD9-8E76-8659363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2580-F186-474D-B84A-3CE4159F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FBAC-29C5-49BF-ADDD-57CFFAAAA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4750-05CB-4E0A-BC31-B9C5DF3D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4123-2999-4A32-840B-889ABDFE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F256-7925-4C7B-B59C-2313F9E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12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A7A6-9748-47F1-88E5-F21B075F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8A1-BB65-4649-8CB7-661DDA6B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9271-E367-4382-B5E2-67249CB2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7B59-5819-49C8-985C-9A9FBBA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D4EBC-8919-40EF-B528-DC38FED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C0E3-2B47-4C7D-AB34-BBCF2DB4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82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7EB34-BDD6-4646-8967-71F2755F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0ECF-5287-4E14-BA66-BCC24F55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E4E0-A74B-49D8-962E-7A17EF6A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82D5-5299-49DD-AB48-D639FB11261A}" type="datetimeFigureOut">
              <a:rPr lang="th-TH" smtClean="0"/>
              <a:t>10/06/65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3163-89C1-4B6D-B185-3758B7EDA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BC5C-4122-499D-BD49-2F4805D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A003-AE0C-4017-8EFD-1CDA832672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82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8765C06-CC09-4A0B-A25C-F426725B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4026512" y="1299318"/>
            <a:ext cx="6946288" cy="2819304"/>
          </a:xfrm>
          <a:prstGeom prst="rect">
            <a:avLst/>
          </a:prstGeom>
        </p:spPr>
      </p:pic>
      <p:pic>
        <p:nvPicPr>
          <p:cNvPr id="1032" name="Picture 8" descr="à¸à¸¥à¸à¸²à¸£à¸à¹à¸à¸«à¸²à¸£à¸¹à¸à¸ à¸²à¸à¸ªà¸³à¸«à¸£à¸±à¸ nodemc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22" y="5826920"/>
            <a:ext cx="717852" cy="7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9" t="4292" r="25104" b="4816"/>
          <a:stretch/>
        </p:blipFill>
        <p:spPr>
          <a:xfrm>
            <a:off x="2140673" y="5796077"/>
            <a:ext cx="776953" cy="766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11944"/>
          <a:stretch/>
        </p:blipFill>
        <p:spPr>
          <a:xfrm>
            <a:off x="492034" y="5858312"/>
            <a:ext cx="724819" cy="719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82107" y="6179508"/>
            <a:ext cx="15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E.</a:t>
            </a:r>
            <a:r>
              <a:rPr lang="en-US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Anumat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50" y="1887849"/>
            <a:ext cx="3504197" cy="1875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8F9798-67E5-43B2-954C-DE33EE98DA9B}"/>
              </a:ext>
            </a:extLst>
          </p:cNvPr>
          <p:cNvSpPr/>
          <p:nvPr/>
        </p:nvSpPr>
        <p:spPr>
          <a:xfrm>
            <a:off x="3461026" y="4834554"/>
            <a:ext cx="64297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Ch. 4   </a:t>
            </a:r>
            <a:r>
              <a:rPr lang="th-TH" sz="44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ระบบควบคุมในการเกษตร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05483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6" name="Picture 5" descr="PID controller equation">
            <a:extLst>
              <a:ext uri="{FF2B5EF4-FFF2-40B4-BE49-F238E27FC236}">
                <a16:creationId xmlns:a16="http://schemas.microsoft.com/office/drawing/2014/main" id="{8640D69F-01A1-464E-9BD8-738B71B355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56" y="2852393"/>
            <a:ext cx="4605087" cy="176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PID controller in digital domain">
            <a:extLst>
              <a:ext uri="{FF2B5EF4-FFF2-40B4-BE49-F238E27FC236}">
                <a16:creationId xmlns:a16="http://schemas.microsoft.com/office/drawing/2014/main" id="{A8DC9DF7-B54A-4A47-8C30-6EC9BA9E1D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32" y="5167312"/>
            <a:ext cx="7543533" cy="15584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341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สมการตัวควบคุมแบบพีไอดี </a:t>
            </a:r>
            <a:r>
              <a:rPr lang="en-US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2CD79-CF71-4DA4-BE48-7ACD0E09ED39}"/>
              </a:ext>
            </a:extLst>
          </p:cNvPr>
          <p:cNvSpPr/>
          <p:nvPr/>
        </p:nvSpPr>
        <p:spPr>
          <a:xfrm>
            <a:off x="838200" y="4905702"/>
            <a:ext cx="4669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สมการตัวควบคุมแบบพีไอดี </a:t>
            </a:r>
            <a:r>
              <a:rPr lang="en-US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แบบดิจิตอล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12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ตัวควบคมุแบบพี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/>
          </a:p>
        </p:txBody>
      </p:sp>
      <p:pic>
        <p:nvPicPr>
          <p:cNvPr id="6146" name="Picture 2" descr="Control Systems - Controllers - Tutorialspoint">
            <a:extLst>
              <a:ext uri="{FF2B5EF4-FFF2-40B4-BE49-F238E27FC236}">
                <a16:creationId xmlns:a16="http://schemas.microsoft.com/office/drawing/2014/main" id="{81E1E027-315C-4AEB-A56F-0F78510F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10" y="2719355"/>
            <a:ext cx="5479580" cy="17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22A894-B4D6-4A26-87CC-DC6FDCDC1733}"/>
              </a:ext>
            </a:extLst>
          </p:cNvPr>
          <p:cNvSpPr/>
          <p:nvPr/>
        </p:nvSpPr>
        <p:spPr>
          <a:xfrm>
            <a:off x="1841582" y="4609527"/>
            <a:ext cx="8823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ตัวควบคมุแบบพี จะนําเอาสัญญาณคาความผิดพลาดระหวาง สัญญาณอางอิง 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R(s)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กับสัญญาณเอาทพุต 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C(s)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ที่วัดได้ มาเปนอินพุต 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E(s)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ของตัวควบคุม ตัวควบคุม </a:t>
            </a:r>
            <a:r>
              <a:rPr lang="en-US" sz="3200" dirty="0" err="1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Kp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จะให้สัญญาณ 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U(s)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เพื่อไปควบคุมระบบต่อไป</a:t>
            </a:r>
          </a:p>
        </p:txBody>
      </p:sp>
    </p:spTree>
    <p:extLst>
      <p:ext uri="{BB962C8B-B14F-4D97-AF65-F5344CB8AC3E}">
        <p14:creationId xmlns:p14="http://schemas.microsoft.com/office/powerpoint/2010/main" val="208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525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ตัวควบคมุแบบพี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/>
          </a:p>
        </p:txBody>
      </p:sp>
      <p:pic>
        <p:nvPicPr>
          <p:cNvPr id="6146" name="Picture 2" descr="Control Systems - Controllers - Tutorialspoint">
            <a:extLst>
              <a:ext uri="{FF2B5EF4-FFF2-40B4-BE49-F238E27FC236}">
                <a16:creationId xmlns:a16="http://schemas.microsoft.com/office/drawing/2014/main" id="{81E1E027-315C-4AEB-A56F-0F78510F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92" y="2548105"/>
            <a:ext cx="5479580" cy="17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22A894-B4D6-4A26-87CC-DC6FDCDC1733}"/>
              </a:ext>
            </a:extLst>
          </p:cNvPr>
          <p:cNvSpPr/>
          <p:nvPr/>
        </p:nvSpPr>
        <p:spPr>
          <a:xfrm>
            <a:off x="1841582" y="4609527"/>
            <a:ext cx="8823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ข้อดีของตัวควบคุมแบบนี้ คือ ถ้าปรับคา 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gain </a:t>
            </a:r>
            <a:r>
              <a:rPr lang="en-US" sz="3200" dirty="0" err="1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Kp</a:t>
            </a:r>
            <a:r>
              <a:rPr lang="en-US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สูงขึ้น จะทำให้ระบบมีผลตอบสนองที่เร็วขึ้น ข้อเสียคือ เมื่อใช้ควบคุมระบบอันดับหนึ่งทั่วไป ตัวควบคุมจะไมสามารถขจัดคาผิดพลาดในสภาวะคงตัวให้หมดไปได</a:t>
            </a:r>
          </a:p>
        </p:txBody>
      </p:sp>
    </p:spTree>
    <p:extLst>
      <p:ext uri="{BB962C8B-B14F-4D97-AF65-F5344CB8AC3E}">
        <p14:creationId xmlns:p14="http://schemas.microsoft.com/office/powerpoint/2010/main" val="166271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5229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ตัวควบคมุแบบไอ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2A894-B4D6-4A26-87CC-DC6FDCDC1733}"/>
              </a:ext>
            </a:extLst>
          </p:cNvPr>
          <p:cNvSpPr/>
          <p:nvPr/>
        </p:nvSpPr>
        <p:spPr>
          <a:xfrm>
            <a:off x="1839360" y="4506721"/>
            <a:ext cx="93598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ตัวควบคมุแบบไอ  การทำงาน คือ สัญญาณค่าผิดผลาดที่เข้าสู่ตัวควบคุม จะถูกอินทิเกรต ได้เป็นสัญญาณเอาทพุตออกไปควบคุมระบบต่อไป บล็อกไดอะแกรมและฟงก์ชั่นการทํางานเปนดังรูป ข้อดี คือ เมื่อใชกับระบบชนิดอันดับหนึ่ง ตัวควบคุมจะสามารถขจัดคาความผิดพลาดในสภาวะคงตัวได แต่ไม่ลดการเกิดโอเวอร์ชูต </a:t>
            </a:r>
          </a:p>
        </p:txBody>
      </p:sp>
      <p:pic>
        <p:nvPicPr>
          <p:cNvPr id="11266" name="Picture 2" descr="Control Systems - Controllers - Tutorialspoint">
            <a:extLst>
              <a:ext uri="{FF2B5EF4-FFF2-40B4-BE49-F238E27FC236}">
                <a16:creationId xmlns:a16="http://schemas.microsoft.com/office/drawing/2014/main" id="{2A055A14-8943-45FA-92C9-CAA6908C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2590226"/>
            <a:ext cx="571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303DC7CB-3DE6-4BAC-A33E-36683E597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9" b="1312"/>
          <a:stretch>
            <a:fillRect/>
          </a:stretch>
        </p:blipFill>
        <p:spPr bwMode="auto">
          <a:xfrm>
            <a:off x="967423" y="3222878"/>
            <a:ext cx="39528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96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87D4E-0982-4620-99D1-61DFA6E1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07"/>
          <a:stretch/>
        </p:blipFill>
        <p:spPr>
          <a:xfrm>
            <a:off x="5170499" y="2289174"/>
            <a:ext cx="5872024" cy="2432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5136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ตัวควบคมุแบบดี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2A894-B4D6-4A26-87CC-DC6FDCDC1733}"/>
              </a:ext>
            </a:extLst>
          </p:cNvPr>
          <p:cNvSpPr/>
          <p:nvPr/>
        </p:nvSpPr>
        <p:spPr>
          <a:xfrm>
            <a:off x="1841582" y="4609527"/>
            <a:ext cx="8823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สัญญาณเอาทพุตออกมาจากระบบควบคุมแบบดี คือการอนุพันธสัญญาณคา</a:t>
            </a:r>
          </a:p>
          <a:p>
            <a:pPr>
              <a:defRPr/>
            </a:pPr>
            <a:r>
              <a:rPr lang="th-TH" sz="32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ความผิดพลาดที่เกิดขึ้น ข้อดีของตัวควบคุมแบบนี้ คือ ช่วยลดลดโอเวอร์ชูตหรือการพุงเกินของผลตอบสนองได ข้อเสียคือ ตัวควบคุมนี้อาจจะทําใหไดผลตอบสนองชาลงได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DCC1E1D-94DB-4356-B34E-B059680AB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1"/>
          <a:stretch>
            <a:fillRect/>
          </a:stretch>
        </p:blipFill>
        <p:spPr bwMode="auto">
          <a:xfrm>
            <a:off x="594560" y="3323655"/>
            <a:ext cx="40100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6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767377-B6A4-4288-B7D0-FA9F0F560083}"/>
              </a:ext>
            </a:extLst>
          </p:cNvPr>
          <p:cNvSpPr/>
          <p:nvPr/>
        </p:nvSpPr>
        <p:spPr>
          <a:xfrm>
            <a:off x="1096814" y="2134580"/>
            <a:ext cx="6098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ลักษณะผลตอบสนองของตัวควบคุมแบบพีไอดี </a:t>
            </a:r>
            <a:r>
              <a:rPr lang="en-US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2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th-TH" sz="3200" dirty="0"/>
          </a:p>
        </p:txBody>
      </p:sp>
      <p:pic>
        <p:nvPicPr>
          <p:cNvPr id="12290" name="Picture 2" descr="PID Control Experiment – Tuning the Controller – Arduino++">
            <a:extLst>
              <a:ext uri="{FF2B5EF4-FFF2-40B4-BE49-F238E27FC236}">
                <a16:creationId xmlns:a16="http://schemas.microsoft.com/office/drawing/2014/main" id="{46B63FC7-0BDA-49C8-965E-3448F2D7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3" y="2719355"/>
            <a:ext cx="5453067" cy="40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A3B7B-0172-47B1-935E-30EC74C0F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802975"/>
            <a:ext cx="513588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1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การออกแบบระบบควบคุมแบบ </a:t>
            </a:r>
            <a:r>
              <a:rPr lang="en-US" dirty="0"/>
              <a:t>PID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B1199-9FBF-4874-8D39-65F4ED18F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2185934" y="1772514"/>
            <a:ext cx="8146786" cy="48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การออกแบบระบบควบคุมแบบ </a:t>
            </a:r>
            <a:r>
              <a:rPr lang="en-US" dirty="0"/>
              <a:t>PID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80779-EDCB-43A2-998D-7842E6807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1"/>
          <a:stretch/>
        </p:blipFill>
        <p:spPr>
          <a:xfrm>
            <a:off x="2436685" y="1886260"/>
            <a:ext cx="7606475" cy="46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การออกแบบระบบควบคุมแบบ </a:t>
            </a:r>
            <a:r>
              <a:rPr lang="en-US" dirty="0"/>
              <a:t>PID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9B23C-2F69-4259-8F70-1F9C0DCA0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8"/>
          <a:stretch/>
        </p:blipFill>
        <p:spPr>
          <a:xfrm>
            <a:off x="2209800" y="1968087"/>
            <a:ext cx="7637678" cy="45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การทดลองควบคุมอุณหภูมิด้วยตัวควบคุม </a:t>
            </a:r>
            <a:r>
              <a:rPr lang="en-US" sz="3200" dirty="0"/>
              <a:t>Hysteresis</a:t>
            </a:r>
            <a:endParaRPr lang="th-T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71F5B5-B934-44D7-A587-DA3B7AAB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49" y="1968087"/>
            <a:ext cx="4193706" cy="4442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CF0EE2-0CD6-45F6-A0E2-7A99CFE82C3D}"/>
              </a:ext>
            </a:extLst>
          </p:cNvPr>
          <p:cNvSpPr/>
          <p:nvPr/>
        </p:nvSpPr>
        <p:spPr>
          <a:xfrm>
            <a:off x="7068536" y="2754641"/>
            <a:ext cx="3270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bangbang_heater.ino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E56B-3772-4EA3-B9C4-F123A4199B25}"/>
              </a:ext>
            </a:extLst>
          </p:cNvPr>
          <p:cNvSpPr/>
          <p:nvPr/>
        </p:nvSpPr>
        <p:spPr>
          <a:xfrm>
            <a:off x="8779593" y="3665876"/>
            <a:ext cx="158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Fopdt.ino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609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        </a:t>
            </a:r>
            <a:r>
              <a:rPr lang="th-TH" sz="4000" b="1" dirty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ระบบควบคุมแบบปิด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10" name="สี่เหลี่ยมผืนผ้า 20"/>
          <p:cNvSpPr/>
          <p:nvPr/>
        </p:nvSpPr>
        <p:spPr>
          <a:xfrm>
            <a:off x="4653086" y="3025465"/>
            <a:ext cx="1080120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</a:t>
            </a:r>
          </a:p>
          <a:p>
            <a:pPr algn="ctr"/>
            <a:r>
              <a:rPr lang="en-US" sz="1600" dirty="0"/>
              <a:t>controller</a:t>
            </a:r>
            <a:endParaRPr lang="th-TH" sz="1600" dirty="0"/>
          </a:p>
        </p:txBody>
      </p:sp>
      <p:sp>
        <p:nvSpPr>
          <p:cNvPr id="11" name="สี่เหลี่ยมผืนผ้า 21"/>
          <p:cNvSpPr/>
          <p:nvPr/>
        </p:nvSpPr>
        <p:spPr>
          <a:xfrm>
            <a:off x="2996902" y="3169481"/>
            <a:ext cx="576064" cy="43204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A/D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23"/>
          <p:cNvSpPr/>
          <p:nvPr/>
        </p:nvSpPr>
        <p:spPr>
          <a:xfrm>
            <a:off x="5373166" y="5617753"/>
            <a:ext cx="1224136" cy="792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Sensor Transducer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4"/>
          <p:cNvSpPr/>
          <p:nvPr/>
        </p:nvSpPr>
        <p:spPr>
          <a:xfrm>
            <a:off x="1844774" y="4609641"/>
            <a:ext cx="115212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ปรับสภาพสัญญาณ</a:t>
            </a:r>
          </a:p>
        </p:txBody>
      </p:sp>
      <p:sp>
        <p:nvSpPr>
          <p:cNvPr id="15" name="สี่เหลี่ยมผืนผ้า 25"/>
          <p:cNvSpPr/>
          <p:nvPr/>
        </p:nvSpPr>
        <p:spPr>
          <a:xfrm>
            <a:off x="9045574" y="3097473"/>
            <a:ext cx="1152128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</a:rPr>
              <a:t>ระบบ </a:t>
            </a:r>
            <a:r>
              <a:rPr lang="en-US" sz="2000" b="1" dirty="0">
                <a:solidFill>
                  <a:schemeClr val="tx1"/>
                </a:solidFill>
              </a:rPr>
              <a:t> system</a:t>
            </a:r>
            <a:endParaRPr lang="th-TH" sz="2000" b="1" dirty="0">
              <a:solidFill>
                <a:schemeClr val="tx1"/>
              </a:solidFill>
            </a:endParaRPr>
          </a:p>
        </p:txBody>
      </p:sp>
      <p:cxnSp>
        <p:nvCxnSpPr>
          <p:cNvPr id="16" name="ลูกศรเชื่อมต่อแบบตรง 31"/>
          <p:cNvCxnSpPr>
            <a:stCxn id="11" idx="3"/>
            <a:endCxn id="10" idx="1"/>
          </p:cNvCxnSpPr>
          <p:nvPr/>
        </p:nvCxnSpPr>
        <p:spPr>
          <a:xfrm>
            <a:off x="3572966" y="3385505"/>
            <a:ext cx="108012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35"/>
          <p:cNvCxnSpPr>
            <a:cxnSpLocks/>
            <a:stCxn id="10" idx="3"/>
          </p:cNvCxnSpPr>
          <p:nvPr/>
        </p:nvCxnSpPr>
        <p:spPr>
          <a:xfrm flipV="1">
            <a:off x="5733206" y="3366709"/>
            <a:ext cx="21602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38"/>
          <p:cNvSpPr/>
          <p:nvPr/>
        </p:nvSpPr>
        <p:spPr>
          <a:xfrm>
            <a:off x="6597302" y="4105585"/>
            <a:ext cx="1152128" cy="6480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อุปกรณ์แสดงผล</a:t>
            </a:r>
          </a:p>
        </p:txBody>
      </p:sp>
      <p:sp>
        <p:nvSpPr>
          <p:cNvPr id="19" name="สี่เหลี่ยมผืนผ้า 41"/>
          <p:cNvSpPr/>
          <p:nvPr/>
        </p:nvSpPr>
        <p:spPr>
          <a:xfrm>
            <a:off x="4509070" y="2377393"/>
            <a:ext cx="1368152" cy="360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หน่วยความจำ</a:t>
            </a:r>
          </a:p>
        </p:txBody>
      </p:sp>
      <p:cxnSp>
        <p:nvCxnSpPr>
          <p:cNvPr id="20" name="ลูกศรเชื่อมต่อแบบตรง 43"/>
          <p:cNvCxnSpPr>
            <a:stCxn id="10" idx="0"/>
            <a:endCxn id="19" idx="2"/>
          </p:cNvCxnSpPr>
          <p:nvPr/>
        </p:nvCxnSpPr>
        <p:spPr>
          <a:xfrm rot="5400000" flipH="1" flipV="1">
            <a:off x="5049130" y="2881449"/>
            <a:ext cx="288032" cy="15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44"/>
          <p:cNvSpPr/>
          <p:nvPr/>
        </p:nvSpPr>
        <p:spPr>
          <a:xfrm>
            <a:off x="4581078" y="4105585"/>
            <a:ext cx="1224136" cy="4320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อุปกรณ์อินพุต</a:t>
            </a:r>
          </a:p>
        </p:txBody>
      </p:sp>
      <p:cxnSp>
        <p:nvCxnSpPr>
          <p:cNvPr id="22" name="ตัวเชื่อมต่อหักมุม 57"/>
          <p:cNvCxnSpPr>
            <a:stCxn id="15" idx="3"/>
            <a:endCxn id="13" idx="3"/>
          </p:cNvCxnSpPr>
          <p:nvPr/>
        </p:nvCxnSpPr>
        <p:spPr>
          <a:xfrm flipH="1">
            <a:off x="6597302" y="3385505"/>
            <a:ext cx="3600400" cy="2628292"/>
          </a:xfrm>
          <a:prstGeom prst="bentConnector3">
            <a:avLst>
              <a:gd name="adj1" fmla="val -6349"/>
            </a:avLst>
          </a:prstGeom>
          <a:ln w="28575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71"/>
          <p:cNvSpPr/>
          <p:nvPr/>
        </p:nvSpPr>
        <p:spPr>
          <a:xfrm>
            <a:off x="4293046" y="2089361"/>
            <a:ext cx="1728192" cy="26642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ตัวเชื่อมต่อหักมุม 90"/>
          <p:cNvCxnSpPr>
            <a:stCxn id="21" idx="0"/>
            <a:endCxn id="10" idx="2"/>
          </p:cNvCxnSpPr>
          <p:nvPr/>
        </p:nvCxnSpPr>
        <p:spPr>
          <a:xfrm rot="5400000" flipH="1" flipV="1">
            <a:off x="5013126" y="3925565"/>
            <a:ext cx="36004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ตัดมุมสี่เหลี่ยมหนึ่งมุม 91"/>
          <p:cNvSpPr/>
          <p:nvPr/>
        </p:nvSpPr>
        <p:spPr>
          <a:xfrm>
            <a:off x="9045574" y="3745545"/>
            <a:ext cx="1152128" cy="1512168"/>
          </a:xfrm>
          <a:prstGeom prst="snip1Rect">
            <a:avLst/>
          </a:prstGeom>
          <a:solidFill>
            <a:srgbClr val="FFFFFF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ระบบที่ต้องการควบคุม เช่นวาล์วไฟฟ้า เครื่องทำความร้อน มอเตอร์ เป็นต้น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9310" y="5701955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ปริมาณทางฟิสิกส์ เช่น ความร้อน  ความเร็ว ระยะทาง มุม ความดัน เป็นต้น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36862" y="568976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ปริมาณทางไฟฟ้า  เช่น แรงดันไฟฟ้า</a:t>
            </a:r>
          </a:p>
        </p:txBody>
      </p:sp>
      <p:pic>
        <p:nvPicPr>
          <p:cNvPr id="28" name="Picture 2" descr="D:\อาจารย์อนุมัติ\งานสอน\วิชา Microcomputer interfacing\200px-Op-amp_symbo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902" y="4465625"/>
            <a:ext cx="1105534" cy="939704"/>
          </a:xfrm>
          <a:prstGeom prst="rect">
            <a:avLst/>
          </a:prstGeom>
          <a:noFill/>
        </p:spPr>
      </p:pic>
      <p:cxnSp>
        <p:nvCxnSpPr>
          <p:cNvPr id="29" name="รูปร่าง 104"/>
          <p:cNvCxnSpPr>
            <a:stCxn id="13" idx="1"/>
            <a:endCxn id="14" idx="2"/>
          </p:cNvCxnSpPr>
          <p:nvPr/>
        </p:nvCxnSpPr>
        <p:spPr>
          <a:xfrm rot="10800000">
            <a:off x="2420838" y="5185705"/>
            <a:ext cx="2952328" cy="828092"/>
          </a:xfrm>
          <a:prstGeom prst="bentConnector2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รูปร่าง 106"/>
          <p:cNvCxnSpPr>
            <a:stCxn id="14" idx="0"/>
            <a:endCxn id="11" idx="1"/>
          </p:cNvCxnSpPr>
          <p:nvPr/>
        </p:nvCxnSpPr>
        <p:spPr>
          <a:xfrm rot="5400000" flipH="1" flipV="1">
            <a:off x="2096802" y="3709541"/>
            <a:ext cx="1224136" cy="576064"/>
          </a:xfrm>
          <a:prstGeom prst="bentConnector2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สี่เหลี่ยมผืนผ้า 109"/>
          <p:cNvSpPr/>
          <p:nvPr/>
        </p:nvSpPr>
        <p:spPr>
          <a:xfrm>
            <a:off x="7893446" y="3097473"/>
            <a:ext cx="93610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</a:rPr>
              <a:t>ขยายสัญญาณ</a:t>
            </a:r>
          </a:p>
        </p:txBody>
      </p:sp>
      <p:cxnSp>
        <p:nvCxnSpPr>
          <p:cNvPr id="33" name="ลูกศรเชื่อมต่อแบบตรง 116"/>
          <p:cNvCxnSpPr>
            <a:stCxn id="31" idx="3"/>
            <a:endCxn id="15" idx="1"/>
          </p:cNvCxnSpPr>
          <p:nvPr/>
        </p:nvCxnSpPr>
        <p:spPr>
          <a:xfrm>
            <a:off x="8829550" y="3385505"/>
            <a:ext cx="216024" cy="158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รูปร่าง 120"/>
          <p:cNvCxnSpPr>
            <a:endCxn id="18" idx="1"/>
          </p:cNvCxnSpPr>
          <p:nvPr/>
        </p:nvCxnSpPr>
        <p:spPr>
          <a:xfrm rot="16200000" flipH="1">
            <a:off x="5859220" y="3691539"/>
            <a:ext cx="1044116" cy="4320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 l="27994" t="40000" r="48677" b="32500"/>
          <a:stretch>
            <a:fillRect/>
          </a:stretch>
        </p:blipFill>
        <p:spPr bwMode="auto">
          <a:xfrm>
            <a:off x="8037462" y="2377393"/>
            <a:ext cx="5891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2348830" y="309747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0-5 v</a:t>
            </a:r>
            <a:endParaRPr lang="th-TH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572966" y="3118959"/>
            <a:ext cx="1152128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01001011</a:t>
            </a:r>
            <a:endParaRPr lang="th-TH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56956F-A355-4D95-B17D-AFA7D6B5C619}"/>
              </a:ext>
            </a:extLst>
          </p:cNvPr>
          <p:cNvSpPr/>
          <p:nvPr/>
        </p:nvSpPr>
        <p:spPr>
          <a:xfrm>
            <a:off x="7317382" y="2897165"/>
            <a:ext cx="3403076" cy="8326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25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AB3543-747E-45AC-B036-9E8CFAF9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16" y="2344180"/>
            <a:ext cx="7173582" cy="3871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การทดลองควบคุมอุณหภูมิด้วยตัวควบคุม </a:t>
            </a:r>
            <a:r>
              <a:rPr lang="en-US" sz="3200" dirty="0"/>
              <a:t>PID</a:t>
            </a:r>
            <a:endParaRPr lang="th-T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CF0EE2-0CD6-45F6-A0E2-7A99CFE82C3D}"/>
              </a:ext>
            </a:extLst>
          </p:cNvPr>
          <p:cNvSpPr/>
          <p:nvPr/>
        </p:nvSpPr>
        <p:spPr>
          <a:xfrm>
            <a:off x="1225081" y="3062202"/>
            <a:ext cx="3101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PIDTempControl.ino</a:t>
            </a:r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0A3E1-3B12-4A59-A8A0-1BB8E7AFF7E2}"/>
              </a:ext>
            </a:extLst>
          </p:cNvPr>
          <p:cNvSpPr/>
          <p:nvPr/>
        </p:nvSpPr>
        <p:spPr>
          <a:xfrm>
            <a:off x="1214665" y="2284480"/>
            <a:ext cx="401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PIDTempControl_basic.ino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88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200" dirty="0"/>
              <a:t>การทดลองควบคุมอุณหภูมิด้วยตัวควบคุมด้วยพัดลม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00A3E1-3B12-4A59-A8A0-1BB8E7AFF7E2}"/>
              </a:ext>
            </a:extLst>
          </p:cNvPr>
          <p:cNvSpPr/>
          <p:nvPr/>
        </p:nvSpPr>
        <p:spPr>
          <a:xfrm>
            <a:off x="1439174" y="5437878"/>
            <a:ext cx="3901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PIDFan_TempControl.INO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E6185-18BC-46CB-8CE3-AB4689B2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29" y="2220847"/>
            <a:ext cx="636016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เอกสารอ้างอิง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ttps://miro.medium.com/max/900/0*7dV2R3iaw5FreQ7Z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1559" y="1733285"/>
            <a:ext cx="959317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Control Systems Engineering, 7th Ed. Norman S. </a:t>
            </a:r>
            <a:r>
              <a:rPr lang="en-US" altLang="en-US" dirty="0" err="1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Nise</a:t>
            </a: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, WILEY, 2015.</a:t>
            </a:r>
            <a:endParaRPr lang="en-US" altLang="en-US" sz="2400" dirty="0"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Modern Control Engineering, 12th Ed. Richard C. Dorf and Robert H. Bishop,</a:t>
            </a:r>
            <a:r>
              <a:rPr lang="en-US" altLang="en-US" sz="3200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Prentice-Hall, 2011.</a:t>
            </a:r>
          </a:p>
          <a:p>
            <a:pPr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ระบบควบคุม</a:t>
            </a:r>
            <a:r>
              <a:rPr lang="en-US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 Control Systems, </a:t>
            </a: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ปรับปรุง: 19 ก.ย. 2555</a:t>
            </a:r>
            <a:r>
              <a:rPr lang="en-US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, </a:t>
            </a:r>
            <a:r>
              <a:rPr lang="th-TH" altLang="en-US" sz="2400" dirty="0"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สุชาติ จันทร์จรมานิตย์</a:t>
            </a:r>
            <a:endParaRPr lang="en-US" altLang="en-US" sz="2400" dirty="0"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F5FC51-B559-4671-A3BD-7554CB23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214812"/>
            <a:ext cx="253746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0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ชนิดของตัวควบคุม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15" name="Picture 14" descr="PID controller implementation using Arduino">
            <a:extLst>
              <a:ext uri="{FF2B5EF4-FFF2-40B4-BE49-F238E27FC236}">
                <a16:creationId xmlns:a16="http://schemas.microsoft.com/office/drawing/2014/main" id="{C0F4B830-F768-4807-ABE8-B683783C59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80" y="3709094"/>
            <a:ext cx="9292994" cy="2506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1DB7C6-381E-45CD-B305-268A16338246}"/>
              </a:ext>
            </a:extLst>
          </p:cNvPr>
          <p:cNvSpPr/>
          <p:nvPr/>
        </p:nvSpPr>
        <p:spPr>
          <a:xfrm>
            <a:off x="1091529" y="2114826"/>
            <a:ext cx="2752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ตัวควบคุมแบบ เปิด</a:t>
            </a:r>
            <a:r>
              <a:rPr lang="en-US" b="1" dirty="0"/>
              <a:t>-</a:t>
            </a:r>
            <a:r>
              <a:rPr lang="th-TH" b="1" dirty="0"/>
              <a:t>ปิด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137C0-07B6-4B97-AC16-33A6AD8F7D54}"/>
              </a:ext>
            </a:extLst>
          </p:cNvPr>
          <p:cNvSpPr/>
          <p:nvPr/>
        </p:nvSpPr>
        <p:spPr>
          <a:xfrm>
            <a:off x="5784277" y="2164154"/>
            <a:ext cx="3095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ตัวควบคุมแบบ ฮีเตอร์รีสิส 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516E1-3AA4-4223-8E11-F93319603D04}"/>
              </a:ext>
            </a:extLst>
          </p:cNvPr>
          <p:cNvSpPr/>
          <p:nvPr/>
        </p:nvSpPr>
        <p:spPr>
          <a:xfrm>
            <a:off x="3547181" y="2887296"/>
            <a:ext cx="2739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75A9C-0785-4580-80F1-DE37D1188810}"/>
              </a:ext>
            </a:extLst>
          </p:cNvPr>
          <p:cNvCxnSpPr>
            <a:stCxn id="12" idx="2"/>
          </p:cNvCxnSpPr>
          <p:nvPr/>
        </p:nvCxnSpPr>
        <p:spPr>
          <a:xfrm>
            <a:off x="2467868" y="2638046"/>
            <a:ext cx="1430364" cy="1071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223682-F082-4B80-B3D4-97166BAC73DB}"/>
              </a:ext>
            </a:extLst>
          </p:cNvPr>
          <p:cNvCxnSpPr>
            <a:stCxn id="14" idx="2"/>
          </p:cNvCxnSpPr>
          <p:nvPr/>
        </p:nvCxnSpPr>
        <p:spPr>
          <a:xfrm flipH="1">
            <a:off x="4796589" y="3410516"/>
            <a:ext cx="120519" cy="29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6872A5-3624-403F-8D4D-14C3B1C2C353}"/>
              </a:ext>
            </a:extLst>
          </p:cNvPr>
          <p:cNvCxnSpPr>
            <a:stCxn id="13" idx="2"/>
          </p:cNvCxnSpPr>
          <p:nvPr/>
        </p:nvCxnSpPr>
        <p:spPr>
          <a:xfrm flipH="1">
            <a:off x="5454316" y="2687374"/>
            <a:ext cx="1877821" cy="10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ชนิดของตัวควบคุม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2052" name="Picture 4" descr="The ON-OFF Control PID Controller: The PID controller involves three... |  Download Scientific Diagram">
            <a:extLst>
              <a:ext uri="{FF2B5EF4-FFF2-40B4-BE49-F238E27FC236}">
                <a16:creationId xmlns:a16="http://schemas.microsoft.com/office/drawing/2014/main" id="{E8E7A6DF-A09B-4E02-B864-80F06489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08" y="2173870"/>
            <a:ext cx="5556083" cy="4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15F043-0655-4BE4-AC21-CEA1CE720CFC}"/>
              </a:ext>
            </a:extLst>
          </p:cNvPr>
          <p:cNvSpPr/>
          <p:nvPr/>
        </p:nvSpPr>
        <p:spPr>
          <a:xfrm>
            <a:off x="692389" y="2174054"/>
            <a:ext cx="42992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/>
              <a:t>ตัวควบคุมแบบ เปิด</a:t>
            </a:r>
            <a:r>
              <a:rPr lang="en-US" sz="3200" b="1" dirty="0"/>
              <a:t>-</a:t>
            </a:r>
            <a:r>
              <a:rPr lang="th-TH" sz="3200" b="1" dirty="0"/>
              <a:t>ปิด</a:t>
            </a:r>
          </a:p>
          <a:p>
            <a:r>
              <a:rPr lang="th-TH" sz="3200" dirty="0"/>
              <a:t> ลักษณะการทำงานคือ ตัวควบคุมจะสั่งเปิดหรือปิด เมื่อผลตอบสนองมีค่ามากกว่าหรือน้อยกว่าค่าที่ตั้งไว้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78208-28A9-43B4-930F-5EE86978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06" y="4364870"/>
            <a:ext cx="45910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ชนิดของตัวควบคุม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3074" name="Picture 2" descr="ON-OFF Controller Principle - Instrumentation Tools">
            <a:extLst>
              <a:ext uri="{FF2B5EF4-FFF2-40B4-BE49-F238E27FC236}">
                <a16:creationId xmlns:a16="http://schemas.microsoft.com/office/drawing/2014/main" id="{3352D878-DEF3-4D4F-9CE7-85E103EA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20" y="2555871"/>
            <a:ext cx="74104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A556C4-CFDE-4D28-9F7E-22723206CAF2}"/>
              </a:ext>
            </a:extLst>
          </p:cNvPr>
          <p:cNvSpPr/>
          <p:nvPr/>
        </p:nvSpPr>
        <p:spPr>
          <a:xfrm>
            <a:off x="838200" y="2138775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/>
              <a:t>ตัวอย่างตัวควบคุมแบบ เปิด</a:t>
            </a:r>
            <a:r>
              <a:rPr lang="en-US" sz="3200" b="1" dirty="0"/>
              <a:t>-</a:t>
            </a:r>
            <a:r>
              <a:rPr lang="th-TH" sz="3200" b="1" dirty="0"/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255832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ชนิดของตัวควบคุม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1026" name="Picture 2" descr="What error signal (ref - output) do with on-off controller (Bang-Bang  controller) ?">
            <a:extLst>
              <a:ext uri="{FF2B5EF4-FFF2-40B4-BE49-F238E27FC236}">
                <a16:creationId xmlns:a16="http://schemas.microsoft.com/office/drawing/2014/main" id="{0B4885FC-A98F-4536-BD7B-F0C933B4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7" y="3653251"/>
            <a:ext cx="72961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7BE58-FF85-4839-A349-3E2980458ADD}"/>
              </a:ext>
            </a:extLst>
          </p:cNvPr>
          <p:cNvSpPr/>
          <p:nvPr/>
        </p:nvSpPr>
        <p:spPr>
          <a:xfrm>
            <a:off x="536407" y="2173697"/>
            <a:ext cx="108173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/>
              <a:t>ตัวควบคุมแบบ ฮีเตอร์รีสิส </a:t>
            </a:r>
            <a:r>
              <a:rPr lang="en-US" sz="3200" b="1" dirty="0"/>
              <a:t>( Hysteresis Control)</a:t>
            </a:r>
            <a:endParaRPr lang="th-TH" sz="3200" b="1" dirty="0"/>
          </a:p>
          <a:p>
            <a:r>
              <a:rPr lang="th-TH" sz="3200" dirty="0"/>
              <a:t> ลักษณะการทำงานคือ ตัวควบคุมจะสั่งเปิดหรือปิด เมื่อผลตอบสนองมีค่ามากกว่าหรือน้อยกว่าค่าที่ตั้งไว้อยู่ในช่วงที่กำหนด</a:t>
            </a:r>
          </a:p>
        </p:txBody>
      </p:sp>
      <p:pic>
        <p:nvPicPr>
          <p:cNvPr id="1028" name="Picture 4" descr="Temperature Controller: Hysteresis | FAQ | Thailand | Omron IA">
            <a:extLst>
              <a:ext uri="{FF2B5EF4-FFF2-40B4-BE49-F238E27FC236}">
                <a16:creationId xmlns:a16="http://schemas.microsoft.com/office/drawing/2014/main" id="{8E7446F7-031B-47D5-A402-C47CA003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75" y="314382"/>
            <a:ext cx="2302542" cy="12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 Methods (Voltage Mode, Current Mode, Hysteresis Control) | Basic  Knowledge | ROHM TECH WEB: Technical Information Site of Power Supply Design">
            <a:extLst>
              <a:ext uri="{FF2B5EF4-FFF2-40B4-BE49-F238E27FC236}">
                <a16:creationId xmlns:a16="http://schemas.microsoft.com/office/drawing/2014/main" id="{46F1D984-B3DB-4E34-812D-5BFDA916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4" y="4204807"/>
            <a:ext cx="6191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ชนิดของตัวควบคุม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7BE58-FF85-4839-A349-3E2980458ADD}"/>
              </a:ext>
            </a:extLst>
          </p:cNvPr>
          <p:cNvSpPr/>
          <p:nvPr/>
        </p:nvSpPr>
        <p:spPr>
          <a:xfrm>
            <a:off x="536407" y="2173697"/>
            <a:ext cx="10817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/>
              <a:t>ตัวควบคุมแบบ ฮีเตอร์รีสิส </a:t>
            </a:r>
            <a:r>
              <a:rPr lang="en-US" sz="3200" b="1" dirty="0"/>
              <a:t>( Hysteresis Control)</a:t>
            </a:r>
            <a:endParaRPr lang="th-TH" sz="3200" b="1" dirty="0"/>
          </a:p>
        </p:txBody>
      </p:sp>
      <p:pic>
        <p:nvPicPr>
          <p:cNvPr id="1028" name="Picture 4" descr="Temperature Controller: Hysteresis | FAQ | Thailand | Omron IA">
            <a:extLst>
              <a:ext uri="{FF2B5EF4-FFF2-40B4-BE49-F238E27FC236}">
                <a16:creationId xmlns:a16="http://schemas.microsoft.com/office/drawing/2014/main" id="{8E7446F7-031B-47D5-A402-C47CA003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7899"/>
            <a:ext cx="3737375" cy="2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 Methods (Voltage Mode, Current Mode, Hysteresis Control) | Basic  Knowledge | ROHM TECH WEB: Technical Information Site of Power Supply Design">
            <a:extLst>
              <a:ext uri="{FF2B5EF4-FFF2-40B4-BE49-F238E27FC236}">
                <a16:creationId xmlns:a16="http://schemas.microsoft.com/office/drawing/2014/main" id="{46F1D984-B3DB-4E34-812D-5BFDA916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93" y="3547899"/>
            <a:ext cx="7552918" cy="2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4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7ACD4-2523-4005-86FE-B4DF3E303F2F}"/>
              </a:ext>
            </a:extLst>
          </p:cNvPr>
          <p:cNvSpPr/>
          <p:nvPr/>
        </p:nvSpPr>
        <p:spPr>
          <a:xfrm>
            <a:off x="1539240" y="1764593"/>
            <a:ext cx="9479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36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ตัวควบคุมแบบพีไอดี </a:t>
            </a:r>
            <a:r>
              <a:rPr lang="en-US" sz="36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PID</a:t>
            </a:r>
            <a:r>
              <a:rPr lang="th-TH" sz="3600" b="1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เปนตัวควบคุมที่พบมากในงานอุตสาหกรรมทั่วไป เพราะเป็นตัวควบคุมที่ใชงานงาย ออกแบบง่าย การปรับคา </a:t>
            </a:r>
            <a:r>
              <a:rPr lang="en-US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Gain </a:t>
            </a: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ไม่ซับซอนแต่ใหผลตอบสนองที่ยอมรับได ระบบควบคุมแบบพีไอดีมีตัวควบคุมยอย 3 ตัว คือ </a:t>
            </a:r>
          </a:p>
          <a:p>
            <a:pPr marL="742950" indent="-742950">
              <a:buFontTx/>
              <a:buAutoNum type="arabicParenR"/>
              <a:defRPr/>
            </a:pP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ตัวควบคุมแบบสัดสวนหรือตัวควบคุม</a:t>
            </a:r>
            <a:r>
              <a:rPr lang="en-US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</a:t>
            </a: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742950" indent="-742950">
              <a:buFontTx/>
              <a:buAutoNum type="arabicParenR"/>
              <a:defRPr/>
            </a:pP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ตัวควบคุมแบบปริพันธหรือตัวควบคุม</a:t>
            </a:r>
            <a:r>
              <a:rPr lang="en-US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I</a:t>
            </a:r>
            <a:endParaRPr lang="th-TH" sz="3600" dirty="0">
              <a:ln w="0"/>
              <a:solidFill>
                <a:schemeClr val="bg2">
                  <a:lumMod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Tx/>
              <a:buAutoNum type="arabicParenR"/>
              <a:defRPr/>
            </a:pP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ตัวควบคมุแบบปริพันธหอรือตัวควบคมุ </a:t>
            </a:r>
            <a:r>
              <a:rPr lang="en-US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600" dirty="0">
              <a:ln w="0"/>
              <a:solidFill>
                <a:schemeClr val="bg2">
                  <a:lumMod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defRPr/>
            </a:pPr>
            <a:r>
              <a:rPr lang="th-TH" sz="3600" dirty="0">
                <a:ln w="0"/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ตัวควบคุมสามารถใช้งานรวมกันหรือแยกกันได้ เชน การควบคุมแบบพีไอ การควบคุมแบบพีดี และการควบคุมแบบพีไอดี รายละเอียดการทํางานของตัวควบคุมแตละแบบมีดังนี้</a:t>
            </a:r>
            <a:endParaRPr lang="en-US" sz="3600" dirty="0">
              <a:ln w="0"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12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B40-7069-4F01-BE72-9457626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prstClr val="black"/>
                </a:solidFill>
              </a:rPr>
              <a:t>ชนิดของตัวควบคุม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7C3C4-6108-4C8A-B4B6-1AC86F2ED746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00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DB67173-3791-4927-86CD-893E153D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7" r="12845" b="7090"/>
          <a:stretch/>
        </p:blipFill>
        <p:spPr>
          <a:xfrm>
            <a:off x="248729" y="642524"/>
            <a:ext cx="2380891" cy="966337"/>
          </a:xfrm>
          <a:prstGeom prst="rect">
            <a:avLst/>
          </a:prstGeom>
        </p:spPr>
      </p:pic>
      <p:pic>
        <p:nvPicPr>
          <p:cNvPr id="4100" name="Picture 4" descr="PID controller implementation using Arduino">
            <a:extLst>
              <a:ext uri="{FF2B5EF4-FFF2-40B4-BE49-F238E27FC236}">
                <a16:creationId xmlns:a16="http://schemas.microsoft.com/office/drawing/2014/main" id="{21C2E51B-F828-4241-BF01-D10A0FA6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39778"/>
            <a:ext cx="9982200" cy="44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3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773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Times New Roman</vt:lpstr>
      <vt:lpstr>Office Theme</vt:lpstr>
      <vt:lpstr>PowerPoint Presentation</vt:lpstr>
      <vt:lpstr>         ระบบควบคุมแบบปิด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ชนิดของตัวควบคุม</vt:lpstr>
      <vt:lpstr>การออกแบบระบบควบคุมแบบ PID</vt:lpstr>
      <vt:lpstr>การออกแบบระบบควบคุมแบบ PID</vt:lpstr>
      <vt:lpstr>การออกแบบระบบควบคุมแบบ PID</vt:lpstr>
      <vt:lpstr>การทดลองควบคุมอุณหภูมิด้วยตัวควบคุม Hysteresis</vt:lpstr>
      <vt:lpstr>การทดลองควบคุมอุณหภูมิด้วยตัวควบคุม PID</vt:lpstr>
      <vt:lpstr>การทดลองควบคุมอุณหภูมิด้วยตัวควบคุมด้วยพัดลม</vt:lpstr>
      <vt:lpstr>เอกสารอ้างอิง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73</cp:revision>
  <dcterms:created xsi:type="dcterms:W3CDTF">2020-10-31T10:25:12Z</dcterms:created>
  <dcterms:modified xsi:type="dcterms:W3CDTF">2022-06-10T04:52:56Z</dcterms:modified>
</cp:coreProperties>
</file>