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331" r:id="rId3"/>
    <p:sldId id="266" r:id="rId4"/>
    <p:sldId id="337" r:id="rId5"/>
    <p:sldId id="339" r:id="rId6"/>
    <p:sldId id="338" r:id="rId7"/>
    <p:sldId id="325" r:id="rId8"/>
    <p:sldId id="332" r:id="rId9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F62650-1DCF-48FE-9416-AD5F97245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DA00C8B-9EB1-4CDD-9C75-FB2F9349E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8A47D12-E207-4B4C-94FC-E281FB6AF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E74E-95CD-4D52-B76A-8C82B3BB32BB}" type="datetimeFigureOut">
              <a:rPr lang="th-TH" smtClean="0"/>
              <a:t>29/10/64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C33AF1-4010-4198-9152-A7AF997E1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9DBCF89-FA78-499C-BDA5-592C7E830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323B-9DB0-4270-BDD6-80B237059A4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96878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B05BDF-061F-4389-B572-2237622FB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1D4C7F9-540D-41F5-B8F9-A5DF8F176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E22919C-DB53-4A80-958E-6FAB9D42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E74E-95CD-4D52-B76A-8C82B3BB32BB}" type="datetimeFigureOut">
              <a:rPr lang="th-TH" smtClean="0"/>
              <a:t>29/10/64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03CA54C-AB53-499A-9E3E-134118C95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8C20AF-BE12-4263-BC31-32F1FE134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323B-9DB0-4270-BDD6-80B237059A4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41229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7C01CF5-B11B-49D4-A4C2-B28A9AF280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9D34B0E-7993-4D4D-8C75-3F5139F76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A5E504-4ED9-4197-A0B3-7599F2702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E74E-95CD-4D52-B76A-8C82B3BB32BB}" type="datetimeFigureOut">
              <a:rPr lang="th-TH" smtClean="0"/>
              <a:t>29/10/64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56678EB-215C-4B8F-B112-109F6816D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F4A5CB-C42C-4F38-82A6-BD725932C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323B-9DB0-4270-BDD6-80B237059A4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36758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AE29B4-FE41-420D-A9D4-405FDB05C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88954D-D3D7-4E88-B536-3FFF758E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83AC54E-35DA-482F-9D67-6D6D1303A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E74E-95CD-4D52-B76A-8C82B3BB32BB}" type="datetimeFigureOut">
              <a:rPr lang="th-TH" smtClean="0"/>
              <a:t>29/10/64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FB10193-AB94-4C30-8029-FD3B9C824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CD97ADA-D006-489C-9035-826815C0D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323B-9DB0-4270-BDD6-80B237059A4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4593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E021ED-DEB5-4DBF-9AEF-543CC06AD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028B05A-0E02-496A-8AD1-283C322ED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DDD9A61-6A30-4F63-B513-E4674E223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E74E-95CD-4D52-B76A-8C82B3BB32BB}" type="datetimeFigureOut">
              <a:rPr lang="th-TH" smtClean="0"/>
              <a:t>29/10/64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C2A0C35-1627-466A-84E3-6BEEA78B6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F3E5FEF-67D7-4418-BC95-1C8BE842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323B-9DB0-4270-BDD6-80B237059A4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22934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AAB3B8-ED4D-409F-83A3-E30543A2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2557E6-42F7-4518-B606-5DAD45F5B1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6C024F0-E516-4AB7-845C-3E3801595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82D905E-B07F-426F-9C32-6A4743FFC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E74E-95CD-4D52-B76A-8C82B3BB32BB}" type="datetimeFigureOut">
              <a:rPr lang="th-TH" smtClean="0"/>
              <a:t>29/10/64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216371E-8C92-4660-9DFF-2AB33CB1A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51F3C43-9EDA-42A5-BAFC-90DDA7250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323B-9DB0-4270-BDD6-80B237059A4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35895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FDFF49-CF2C-4401-AB2A-F3312D01D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D11A66-96A0-4F61-84CC-56C0A4971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79BF604-0291-45B6-87AC-75F0FE912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5AFE97D-B7EF-4938-A821-2D7C7F53AB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8D9B0FA-30BB-457B-84CF-04AC5D3E6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1853E2E-C9FD-4A3D-A5B2-70E3F662D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E74E-95CD-4D52-B76A-8C82B3BB32BB}" type="datetimeFigureOut">
              <a:rPr lang="th-TH" smtClean="0"/>
              <a:t>29/10/64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FC4D80F-DB7E-4D47-AC30-BF21DF064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1D923E7-F432-4B34-B666-1FC86A65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323B-9DB0-4270-BDD6-80B237059A4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07631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EC3414-91D2-45B0-8F5A-99EFC44F8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E1D58F6-E446-4729-B3BA-3D9AAD3FB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E74E-95CD-4D52-B76A-8C82B3BB32BB}" type="datetimeFigureOut">
              <a:rPr lang="th-TH" smtClean="0"/>
              <a:t>29/10/64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9B53FD3-C840-4ECA-96C8-A520C914E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1F1D69D-A0E4-4370-8B3F-C627E752A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323B-9DB0-4270-BDD6-80B237059A4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62979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5659881-5A1C-48C1-A68E-2C84A0F32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E74E-95CD-4D52-B76A-8C82B3BB32BB}" type="datetimeFigureOut">
              <a:rPr lang="th-TH" smtClean="0"/>
              <a:t>29/10/64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A0371EB-13D4-4113-A4CF-9FE104796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6842C2D-5DEE-4764-9089-8B30AE66F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323B-9DB0-4270-BDD6-80B237059A4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14753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7D0A4A-02B8-4E9E-88AF-29F30F381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67CE0A-CC40-414D-8EAD-575E01DF0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F936CE1-C01B-450D-A3C4-ECB08434E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9AC9FAA-6069-4ED4-914F-104026258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E74E-95CD-4D52-B76A-8C82B3BB32BB}" type="datetimeFigureOut">
              <a:rPr lang="th-TH" smtClean="0"/>
              <a:t>29/10/64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5191848-B8A4-4999-89D9-3965A63F9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0048CC6-F51E-4172-89FB-E27E264E9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323B-9DB0-4270-BDD6-80B237059A4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28258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15B567-7397-4C31-9AE8-027E17DB2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9879536-6371-4B2E-A915-25ADA4E76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B3D7F87-5749-4DDE-BAE6-AD18ED5A5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B90E279-1FA1-4D22-B26D-76051D340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E74E-95CD-4D52-B76A-8C82B3BB32BB}" type="datetimeFigureOut">
              <a:rPr lang="th-TH" smtClean="0"/>
              <a:t>29/10/64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AB7FADF-44D3-4104-BFE6-C3D2C326E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A023EE6-E58C-4C3E-A691-EC07DB65D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323B-9DB0-4270-BDD6-80B237059A4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04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036F04F-C59E-42E8-89B8-75BDFAF26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77F38A9-8825-4D7E-9E32-5FFDC0C04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E875E2E-6A2F-4D45-8E73-6BE71C7CF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EE74E-95CD-4D52-B76A-8C82B3BB32BB}" type="datetimeFigureOut">
              <a:rPr lang="th-TH" smtClean="0"/>
              <a:t>29/10/64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DDC4CE5-B894-439E-B73C-42839811D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EF55C9E-7658-4C24-A977-91B27DB368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1323B-9DB0-4270-BDD6-80B237059A4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5221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à¸à¸¥à¸à¸²à¸£à¸à¹à¸à¸«à¸²à¸£à¸¹à¸à¸ à¸²à¸à¸ªà¸³à¸«à¸£à¸±à¸ nodemcu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822" y="5826920"/>
            <a:ext cx="717852" cy="71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19" t="4292" r="25104" b="4816"/>
          <a:stretch/>
        </p:blipFill>
        <p:spPr>
          <a:xfrm>
            <a:off x="2140673" y="5796077"/>
            <a:ext cx="776953" cy="7668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" r="65491"/>
          <a:stretch/>
        </p:blipFill>
        <p:spPr>
          <a:xfrm>
            <a:off x="3012829" y="5712743"/>
            <a:ext cx="824563" cy="9335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11" b="11944"/>
          <a:stretch/>
        </p:blipFill>
        <p:spPr>
          <a:xfrm>
            <a:off x="492034" y="5873552"/>
            <a:ext cx="724819" cy="7194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268875" y="6093337"/>
            <a:ext cx="2618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Anumat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Engkaninan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2595" y="5799764"/>
            <a:ext cx="968030" cy="3935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/>
          <a:srcRect l="5629" t="32976" r="5371" b="32356"/>
          <a:stretch/>
        </p:blipFill>
        <p:spPr>
          <a:xfrm>
            <a:off x="3932595" y="6193296"/>
            <a:ext cx="966716" cy="3765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28210" y="664704"/>
            <a:ext cx="7392809" cy="395645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8F9798-67E5-43B2-954C-DE33EE98DA9B}"/>
              </a:ext>
            </a:extLst>
          </p:cNvPr>
          <p:cNvSpPr/>
          <p:nvPr/>
        </p:nvSpPr>
        <p:spPr>
          <a:xfrm>
            <a:off x="1876066" y="4675695"/>
            <a:ext cx="90967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577D"/>
                </a:solidFill>
                <a:latin typeface="TH Sarabun New" panose="020B0500040200020003" pitchFamily="34" charset="-34"/>
                <a:ea typeface="Arial Unicode MS" panose="020B0604020202020204" pitchFamily="34" charset="-128"/>
                <a:cs typeface="TH Sarabun New" panose="020B0500040200020003" pitchFamily="34" charset="-34"/>
              </a:rPr>
              <a:t>Deep Sleep</a:t>
            </a:r>
            <a:endParaRPr lang="th-TH" sz="3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1FA8AD6-43D7-4C47-BC81-495BEA15FA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3300" b="96200" l="3141" r="93325">
                        <a14:foregroundMark x1="8901" y1="74300" x2="8901" y2="74300"/>
                        <a14:foregroundMark x1="12435" y1="72100" x2="12435" y2="72100"/>
                        <a14:foregroundMark x1="7984" y1="75400" x2="7984" y2="75400"/>
                        <a14:foregroundMark x1="77749" y1="8600" x2="77749" y2="8600"/>
                        <a14:foregroundMark x1="66754" y1="6900" x2="66754" y2="6900"/>
                        <a14:foregroundMark x1="75785" y1="3300" x2="75785" y2="3300"/>
                        <a14:foregroundMark x1="49476" y1="88600" x2="49476" y2="88600"/>
                        <a14:foregroundMark x1="52618" y1="92200" x2="52618" y2="92200"/>
                        <a14:foregroundMark x1="27749" y1="93100" x2="27749" y2="93100"/>
                        <a14:foregroundMark x1="85864" y1="73000" x2="85864" y2="73000"/>
                        <a14:foregroundMark x1="93455" y1="88400" x2="93455" y2="88400"/>
                        <a14:foregroundMark x1="85864" y1="96200" x2="85864" y2="96200"/>
                        <a14:foregroundMark x1="3927" y1="91700" x2="3927" y2="91700"/>
                        <a14:foregroundMark x1="3141" y1="74300" x2="3141" y2="743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2034" y="428741"/>
            <a:ext cx="3257777" cy="426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835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E1DBA9-F614-4D3A-911A-3CDC0E0BF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b="1" dirty="0">
                <a:solidFill>
                  <a:srgbClr val="1A979D"/>
                </a:solidFill>
                <a:latin typeface="TH Sarabun New" panose="020B0500040200020003" pitchFamily="34" charset="-34"/>
                <a:ea typeface="Arial Unicode MS" panose="020B0604020202020204" pitchFamily="34" charset="-128"/>
                <a:cs typeface="TH Sarabun New" panose="020B0500040200020003" pitchFamily="34" charset="-34"/>
              </a:rPr>
              <a:t>ภาคปฎิบัติ </a:t>
            </a:r>
            <a:r>
              <a:rPr lang="en-US" b="1" dirty="0" err="1">
                <a:solidFill>
                  <a:srgbClr val="1A979D"/>
                </a:solidFill>
                <a:latin typeface="TH Sarabun New" panose="020B0500040200020003" pitchFamily="34" charset="-34"/>
                <a:ea typeface="Arial Unicode MS" panose="020B0604020202020204" pitchFamily="34" charset="-128"/>
                <a:cs typeface="TH Sarabun New" panose="020B0500040200020003" pitchFamily="34" charset="-34"/>
              </a:rPr>
              <a:t>NodeMCU</a:t>
            </a:r>
            <a:r>
              <a:rPr lang="en-US" b="1" dirty="0">
                <a:solidFill>
                  <a:srgbClr val="1A979D"/>
                </a:solidFill>
                <a:latin typeface="TH Sarabun New" panose="020B0500040200020003" pitchFamily="34" charset="-34"/>
                <a:ea typeface="Arial Unicode MS" panose="020B0604020202020204" pitchFamily="34" charset="-128"/>
                <a:cs typeface="TH Sarabun New" panose="020B0500040200020003" pitchFamily="34" charset="-34"/>
              </a:rPr>
              <a:t> Pin out</a:t>
            </a:r>
            <a:endParaRPr lang="th-TH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32752793-41AE-4662-8160-EE99A781710E}"/>
              </a:ext>
            </a:extLst>
          </p:cNvPr>
          <p:cNvCxnSpPr/>
          <p:nvPr/>
        </p:nvCxnSpPr>
        <p:spPr>
          <a:xfrm>
            <a:off x="2209800" y="1690688"/>
            <a:ext cx="8991600" cy="0"/>
          </a:xfrm>
          <a:prstGeom prst="line">
            <a:avLst/>
          </a:prstGeom>
          <a:ln w="57150">
            <a:solidFill>
              <a:srgbClr val="1A9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https://miro.medium.com/max/900/0*7dV2R3iaw5FreQ7Z.png">
            <a:extLst>
              <a:ext uri="{FF2B5EF4-FFF2-40B4-BE49-F238E27FC236}">
                <a16:creationId xmlns:a16="http://schemas.microsoft.com/office/drawing/2014/main" xmlns="" id="{7B938FAE-F3AE-4C69-B847-45FA2DF2DF9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98" t="21277" r="38508" b="16975"/>
          <a:stretch/>
        </p:blipFill>
        <p:spPr bwMode="auto">
          <a:xfrm rot="5400000">
            <a:off x="920329" y="443813"/>
            <a:ext cx="869313" cy="170962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1ADBF4E-6657-40EF-8192-F364784E7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175" y="2088079"/>
            <a:ext cx="5518076" cy="451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624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E1DBA9-F614-4D3A-911A-3CDC0E0BF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b="1" dirty="0">
                <a:solidFill>
                  <a:srgbClr val="1A979D"/>
                </a:solidFill>
                <a:latin typeface="TH Sarabun New" panose="020B0500040200020003" pitchFamily="34" charset="-34"/>
                <a:ea typeface="Arial Unicode MS" panose="020B0604020202020204" pitchFamily="34" charset="-128"/>
                <a:cs typeface="TH Sarabun New" panose="020B0500040200020003" pitchFamily="34" charset="-34"/>
              </a:rPr>
              <a:t>ภาคปฎิบัติ </a:t>
            </a:r>
            <a:r>
              <a:rPr lang="en-US" b="1" dirty="0" err="1">
                <a:solidFill>
                  <a:srgbClr val="1A979D"/>
                </a:solidFill>
                <a:latin typeface="TH Sarabun New" panose="020B0500040200020003" pitchFamily="34" charset="-34"/>
                <a:ea typeface="Arial Unicode MS" panose="020B0604020202020204" pitchFamily="34" charset="-128"/>
                <a:cs typeface="TH Sarabun New" panose="020B0500040200020003" pitchFamily="34" charset="-34"/>
              </a:rPr>
              <a:t>NodeMCU</a:t>
            </a:r>
            <a:r>
              <a:rPr lang="en-US" b="1" dirty="0">
                <a:solidFill>
                  <a:srgbClr val="1A979D"/>
                </a:solidFill>
                <a:latin typeface="TH Sarabun New" panose="020B0500040200020003" pitchFamily="34" charset="-34"/>
                <a:ea typeface="Arial Unicode MS" panose="020B0604020202020204" pitchFamily="34" charset="-128"/>
                <a:cs typeface="TH Sarabun New" panose="020B0500040200020003" pitchFamily="34" charset="-34"/>
              </a:rPr>
              <a:t> Pin out</a:t>
            </a:r>
            <a:endParaRPr lang="th-TH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32752793-41AE-4662-8160-EE99A781710E}"/>
              </a:ext>
            </a:extLst>
          </p:cNvPr>
          <p:cNvCxnSpPr/>
          <p:nvPr/>
        </p:nvCxnSpPr>
        <p:spPr>
          <a:xfrm>
            <a:off x="2209800" y="1690688"/>
            <a:ext cx="8991600" cy="0"/>
          </a:xfrm>
          <a:prstGeom prst="line">
            <a:avLst/>
          </a:prstGeom>
          <a:ln w="57150">
            <a:solidFill>
              <a:srgbClr val="1A9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https://miro.medium.com/max/900/0*7dV2R3iaw5FreQ7Z.png">
            <a:extLst>
              <a:ext uri="{FF2B5EF4-FFF2-40B4-BE49-F238E27FC236}">
                <a16:creationId xmlns:a16="http://schemas.microsoft.com/office/drawing/2014/main" xmlns="" id="{7B938FAE-F3AE-4C69-B847-45FA2DF2DF9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98" t="21277" r="38508" b="16975"/>
          <a:stretch/>
        </p:blipFill>
        <p:spPr bwMode="auto">
          <a:xfrm rot="5400000">
            <a:off x="920329" y="443813"/>
            <a:ext cx="869313" cy="170962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6" name="Picture 2" descr="ปฐมบท การใช้งานขา GPIO ESP8266 NodeMCU แบบ Digital | by C4psLOcks'z |  Educate's Blog | Medium">
            <a:extLst>
              <a:ext uri="{FF2B5EF4-FFF2-40B4-BE49-F238E27FC236}">
                <a16:creationId xmlns:a16="http://schemas.microsoft.com/office/drawing/2014/main" xmlns="" id="{DBF0490D-631D-4799-8806-538377DFC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586" y="1891472"/>
            <a:ext cx="7145516" cy="481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69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E1DBA9-F614-4D3A-911A-3CDC0E0BF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1A979D"/>
                </a:solidFill>
                <a:latin typeface="TH Sarabun New" panose="020B0500040200020003" pitchFamily="34" charset="-34"/>
                <a:ea typeface="Arial Unicode MS" panose="020B0604020202020204" pitchFamily="34" charset="-128"/>
                <a:cs typeface="TH Sarabun New" panose="020B0500040200020003" pitchFamily="34" charset="-34"/>
              </a:rPr>
              <a:t>ESP8266 </a:t>
            </a:r>
            <a:r>
              <a:rPr lang="en-US" b="1" dirty="0" smtClean="0">
                <a:solidFill>
                  <a:srgbClr val="1A979D"/>
                </a:solidFill>
                <a:latin typeface="TH Sarabun New" panose="020B0500040200020003" pitchFamily="34" charset="-34"/>
                <a:ea typeface="Arial Unicode MS" panose="020B0604020202020204" pitchFamily="34" charset="-128"/>
                <a:cs typeface="TH Sarabun New" panose="020B0500040200020003" pitchFamily="34" charset="-34"/>
              </a:rPr>
              <a:t>standalone </a:t>
            </a:r>
            <a:r>
              <a:rPr lang="en-US" b="1" dirty="0">
                <a:solidFill>
                  <a:srgbClr val="1A979D"/>
                </a:solidFill>
                <a:latin typeface="TH Sarabun New" panose="020B0500040200020003" pitchFamily="34" charset="-34"/>
                <a:ea typeface="Arial Unicode MS" panose="020B0604020202020204" pitchFamily="34" charset="-128"/>
                <a:cs typeface="TH Sarabun New" panose="020B0500040200020003" pitchFamily="34" charset="-34"/>
              </a:rPr>
              <a:t>chip </a:t>
            </a:r>
            <a:r>
              <a:rPr lang="en-US" b="1" dirty="0" smtClean="0">
                <a:solidFill>
                  <a:srgbClr val="1A979D"/>
                </a:solidFill>
                <a:latin typeface="TH Sarabun New" panose="020B0500040200020003" pitchFamily="34" charset="-34"/>
                <a:ea typeface="Arial Unicode MS" panose="020B0604020202020204" pitchFamily="34" charset="-128"/>
                <a:cs typeface="TH Sarabun New" panose="020B0500040200020003" pitchFamily="34" charset="-34"/>
              </a:rPr>
              <a:t>Sleep </a:t>
            </a:r>
            <a:r>
              <a:rPr lang="en-US" b="1" dirty="0">
                <a:solidFill>
                  <a:srgbClr val="1A979D"/>
                </a:solidFill>
                <a:latin typeface="TH Sarabun New" panose="020B0500040200020003" pitchFamily="34" charset="-34"/>
                <a:ea typeface="Arial Unicode MS" panose="020B0604020202020204" pitchFamily="34" charset="-128"/>
                <a:cs typeface="TH Sarabun New" panose="020B0500040200020003" pitchFamily="34" charset="-34"/>
              </a:rPr>
              <a:t>Mode </a:t>
            </a:r>
            <a:endParaRPr lang="th-TH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32752793-41AE-4662-8160-EE99A781710E}"/>
              </a:ext>
            </a:extLst>
          </p:cNvPr>
          <p:cNvCxnSpPr/>
          <p:nvPr/>
        </p:nvCxnSpPr>
        <p:spPr>
          <a:xfrm>
            <a:off x="2209800" y="1690688"/>
            <a:ext cx="8991600" cy="0"/>
          </a:xfrm>
          <a:prstGeom prst="line">
            <a:avLst/>
          </a:prstGeom>
          <a:ln w="57150">
            <a:solidFill>
              <a:srgbClr val="1A9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https://miro.medium.com/max/900/0*7dV2R3iaw5FreQ7Z.png">
            <a:extLst>
              <a:ext uri="{FF2B5EF4-FFF2-40B4-BE49-F238E27FC236}">
                <a16:creationId xmlns:a16="http://schemas.microsoft.com/office/drawing/2014/main" xmlns="" id="{7B938FAE-F3AE-4C69-B847-45FA2DF2DF9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98" t="21277" r="38508" b="16975"/>
          <a:stretch/>
        </p:blipFill>
        <p:spPr bwMode="auto">
          <a:xfrm rot="5400000">
            <a:off x="920329" y="443813"/>
            <a:ext cx="869313" cy="170962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angle 2"/>
          <p:cNvSpPr/>
          <p:nvPr/>
        </p:nvSpPr>
        <p:spPr>
          <a:xfrm>
            <a:off x="838200" y="1956085"/>
            <a:ext cx="108536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       </a:t>
            </a:r>
            <a:endParaRPr lang="th-TH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141874"/>
              </p:ext>
            </p:extLst>
          </p:nvPr>
        </p:nvGraphicFramePr>
        <p:xfrm>
          <a:off x="1155936" y="1825625"/>
          <a:ext cx="9834116" cy="465039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3243536"/>
                <a:gridCol w="2156603"/>
                <a:gridCol w="2380891"/>
                <a:gridCol w="2053086"/>
              </a:tblGrid>
              <a:tr h="48348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Item</a:t>
                      </a:r>
                      <a:endParaRPr lang="en-US" sz="2000" b="0" dirty="0">
                        <a:effectLst/>
                      </a:endParaRPr>
                    </a:p>
                  </a:txBody>
                  <a:tcPr marL="36627" marR="36627" marT="36627" marB="366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Modem-sleep</a:t>
                      </a:r>
                      <a:endParaRPr lang="en-US" sz="2000" b="0" dirty="0">
                        <a:effectLst/>
                      </a:endParaRPr>
                    </a:p>
                  </a:txBody>
                  <a:tcPr marL="36627" marR="36627" marT="36627" marB="366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Light-sleep</a:t>
                      </a:r>
                      <a:endParaRPr lang="en-US" sz="2000" b="0">
                        <a:effectLst/>
                      </a:endParaRPr>
                    </a:p>
                  </a:txBody>
                  <a:tcPr marL="36627" marR="36627" marT="36627" marB="366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Deep-sleep</a:t>
                      </a:r>
                      <a:endParaRPr lang="en-US" sz="2000" b="0">
                        <a:effectLst/>
                      </a:endParaRPr>
                    </a:p>
                  </a:txBody>
                  <a:tcPr marL="36627" marR="36627" marT="36627" marB="36627" anchor="ctr"/>
                </a:tc>
              </a:tr>
              <a:tr h="278368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Wi-Fi</a:t>
                      </a:r>
                      <a:endParaRPr lang="en-US" sz="2000" b="0">
                        <a:effectLst/>
                      </a:endParaRPr>
                    </a:p>
                  </a:txBody>
                  <a:tcPr marL="36627" marR="36627" marT="36627" marB="366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OFF</a:t>
                      </a:r>
                      <a:endParaRPr lang="en-US" sz="2000" b="0" dirty="0">
                        <a:effectLst/>
                      </a:endParaRPr>
                    </a:p>
                  </a:txBody>
                  <a:tcPr marL="36627" marR="36627" marT="36627" marB="366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OFF</a:t>
                      </a:r>
                      <a:endParaRPr lang="en-US" sz="2000" b="0">
                        <a:effectLst/>
                      </a:endParaRPr>
                    </a:p>
                  </a:txBody>
                  <a:tcPr marL="36627" marR="36627" marT="36627" marB="366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OFF</a:t>
                      </a:r>
                      <a:endParaRPr lang="en-US" sz="2000" b="0">
                        <a:effectLst/>
                      </a:endParaRPr>
                    </a:p>
                  </a:txBody>
                  <a:tcPr marL="36627" marR="36627" marT="36627" marB="36627" anchor="ctr"/>
                </a:tc>
              </a:tr>
              <a:tr h="483482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System clock</a:t>
                      </a:r>
                      <a:endParaRPr lang="en-US" sz="2000" b="0">
                        <a:effectLst/>
                      </a:endParaRPr>
                    </a:p>
                  </a:txBody>
                  <a:tcPr marL="36627" marR="36627" marT="36627" marB="366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ON</a:t>
                      </a:r>
                      <a:endParaRPr lang="en-US" sz="2000" b="0" dirty="0">
                        <a:effectLst/>
                      </a:endParaRPr>
                    </a:p>
                  </a:txBody>
                  <a:tcPr marL="36627" marR="36627" marT="36627" marB="366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OFF</a:t>
                      </a:r>
                      <a:endParaRPr lang="en-US" sz="2000" b="0">
                        <a:effectLst/>
                      </a:endParaRPr>
                    </a:p>
                  </a:txBody>
                  <a:tcPr marL="36627" marR="36627" marT="36627" marB="366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OFF</a:t>
                      </a:r>
                      <a:endParaRPr lang="en-US" sz="2000" b="0">
                        <a:effectLst/>
                      </a:endParaRPr>
                    </a:p>
                  </a:txBody>
                  <a:tcPr marL="36627" marR="36627" marT="36627" marB="36627" anchor="ctr"/>
                </a:tc>
              </a:tr>
              <a:tr h="278368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RTC</a:t>
                      </a:r>
                      <a:endParaRPr lang="en-US" sz="2000" b="0">
                        <a:effectLst/>
                      </a:endParaRPr>
                    </a:p>
                  </a:txBody>
                  <a:tcPr marL="36627" marR="36627" marT="36627" marB="366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ON</a:t>
                      </a:r>
                      <a:endParaRPr lang="en-US" sz="2000" b="0" dirty="0">
                        <a:effectLst/>
                      </a:endParaRPr>
                    </a:p>
                  </a:txBody>
                  <a:tcPr marL="36627" marR="36627" marT="36627" marB="366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ON</a:t>
                      </a:r>
                      <a:endParaRPr lang="en-US" sz="2000" b="0" dirty="0">
                        <a:effectLst/>
                      </a:endParaRPr>
                    </a:p>
                  </a:txBody>
                  <a:tcPr marL="36627" marR="36627" marT="36627" marB="366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ON</a:t>
                      </a:r>
                      <a:endParaRPr lang="en-US" sz="2000" b="0">
                        <a:effectLst/>
                      </a:endParaRPr>
                    </a:p>
                  </a:txBody>
                  <a:tcPr marL="36627" marR="36627" marT="36627" marB="36627" anchor="ctr"/>
                </a:tc>
              </a:tr>
              <a:tr h="278368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CPU</a:t>
                      </a:r>
                      <a:endParaRPr lang="en-US" sz="2000" b="0">
                        <a:effectLst/>
                      </a:endParaRPr>
                    </a:p>
                  </a:txBody>
                  <a:tcPr marL="36627" marR="36627" marT="36627" marB="366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ON</a:t>
                      </a:r>
                      <a:endParaRPr lang="en-US" sz="2000" b="0">
                        <a:effectLst/>
                      </a:endParaRPr>
                    </a:p>
                  </a:txBody>
                  <a:tcPr marL="36627" marR="36627" marT="36627" marB="366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Pending</a:t>
                      </a:r>
                      <a:endParaRPr lang="en-US" sz="2000" b="0" dirty="0">
                        <a:effectLst/>
                      </a:endParaRPr>
                    </a:p>
                  </a:txBody>
                  <a:tcPr marL="36627" marR="36627" marT="36627" marB="366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OFF</a:t>
                      </a:r>
                      <a:endParaRPr lang="en-US" sz="2000" b="0">
                        <a:effectLst/>
                      </a:endParaRPr>
                    </a:p>
                  </a:txBody>
                  <a:tcPr marL="36627" marR="36627" marT="36627" marB="36627" anchor="ctr"/>
                </a:tc>
              </a:tr>
              <a:tr h="483482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Substrate current</a:t>
                      </a:r>
                      <a:endParaRPr lang="en-US" sz="2000" b="0">
                        <a:effectLst/>
                      </a:endParaRPr>
                    </a:p>
                  </a:txBody>
                  <a:tcPr marL="36627" marR="36627" marT="36627" marB="366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15 mA</a:t>
                      </a:r>
                      <a:endParaRPr lang="en-US" sz="2000" b="0">
                        <a:effectLst/>
                      </a:endParaRPr>
                    </a:p>
                  </a:txBody>
                  <a:tcPr marL="36627" marR="36627" marT="36627" marB="366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0.4 mA</a:t>
                      </a:r>
                      <a:endParaRPr lang="en-US" sz="2000" b="0" dirty="0">
                        <a:effectLst/>
                      </a:endParaRPr>
                    </a:p>
                  </a:txBody>
                  <a:tcPr marL="36627" marR="36627" marT="36627" marB="366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~20 </a:t>
                      </a:r>
                      <a:r>
                        <a:rPr lang="en-US" sz="2000" dirty="0" err="1">
                          <a:effectLst/>
                        </a:rPr>
                        <a:t>uA</a:t>
                      </a:r>
                      <a:endParaRPr lang="en-US" sz="2000" b="0" dirty="0">
                        <a:effectLst/>
                      </a:endParaRPr>
                    </a:p>
                  </a:txBody>
                  <a:tcPr marL="36627" marR="36627" marT="36627" marB="36627" anchor="ctr"/>
                </a:tc>
              </a:tr>
              <a:tr h="688596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Average current (DTIM = 1)</a:t>
                      </a:r>
                      <a:endParaRPr lang="en-US" sz="2000" b="0">
                        <a:effectLst/>
                      </a:endParaRPr>
                    </a:p>
                  </a:txBody>
                  <a:tcPr marL="36627" marR="36627" marT="36627" marB="366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16.2 mA</a:t>
                      </a:r>
                      <a:endParaRPr lang="en-US" sz="2000" b="0">
                        <a:effectLst/>
                      </a:endParaRPr>
                    </a:p>
                  </a:txBody>
                  <a:tcPr marL="36627" marR="36627" marT="36627" marB="366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1.8 mA</a:t>
                      </a:r>
                      <a:endParaRPr lang="en-US" sz="2000" b="0" dirty="0">
                        <a:effectLst/>
                      </a:endParaRPr>
                    </a:p>
                  </a:txBody>
                  <a:tcPr marL="36627" marR="36627" marT="36627" marB="366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>
                          <a:effectLst/>
                        </a:rPr>
                        <a:t>–</a:t>
                      </a:r>
                      <a:endParaRPr lang="th-TH" sz="2000" b="0">
                        <a:effectLst/>
                      </a:endParaRPr>
                    </a:p>
                  </a:txBody>
                  <a:tcPr marL="36627" marR="36627" marT="36627" marB="36627" anchor="ctr"/>
                </a:tc>
              </a:tr>
              <a:tr h="688596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Average current (DTIM = 3)</a:t>
                      </a:r>
                      <a:endParaRPr lang="en-US" sz="2000" b="0">
                        <a:effectLst/>
                      </a:endParaRPr>
                    </a:p>
                  </a:txBody>
                  <a:tcPr marL="36627" marR="36627" marT="36627" marB="366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15.4 mA</a:t>
                      </a:r>
                      <a:endParaRPr lang="en-US" sz="2000" b="0">
                        <a:effectLst/>
                      </a:endParaRPr>
                    </a:p>
                  </a:txBody>
                  <a:tcPr marL="36627" marR="36627" marT="36627" marB="366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0.9 mA</a:t>
                      </a:r>
                      <a:endParaRPr lang="en-US" sz="2000" b="0" dirty="0">
                        <a:effectLst/>
                      </a:endParaRPr>
                    </a:p>
                  </a:txBody>
                  <a:tcPr marL="36627" marR="36627" marT="36627" marB="366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effectLst/>
                        </a:rPr>
                        <a:t>–</a:t>
                      </a:r>
                      <a:endParaRPr lang="th-TH" sz="2000" b="0" dirty="0">
                        <a:effectLst/>
                      </a:endParaRPr>
                    </a:p>
                  </a:txBody>
                  <a:tcPr marL="36627" marR="36627" marT="36627" marB="36627" anchor="ctr"/>
                </a:tc>
              </a:tr>
              <a:tr h="688596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Average current (DTIM = 10)</a:t>
                      </a:r>
                      <a:endParaRPr lang="en-US" sz="2000" b="0">
                        <a:effectLst/>
                      </a:endParaRPr>
                    </a:p>
                  </a:txBody>
                  <a:tcPr marL="36627" marR="36627" marT="36627" marB="366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15.2 mA</a:t>
                      </a:r>
                      <a:endParaRPr lang="en-US" sz="2000" b="0">
                        <a:effectLst/>
                      </a:endParaRPr>
                    </a:p>
                  </a:txBody>
                  <a:tcPr marL="36627" marR="36627" marT="36627" marB="366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0.55 mA</a:t>
                      </a:r>
                      <a:endParaRPr lang="en-US" sz="2000" b="0">
                        <a:effectLst/>
                      </a:endParaRPr>
                    </a:p>
                  </a:txBody>
                  <a:tcPr marL="36627" marR="36627" marT="36627" marB="366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effectLst/>
                        </a:rPr>
                        <a:t>–</a:t>
                      </a:r>
                      <a:endParaRPr lang="th-TH" sz="2000" b="0" dirty="0">
                        <a:effectLst/>
                      </a:endParaRPr>
                    </a:p>
                  </a:txBody>
                  <a:tcPr marL="36627" marR="36627" marT="36627" marB="3662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3311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E1DBA9-F614-4D3A-911A-3CDC0E0BF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1A979D"/>
                </a:solidFill>
                <a:latin typeface="TH Sarabun New" panose="020B0500040200020003" pitchFamily="34" charset="-34"/>
                <a:ea typeface="Arial Unicode MS" panose="020B0604020202020204" pitchFamily="34" charset="-128"/>
                <a:cs typeface="TH Sarabun New" panose="020B0500040200020003" pitchFamily="34" charset="-34"/>
              </a:rPr>
              <a:t>Sleep Mode </a:t>
            </a:r>
            <a:endParaRPr lang="th-TH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32752793-41AE-4662-8160-EE99A781710E}"/>
              </a:ext>
            </a:extLst>
          </p:cNvPr>
          <p:cNvCxnSpPr/>
          <p:nvPr/>
        </p:nvCxnSpPr>
        <p:spPr>
          <a:xfrm>
            <a:off x="2209800" y="1690688"/>
            <a:ext cx="8991600" cy="0"/>
          </a:xfrm>
          <a:prstGeom prst="line">
            <a:avLst/>
          </a:prstGeom>
          <a:ln w="57150">
            <a:solidFill>
              <a:srgbClr val="1A9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https://miro.medium.com/max/900/0*7dV2R3iaw5FreQ7Z.png">
            <a:extLst>
              <a:ext uri="{FF2B5EF4-FFF2-40B4-BE49-F238E27FC236}">
                <a16:creationId xmlns:a16="http://schemas.microsoft.com/office/drawing/2014/main" xmlns="" id="{7B938FAE-F3AE-4C69-B847-45FA2DF2DF9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98" t="21277" r="38508" b="16975"/>
          <a:stretch/>
        </p:blipFill>
        <p:spPr bwMode="auto">
          <a:xfrm rot="5400000">
            <a:off x="920329" y="443813"/>
            <a:ext cx="869313" cy="170962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angle 2"/>
          <p:cNvSpPr/>
          <p:nvPr/>
        </p:nvSpPr>
        <p:spPr>
          <a:xfrm>
            <a:off x="838200" y="1956085"/>
            <a:ext cx="1085362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Mode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การทำงานของ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ESP8266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มีอยู่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โหมด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แต่ละโหมดจะ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มีการปิดการทำงาน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ภายในที่แตกต่าง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กันไป ทำ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ให้ใช้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พลังงาน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ต่างกัน </a:t>
            </a:r>
            <a:endParaRPr lang="en-US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Active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Mode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ทุก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ส่วนทำงาน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หมด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จะกินกระแสไฟฟ้า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ที่ประมาณ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60 mA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Modem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Sleep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จะปิดการทำงานเฉพาะโมเด็ม หรือการ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เชื่อมต่อ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WiFi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แต่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ในส่วนของ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CPU, System Clock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RTC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ยังคงทำงานอยู่ ในโหมดนี้จะกินกระแสอยู่ที่ราวๆ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15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Light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Sleep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ใน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โหมดนี้ จะปิด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WiFi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System Clock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ในส่วนของ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CPU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และส่วน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RTC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ยังคงทำงานตามปกติ โหมดนี้จะกินกระแสอยู่ที่ราวๆ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0.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4mA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Deep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Sleep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จะ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ทำการปิดทุกอย่าง ทั้ง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WiFi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System Clock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CPU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เปิด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การทำงานเฉพาะส่วนของ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RTC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เท่านั้น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โหมด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นี้จะกินกระแสอยู่ที่ราวๆ 20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uA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(0.02mA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กรณีใช้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ESP8266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บนบอร์ดพัฒนาอย่างเช่น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NodeMCU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ในโหมด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Deep Sleep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ก็จะกินกระแสสูงขึ้นเป็นประมาณ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20mA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เนื่องจากมีการใช้พลังงานไปกับอุปกรณ์อื่นๆบนบอร์ด อย่าง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IC Regulator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เป็นต้น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/>
              <a:t>         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490652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E1DBA9-F614-4D3A-911A-3CDC0E0BF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1A979D"/>
                </a:solidFill>
                <a:latin typeface="TH Sarabun New" panose="020B0500040200020003" pitchFamily="34" charset="-34"/>
                <a:ea typeface="Arial Unicode MS" panose="020B0604020202020204" pitchFamily="34" charset="-128"/>
                <a:cs typeface="TH Sarabun New" panose="020B0500040200020003" pitchFamily="34" charset="-34"/>
              </a:rPr>
              <a:t>Sleep Mode </a:t>
            </a:r>
            <a:endParaRPr lang="th-TH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32752793-41AE-4662-8160-EE99A781710E}"/>
              </a:ext>
            </a:extLst>
          </p:cNvPr>
          <p:cNvCxnSpPr/>
          <p:nvPr/>
        </p:nvCxnSpPr>
        <p:spPr>
          <a:xfrm>
            <a:off x="2209800" y="1690688"/>
            <a:ext cx="8991600" cy="0"/>
          </a:xfrm>
          <a:prstGeom prst="line">
            <a:avLst/>
          </a:prstGeom>
          <a:ln w="57150">
            <a:solidFill>
              <a:srgbClr val="1A9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https://miro.medium.com/max/900/0*7dV2R3iaw5FreQ7Z.png">
            <a:extLst>
              <a:ext uri="{FF2B5EF4-FFF2-40B4-BE49-F238E27FC236}">
                <a16:creationId xmlns:a16="http://schemas.microsoft.com/office/drawing/2014/main" xmlns="" id="{7B938FAE-F3AE-4C69-B847-45FA2DF2DF9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98" t="21277" r="38508" b="16975"/>
          <a:stretch/>
        </p:blipFill>
        <p:spPr bwMode="auto">
          <a:xfrm rot="5400000">
            <a:off x="920329" y="443813"/>
            <a:ext cx="869313" cy="170962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angle 2"/>
          <p:cNvSpPr/>
          <p:nvPr/>
        </p:nvSpPr>
        <p:spPr>
          <a:xfrm>
            <a:off x="838200" y="1956085"/>
            <a:ext cx="108536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 หากใช้ถ่าน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Panasonic AAA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ที่มีความจุ 300</a:t>
            </a:r>
            <a:r>
              <a:rPr lang="en-US" sz="36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mAh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จะ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คำนวณเวลา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ที่สามารถ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ใช้งานได้ดังนี้</a:t>
            </a:r>
          </a:p>
          <a:p>
            <a:pPr marL="514350" indent="296863">
              <a:buFont typeface="+mj-lt"/>
              <a:buAutoNum type="arabicParenR"/>
            </a:pP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Active Mode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จะใช้งานได้ประมาณ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ชั่วโมง</a:t>
            </a:r>
          </a:p>
          <a:p>
            <a:pPr marL="514350" indent="296863">
              <a:buFont typeface="+mj-lt"/>
              <a:buAutoNum type="arabicParenR"/>
            </a:pP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โหมด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Modem Sleep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จะใช้งานได้ประมาณ </a:t>
            </a:r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20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ชั่วโมง</a:t>
            </a:r>
          </a:p>
          <a:p>
            <a:pPr marL="514350" indent="296863">
              <a:buFont typeface="+mj-lt"/>
              <a:buAutoNum type="arabicParenR"/>
            </a:pP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โหมด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Light Sleep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จะใช้งานได้ประมาณ </a:t>
            </a:r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750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ชั่วโมง </a:t>
            </a:r>
            <a:endParaRPr lang="th-TH" sz="36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514350" indent="296863">
              <a:buFont typeface="+mj-lt"/>
              <a:buAutoNum type="arabicParenR"/>
            </a:pP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Deep Sleep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จะอยู่ได้ถึง </a:t>
            </a:r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15,000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ชั่วโมง 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625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วัน</a:t>
            </a:r>
            <a:endParaRPr lang="th-TH" sz="3600" dirty="0"/>
          </a:p>
        </p:txBody>
      </p:sp>
    </p:spTree>
    <p:extLst>
      <p:ext uri="{BB962C8B-B14F-4D97-AF65-F5344CB8AC3E}">
        <p14:creationId xmlns:p14="http://schemas.microsoft.com/office/powerpoint/2010/main" val="2017211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E1DBA9-F614-4D3A-911A-3CDC0E0BF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b="1" dirty="0" smtClean="0">
                <a:solidFill>
                  <a:srgbClr val="1A979D"/>
                </a:solidFill>
                <a:latin typeface="TH Sarabun New" panose="020B0500040200020003" pitchFamily="34" charset="-34"/>
                <a:ea typeface="Arial Unicode MS" panose="020B0604020202020204" pitchFamily="34" charset="-128"/>
                <a:cs typeface="TH Sarabun New" panose="020B0500040200020003" pitchFamily="34" charset="-34"/>
              </a:rPr>
              <a:t>ภาคปฏิบัติ </a:t>
            </a:r>
            <a:r>
              <a:rPr lang="th-TH" b="1" dirty="0">
                <a:solidFill>
                  <a:srgbClr val="1A979D"/>
                </a:solidFill>
                <a:latin typeface="TH Sarabun New" panose="020B0500040200020003" pitchFamily="34" charset="-34"/>
                <a:ea typeface="Arial Unicode MS" panose="020B0604020202020204" pitchFamily="34" charset="-128"/>
                <a:cs typeface="TH Sarabun New" panose="020B0500040200020003" pitchFamily="34" charset="-34"/>
              </a:rPr>
              <a:t>ควบคุมความชื้นดิน</a:t>
            </a:r>
            <a:endParaRPr lang="th-TH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32752793-41AE-4662-8160-EE99A781710E}"/>
              </a:ext>
            </a:extLst>
          </p:cNvPr>
          <p:cNvCxnSpPr/>
          <p:nvPr/>
        </p:nvCxnSpPr>
        <p:spPr>
          <a:xfrm>
            <a:off x="2209800" y="1690688"/>
            <a:ext cx="8991600" cy="0"/>
          </a:xfrm>
          <a:prstGeom prst="line">
            <a:avLst/>
          </a:prstGeom>
          <a:ln w="57150">
            <a:solidFill>
              <a:srgbClr val="1A9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https://miro.medium.com/max/900/0*7dV2R3iaw5FreQ7Z.png">
            <a:extLst>
              <a:ext uri="{FF2B5EF4-FFF2-40B4-BE49-F238E27FC236}">
                <a16:creationId xmlns:a16="http://schemas.microsoft.com/office/drawing/2014/main" xmlns="" id="{7B938FAE-F3AE-4C69-B847-45FA2DF2DF9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98" t="21277" r="38508" b="16975"/>
          <a:stretch/>
        </p:blipFill>
        <p:spPr bwMode="auto">
          <a:xfrm rot="5400000">
            <a:off x="920329" y="443813"/>
            <a:ext cx="869313" cy="170962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8AE3E71-CF7D-4306-830B-33F00B85991C}"/>
              </a:ext>
            </a:extLst>
          </p:cNvPr>
          <p:cNvSpPr/>
          <p:nvPr/>
        </p:nvSpPr>
        <p:spPr>
          <a:xfrm>
            <a:off x="3167651" y="6334780"/>
            <a:ext cx="58566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วงจรทดลองควบคุมความชื้นดินและ</a:t>
            </a:r>
            <a:r>
              <a:rPr lang="en-US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deep sleep mode</a:t>
            </a:r>
            <a:endParaRPr lang="th-T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981" y="1956069"/>
            <a:ext cx="5760090" cy="437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69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E1DBA9-F614-4D3A-911A-3CDC0E0BF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b="1" dirty="0">
                <a:solidFill>
                  <a:srgbClr val="1A979D"/>
                </a:solidFill>
                <a:latin typeface="TH Sarabun New" panose="020B0500040200020003" pitchFamily="34" charset="-34"/>
                <a:ea typeface="Arial Unicode MS" panose="020B0604020202020204" pitchFamily="34" charset="-128"/>
                <a:cs typeface="TH Sarabun New" panose="020B0500040200020003" pitchFamily="34" charset="-34"/>
              </a:rPr>
              <a:t>ภาคปฎิบัติ การควบคุม </a:t>
            </a:r>
            <a:r>
              <a:rPr lang="en-US" b="1" dirty="0">
                <a:solidFill>
                  <a:srgbClr val="1A979D"/>
                </a:solidFill>
                <a:latin typeface="TH Sarabun New" panose="020B0500040200020003" pitchFamily="34" charset="-34"/>
                <a:ea typeface="Arial Unicode MS" panose="020B0604020202020204" pitchFamily="34" charset="-128"/>
                <a:cs typeface="TH Sarabun New" panose="020B0500040200020003" pitchFamily="34" charset="-34"/>
              </a:rPr>
              <a:t>DC Motor</a:t>
            </a:r>
            <a:endParaRPr lang="th-TH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32752793-41AE-4662-8160-EE99A781710E}"/>
              </a:ext>
            </a:extLst>
          </p:cNvPr>
          <p:cNvCxnSpPr/>
          <p:nvPr/>
        </p:nvCxnSpPr>
        <p:spPr>
          <a:xfrm>
            <a:off x="2209800" y="1690688"/>
            <a:ext cx="8991600" cy="0"/>
          </a:xfrm>
          <a:prstGeom prst="line">
            <a:avLst/>
          </a:prstGeom>
          <a:ln w="57150">
            <a:solidFill>
              <a:srgbClr val="1A9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https://miro.medium.com/max/900/0*7dV2R3iaw5FreQ7Z.png">
            <a:extLst>
              <a:ext uri="{FF2B5EF4-FFF2-40B4-BE49-F238E27FC236}">
                <a16:creationId xmlns:a16="http://schemas.microsoft.com/office/drawing/2014/main" xmlns="" id="{7B938FAE-F3AE-4C69-B847-45FA2DF2DF9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98" t="21277" r="38508" b="16975"/>
          <a:stretch/>
        </p:blipFill>
        <p:spPr bwMode="auto">
          <a:xfrm rot="5400000">
            <a:off x="920329" y="443813"/>
            <a:ext cx="869313" cy="170962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8AE3E71-CF7D-4306-830B-33F00B85991C}"/>
              </a:ext>
            </a:extLst>
          </p:cNvPr>
          <p:cNvSpPr/>
          <p:nvPr/>
        </p:nvSpPr>
        <p:spPr>
          <a:xfrm>
            <a:off x="1786785" y="2298392"/>
            <a:ext cx="413141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/>
              <a:t>โปรแกรมทดลอง</a:t>
            </a:r>
            <a:r>
              <a:rPr lang="en-US" dirty="0"/>
              <a:t> </a:t>
            </a:r>
            <a:r>
              <a:rPr lang="en-US" dirty="0" err="1"/>
              <a:t>soilmoisture.ino</a:t>
            </a:r>
            <a:endParaRPr lang="th-T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A42ECE1-CA79-4304-B885-D7A5C5A76710}"/>
              </a:ext>
            </a:extLst>
          </p:cNvPr>
          <p:cNvSpPr/>
          <p:nvPr/>
        </p:nvSpPr>
        <p:spPr>
          <a:xfrm>
            <a:off x="2550524" y="4655436"/>
            <a:ext cx="27220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shorturl.at/qt156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xmlns="" id="{DD050F75-E377-44DF-B77C-5E2CF1D97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847" y="3619093"/>
            <a:ext cx="2595906" cy="2595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43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1514</TotalTime>
  <Words>359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 Unicode MS</vt:lpstr>
      <vt:lpstr>Angsana New</vt:lpstr>
      <vt:lpstr>Arial</vt:lpstr>
      <vt:lpstr>Calibri</vt:lpstr>
      <vt:lpstr>Calibri Light</vt:lpstr>
      <vt:lpstr>Cordia New</vt:lpstr>
      <vt:lpstr>TH Sarabun New</vt:lpstr>
      <vt:lpstr>TH SarabunPSK</vt:lpstr>
      <vt:lpstr>Office Theme</vt:lpstr>
      <vt:lpstr>PowerPoint Presentation</vt:lpstr>
      <vt:lpstr>ภาคปฎิบัติ NodeMCU Pin out</vt:lpstr>
      <vt:lpstr>ภาคปฎิบัติ NodeMCU Pin out</vt:lpstr>
      <vt:lpstr>ESP8266 standalone chip Sleep Mode </vt:lpstr>
      <vt:lpstr>Sleep Mode </vt:lpstr>
      <vt:lpstr>Sleep Mode </vt:lpstr>
      <vt:lpstr>ภาคปฏิบัติ ควบคุมความชื้นดิน</vt:lpstr>
      <vt:lpstr>ภาคปฎิบัติ การควบคุม DC Motor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Microsoft account</cp:lastModifiedBy>
  <cp:revision>22</cp:revision>
  <dcterms:created xsi:type="dcterms:W3CDTF">2020-10-31T22:59:59Z</dcterms:created>
  <dcterms:modified xsi:type="dcterms:W3CDTF">2021-10-30T02:48:18Z</dcterms:modified>
</cp:coreProperties>
</file>