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Cairo"/>
      <p:regular r:id="rId29"/>
      <p:bold r:id="rId30"/>
    </p:embeddedFont>
    <p:embeddedFont>
      <p:font typeface="Pathway Gothic One"/>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i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athwayGothicOne-regular.fntdata"/><Relationship Id="rId30" Type="http://schemas.openxmlformats.org/officeDocument/2006/relationships/font" Target="fonts/Cai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caecc2b42d_3_5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caecc2b42d_3_5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caecc2b42d_3_5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caecc2b42d_3_5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cbb5a082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cbb5a082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cbb5a082a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cbb5a082a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cd6a85f5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cd6a85f5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cd6a85f58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cd6a85f5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cd6a85f58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cd6a85f58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cd6a85f58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cd6a85f58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d06691a5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d06691a5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caecc2b42d_3_4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caecc2b42d_3_4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aecc2b42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aecc2b42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aecc2b42d_3_4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aecc2b42d_3_4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aecc2b42d_3_4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aecc2b42d_3_4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aecc2b42d_3_4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aecc2b42d_3_4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aecc2b42d_3_4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aecc2b42d_3_4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aecc2b42d_3_4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aecc2b42d_3_4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aecc2b42d_3_5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caecc2b42d_3_5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12.png"/><Relationship Id="rId4" Type="http://schemas.openxmlformats.org/officeDocument/2006/relationships/image" Target="../media/image3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bg>
      <p:bgPr>
        <a:blipFill>
          <a:blip r:embed="rId2">
            <a:alphaModFix/>
          </a:blip>
          <a:stretch>
            <a:fillRect/>
          </a:stretch>
        </a:blipFill>
      </p:bgPr>
    </p:bg>
    <p:spTree>
      <p:nvGrpSpPr>
        <p:cNvPr id="81" name="Shape 81"/>
        <p:cNvGrpSpPr/>
        <p:nvPr/>
      </p:nvGrpSpPr>
      <p:grpSpPr>
        <a:xfrm>
          <a:off x="0" y="0"/>
          <a:ext cx="0" cy="0"/>
          <a:chOff x="0" y="0"/>
          <a:chExt cx="0" cy="0"/>
        </a:xfrm>
      </p:grpSpPr>
      <p:pic>
        <p:nvPicPr>
          <p:cNvPr id="82" name="Google Shape;82;p13"/>
          <p:cNvPicPr preferRelativeResize="0"/>
          <p:nvPr/>
        </p:nvPicPr>
        <p:blipFill>
          <a:blip r:embed="rId3">
            <a:alphaModFix/>
          </a:blip>
          <a:stretch>
            <a:fillRect/>
          </a:stretch>
        </p:blipFill>
        <p:spPr>
          <a:xfrm flipH="1">
            <a:off x="0" y="4471800"/>
            <a:ext cx="9143999" cy="1253850"/>
          </a:xfrm>
          <a:prstGeom prst="rect">
            <a:avLst/>
          </a:prstGeom>
          <a:noFill/>
          <a:ln>
            <a:noFill/>
          </a:ln>
        </p:spPr>
      </p:pic>
      <p:grpSp>
        <p:nvGrpSpPr>
          <p:cNvPr id="83" name="Google Shape;83;p13"/>
          <p:cNvGrpSpPr/>
          <p:nvPr/>
        </p:nvGrpSpPr>
        <p:grpSpPr>
          <a:xfrm rot="5400000">
            <a:off x="-237745" y="1761252"/>
            <a:ext cx="377602" cy="902290"/>
            <a:chOff x="720000" y="540000"/>
            <a:chExt cx="234900" cy="561300"/>
          </a:xfrm>
        </p:grpSpPr>
        <p:sp>
          <p:nvSpPr>
            <p:cNvPr id="84" name="Google Shape;84;p13"/>
            <p:cNvSpPr/>
            <p:nvPr/>
          </p:nvSpPr>
          <p:spPr>
            <a:xfrm>
              <a:off x="720000" y="540000"/>
              <a:ext cx="58200" cy="582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720000" y="623850"/>
              <a:ext cx="58200" cy="582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720000" y="707700"/>
              <a:ext cx="58200" cy="582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720000" y="791550"/>
              <a:ext cx="58200" cy="582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720000" y="875400"/>
              <a:ext cx="58200" cy="582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720000" y="959250"/>
              <a:ext cx="58200" cy="582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720000" y="1043100"/>
              <a:ext cx="58200" cy="582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808350" y="540000"/>
              <a:ext cx="58200" cy="582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808350" y="623850"/>
              <a:ext cx="58200" cy="582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808350" y="707700"/>
              <a:ext cx="58200" cy="582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808350" y="791550"/>
              <a:ext cx="58200" cy="582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808350" y="875400"/>
              <a:ext cx="58200" cy="582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808350" y="959250"/>
              <a:ext cx="58200" cy="582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808350" y="1043100"/>
              <a:ext cx="58200" cy="582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896700" y="540000"/>
              <a:ext cx="58200" cy="582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896700" y="623850"/>
              <a:ext cx="58200" cy="582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896700" y="707700"/>
              <a:ext cx="58200" cy="582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896700" y="791550"/>
              <a:ext cx="58200" cy="582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896700" y="875400"/>
              <a:ext cx="58200" cy="582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896700" y="959250"/>
              <a:ext cx="58200" cy="582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896700" y="1043100"/>
              <a:ext cx="58200" cy="582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13"/>
          <p:cNvGrpSpPr/>
          <p:nvPr/>
        </p:nvGrpSpPr>
        <p:grpSpPr>
          <a:xfrm flipH="1" rot="5400000">
            <a:off x="8163143" y="4132202"/>
            <a:ext cx="235623" cy="1441521"/>
            <a:chOff x="8478680" y="2824527"/>
            <a:chExt cx="235623" cy="1441521"/>
          </a:xfrm>
        </p:grpSpPr>
        <p:sp>
          <p:nvSpPr>
            <p:cNvPr id="106" name="Google Shape;106;p13"/>
            <p:cNvSpPr/>
            <p:nvPr/>
          </p:nvSpPr>
          <p:spPr>
            <a:xfrm>
              <a:off x="8478680" y="3363714"/>
              <a:ext cx="93600" cy="936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8478680" y="3498503"/>
              <a:ext cx="93600" cy="936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8478680" y="3633292"/>
              <a:ext cx="93600" cy="936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8478680" y="3768081"/>
              <a:ext cx="93600" cy="936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8478680" y="3902870"/>
              <a:ext cx="93600" cy="936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8478680" y="4037659"/>
              <a:ext cx="93600" cy="936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8478680" y="4172447"/>
              <a:ext cx="93600" cy="936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8620703" y="2824527"/>
              <a:ext cx="93600" cy="936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8620703" y="2959316"/>
              <a:ext cx="93600" cy="936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8620703" y="3094104"/>
              <a:ext cx="93600" cy="936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8620703" y="3228893"/>
              <a:ext cx="93600" cy="936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8620703" y="3363682"/>
              <a:ext cx="93600" cy="936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8620703" y="3498471"/>
              <a:ext cx="93600" cy="936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8620703" y="3633260"/>
              <a:ext cx="93600" cy="93600"/>
            </a:xfrm>
            <a:prstGeom prst="ellipse">
              <a:avLst/>
            </a:pr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0" name="Google Shape;120;p13"/>
          <p:cNvPicPr preferRelativeResize="0"/>
          <p:nvPr/>
        </p:nvPicPr>
        <p:blipFill>
          <a:blip r:embed="rId4">
            <a:alphaModFix/>
          </a:blip>
          <a:stretch>
            <a:fillRect/>
          </a:stretch>
        </p:blipFill>
        <p:spPr>
          <a:xfrm rot="-8888719">
            <a:off x="7548086" y="-644479"/>
            <a:ext cx="2896575" cy="2368970"/>
          </a:xfrm>
          <a:prstGeom prst="rect">
            <a:avLst/>
          </a:prstGeom>
          <a:noFill/>
          <a:ln>
            <a:noFill/>
          </a:ln>
        </p:spPr>
      </p:pic>
      <p:sp>
        <p:nvSpPr>
          <p:cNvPr id="121" name="Google Shape;121;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2" name="Google Shape;122;p13"/>
          <p:cNvSpPr txBox="1"/>
          <p:nvPr>
            <p:ph idx="1" type="subTitle"/>
          </p:nvPr>
        </p:nvSpPr>
        <p:spPr>
          <a:xfrm>
            <a:off x="720000" y="2720225"/>
            <a:ext cx="2086200" cy="42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Pathway Gothic One"/>
              <a:buNone/>
              <a:defRPr b="1" sz="2200">
                <a:solidFill>
                  <a:schemeClr val="lt1"/>
                </a:solidFill>
                <a:latin typeface="Pathway Gothic One"/>
                <a:ea typeface="Pathway Gothic One"/>
                <a:cs typeface="Pathway Gothic One"/>
                <a:sym typeface="Pathway Gothic One"/>
              </a:defRPr>
            </a:lvl1pPr>
            <a:lvl2pPr lvl="1" rtl="0" algn="ctr">
              <a:lnSpc>
                <a:spcPct val="100000"/>
              </a:lnSpc>
              <a:spcBef>
                <a:spcPts val="0"/>
              </a:spcBef>
              <a:spcAft>
                <a:spcPts val="0"/>
              </a:spcAft>
              <a:buSzPts val="2000"/>
              <a:buFont typeface="Pathway Gothic One"/>
              <a:buNone/>
              <a:defRPr b="1" sz="2000">
                <a:latin typeface="Pathway Gothic One"/>
                <a:ea typeface="Pathway Gothic One"/>
                <a:cs typeface="Pathway Gothic One"/>
                <a:sym typeface="Pathway Gothic One"/>
              </a:defRPr>
            </a:lvl2pPr>
            <a:lvl3pPr lvl="2" rtl="0" algn="ctr">
              <a:lnSpc>
                <a:spcPct val="100000"/>
              </a:lnSpc>
              <a:spcBef>
                <a:spcPts val="0"/>
              </a:spcBef>
              <a:spcAft>
                <a:spcPts val="0"/>
              </a:spcAft>
              <a:buSzPts val="2000"/>
              <a:buFont typeface="Pathway Gothic One"/>
              <a:buNone/>
              <a:defRPr b="1" sz="2000">
                <a:latin typeface="Pathway Gothic One"/>
                <a:ea typeface="Pathway Gothic One"/>
                <a:cs typeface="Pathway Gothic One"/>
                <a:sym typeface="Pathway Gothic One"/>
              </a:defRPr>
            </a:lvl3pPr>
            <a:lvl4pPr lvl="3" rtl="0" algn="ctr">
              <a:lnSpc>
                <a:spcPct val="100000"/>
              </a:lnSpc>
              <a:spcBef>
                <a:spcPts val="0"/>
              </a:spcBef>
              <a:spcAft>
                <a:spcPts val="0"/>
              </a:spcAft>
              <a:buSzPts val="2000"/>
              <a:buFont typeface="Pathway Gothic One"/>
              <a:buNone/>
              <a:defRPr b="1" sz="2000">
                <a:latin typeface="Pathway Gothic One"/>
                <a:ea typeface="Pathway Gothic One"/>
                <a:cs typeface="Pathway Gothic One"/>
                <a:sym typeface="Pathway Gothic One"/>
              </a:defRPr>
            </a:lvl4pPr>
            <a:lvl5pPr lvl="4" rtl="0" algn="ctr">
              <a:lnSpc>
                <a:spcPct val="100000"/>
              </a:lnSpc>
              <a:spcBef>
                <a:spcPts val="0"/>
              </a:spcBef>
              <a:spcAft>
                <a:spcPts val="0"/>
              </a:spcAft>
              <a:buSzPts val="2000"/>
              <a:buFont typeface="Pathway Gothic One"/>
              <a:buNone/>
              <a:defRPr b="1" sz="2000">
                <a:latin typeface="Pathway Gothic One"/>
                <a:ea typeface="Pathway Gothic One"/>
                <a:cs typeface="Pathway Gothic One"/>
                <a:sym typeface="Pathway Gothic One"/>
              </a:defRPr>
            </a:lvl5pPr>
            <a:lvl6pPr lvl="5" rtl="0" algn="ctr">
              <a:lnSpc>
                <a:spcPct val="100000"/>
              </a:lnSpc>
              <a:spcBef>
                <a:spcPts val="0"/>
              </a:spcBef>
              <a:spcAft>
                <a:spcPts val="0"/>
              </a:spcAft>
              <a:buSzPts val="2000"/>
              <a:buFont typeface="Pathway Gothic One"/>
              <a:buNone/>
              <a:defRPr b="1" sz="2000">
                <a:latin typeface="Pathway Gothic One"/>
                <a:ea typeface="Pathway Gothic One"/>
                <a:cs typeface="Pathway Gothic One"/>
                <a:sym typeface="Pathway Gothic One"/>
              </a:defRPr>
            </a:lvl6pPr>
            <a:lvl7pPr lvl="6" rtl="0" algn="ctr">
              <a:lnSpc>
                <a:spcPct val="100000"/>
              </a:lnSpc>
              <a:spcBef>
                <a:spcPts val="0"/>
              </a:spcBef>
              <a:spcAft>
                <a:spcPts val="0"/>
              </a:spcAft>
              <a:buSzPts val="2000"/>
              <a:buFont typeface="Pathway Gothic One"/>
              <a:buNone/>
              <a:defRPr b="1" sz="2000">
                <a:latin typeface="Pathway Gothic One"/>
                <a:ea typeface="Pathway Gothic One"/>
                <a:cs typeface="Pathway Gothic One"/>
                <a:sym typeface="Pathway Gothic One"/>
              </a:defRPr>
            </a:lvl7pPr>
            <a:lvl8pPr lvl="7" rtl="0" algn="ctr">
              <a:lnSpc>
                <a:spcPct val="100000"/>
              </a:lnSpc>
              <a:spcBef>
                <a:spcPts val="0"/>
              </a:spcBef>
              <a:spcAft>
                <a:spcPts val="0"/>
              </a:spcAft>
              <a:buSzPts val="2000"/>
              <a:buFont typeface="Pathway Gothic One"/>
              <a:buNone/>
              <a:defRPr b="1" sz="2000">
                <a:latin typeface="Pathway Gothic One"/>
                <a:ea typeface="Pathway Gothic One"/>
                <a:cs typeface="Pathway Gothic One"/>
                <a:sym typeface="Pathway Gothic One"/>
              </a:defRPr>
            </a:lvl8pPr>
            <a:lvl9pPr lvl="8" rtl="0" algn="ctr">
              <a:lnSpc>
                <a:spcPct val="100000"/>
              </a:lnSpc>
              <a:spcBef>
                <a:spcPts val="0"/>
              </a:spcBef>
              <a:spcAft>
                <a:spcPts val="0"/>
              </a:spcAft>
              <a:buSzPts val="2000"/>
              <a:buFont typeface="Pathway Gothic One"/>
              <a:buNone/>
              <a:defRPr b="1" sz="2000">
                <a:latin typeface="Pathway Gothic One"/>
                <a:ea typeface="Pathway Gothic One"/>
                <a:cs typeface="Pathway Gothic One"/>
                <a:sym typeface="Pathway Gothic One"/>
              </a:defRPr>
            </a:lvl9pPr>
          </a:lstStyle>
          <a:p/>
        </p:txBody>
      </p:sp>
      <p:sp>
        <p:nvSpPr>
          <p:cNvPr id="123" name="Google Shape;123;p13"/>
          <p:cNvSpPr txBox="1"/>
          <p:nvPr>
            <p:ph idx="2" type="subTitle"/>
          </p:nvPr>
        </p:nvSpPr>
        <p:spPr>
          <a:xfrm>
            <a:off x="720000" y="3148925"/>
            <a:ext cx="2086200" cy="98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 name="Google Shape;124;p13"/>
          <p:cNvSpPr txBox="1"/>
          <p:nvPr>
            <p:ph idx="3" type="subTitle"/>
          </p:nvPr>
        </p:nvSpPr>
        <p:spPr>
          <a:xfrm>
            <a:off x="3528900" y="2720225"/>
            <a:ext cx="2086200" cy="42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Pathway Gothic One"/>
              <a:buNone/>
              <a:defRPr b="1" sz="2200">
                <a:solidFill>
                  <a:schemeClr val="lt1"/>
                </a:solidFill>
                <a:latin typeface="Pathway Gothic One"/>
                <a:ea typeface="Pathway Gothic One"/>
                <a:cs typeface="Pathway Gothic One"/>
                <a:sym typeface="Pathway Gothic One"/>
              </a:defRPr>
            </a:lvl1pPr>
            <a:lvl2pPr lvl="1" rtl="0" algn="ctr">
              <a:lnSpc>
                <a:spcPct val="100000"/>
              </a:lnSpc>
              <a:spcBef>
                <a:spcPts val="0"/>
              </a:spcBef>
              <a:spcAft>
                <a:spcPts val="0"/>
              </a:spcAft>
              <a:buSzPts val="2000"/>
              <a:buFont typeface="Pathway Gothic One"/>
              <a:buNone/>
              <a:defRPr b="1" sz="2000">
                <a:latin typeface="Pathway Gothic One"/>
                <a:ea typeface="Pathway Gothic One"/>
                <a:cs typeface="Pathway Gothic One"/>
                <a:sym typeface="Pathway Gothic One"/>
              </a:defRPr>
            </a:lvl2pPr>
            <a:lvl3pPr lvl="2" rtl="0" algn="ctr">
              <a:lnSpc>
                <a:spcPct val="100000"/>
              </a:lnSpc>
              <a:spcBef>
                <a:spcPts val="0"/>
              </a:spcBef>
              <a:spcAft>
                <a:spcPts val="0"/>
              </a:spcAft>
              <a:buSzPts val="2000"/>
              <a:buFont typeface="Pathway Gothic One"/>
              <a:buNone/>
              <a:defRPr b="1" sz="2000">
                <a:latin typeface="Pathway Gothic One"/>
                <a:ea typeface="Pathway Gothic One"/>
                <a:cs typeface="Pathway Gothic One"/>
                <a:sym typeface="Pathway Gothic One"/>
              </a:defRPr>
            </a:lvl3pPr>
            <a:lvl4pPr lvl="3" rtl="0" algn="ctr">
              <a:lnSpc>
                <a:spcPct val="100000"/>
              </a:lnSpc>
              <a:spcBef>
                <a:spcPts val="0"/>
              </a:spcBef>
              <a:spcAft>
                <a:spcPts val="0"/>
              </a:spcAft>
              <a:buSzPts val="2000"/>
              <a:buFont typeface="Pathway Gothic One"/>
              <a:buNone/>
              <a:defRPr b="1" sz="2000">
                <a:latin typeface="Pathway Gothic One"/>
                <a:ea typeface="Pathway Gothic One"/>
                <a:cs typeface="Pathway Gothic One"/>
                <a:sym typeface="Pathway Gothic One"/>
              </a:defRPr>
            </a:lvl4pPr>
            <a:lvl5pPr lvl="4" rtl="0" algn="ctr">
              <a:lnSpc>
                <a:spcPct val="100000"/>
              </a:lnSpc>
              <a:spcBef>
                <a:spcPts val="0"/>
              </a:spcBef>
              <a:spcAft>
                <a:spcPts val="0"/>
              </a:spcAft>
              <a:buSzPts val="2000"/>
              <a:buFont typeface="Pathway Gothic One"/>
              <a:buNone/>
              <a:defRPr b="1" sz="2000">
                <a:latin typeface="Pathway Gothic One"/>
                <a:ea typeface="Pathway Gothic One"/>
                <a:cs typeface="Pathway Gothic One"/>
                <a:sym typeface="Pathway Gothic One"/>
              </a:defRPr>
            </a:lvl5pPr>
            <a:lvl6pPr lvl="5" rtl="0" algn="ctr">
              <a:lnSpc>
                <a:spcPct val="100000"/>
              </a:lnSpc>
              <a:spcBef>
                <a:spcPts val="0"/>
              </a:spcBef>
              <a:spcAft>
                <a:spcPts val="0"/>
              </a:spcAft>
              <a:buSzPts val="2000"/>
              <a:buFont typeface="Pathway Gothic One"/>
              <a:buNone/>
              <a:defRPr b="1" sz="2000">
                <a:latin typeface="Pathway Gothic One"/>
                <a:ea typeface="Pathway Gothic One"/>
                <a:cs typeface="Pathway Gothic One"/>
                <a:sym typeface="Pathway Gothic One"/>
              </a:defRPr>
            </a:lvl6pPr>
            <a:lvl7pPr lvl="6" rtl="0" algn="ctr">
              <a:lnSpc>
                <a:spcPct val="100000"/>
              </a:lnSpc>
              <a:spcBef>
                <a:spcPts val="0"/>
              </a:spcBef>
              <a:spcAft>
                <a:spcPts val="0"/>
              </a:spcAft>
              <a:buSzPts val="2000"/>
              <a:buFont typeface="Pathway Gothic One"/>
              <a:buNone/>
              <a:defRPr b="1" sz="2000">
                <a:latin typeface="Pathway Gothic One"/>
                <a:ea typeface="Pathway Gothic One"/>
                <a:cs typeface="Pathway Gothic One"/>
                <a:sym typeface="Pathway Gothic One"/>
              </a:defRPr>
            </a:lvl7pPr>
            <a:lvl8pPr lvl="7" rtl="0" algn="ctr">
              <a:lnSpc>
                <a:spcPct val="100000"/>
              </a:lnSpc>
              <a:spcBef>
                <a:spcPts val="0"/>
              </a:spcBef>
              <a:spcAft>
                <a:spcPts val="0"/>
              </a:spcAft>
              <a:buSzPts val="2000"/>
              <a:buFont typeface="Pathway Gothic One"/>
              <a:buNone/>
              <a:defRPr b="1" sz="2000">
                <a:latin typeface="Pathway Gothic One"/>
                <a:ea typeface="Pathway Gothic One"/>
                <a:cs typeface="Pathway Gothic One"/>
                <a:sym typeface="Pathway Gothic One"/>
              </a:defRPr>
            </a:lvl8pPr>
            <a:lvl9pPr lvl="8" rtl="0" algn="ctr">
              <a:lnSpc>
                <a:spcPct val="100000"/>
              </a:lnSpc>
              <a:spcBef>
                <a:spcPts val="0"/>
              </a:spcBef>
              <a:spcAft>
                <a:spcPts val="0"/>
              </a:spcAft>
              <a:buSzPts val="2000"/>
              <a:buFont typeface="Pathway Gothic One"/>
              <a:buNone/>
              <a:defRPr b="1" sz="2000">
                <a:latin typeface="Pathway Gothic One"/>
                <a:ea typeface="Pathway Gothic One"/>
                <a:cs typeface="Pathway Gothic One"/>
                <a:sym typeface="Pathway Gothic One"/>
              </a:defRPr>
            </a:lvl9pPr>
          </a:lstStyle>
          <a:p/>
        </p:txBody>
      </p:sp>
      <p:sp>
        <p:nvSpPr>
          <p:cNvPr id="125" name="Google Shape;125;p13"/>
          <p:cNvSpPr txBox="1"/>
          <p:nvPr>
            <p:ph idx="4" type="subTitle"/>
          </p:nvPr>
        </p:nvSpPr>
        <p:spPr>
          <a:xfrm>
            <a:off x="3528900" y="3148925"/>
            <a:ext cx="2086200" cy="98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 name="Google Shape;126;p13"/>
          <p:cNvSpPr txBox="1"/>
          <p:nvPr>
            <p:ph idx="5" type="subTitle"/>
          </p:nvPr>
        </p:nvSpPr>
        <p:spPr>
          <a:xfrm>
            <a:off x="6337800" y="2720225"/>
            <a:ext cx="2086200" cy="42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Pathway Gothic One"/>
              <a:buNone/>
              <a:defRPr b="1" sz="2200">
                <a:solidFill>
                  <a:schemeClr val="lt1"/>
                </a:solidFill>
                <a:latin typeface="Pathway Gothic One"/>
                <a:ea typeface="Pathway Gothic One"/>
                <a:cs typeface="Pathway Gothic One"/>
                <a:sym typeface="Pathway Gothic One"/>
              </a:defRPr>
            </a:lvl1pPr>
            <a:lvl2pPr lvl="1" rtl="0" algn="ctr">
              <a:lnSpc>
                <a:spcPct val="100000"/>
              </a:lnSpc>
              <a:spcBef>
                <a:spcPts val="0"/>
              </a:spcBef>
              <a:spcAft>
                <a:spcPts val="0"/>
              </a:spcAft>
              <a:buSzPts val="2000"/>
              <a:buFont typeface="Pathway Gothic One"/>
              <a:buNone/>
              <a:defRPr b="1" sz="2000">
                <a:latin typeface="Pathway Gothic One"/>
                <a:ea typeface="Pathway Gothic One"/>
                <a:cs typeface="Pathway Gothic One"/>
                <a:sym typeface="Pathway Gothic One"/>
              </a:defRPr>
            </a:lvl2pPr>
            <a:lvl3pPr lvl="2" rtl="0" algn="ctr">
              <a:lnSpc>
                <a:spcPct val="100000"/>
              </a:lnSpc>
              <a:spcBef>
                <a:spcPts val="0"/>
              </a:spcBef>
              <a:spcAft>
                <a:spcPts val="0"/>
              </a:spcAft>
              <a:buSzPts val="2000"/>
              <a:buFont typeface="Pathway Gothic One"/>
              <a:buNone/>
              <a:defRPr b="1" sz="2000">
                <a:latin typeface="Pathway Gothic One"/>
                <a:ea typeface="Pathway Gothic One"/>
                <a:cs typeface="Pathway Gothic One"/>
                <a:sym typeface="Pathway Gothic One"/>
              </a:defRPr>
            </a:lvl3pPr>
            <a:lvl4pPr lvl="3" rtl="0" algn="ctr">
              <a:lnSpc>
                <a:spcPct val="100000"/>
              </a:lnSpc>
              <a:spcBef>
                <a:spcPts val="0"/>
              </a:spcBef>
              <a:spcAft>
                <a:spcPts val="0"/>
              </a:spcAft>
              <a:buSzPts val="2000"/>
              <a:buFont typeface="Pathway Gothic One"/>
              <a:buNone/>
              <a:defRPr b="1" sz="2000">
                <a:latin typeface="Pathway Gothic One"/>
                <a:ea typeface="Pathway Gothic One"/>
                <a:cs typeface="Pathway Gothic One"/>
                <a:sym typeface="Pathway Gothic One"/>
              </a:defRPr>
            </a:lvl4pPr>
            <a:lvl5pPr lvl="4" rtl="0" algn="ctr">
              <a:lnSpc>
                <a:spcPct val="100000"/>
              </a:lnSpc>
              <a:spcBef>
                <a:spcPts val="0"/>
              </a:spcBef>
              <a:spcAft>
                <a:spcPts val="0"/>
              </a:spcAft>
              <a:buSzPts val="2000"/>
              <a:buFont typeface="Pathway Gothic One"/>
              <a:buNone/>
              <a:defRPr b="1" sz="2000">
                <a:latin typeface="Pathway Gothic One"/>
                <a:ea typeface="Pathway Gothic One"/>
                <a:cs typeface="Pathway Gothic One"/>
                <a:sym typeface="Pathway Gothic One"/>
              </a:defRPr>
            </a:lvl5pPr>
            <a:lvl6pPr lvl="5" rtl="0" algn="ctr">
              <a:lnSpc>
                <a:spcPct val="100000"/>
              </a:lnSpc>
              <a:spcBef>
                <a:spcPts val="0"/>
              </a:spcBef>
              <a:spcAft>
                <a:spcPts val="0"/>
              </a:spcAft>
              <a:buSzPts val="2000"/>
              <a:buFont typeface="Pathway Gothic One"/>
              <a:buNone/>
              <a:defRPr b="1" sz="2000">
                <a:latin typeface="Pathway Gothic One"/>
                <a:ea typeface="Pathway Gothic One"/>
                <a:cs typeface="Pathway Gothic One"/>
                <a:sym typeface="Pathway Gothic One"/>
              </a:defRPr>
            </a:lvl6pPr>
            <a:lvl7pPr lvl="6" rtl="0" algn="ctr">
              <a:lnSpc>
                <a:spcPct val="100000"/>
              </a:lnSpc>
              <a:spcBef>
                <a:spcPts val="0"/>
              </a:spcBef>
              <a:spcAft>
                <a:spcPts val="0"/>
              </a:spcAft>
              <a:buSzPts val="2000"/>
              <a:buFont typeface="Pathway Gothic One"/>
              <a:buNone/>
              <a:defRPr b="1" sz="2000">
                <a:latin typeface="Pathway Gothic One"/>
                <a:ea typeface="Pathway Gothic One"/>
                <a:cs typeface="Pathway Gothic One"/>
                <a:sym typeface="Pathway Gothic One"/>
              </a:defRPr>
            </a:lvl7pPr>
            <a:lvl8pPr lvl="7" rtl="0" algn="ctr">
              <a:lnSpc>
                <a:spcPct val="100000"/>
              </a:lnSpc>
              <a:spcBef>
                <a:spcPts val="0"/>
              </a:spcBef>
              <a:spcAft>
                <a:spcPts val="0"/>
              </a:spcAft>
              <a:buSzPts val="2000"/>
              <a:buFont typeface="Pathway Gothic One"/>
              <a:buNone/>
              <a:defRPr b="1" sz="2000">
                <a:latin typeface="Pathway Gothic One"/>
                <a:ea typeface="Pathway Gothic One"/>
                <a:cs typeface="Pathway Gothic One"/>
                <a:sym typeface="Pathway Gothic One"/>
              </a:defRPr>
            </a:lvl8pPr>
            <a:lvl9pPr lvl="8" rtl="0" algn="ctr">
              <a:lnSpc>
                <a:spcPct val="100000"/>
              </a:lnSpc>
              <a:spcBef>
                <a:spcPts val="0"/>
              </a:spcBef>
              <a:spcAft>
                <a:spcPts val="0"/>
              </a:spcAft>
              <a:buSzPts val="2000"/>
              <a:buFont typeface="Pathway Gothic One"/>
              <a:buNone/>
              <a:defRPr b="1" sz="2000">
                <a:latin typeface="Pathway Gothic One"/>
                <a:ea typeface="Pathway Gothic One"/>
                <a:cs typeface="Pathway Gothic One"/>
                <a:sym typeface="Pathway Gothic One"/>
              </a:defRPr>
            </a:lvl9pPr>
          </a:lstStyle>
          <a:p/>
        </p:txBody>
      </p:sp>
      <p:sp>
        <p:nvSpPr>
          <p:cNvPr id="127" name="Google Shape;127;p13"/>
          <p:cNvSpPr txBox="1"/>
          <p:nvPr>
            <p:ph idx="6" type="subTitle"/>
          </p:nvPr>
        </p:nvSpPr>
        <p:spPr>
          <a:xfrm>
            <a:off x="6337800" y="3148925"/>
            <a:ext cx="2086200" cy="98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1" Type="http://schemas.openxmlformats.org/officeDocument/2006/relationships/image" Target="../media/image6.jpg"/><Relationship Id="rId10" Type="http://schemas.openxmlformats.org/officeDocument/2006/relationships/image" Target="../media/image14.jpg"/><Relationship Id="rId13" Type="http://schemas.openxmlformats.org/officeDocument/2006/relationships/image" Target="../media/image18.jpg"/><Relationship Id="rId12" Type="http://schemas.openxmlformats.org/officeDocument/2006/relationships/image" Target="../media/image5.jpg"/><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jpg"/><Relationship Id="rId4" Type="http://schemas.openxmlformats.org/officeDocument/2006/relationships/image" Target="../media/image20.jpg"/><Relationship Id="rId9" Type="http://schemas.openxmlformats.org/officeDocument/2006/relationships/image" Target="../media/image15.jpg"/><Relationship Id="rId14" Type="http://schemas.openxmlformats.org/officeDocument/2006/relationships/image" Target="../media/image19.jpg"/><Relationship Id="rId5" Type="http://schemas.openxmlformats.org/officeDocument/2006/relationships/image" Target="../media/image17.jpg"/><Relationship Id="rId6" Type="http://schemas.openxmlformats.org/officeDocument/2006/relationships/image" Target="../media/image13.jpg"/><Relationship Id="rId7" Type="http://schemas.openxmlformats.org/officeDocument/2006/relationships/image" Target="../media/image11.jpg"/><Relationship Id="rId8" Type="http://schemas.openxmlformats.org/officeDocument/2006/relationships/image" Target="../media/image4.jpg"/></Relationships>
</file>

<file path=ppt/slides/_rels/slide15.xml.rels><?xml version="1.0" encoding="UTF-8" standalone="yes"?><Relationships xmlns="http://schemas.openxmlformats.org/package/2006/relationships"><Relationship Id="rId11" Type="http://schemas.openxmlformats.org/officeDocument/2006/relationships/image" Target="../media/image25.jpg"/><Relationship Id="rId10" Type="http://schemas.openxmlformats.org/officeDocument/2006/relationships/image" Target="../media/image34.jpg"/><Relationship Id="rId13" Type="http://schemas.openxmlformats.org/officeDocument/2006/relationships/image" Target="../media/image26.jpg"/><Relationship Id="rId12" Type="http://schemas.openxmlformats.org/officeDocument/2006/relationships/image" Target="../media/image36.jpg"/><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jpg"/><Relationship Id="rId4" Type="http://schemas.openxmlformats.org/officeDocument/2006/relationships/image" Target="../media/image22.jpg"/><Relationship Id="rId9" Type="http://schemas.openxmlformats.org/officeDocument/2006/relationships/image" Target="../media/image31.jpg"/><Relationship Id="rId14" Type="http://schemas.openxmlformats.org/officeDocument/2006/relationships/image" Target="../media/image28.jpg"/><Relationship Id="rId5" Type="http://schemas.openxmlformats.org/officeDocument/2006/relationships/image" Target="../media/image27.jpg"/><Relationship Id="rId6" Type="http://schemas.openxmlformats.org/officeDocument/2006/relationships/image" Target="../media/image24.jpg"/><Relationship Id="rId7" Type="http://schemas.openxmlformats.org/officeDocument/2006/relationships/image" Target="../media/image30.jpg"/><Relationship Id="rId8" Type="http://schemas.openxmlformats.org/officeDocument/2006/relationships/image" Target="../media/image2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5.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3.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16.jpg"/><Relationship Id="rId5"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4"/>
          <p:cNvSpPr txBox="1"/>
          <p:nvPr>
            <p:ph type="ctrTitle"/>
          </p:nvPr>
        </p:nvSpPr>
        <p:spPr>
          <a:xfrm>
            <a:off x="557900" y="18053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Context Encoders: Feature Learning by Inpainting </a:t>
            </a:r>
            <a:endParaRPr/>
          </a:p>
        </p:txBody>
      </p:sp>
      <p:sp>
        <p:nvSpPr>
          <p:cNvPr id="133" name="Google Shape;133;p14"/>
          <p:cNvSpPr txBox="1"/>
          <p:nvPr>
            <p:ph idx="1" type="subTitle"/>
          </p:nvPr>
        </p:nvSpPr>
        <p:spPr>
          <a:xfrm>
            <a:off x="698563" y="299466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 VISION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INSTRUCTOR: DR. ANOOP NAMBOODIRI</a:t>
            </a:r>
            <a:endParaRPr/>
          </a:p>
          <a:p>
            <a:pPr indent="0" lvl="0" marL="0" rtl="0" algn="l">
              <a:spcBef>
                <a:spcPts val="0"/>
              </a:spcBef>
              <a:spcAft>
                <a:spcPts val="0"/>
              </a:spcAft>
              <a:buNone/>
            </a:pPr>
            <a:r>
              <a:rPr lang="en"/>
              <a:t>TA MENTOR: SHREYA REDDY TERUPALLY</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grpSp>
        <p:nvGrpSpPr>
          <p:cNvPr id="228" name="Google Shape;228;p23"/>
          <p:cNvGrpSpPr/>
          <p:nvPr/>
        </p:nvGrpSpPr>
        <p:grpSpPr>
          <a:xfrm>
            <a:off x="357747" y="110326"/>
            <a:ext cx="2865241" cy="3689659"/>
            <a:chOff x="1660800" y="1171213"/>
            <a:chExt cx="1942800" cy="1569600"/>
          </a:xfrm>
        </p:grpSpPr>
        <p:sp>
          <p:nvSpPr>
            <p:cNvPr id="229" name="Google Shape;229;p23"/>
            <p:cNvSpPr/>
            <p:nvPr/>
          </p:nvSpPr>
          <p:spPr>
            <a:xfrm>
              <a:off x="1660800" y="1171213"/>
              <a:ext cx="1942800" cy="1569600"/>
            </a:xfrm>
            <a:prstGeom prst="round1Rect">
              <a:avLst>
                <a:gd fmla="val 17446" name="adj"/>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
            <p:cNvSpPr txBox="1"/>
            <p:nvPr/>
          </p:nvSpPr>
          <p:spPr>
            <a:xfrm>
              <a:off x="1879865" y="1413573"/>
              <a:ext cx="14517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FFFF00"/>
                  </a:solidFill>
                  <a:latin typeface="Roboto"/>
                  <a:ea typeface="Roboto"/>
                  <a:cs typeface="Roboto"/>
                  <a:sym typeface="Roboto"/>
                </a:rPr>
                <a:t>Central Region</a:t>
              </a:r>
              <a:endParaRPr b="1" sz="1300">
                <a:solidFill>
                  <a:srgbClr val="FFFF00"/>
                </a:solidFill>
                <a:latin typeface="Roboto"/>
                <a:ea typeface="Roboto"/>
                <a:cs typeface="Roboto"/>
                <a:sym typeface="Roboto"/>
              </a:endParaRPr>
            </a:p>
          </p:txBody>
        </p:sp>
        <p:sp>
          <p:nvSpPr>
            <p:cNvPr id="231" name="Google Shape;231;p23"/>
            <p:cNvSpPr txBox="1"/>
            <p:nvPr/>
          </p:nvSpPr>
          <p:spPr>
            <a:xfrm>
              <a:off x="1828299" y="1695748"/>
              <a:ext cx="1645200" cy="98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FFFFFF"/>
                  </a:solidFill>
                  <a:latin typeface="Roboto"/>
                  <a:ea typeface="Roboto"/>
                  <a:cs typeface="Roboto"/>
                  <a:sym typeface="Roboto"/>
                </a:rPr>
                <a:t>The simplest such shape is the central square patch in the image. While this works quite well for inpainting, the network learns low level image features that latch onto the boundary of the central mask. Those low level image features tend not to generalize well to images without masks,  hence the features learned are not very general.</a:t>
              </a:r>
              <a:endParaRPr sz="1000">
                <a:solidFill>
                  <a:srgbClr val="FFFFFF"/>
                </a:solidFill>
                <a:latin typeface="Roboto"/>
                <a:ea typeface="Roboto"/>
                <a:cs typeface="Roboto"/>
                <a:sym typeface="Roboto"/>
              </a:endParaRPr>
            </a:p>
          </p:txBody>
        </p:sp>
      </p:grpSp>
      <p:grpSp>
        <p:nvGrpSpPr>
          <p:cNvPr id="232" name="Google Shape;232;p23"/>
          <p:cNvGrpSpPr/>
          <p:nvPr/>
        </p:nvGrpSpPr>
        <p:grpSpPr>
          <a:xfrm>
            <a:off x="3218564" y="110326"/>
            <a:ext cx="2865241" cy="3689659"/>
            <a:chOff x="3600600" y="1170963"/>
            <a:chExt cx="1942800" cy="1569600"/>
          </a:xfrm>
        </p:grpSpPr>
        <p:sp>
          <p:nvSpPr>
            <p:cNvPr id="233" name="Google Shape;233;p23"/>
            <p:cNvSpPr/>
            <p:nvPr/>
          </p:nvSpPr>
          <p:spPr>
            <a:xfrm>
              <a:off x="3600600" y="1170963"/>
              <a:ext cx="1942800" cy="1569600"/>
            </a:xfrm>
            <a:prstGeom prst="round2SameRect">
              <a:avLst>
                <a:gd fmla="val 18098" name="adj1"/>
                <a:gd fmla="val 0" name="adj2"/>
              </a:avLst>
            </a:prstGeom>
            <a:solidFill>
              <a:srgbClr val="0E65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txBox="1"/>
            <p:nvPr/>
          </p:nvSpPr>
          <p:spPr>
            <a:xfrm>
              <a:off x="3819008" y="1413573"/>
              <a:ext cx="14517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FFFF00"/>
                  </a:solidFill>
                  <a:latin typeface="Roboto"/>
                  <a:ea typeface="Roboto"/>
                  <a:cs typeface="Roboto"/>
                  <a:sym typeface="Roboto"/>
                </a:rPr>
                <a:t>Random Block</a:t>
              </a:r>
              <a:endParaRPr b="1" sz="1300">
                <a:solidFill>
                  <a:srgbClr val="FFFF00"/>
                </a:solidFill>
                <a:latin typeface="Roboto"/>
                <a:ea typeface="Roboto"/>
                <a:cs typeface="Roboto"/>
                <a:sym typeface="Roboto"/>
              </a:endParaRPr>
            </a:p>
          </p:txBody>
        </p:sp>
        <p:sp>
          <p:nvSpPr>
            <p:cNvPr id="235" name="Google Shape;235;p23"/>
            <p:cNvSpPr txBox="1"/>
            <p:nvPr/>
          </p:nvSpPr>
          <p:spPr>
            <a:xfrm>
              <a:off x="3911045" y="1540841"/>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FFFFFF"/>
                  </a:solidFill>
                  <a:latin typeface="Roboto"/>
                  <a:ea typeface="Roboto"/>
                  <a:cs typeface="Roboto"/>
                  <a:sym typeface="Roboto"/>
                </a:rPr>
                <a:t>To prevent the network from latching on the the constant boundary of the masked region, we randomize the masking process. Instead of choosing a single large mask at a fixed location, we remove a number o</a:t>
              </a:r>
              <a:r>
                <a:rPr lang="en" sz="1000">
                  <a:solidFill>
                    <a:srgbClr val="FFFFFF"/>
                  </a:solidFill>
                  <a:latin typeface="Roboto"/>
                  <a:ea typeface="Roboto"/>
                  <a:cs typeface="Roboto"/>
                  <a:sym typeface="Roboto"/>
                </a:rPr>
                <a:t>f </a:t>
              </a:r>
              <a:r>
                <a:rPr lang="en" sz="1000">
                  <a:solidFill>
                    <a:srgbClr val="FFFFFF"/>
                  </a:solidFill>
                  <a:latin typeface="Roboto"/>
                  <a:ea typeface="Roboto"/>
                  <a:cs typeface="Roboto"/>
                  <a:sym typeface="Roboto"/>
                </a:rPr>
                <a:t>smaller possibly overlapping masks, covering up to 25% of the image. An example of this is shown in Figure 3b. However, the random block masking still has sharp boundaries convolutional features could latch onto.</a:t>
              </a:r>
              <a:endParaRPr sz="1000">
                <a:solidFill>
                  <a:srgbClr val="FFFFFF"/>
                </a:solidFill>
                <a:latin typeface="Roboto"/>
                <a:ea typeface="Roboto"/>
                <a:cs typeface="Roboto"/>
                <a:sym typeface="Roboto"/>
              </a:endParaRPr>
            </a:p>
          </p:txBody>
        </p:sp>
      </p:grpSp>
      <p:grpSp>
        <p:nvGrpSpPr>
          <p:cNvPr id="236" name="Google Shape;236;p23"/>
          <p:cNvGrpSpPr/>
          <p:nvPr/>
        </p:nvGrpSpPr>
        <p:grpSpPr>
          <a:xfrm>
            <a:off x="6078547" y="150157"/>
            <a:ext cx="2865241" cy="3650012"/>
            <a:chOff x="5539816" y="1171213"/>
            <a:chExt cx="1942800" cy="1569695"/>
          </a:xfrm>
        </p:grpSpPr>
        <p:sp>
          <p:nvSpPr>
            <p:cNvPr id="237" name="Google Shape;237;p23"/>
            <p:cNvSpPr/>
            <p:nvPr/>
          </p:nvSpPr>
          <p:spPr>
            <a:xfrm flipH="1">
              <a:off x="5539816" y="1171213"/>
              <a:ext cx="1942800" cy="1569600"/>
            </a:xfrm>
            <a:prstGeom prst="round1Rect">
              <a:avLst>
                <a:gd fmla="val 17446"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txBox="1"/>
            <p:nvPr/>
          </p:nvSpPr>
          <p:spPr>
            <a:xfrm>
              <a:off x="5762399" y="1413573"/>
              <a:ext cx="14517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FFFF00"/>
                  </a:solidFill>
                  <a:latin typeface="Roboto"/>
                  <a:ea typeface="Roboto"/>
                  <a:cs typeface="Roboto"/>
                  <a:sym typeface="Roboto"/>
                </a:rPr>
                <a:t>Random Region</a:t>
              </a:r>
              <a:endParaRPr b="1" sz="1300">
                <a:solidFill>
                  <a:srgbClr val="FFFF00"/>
                </a:solidFill>
                <a:latin typeface="Roboto"/>
                <a:ea typeface="Roboto"/>
                <a:cs typeface="Roboto"/>
                <a:sym typeface="Roboto"/>
              </a:endParaRPr>
            </a:p>
          </p:txBody>
        </p:sp>
        <p:sp>
          <p:nvSpPr>
            <p:cNvPr id="239" name="Google Shape;239;p23"/>
            <p:cNvSpPr txBox="1"/>
            <p:nvPr/>
          </p:nvSpPr>
          <p:spPr>
            <a:xfrm>
              <a:off x="5762390" y="1579007"/>
              <a:ext cx="1451700" cy="116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FFFFFF"/>
                  </a:solidFill>
                  <a:latin typeface="Roboto"/>
                  <a:ea typeface="Roboto"/>
                  <a:cs typeface="Roboto"/>
                  <a:sym typeface="Roboto"/>
                </a:rPr>
                <a:t>To  completely  remove  those  boundaries,  removing  arbitrary  shapes from images can be tried. We deform those shapes and paste in arbitrary places in the other images, again covering up to ¼ of the image. We do not expect or want any correlation between the source segmentation mask and the image. We merely use those regions to prevent the network from learning low-level features corresponding to the removed mask.</a:t>
              </a:r>
              <a:endParaRPr sz="1000">
                <a:solidFill>
                  <a:srgbClr val="FFFFFF"/>
                </a:solidFill>
                <a:latin typeface="Roboto"/>
                <a:ea typeface="Roboto"/>
                <a:cs typeface="Roboto"/>
                <a:sym typeface="Roboto"/>
              </a:endParaRPr>
            </a:p>
          </p:txBody>
        </p:sp>
      </p:grpSp>
      <p:grpSp>
        <p:nvGrpSpPr>
          <p:cNvPr id="240" name="Google Shape;240;p23"/>
          <p:cNvGrpSpPr/>
          <p:nvPr/>
        </p:nvGrpSpPr>
        <p:grpSpPr>
          <a:xfrm>
            <a:off x="3031278" y="1487573"/>
            <a:ext cx="383940" cy="438084"/>
            <a:chOff x="3157188" y="909150"/>
            <a:chExt cx="470400" cy="470400"/>
          </a:xfrm>
        </p:grpSpPr>
        <p:sp>
          <p:nvSpPr>
            <p:cNvPr id="241" name="Google Shape;241;p23"/>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a:off x="3243138" y="995100"/>
              <a:ext cx="298500" cy="298500"/>
            </a:xfrm>
            <a:prstGeom prst="mathPlus">
              <a:avLst>
                <a:gd fmla="val 9900" name="adj1"/>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23"/>
          <p:cNvGrpSpPr/>
          <p:nvPr/>
        </p:nvGrpSpPr>
        <p:grpSpPr>
          <a:xfrm>
            <a:off x="5891030" y="1487573"/>
            <a:ext cx="383940" cy="438084"/>
            <a:chOff x="3157188" y="909150"/>
            <a:chExt cx="470400" cy="470400"/>
          </a:xfrm>
        </p:grpSpPr>
        <p:sp>
          <p:nvSpPr>
            <p:cNvPr id="244" name="Google Shape;244;p23"/>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a:off x="3243138" y="995100"/>
              <a:ext cx="298500" cy="298500"/>
            </a:xfrm>
            <a:prstGeom prst="mathPlus">
              <a:avLst>
                <a:gd fmla="val 9900" name="adj1"/>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 name="Google Shape;246;p23"/>
          <p:cNvGrpSpPr/>
          <p:nvPr/>
        </p:nvGrpSpPr>
        <p:grpSpPr>
          <a:xfrm>
            <a:off x="356925" y="3799981"/>
            <a:ext cx="8586876" cy="1128500"/>
            <a:chOff x="1660802" y="2747624"/>
            <a:chExt cx="5822400" cy="1224900"/>
          </a:xfrm>
        </p:grpSpPr>
        <p:sp>
          <p:nvSpPr>
            <p:cNvPr id="247" name="Google Shape;247;p23"/>
            <p:cNvSpPr/>
            <p:nvPr/>
          </p:nvSpPr>
          <p:spPr>
            <a:xfrm rot="10800000">
              <a:off x="1660802" y="2747624"/>
              <a:ext cx="5822400" cy="1224900"/>
            </a:xfrm>
            <a:prstGeom prst="round2SameRect">
              <a:avLst>
                <a:gd fmla="val 18098" name="adj1"/>
                <a:gd fmla="val 0" name="adj2"/>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
            <p:cNvSpPr txBox="1"/>
            <p:nvPr/>
          </p:nvSpPr>
          <p:spPr>
            <a:xfrm>
              <a:off x="2562907" y="3120250"/>
              <a:ext cx="4145100" cy="62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Roboto"/>
                  <a:ea typeface="Roboto"/>
                  <a:cs typeface="Roboto"/>
                  <a:sym typeface="Roboto"/>
                </a:rPr>
                <a:t>Various Strategies for image region removal </a:t>
              </a:r>
              <a:endParaRPr sz="2000">
                <a:solidFill>
                  <a:srgbClr val="FFFFFF"/>
                </a:solidFill>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a:r>
            <a:r>
              <a:rPr lang="en"/>
              <a:t>xperiments</a:t>
            </a:r>
            <a:endParaRPr/>
          </a:p>
        </p:txBody>
      </p:sp>
      <p:sp>
        <p:nvSpPr>
          <p:cNvPr id="254" name="Google Shape;254;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pipeline was implemented in tensorflow. </a:t>
            </a:r>
            <a:endParaRPr/>
          </a:p>
          <a:p>
            <a:pPr indent="-342900" lvl="0" marL="457200" rtl="0" algn="l">
              <a:spcBef>
                <a:spcPts val="0"/>
              </a:spcBef>
              <a:spcAft>
                <a:spcPts val="0"/>
              </a:spcAft>
              <a:buSzPts val="1800"/>
              <a:buChar char="●"/>
            </a:pPr>
            <a:r>
              <a:rPr lang="en"/>
              <a:t>The stochastic gradient descent solver, ADAM was used for optimization. The missing region in the masked input image is filled with constant mean value.</a:t>
            </a:r>
            <a:endParaRPr/>
          </a:p>
          <a:p>
            <a:pPr indent="-342900" lvl="0" marL="457200" rtl="0" algn="l">
              <a:spcBef>
                <a:spcPts val="0"/>
              </a:spcBef>
              <a:spcAft>
                <a:spcPts val="0"/>
              </a:spcAft>
              <a:buSzPts val="1800"/>
              <a:buChar char="●"/>
            </a:pPr>
            <a:r>
              <a:rPr lang="en"/>
              <a:t>The training and the other </a:t>
            </a:r>
            <a:r>
              <a:rPr lang="en"/>
              <a:t>parameters</a:t>
            </a:r>
            <a:r>
              <a:rPr lang="en"/>
              <a:t> are taken according to the paper.</a:t>
            </a:r>
            <a:endParaRPr/>
          </a:p>
          <a:p>
            <a:pPr indent="-342900" lvl="0" marL="457200" rtl="0" algn="l">
              <a:spcBef>
                <a:spcPts val="0"/>
              </a:spcBef>
              <a:spcAft>
                <a:spcPts val="0"/>
              </a:spcAft>
              <a:buSzPts val="1800"/>
              <a:buChar char="●"/>
            </a:pPr>
            <a:r>
              <a:rPr lang="en"/>
              <a:t>Pool-free encoders have been used instead as shown in the paper with replacing all pooling layers with convolutions of the same kernel size and stride. </a:t>
            </a:r>
            <a:endParaRPr/>
          </a:p>
          <a:p>
            <a:pPr indent="-342900" lvl="0" marL="457200" rtl="0" algn="l">
              <a:spcBef>
                <a:spcPts val="0"/>
              </a:spcBef>
              <a:spcAft>
                <a:spcPts val="0"/>
              </a:spcAft>
              <a:buSzPts val="1800"/>
              <a:buChar char="●"/>
            </a:pPr>
            <a:r>
              <a:rPr lang="en"/>
              <a:t>The overall stride of the network remains the same, but it results in finer inpainting. Intuitively, there is no reason to use pooling for reconstruction based networks.</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260" name="Google Shape;260;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now we are working mainly on Paris streetview dataset without the labels</a:t>
            </a:r>
            <a:endParaRPr/>
          </a:p>
          <a:p>
            <a:pPr indent="-342900" lvl="0" marL="457200" rtl="0" algn="l">
              <a:spcBef>
                <a:spcPts val="0"/>
              </a:spcBef>
              <a:spcAft>
                <a:spcPts val="0"/>
              </a:spcAft>
              <a:buSzPts val="1800"/>
              <a:buChar char="●"/>
            </a:pPr>
            <a:r>
              <a:rPr lang="en"/>
              <a:t>To be experimented on the lsun dataset</a:t>
            </a:r>
            <a:endParaRPr/>
          </a:p>
          <a:p>
            <a:pPr indent="-342900" lvl="0" marL="457200" rtl="0" algn="l">
              <a:spcBef>
                <a:spcPts val="0"/>
              </a:spcBef>
              <a:spcAft>
                <a:spcPts val="0"/>
              </a:spcAft>
              <a:buSzPts val="1800"/>
              <a:buChar char="●"/>
            </a:pPr>
            <a:r>
              <a:rPr lang="en"/>
              <a:t>Feature learning part is still </a:t>
            </a:r>
            <a:r>
              <a:rPr lang="en"/>
              <a:t>pending</a:t>
            </a:r>
            <a:r>
              <a:rPr lang="en"/>
              <a:t> and to be presented using Pretraining time, Classification accuracy, Detection, and Segmentation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26"/>
          <p:cNvPicPr preferRelativeResize="0"/>
          <p:nvPr/>
        </p:nvPicPr>
        <p:blipFill rotWithShape="1">
          <a:blip r:embed="rId3">
            <a:alphaModFix/>
          </a:blip>
          <a:srcRect b="15478" l="15251" r="16567" t="17806"/>
          <a:stretch/>
        </p:blipFill>
        <p:spPr>
          <a:xfrm>
            <a:off x="469775" y="111475"/>
            <a:ext cx="8519400" cy="46894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71" name="Google Shape;271;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2" name="Google Shape;272;p27"/>
          <p:cNvPicPr preferRelativeResize="0"/>
          <p:nvPr/>
        </p:nvPicPr>
        <p:blipFill>
          <a:blip r:embed="rId3">
            <a:alphaModFix/>
          </a:blip>
          <a:stretch>
            <a:fillRect/>
          </a:stretch>
        </p:blipFill>
        <p:spPr>
          <a:xfrm>
            <a:off x="311700" y="1229875"/>
            <a:ext cx="1219200" cy="1219200"/>
          </a:xfrm>
          <a:prstGeom prst="rect">
            <a:avLst/>
          </a:prstGeom>
          <a:noFill/>
          <a:ln>
            <a:noFill/>
          </a:ln>
        </p:spPr>
      </p:pic>
      <p:pic>
        <p:nvPicPr>
          <p:cNvPr id="273" name="Google Shape;273;p27"/>
          <p:cNvPicPr preferRelativeResize="0"/>
          <p:nvPr/>
        </p:nvPicPr>
        <p:blipFill>
          <a:blip r:embed="rId4">
            <a:alphaModFix/>
          </a:blip>
          <a:stretch>
            <a:fillRect/>
          </a:stretch>
        </p:blipFill>
        <p:spPr>
          <a:xfrm>
            <a:off x="1530900" y="1229875"/>
            <a:ext cx="1219200" cy="1219200"/>
          </a:xfrm>
          <a:prstGeom prst="rect">
            <a:avLst/>
          </a:prstGeom>
          <a:noFill/>
          <a:ln>
            <a:noFill/>
          </a:ln>
        </p:spPr>
      </p:pic>
      <p:pic>
        <p:nvPicPr>
          <p:cNvPr id="274" name="Google Shape;274;p27"/>
          <p:cNvPicPr preferRelativeResize="0"/>
          <p:nvPr/>
        </p:nvPicPr>
        <p:blipFill>
          <a:blip r:embed="rId5">
            <a:alphaModFix/>
          </a:blip>
          <a:stretch>
            <a:fillRect/>
          </a:stretch>
        </p:blipFill>
        <p:spPr>
          <a:xfrm>
            <a:off x="311700" y="2661150"/>
            <a:ext cx="1219200" cy="1219200"/>
          </a:xfrm>
          <a:prstGeom prst="rect">
            <a:avLst/>
          </a:prstGeom>
          <a:noFill/>
          <a:ln>
            <a:noFill/>
          </a:ln>
        </p:spPr>
      </p:pic>
      <p:pic>
        <p:nvPicPr>
          <p:cNvPr id="275" name="Google Shape;275;p27"/>
          <p:cNvPicPr preferRelativeResize="0"/>
          <p:nvPr/>
        </p:nvPicPr>
        <p:blipFill>
          <a:blip r:embed="rId6">
            <a:alphaModFix/>
          </a:blip>
          <a:stretch>
            <a:fillRect/>
          </a:stretch>
        </p:blipFill>
        <p:spPr>
          <a:xfrm>
            <a:off x="1530900" y="2661150"/>
            <a:ext cx="1219200" cy="1219200"/>
          </a:xfrm>
          <a:prstGeom prst="rect">
            <a:avLst/>
          </a:prstGeom>
          <a:noFill/>
          <a:ln>
            <a:noFill/>
          </a:ln>
        </p:spPr>
      </p:pic>
      <p:pic>
        <p:nvPicPr>
          <p:cNvPr id="276" name="Google Shape;276;p27"/>
          <p:cNvPicPr preferRelativeResize="0"/>
          <p:nvPr/>
        </p:nvPicPr>
        <p:blipFill>
          <a:blip r:embed="rId7">
            <a:alphaModFix/>
          </a:blip>
          <a:stretch>
            <a:fillRect/>
          </a:stretch>
        </p:blipFill>
        <p:spPr>
          <a:xfrm>
            <a:off x="3157700" y="1229875"/>
            <a:ext cx="1219200" cy="1219200"/>
          </a:xfrm>
          <a:prstGeom prst="rect">
            <a:avLst/>
          </a:prstGeom>
          <a:noFill/>
          <a:ln>
            <a:noFill/>
          </a:ln>
        </p:spPr>
      </p:pic>
      <p:pic>
        <p:nvPicPr>
          <p:cNvPr id="277" name="Google Shape;277;p27"/>
          <p:cNvPicPr preferRelativeResize="0"/>
          <p:nvPr/>
        </p:nvPicPr>
        <p:blipFill>
          <a:blip r:embed="rId8">
            <a:alphaModFix/>
          </a:blip>
          <a:stretch>
            <a:fillRect/>
          </a:stretch>
        </p:blipFill>
        <p:spPr>
          <a:xfrm>
            <a:off x="4376900" y="1229875"/>
            <a:ext cx="1219200" cy="1219200"/>
          </a:xfrm>
          <a:prstGeom prst="rect">
            <a:avLst/>
          </a:prstGeom>
          <a:noFill/>
          <a:ln>
            <a:noFill/>
          </a:ln>
        </p:spPr>
      </p:pic>
      <p:pic>
        <p:nvPicPr>
          <p:cNvPr id="278" name="Google Shape;278;p27"/>
          <p:cNvPicPr preferRelativeResize="0"/>
          <p:nvPr/>
        </p:nvPicPr>
        <p:blipFill>
          <a:blip r:embed="rId9">
            <a:alphaModFix/>
          </a:blip>
          <a:stretch>
            <a:fillRect/>
          </a:stretch>
        </p:blipFill>
        <p:spPr>
          <a:xfrm>
            <a:off x="3157700" y="2661150"/>
            <a:ext cx="1219200" cy="1219200"/>
          </a:xfrm>
          <a:prstGeom prst="rect">
            <a:avLst/>
          </a:prstGeom>
          <a:noFill/>
          <a:ln>
            <a:noFill/>
          </a:ln>
        </p:spPr>
      </p:pic>
      <p:pic>
        <p:nvPicPr>
          <p:cNvPr id="279" name="Google Shape;279;p27"/>
          <p:cNvPicPr preferRelativeResize="0"/>
          <p:nvPr/>
        </p:nvPicPr>
        <p:blipFill>
          <a:blip r:embed="rId10">
            <a:alphaModFix/>
          </a:blip>
          <a:stretch>
            <a:fillRect/>
          </a:stretch>
        </p:blipFill>
        <p:spPr>
          <a:xfrm>
            <a:off x="4397200" y="2661150"/>
            <a:ext cx="1219200" cy="1219200"/>
          </a:xfrm>
          <a:prstGeom prst="rect">
            <a:avLst/>
          </a:prstGeom>
          <a:noFill/>
          <a:ln>
            <a:noFill/>
          </a:ln>
        </p:spPr>
      </p:pic>
      <p:pic>
        <p:nvPicPr>
          <p:cNvPr id="280" name="Google Shape;280;p27"/>
          <p:cNvPicPr preferRelativeResize="0"/>
          <p:nvPr/>
        </p:nvPicPr>
        <p:blipFill>
          <a:blip r:embed="rId11">
            <a:alphaModFix/>
          </a:blip>
          <a:stretch>
            <a:fillRect/>
          </a:stretch>
        </p:blipFill>
        <p:spPr>
          <a:xfrm>
            <a:off x="6044300" y="1229875"/>
            <a:ext cx="1219200" cy="1219200"/>
          </a:xfrm>
          <a:prstGeom prst="rect">
            <a:avLst/>
          </a:prstGeom>
          <a:noFill/>
          <a:ln>
            <a:noFill/>
          </a:ln>
        </p:spPr>
      </p:pic>
      <p:pic>
        <p:nvPicPr>
          <p:cNvPr id="281" name="Google Shape;281;p27"/>
          <p:cNvPicPr preferRelativeResize="0"/>
          <p:nvPr/>
        </p:nvPicPr>
        <p:blipFill>
          <a:blip r:embed="rId12">
            <a:alphaModFix/>
          </a:blip>
          <a:stretch>
            <a:fillRect/>
          </a:stretch>
        </p:blipFill>
        <p:spPr>
          <a:xfrm>
            <a:off x="7263500" y="1229875"/>
            <a:ext cx="1219200" cy="1219200"/>
          </a:xfrm>
          <a:prstGeom prst="rect">
            <a:avLst/>
          </a:prstGeom>
          <a:noFill/>
          <a:ln>
            <a:noFill/>
          </a:ln>
        </p:spPr>
      </p:pic>
      <p:pic>
        <p:nvPicPr>
          <p:cNvPr id="282" name="Google Shape;282;p27"/>
          <p:cNvPicPr preferRelativeResize="0"/>
          <p:nvPr/>
        </p:nvPicPr>
        <p:blipFill>
          <a:blip r:embed="rId13">
            <a:alphaModFix/>
          </a:blip>
          <a:stretch>
            <a:fillRect/>
          </a:stretch>
        </p:blipFill>
        <p:spPr>
          <a:xfrm>
            <a:off x="6044300" y="2661150"/>
            <a:ext cx="1219200" cy="1219200"/>
          </a:xfrm>
          <a:prstGeom prst="rect">
            <a:avLst/>
          </a:prstGeom>
          <a:noFill/>
          <a:ln>
            <a:noFill/>
          </a:ln>
        </p:spPr>
      </p:pic>
      <p:pic>
        <p:nvPicPr>
          <p:cNvPr id="283" name="Google Shape;283;p27"/>
          <p:cNvPicPr preferRelativeResize="0"/>
          <p:nvPr/>
        </p:nvPicPr>
        <p:blipFill>
          <a:blip r:embed="rId14">
            <a:alphaModFix/>
          </a:blip>
          <a:stretch>
            <a:fillRect/>
          </a:stretch>
        </p:blipFill>
        <p:spPr>
          <a:xfrm>
            <a:off x="7263500" y="2661150"/>
            <a:ext cx="1219200" cy="1219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(Paris Street View Dataset)</a:t>
            </a:r>
            <a:endParaRPr/>
          </a:p>
        </p:txBody>
      </p:sp>
      <p:sp>
        <p:nvSpPr>
          <p:cNvPr id="289" name="Google Shape;289;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0" name="Google Shape;290;p28"/>
          <p:cNvPicPr preferRelativeResize="0"/>
          <p:nvPr/>
        </p:nvPicPr>
        <p:blipFill>
          <a:blip r:embed="rId3">
            <a:alphaModFix/>
          </a:blip>
          <a:stretch>
            <a:fillRect/>
          </a:stretch>
        </p:blipFill>
        <p:spPr>
          <a:xfrm>
            <a:off x="311700" y="2661150"/>
            <a:ext cx="1219200" cy="1219200"/>
          </a:xfrm>
          <a:prstGeom prst="rect">
            <a:avLst/>
          </a:prstGeom>
          <a:noFill/>
          <a:ln>
            <a:noFill/>
          </a:ln>
        </p:spPr>
      </p:pic>
      <p:pic>
        <p:nvPicPr>
          <p:cNvPr id="291" name="Google Shape;291;p28"/>
          <p:cNvPicPr preferRelativeResize="0"/>
          <p:nvPr/>
        </p:nvPicPr>
        <p:blipFill>
          <a:blip r:embed="rId4">
            <a:alphaModFix/>
          </a:blip>
          <a:stretch>
            <a:fillRect/>
          </a:stretch>
        </p:blipFill>
        <p:spPr>
          <a:xfrm>
            <a:off x="1530900" y="2661150"/>
            <a:ext cx="1219200" cy="1219200"/>
          </a:xfrm>
          <a:prstGeom prst="rect">
            <a:avLst/>
          </a:prstGeom>
          <a:noFill/>
          <a:ln>
            <a:noFill/>
          </a:ln>
        </p:spPr>
      </p:pic>
      <p:pic>
        <p:nvPicPr>
          <p:cNvPr id="292" name="Google Shape;292;p28"/>
          <p:cNvPicPr preferRelativeResize="0"/>
          <p:nvPr/>
        </p:nvPicPr>
        <p:blipFill>
          <a:blip r:embed="rId5">
            <a:alphaModFix/>
          </a:blip>
          <a:stretch>
            <a:fillRect/>
          </a:stretch>
        </p:blipFill>
        <p:spPr>
          <a:xfrm>
            <a:off x="3257325" y="2661150"/>
            <a:ext cx="1219200" cy="1219200"/>
          </a:xfrm>
          <a:prstGeom prst="rect">
            <a:avLst/>
          </a:prstGeom>
          <a:noFill/>
          <a:ln>
            <a:noFill/>
          </a:ln>
        </p:spPr>
      </p:pic>
      <p:pic>
        <p:nvPicPr>
          <p:cNvPr id="293" name="Google Shape;293;p28"/>
          <p:cNvPicPr preferRelativeResize="0"/>
          <p:nvPr/>
        </p:nvPicPr>
        <p:blipFill>
          <a:blip r:embed="rId6">
            <a:alphaModFix/>
          </a:blip>
          <a:stretch>
            <a:fillRect/>
          </a:stretch>
        </p:blipFill>
        <p:spPr>
          <a:xfrm>
            <a:off x="4476525" y="2661150"/>
            <a:ext cx="1219200" cy="1219200"/>
          </a:xfrm>
          <a:prstGeom prst="rect">
            <a:avLst/>
          </a:prstGeom>
          <a:noFill/>
          <a:ln>
            <a:noFill/>
          </a:ln>
        </p:spPr>
      </p:pic>
      <p:pic>
        <p:nvPicPr>
          <p:cNvPr id="294" name="Google Shape;294;p28"/>
          <p:cNvPicPr preferRelativeResize="0"/>
          <p:nvPr/>
        </p:nvPicPr>
        <p:blipFill>
          <a:blip r:embed="rId7">
            <a:alphaModFix/>
          </a:blip>
          <a:stretch>
            <a:fillRect/>
          </a:stretch>
        </p:blipFill>
        <p:spPr>
          <a:xfrm>
            <a:off x="6202950" y="1229875"/>
            <a:ext cx="1219200" cy="1219200"/>
          </a:xfrm>
          <a:prstGeom prst="rect">
            <a:avLst/>
          </a:prstGeom>
          <a:noFill/>
          <a:ln>
            <a:noFill/>
          </a:ln>
        </p:spPr>
      </p:pic>
      <p:pic>
        <p:nvPicPr>
          <p:cNvPr id="295" name="Google Shape;295;p28"/>
          <p:cNvPicPr preferRelativeResize="0"/>
          <p:nvPr/>
        </p:nvPicPr>
        <p:blipFill>
          <a:blip r:embed="rId8">
            <a:alphaModFix/>
          </a:blip>
          <a:stretch>
            <a:fillRect/>
          </a:stretch>
        </p:blipFill>
        <p:spPr>
          <a:xfrm>
            <a:off x="6202950" y="2661150"/>
            <a:ext cx="1219200" cy="1219200"/>
          </a:xfrm>
          <a:prstGeom prst="rect">
            <a:avLst/>
          </a:prstGeom>
          <a:noFill/>
          <a:ln>
            <a:noFill/>
          </a:ln>
        </p:spPr>
      </p:pic>
      <p:pic>
        <p:nvPicPr>
          <p:cNvPr id="296" name="Google Shape;296;p28"/>
          <p:cNvPicPr preferRelativeResize="0"/>
          <p:nvPr/>
        </p:nvPicPr>
        <p:blipFill>
          <a:blip r:embed="rId9">
            <a:alphaModFix/>
          </a:blip>
          <a:stretch>
            <a:fillRect/>
          </a:stretch>
        </p:blipFill>
        <p:spPr>
          <a:xfrm>
            <a:off x="311700" y="1229875"/>
            <a:ext cx="1219200" cy="1219200"/>
          </a:xfrm>
          <a:prstGeom prst="rect">
            <a:avLst/>
          </a:prstGeom>
          <a:noFill/>
          <a:ln>
            <a:noFill/>
          </a:ln>
        </p:spPr>
      </p:pic>
      <p:pic>
        <p:nvPicPr>
          <p:cNvPr id="297" name="Google Shape;297;p28"/>
          <p:cNvPicPr preferRelativeResize="0"/>
          <p:nvPr/>
        </p:nvPicPr>
        <p:blipFill>
          <a:blip r:embed="rId10">
            <a:alphaModFix/>
          </a:blip>
          <a:stretch>
            <a:fillRect/>
          </a:stretch>
        </p:blipFill>
        <p:spPr>
          <a:xfrm>
            <a:off x="1530900" y="1229875"/>
            <a:ext cx="1219200" cy="1219200"/>
          </a:xfrm>
          <a:prstGeom prst="rect">
            <a:avLst/>
          </a:prstGeom>
          <a:noFill/>
          <a:ln>
            <a:noFill/>
          </a:ln>
        </p:spPr>
      </p:pic>
      <p:pic>
        <p:nvPicPr>
          <p:cNvPr id="298" name="Google Shape;298;p28"/>
          <p:cNvPicPr preferRelativeResize="0"/>
          <p:nvPr/>
        </p:nvPicPr>
        <p:blipFill>
          <a:blip r:embed="rId11">
            <a:alphaModFix/>
          </a:blip>
          <a:stretch>
            <a:fillRect/>
          </a:stretch>
        </p:blipFill>
        <p:spPr>
          <a:xfrm>
            <a:off x="3257325" y="1229875"/>
            <a:ext cx="1219200" cy="1219200"/>
          </a:xfrm>
          <a:prstGeom prst="rect">
            <a:avLst/>
          </a:prstGeom>
          <a:noFill/>
          <a:ln>
            <a:noFill/>
          </a:ln>
        </p:spPr>
      </p:pic>
      <p:pic>
        <p:nvPicPr>
          <p:cNvPr id="299" name="Google Shape;299;p28"/>
          <p:cNvPicPr preferRelativeResize="0"/>
          <p:nvPr/>
        </p:nvPicPr>
        <p:blipFill>
          <a:blip r:embed="rId12">
            <a:alphaModFix/>
          </a:blip>
          <a:stretch>
            <a:fillRect/>
          </a:stretch>
        </p:blipFill>
        <p:spPr>
          <a:xfrm>
            <a:off x="4476525" y="1229875"/>
            <a:ext cx="1219200" cy="1219200"/>
          </a:xfrm>
          <a:prstGeom prst="rect">
            <a:avLst/>
          </a:prstGeom>
          <a:noFill/>
          <a:ln>
            <a:noFill/>
          </a:ln>
        </p:spPr>
      </p:pic>
      <p:pic>
        <p:nvPicPr>
          <p:cNvPr id="300" name="Google Shape;300;p28"/>
          <p:cNvPicPr preferRelativeResize="0"/>
          <p:nvPr/>
        </p:nvPicPr>
        <p:blipFill>
          <a:blip r:embed="rId13">
            <a:alphaModFix/>
          </a:blip>
          <a:stretch>
            <a:fillRect/>
          </a:stretch>
        </p:blipFill>
        <p:spPr>
          <a:xfrm>
            <a:off x="7422150" y="1229875"/>
            <a:ext cx="1219200" cy="1219200"/>
          </a:xfrm>
          <a:prstGeom prst="rect">
            <a:avLst/>
          </a:prstGeom>
          <a:noFill/>
          <a:ln>
            <a:noFill/>
          </a:ln>
        </p:spPr>
      </p:pic>
      <p:pic>
        <p:nvPicPr>
          <p:cNvPr id="301" name="Google Shape;301;p28"/>
          <p:cNvPicPr preferRelativeResize="0"/>
          <p:nvPr/>
        </p:nvPicPr>
        <p:blipFill>
          <a:blip r:embed="rId14">
            <a:alphaModFix/>
          </a:blip>
          <a:stretch>
            <a:fillRect/>
          </a:stretch>
        </p:blipFill>
        <p:spPr>
          <a:xfrm>
            <a:off x="7422150" y="2661150"/>
            <a:ext cx="1219200" cy="1219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(increasing the iterations)</a:t>
            </a:r>
            <a:endParaRPr/>
          </a:p>
        </p:txBody>
      </p:sp>
      <p:pic>
        <p:nvPicPr>
          <p:cNvPr id="307" name="Google Shape;307;p29"/>
          <p:cNvPicPr preferRelativeResize="0"/>
          <p:nvPr/>
        </p:nvPicPr>
        <p:blipFill>
          <a:blip r:embed="rId3">
            <a:alphaModFix/>
          </a:blip>
          <a:stretch>
            <a:fillRect/>
          </a:stretch>
        </p:blipFill>
        <p:spPr>
          <a:xfrm>
            <a:off x="2773338" y="1100713"/>
            <a:ext cx="3597325" cy="3597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0"/>
          <p:cNvSpPr txBox="1"/>
          <p:nvPr>
            <p:ph type="title"/>
          </p:nvPr>
        </p:nvSpPr>
        <p:spPr>
          <a:xfrm>
            <a:off x="253388" y="4100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(increasing the iterations)</a:t>
            </a:r>
            <a:endParaRPr/>
          </a:p>
        </p:txBody>
      </p:sp>
      <p:pic>
        <p:nvPicPr>
          <p:cNvPr id="313" name="Google Shape;313;p30"/>
          <p:cNvPicPr preferRelativeResize="0"/>
          <p:nvPr/>
        </p:nvPicPr>
        <p:blipFill>
          <a:blip r:embed="rId3">
            <a:alphaModFix/>
          </a:blip>
          <a:stretch>
            <a:fillRect/>
          </a:stretch>
        </p:blipFill>
        <p:spPr>
          <a:xfrm>
            <a:off x="2809975" y="1195663"/>
            <a:ext cx="3407425" cy="3407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a:t>
            </a:r>
            <a:endParaRPr/>
          </a:p>
        </p:txBody>
      </p:sp>
      <p:pic>
        <p:nvPicPr>
          <p:cNvPr id="319" name="Google Shape;319;p31"/>
          <p:cNvPicPr preferRelativeResize="0"/>
          <p:nvPr/>
        </p:nvPicPr>
        <p:blipFill>
          <a:blip r:embed="rId3">
            <a:alphaModFix/>
          </a:blip>
          <a:stretch>
            <a:fillRect/>
          </a:stretch>
        </p:blipFill>
        <p:spPr>
          <a:xfrm>
            <a:off x="2091825" y="896450"/>
            <a:ext cx="4400622" cy="38208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2"/>
          <p:cNvSpPr txBox="1"/>
          <p:nvPr>
            <p:ph type="title"/>
          </p:nvPr>
        </p:nvSpPr>
        <p:spPr>
          <a:xfrm>
            <a:off x="1513000" y="3415802"/>
            <a:ext cx="5655900" cy="54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Link - https://arxiv.org/pdf/1604.07379.pdf</a:t>
            </a:r>
            <a:endParaRPr sz="1600"/>
          </a:p>
        </p:txBody>
      </p:sp>
      <p:sp>
        <p:nvSpPr>
          <p:cNvPr id="325" name="Google Shape;325;p32"/>
          <p:cNvSpPr txBox="1"/>
          <p:nvPr>
            <p:ph idx="4294967295" type="title"/>
          </p:nvPr>
        </p:nvSpPr>
        <p:spPr>
          <a:xfrm>
            <a:off x="1513000" y="665283"/>
            <a:ext cx="5655900" cy="19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iro"/>
                <a:ea typeface="Cairo"/>
                <a:cs typeface="Cairo"/>
                <a:sym typeface="Cairo"/>
              </a:rPr>
              <a:t>REFERENCE PAPER - </a:t>
            </a:r>
            <a:endParaRPr b="1">
              <a:latin typeface="Cairo"/>
              <a:ea typeface="Cairo"/>
              <a:cs typeface="Cairo"/>
              <a:sym typeface="Cairo"/>
            </a:endParaRPr>
          </a:p>
          <a:p>
            <a:pPr indent="0" lvl="0" marL="0" rtl="0" algn="l">
              <a:spcBef>
                <a:spcPts val="0"/>
              </a:spcBef>
              <a:spcAft>
                <a:spcPts val="0"/>
              </a:spcAft>
              <a:buNone/>
            </a:pPr>
            <a:r>
              <a:rPr b="1" lang="en">
                <a:latin typeface="Cairo"/>
                <a:ea typeface="Cairo"/>
                <a:cs typeface="Cairo"/>
                <a:sym typeface="Cairo"/>
              </a:rPr>
              <a:t>Context Encoders: Feature Learning by Inpainting</a:t>
            </a:r>
            <a:endParaRPr b="1">
              <a:latin typeface="Cairo"/>
              <a:ea typeface="Cairo"/>
              <a:cs typeface="Cairo"/>
              <a:sym typeface="Cairo"/>
            </a:endParaRPr>
          </a:p>
          <a:p>
            <a:pPr indent="0" lvl="0" marL="0" rtl="0" algn="l">
              <a:spcBef>
                <a:spcPts val="0"/>
              </a:spcBef>
              <a:spcAft>
                <a:spcPts val="0"/>
              </a:spcAft>
              <a:buNone/>
            </a:pPr>
            <a:r>
              <a:t/>
            </a:r>
            <a:endParaRPr b="1">
              <a:latin typeface="Cairo"/>
              <a:ea typeface="Cairo"/>
              <a:cs typeface="Cairo"/>
              <a:sym typeface="Cairo"/>
            </a:endParaRPr>
          </a:p>
          <a:p>
            <a:pPr indent="0" lvl="0" marL="0" rtl="0" algn="l">
              <a:spcBef>
                <a:spcPts val="0"/>
              </a:spcBef>
              <a:spcAft>
                <a:spcPts val="0"/>
              </a:spcAft>
              <a:buNone/>
            </a:pPr>
            <a:r>
              <a:rPr b="1" lang="en" sz="1600">
                <a:latin typeface="Cairo"/>
                <a:ea typeface="Cairo"/>
                <a:cs typeface="Cairo"/>
                <a:sym typeface="Cairo"/>
              </a:rPr>
              <a:t>Deepak Pathak, Philipp Krahenbuhl, Jeff Donahue, Trevor Darrell Alexei A. Efros, University of California, Berkeley </a:t>
            </a:r>
            <a:endParaRPr b="1" sz="1600">
              <a:latin typeface="Cairo"/>
              <a:ea typeface="Cairo"/>
              <a:cs typeface="Cairo"/>
              <a:sym typeface="Cai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5"/>
          <p:cNvSpPr txBox="1"/>
          <p:nvPr>
            <p:ph type="title"/>
          </p:nvPr>
        </p:nvSpPr>
        <p:spPr>
          <a:xfrm>
            <a:off x="264575" y="4382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Members</a:t>
            </a:r>
            <a:endParaRPr/>
          </a:p>
        </p:txBody>
      </p:sp>
      <p:sp>
        <p:nvSpPr>
          <p:cNvPr id="139" name="Google Shape;139;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Rajashekhar</a:t>
            </a:r>
            <a:r>
              <a:rPr lang="en"/>
              <a:t> Reddy (2018122010)</a:t>
            </a:r>
            <a:endParaRPr/>
          </a:p>
          <a:p>
            <a:pPr indent="-342900" lvl="0" marL="457200" rtl="0" algn="l">
              <a:spcBef>
                <a:spcPts val="0"/>
              </a:spcBef>
              <a:spcAft>
                <a:spcPts val="0"/>
              </a:spcAft>
              <a:buSzPts val="1800"/>
              <a:buChar char="●"/>
            </a:pPr>
            <a:r>
              <a:rPr lang="en"/>
              <a:t>Amitesh Singh (20171131)</a:t>
            </a:r>
            <a:endParaRPr/>
          </a:p>
          <a:p>
            <a:pPr indent="-342900" lvl="0" marL="457200" rtl="0" algn="l">
              <a:spcBef>
                <a:spcPts val="0"/>
              </a:spcBef>
              <a:spcAft>
                <a:spcPts val="0"/>
              </a:spcAft>
              <a:buSzPts val="1800"/>
              <a:buChar char="●"/>
            </a:pPr>
            <a:r>
              <a:rPr lang="en"/>
              <a:t>Tanmai Mukku (20171145)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grpSp>
        <p:nvGrpSpPr>
          <p:cNvPr id="145" name="Google Shape;145;p16"/>
          <p:cNvGrpSpPr/>
          <p:nvPr/>
        </p:nvGrpSpPr>
        <p:grpSpPr>
          <a:xfrm>
            <a:off x="352705" y="1155714"/>
            <a:ext cx="2603806" cy="3640516"/>
            <a:chOff x="3320450" y="1304875"/>
            <a:chExt cx="2632500" cy="3416400"/>
          </a:xfrm>
        </p:grpSpPr>
        <p:sp>
          <p:nvSpPr>
            <p:cNvPr id="146" name="Google Shape;146;p1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6"/>
          <p:cNvSpPr txBox="1"/>
          <p:nvPr>
            <p:ph idx="4294967295" type="body"/>
          </p:nvPr>
        </p:nvSpPr>
        <p:spPr>
          <a:xfrm>
            <a:off x="476238" y="1731136"/>
            <a:ext cx="2357100" cy="300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Our visual world is very diverse, yet highly structured, and humans have an uncanny ability to make sense of this structure like filling up the missing parts. In this work, few state-of-the-art computer vision algorithms have been presented.</a:t>
            </a:r>
            <a:endParaRPr sz="1600"/>
          </a:p>
        </p:txBody>
      </p:sp>
      <p:sp>
        <p:nvSpPr>
          <p:cNvPr id="149" name="Google Shape;149;p16"/>
          <p:cNvSpPr txBox="1"/>
          <p:nvPr/>
        </p:nvSpPr>
        <p:spPr>
          <a:xfrm>
            <a:off x="311699" y="1155650"/>
            <a:ext cx="26862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800">
                <a:solidFill>
                  <a:schemeClr val="lt1"/>
                </a:solidFill>
                <a:latin typeface="Roboto"/>
                <a:ea typeface="Roboto"/>
                <a:cs typeface="Roboto"/>
                <a:sym typeface="Roboto"/>
              </a:rPr>
              <a:t>Context </a:t>
            </a:r>
            <a:endParaRPr sz="1800">
              <a:solidFill>
                <a:schemeClr val="lt1"/>
              </a:solidFill>
              <a:latin typeface="Roboto"/>
              <a:ea typeface="Roboto"/>
              <a:cs typeface="Roboto"/>
              <a:sym typeface="Roboto"/>
            </a:endParaRPr>
          </a:p>
        </p:txBody>
      </p:sp>
      <p:grpSp>
        <p:nvGrpSpPr>
          <p:cNvPr id="150" name="Google Shape;150;p16"/>
          <p:cNvGrpSpPr/>
          <p:nvPr/>
        </p:nvGrpSpPr>
        <p:grpSpPr>
          <a:xfrm>
            <a:off x="3220525" y="1155719"/>
            <a:ext cx="2603806" cy="3640516"/>
            <a:chOff x="3320450" y="1304875"/>
            <a:chExt cx="2632500" cy="3416400"/>
          </a:xfrm>
        </p:grpSpPr>
        <p:sp>
          <p:nvSpPr>
            <p:cNvPr id="151" name="Google Shape;151;p1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16"/>
          <p:cNvSpPr txBox="1"/>
          <p:nvPr>
            <p:ph idx="4294967295" type="body"/>
          </p:nvPr>
        </p:nvSpPr>
        <p:spPr>
          <a:xfrm>
            <a:off x="3344090" y="1731222"/>
            <a:ext cx="2357100" cy="30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Design and test context encoders trained to generate images conditioned on context advance the state of the art in semantic inpainting, at the same time learn feature representations that are competitive with other models trained with auxiliary supervision.</a:t>
            </a:r>
            <a:endParaRPr sz="1400"/>
          </a:p>
          <a:p>
            <a:pPr indent="0" lvl="0" marL="0" rtl="0" algn="l">
              <a:spcBef>
                <a:spcPts val="1600"/>
              </a:spcBef>
              <a:spcAft>
                <a:spcPts val="1600"/>
              </a:spcAft>
              <a:buNone/>
            </a:pPr>
            <a:r>
              <a:t/>
            </a:r>
            <a:endParaRPr sz="1600"/>
          </a:p>
        </p:txBody>
      </p:sp>
      <p:sp>
        <p:nvSpPr>
          <p:cNvPr id="154" name="Google Shape;154;p16"/>
          <p:cNvSpPr txBox="1"/>
          <p:nvPr/>
        </p:nvSpPr>
        <p:spPr>
          <a:xfrm>
            <a:off x="3179549" y="1155713"/>
            <a:ext cx="26862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800">
                <a:solidFill>
                  <a:schemeClr val="lt1"/>
                </a:solidFill>
                <a:latin typeface="Roboto"/>
                <a:ea typeface="Roboto"/>
                <a:cs typeface="Roboto"/>
                <a:sym typeface="Roboto"/>
              </a:rPr>
              <a:t>Problem statement</a:t>
            </a:r>
            <a:endParaRPr sz="1800">
              <a:solidFill>
                <a:schemeClr val="lt1"/>
              </a:solidFill>
              <a:latin typeface="Roboto"/>
              <a:ea typeface="Roboto"/>
              <a:cs typeface="Roboto"/>
              <a:sym typeface="Roboto"/>
            </a:endParaRPr>
          </a:p>
        </p:txBody>
      </p:sp>
      <p:pic>
        <p:nvPicPr>
          <p:cNvPr id="155" name="Google Shape;155;p16"/>
          <p:cNvPicPr preferRelativeResize="0"/>
          <p:nvPr/>
        </p:nvPicPr>
        <p:blipFill>
          <a:blip r:embed="rId3">
            <a:alphaModFix/>
          </a:blip>
          <a:stretch>
            <a:fillRect/>
          </a:stretch>
        </p:blipFill>
        <p:spPr>
          <a:xfrm>
            <a:off x="6088798" y="1155650"/>
            <a:ext cx="2959001" cy="3554799"/>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grpSp>
        <p:nvGrpSpPr>
          <p:cNvPr id="161" name="Google Shape;161;p17"/>
          <p:cNvGrpSpPr/>
          <p:nvPr/>
        </p:nvGrpSpPr>
        <p:grpSpPr>
          <a:xfrm>
            <a:off x="323513" y="1986800"/>
            <a:ext cx="2952125" cy="1289700"/>
            <a:chOff x="323513" y="1986800"/>
            <a:chExt cx="2952125" cy="1289700"/>
          </a:xfrm>
        </p:grpSpPr>
        <p:sp>
          <p:nvSpPr>
            <p:cNvPr id="162" name="Google Shape;162;p17"/>
            <p:cNvSpPr txBox="1"/>
            <p:nvPr/>
          </p:nvSpPr>
          <p:spPr>
            <a:xfrm>
              <a:off x="323513" y="1986800"/>
              <a:ext cx="2124000" cy="1289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Roboto"/>
                  <a:ea typeface="Roboto"/>
                  <a:cs typeface="Roboto"/>
                  <a:sym typeface="Roboto"/>
                </a:rPr>
                <a:t>Overview of general architecture</a:t>
              </a:r>
              <a:endParaRPr b="1" sz="1200">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0" lvl="0" marL="0" rtl="0" algn="r">
                <a:spcBef>
                  <a:spcPts val="0"/>
                </a:spcBef>
                <a:spcAft>
                  <a:spcPts val="1600"/>
                </a:spcAft>
                <a:buNone/>
              </a:pPr>
              <a:r>
                <a:rPr lang="en" sz="800">
                  <a:latin typeface="Roboto"/>
                  <a:ea typeface="Roboto"/>
                  <a:cs typeface="Roboto"/>
                  <a:sym typeface="Roboto"/>
                </a:rPr>
                <a:t>.</a:t>
              </a:r>
              <a:endParaRPr b="1" sz="800">
                <a:latin typeface="Roboto"/>
                <a:ea typeface="Roboto"/>
                <a:cs typeface="Roboto"/>
                <a:sym typeface="Roboto"/>
              </a:endParaRPr>
            </a:p>
          </p:txBody>
        </p:sp>
        <p:cxnSp>
          <p:nvCxnSpPr>
            <p:cNvPr id="163" name="Google Shape;163;p17"/>
            <p:cNvCxnSpPr/>
            <p:nvPr/>
          </p:nvCxnSpPr>
          <p:spPr>
            <a:xfrm rot="10800000">
              <a:off x="2642038" y="2647950"/>
              <a:ext cx="633600" cy="0"/>
            </a:xfrm>
            <a:prstGeom prst="straightConnector1">
              <a:avLst/>
            </a:prstGeom>
            <a:noFill/>
            <a:ln cap="flat" cmpd="sng" w="9525">
              <a:solidFill>
                <a:srgbClr val="249C90"/>
              </a:solidFill>
              <a:prstDash val="solid"/>
              <a:round/>
              <a:headEnd len="sm" w="sm" type="none"/>
              <a:tailEnd len="med" w="med" type="oval"/>
            </a:ln>
          </p:spPr>
        </p:cxnSp>
      </p:grpSp>
      <p:grpSp>
        <p:nvGrpSpPr>
          <p:cNvPr id="164" name="Google Shape;164;p17"/>
          <p:cNvGrpSpPr/>
          <p:nvPr/>
        </p:nvGrpSpPr>
        <p:grpSpPr>
          <a:xfrm>
            <a:off x="5209838" y="1060350"/>
            <a:ext cx="3610650" cy="1289700"/>
            <a:chOff x="5209838" y="1060350"/>
            <a:chExt cx="3610650" cy="1289700"/>
          </a:xfrm>
        </p:grpSpPr>
        <p:sp>
          <p:nvSpPr>
            <p:cNvPr id="165" name="Google Shape;165;p17"/>
            <p:cNvSpPr txBox="1"/>
            <p:nvPr/>
          </p:nvSpPr>
          <p:spPr>
            <a:xfrm>
              <a:off x="6696488" y="1060350"/>
              <a:ext cx="21240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Various strategies for image region removal. </a:t>
              </a:r>
              <a:endParaRPr b="1" sz="1200">
                <a:latin typeface="Roboto"/>
                <a:ea typeface="Roboto"/>
                <a:cs typeface="Roboto"/>
                <a:sym typeface="Roboto"/>
              </a:endParaRPr>
            </a:p>
            <a:p>
              <a:pPr indent="0" lvl="0" marL="0" rtl="0" algn="l">
                <a:spcBef>
                  <a:spcPts val="0"/>
                </a:spcBef>
                <a:spcAft>
                  <a:spcPts val="1600"/>
                </a:spcAft>
                <a:buNone/>
              </a:pPr>
              <a:r>
                <a:t/>
              </a:r>
              <a:endParaRPr b="1" sz="800">
                <a:latin typeface="Roboto"/>
                <a:ea typeface="Roboto"/>
                <a:cs typeface="Roboto"/>
                <a:sym typeface="Roboto"/>
              </a:endParaRPr>
            </a:p>
          </p:txBody>
        </p:sp>
        <p:cxnSp>
          <p:nvCxnSpPr>
            <p:cNvPr id="166" name="Google Shape;166;p17"/>
            <p:cNvCxnSpPr/>
            <p:nvPr/>
          </p:nvCxnSpPr>
          <p:spPr>
            <a:xfrm>
              <a:off x="5209838" y="1705200"/>
              <a:ext cx="1286700" cy="0"/>
            </a:xfrm>
            <a:prstGeom prst="straightConnector1">
              <a:avLst/>
            </a:prstGeom>
            <a:noFill/>
            <a:ln cap="flat" cmpd="sng" w="9525">
              <a:solidFill>
                <a:srgbClr val="155B54"/>
              </a:solidFill>
              <a:prstDash val="solid"/>
              <a:round/>
              <a:headEnd len="sm" w="sm" type="none"/>
              <a:tailEnd len="med" w="med" type="oval"/>
            </a:ln>
          </p:spPr>
        </p:cxnSp>
      </p:grpSp>
      <p:grpSp>
        <p:nvGrpSpPr>
          <p:cNvPr id="167" name="Google Shape;167;p17"/>
          <p:cNvGrpSpPr/>
          <p:nvPr/>
        </p:nvGrpSpPr>
        <p:grpSpPr>
          <a:xfrm>
            <a:off x="5209838" y="3020450"/>
            <a:ext cx="3610650" cy="1289700"/>
            <a:chOff x="5209838" y="3020450"/>
            <a:chExt cx="3610650" cy="1289700"/>
          </a:xfrm>
        </p:grpSpPr>
        <p:sp>
          <p:nvSpPr>
            <p:cNvPr id="168" name="Google Shape;168;p17"/>
            <p:cNvSpPr txBox="1"/>
            <p:nvPr/>
          </p:nvSpPr>
          <p:spPr>
            <a:xfrm>
              <a:off x="6696488" y="3020450"/>
              <a:ext cx="21240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Details on the learning procedure.</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t/>
              </a:r>
              <a:endParaRPr b="1" sz="800">
                <a:latin typeface="Roboto"/>
                <a:ea typeface="Roboto"/>
                <a:cs typeface="Roboto"/>
                <a:sym typeface="Roboto"/>
              </a:endParaRPr>
            </a:p>
          </p:txBody>
        </p:sp>
        <p:cxnSp>
          <p:nvCxnSpPr>
            <p:cNvPr id="169" name="Google Shape;169;p17"/>
            <p:cNvCxnSpPr/>
            <p:nvPr/>
          </p:nvCxnSpPr>
          <p:spPr>
            <a:xfrm>
              <a:off x="5209838" y="3648300"/>
              <a:ext cx="1286700" cy="0"/>
            </a:xfrm>
            <a:prstGeom prst="straightConnector1">
              <a:avLst/>
            </a:prstGeom>
            <a:noFill/>
            <a:ln cap="flat" cmpd="sng" w="9525">
              <a:solidFill>
                <a:srgbClr val="1D7E74"/>
              </a:solidFill>
              <a:prstDash val="solid"/>
              <a:round/>
              <a:headEnd len="sm" w="sm" type="none"/>
              <a:tailEnd len="med" w="med" type="oval"/>
            </a:ln>
          </p:spPr>
        </p:cxnSp>
      </p:grpSp>
      <p:grpSp>
        <p:nvGrpSpPr>
          <p:cNvPr id="170" name="Google Shape;170;p17"/>
          <p:cNvGrpSpPr/>
          <p:nvPr/>
        </p:nvGrpSpPr>
        <p:grpSpPr>
          <a:xfrm>
            <a:off x="2662213" y="728463"/>
            <a:ext cx="3814835" cy="3790597"/>
            <a:chOff x="2662213" y="676344"/>
            <a:chExt cx="3814835" cy="3790597"/>
          </a:xfrm>
        </p:grpSpPr>
        <p:sp>
          <p:nvSpPr>
            <p:cNvPr id="171" name="Google Shape;171;p17"/>
            <p:cNvSpPr/>
            <p:nvPr/>
          </p:nvSpPr>
          <p:spPr>
            <a:xfrm rot="3600185">
              <a:off x="3169983" y="1184511"/>
              <a:ext cx="2774659" cy="2774659"/>
            </a:xfrm>
            <a:prstGeom prst="blockArc">
              <a:avLst>
                <a:gd fmla="val 12622480" name="adj1"/>
                <a:gd fmla="val 19781569" name="adj2"/>
                <a:gd fmla="val 20773" name="adj3"/>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rot="10800000">
              <a:off x="3183490" y="1163229"/>
              <a:ext cx="2774700" cy="2774700"/>
            </a:xfrm>
            <a:prstGeom prst="blockArc">
              <a:avLst>
                <a:gd fmla="val 12622480" name="adj1"/>
                <a:gd fmla="val 19662822" name="adj2"/>
                <a:gd fmla="val 20729" name="adj3"/>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rot="-3600185">
              <a:off x="3194618" y="1184114"/>
              <a:ext cx="2774659" cy="2774659"/>
            </a:xfrm>
            <a:prstGeom prst="blockArc">
              <a:avLst>
                <a:gd fmla="val 12622480" name="adj1"/>
                <a:gd fmla="val 19703271" name="adj2"/>
                <a:gd fmla="val 20851" name="adj3"/>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17"/>
            <p:cNvGrpSpPr/>
            <p:nvPr/>
          </p:nvGrpSpPr>
          <p:grpSpPr>
            <a:xfrm rot="-7200165">
              <a:off x="3337679" y="2826785"/>
              <a:ext cx="585011" cy="585536"/>
              <a:chOff x="1967628" y="812211"/>
              <a:chExt cx="588000" cy="588000"/>
            </a:xfrm>
          </p:grpSpPr>
          <p:sp>
            <p:nvSpPr>
              <p:cNvPr id="175" name="Google Shape;175;p17"/>
              <p:cNvSpPr/>
              <p:nvPr/>
            </p:nvSpPr>
            <p:spPr>
              <a:xfrm rot="39023">
                <a:off x="1970909" y="815492"/>
                <a:ext cx="581437" cy="581437"/>
              </a:xfrm>
              <a:prstGeom prst="pie">
                <a:avLst>
                  <a:gd fmla="val 6190354" name="adj1"/>
                  <a:gd fmla="val 14996165" name="adj2"/>
                </a:avLst>
              </a:prstGeom>
              <a:solidFill>
                <a:srgbClr val="249C9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rot="10800000">
                <a:off x="1970875" y="815525"/>
                <a:ext cx="581400" cy="581400"/>
              </a:xfrm>
              <a:prstGeom prst="pie">
                <a:avLst>
                  <a:gd fmla="val 4028252" name="adj1"/>
                  <a:gd fmla="val 17183677" name="adj2"/>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17"/>
            <p:cNvGrpSpPr/>
            <p:nvPr/>
          </p:nvGrpSpPr>
          <p:grpSpPr>
            <a:xfrm>
              <a:off x="4264097" y="1180331"/>
              <a:ext cx="585001" cy="585530"/>
              <a:chOff x="1970048" y="811613"/>
              <a:chExt cx="588000" cy="588000"/>
            </a:xfrm>
          </p:grpSpPr>
          <p:sp>
            <p:nvSpPr>
              <p:cNvPr id="178" name="Google Shape;178;p17"/>
              <p:cNvSpPr/>
              <p:nvPr/>
            </p:nvSpPr>
            <p:spPr>
              <a:xfrm rot="39023">
                <a:off x="1973329" y="814894"/>
                <a:ext cx="581437" cy="581437"/>
              </a:xfrm>
              <a:prstGeom prst="pie">
                <a:avLst>
                  <a:gd fmla="val 6190354" name="adj1"/>
                  <a:gd fmla="val 14996165" name="adj2"/>
                </a:avLst>
              </a:prstGeom>
              <a:solidFill>
                <a:srgbClr val="155B5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
              <p:cNvSpPr/>
              <p:nvPr/>
            </p:nvSpPr>
            <p:spPr>
              <a:xfrm rot="10800000">
                <a:off x="1973295" y="814927"/>
                <a:ext cx="581400" cy="581400"/>
              </a:xfrm>
              <a:prstGeom prst="pie">
                <a:avLst>
                  <a:gd fmla="val 4028252" name="adj1"/>
                  <a:gd fmla="val 17183677" name="adj2"/>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17"/>
            <p:cNvGrpSpPr/>
            <p:nvPr/>
          </p:nvGrpSpPr>
          <p:grpSpPr>
            <a:xfrm rot="7200165">
              <a:off x="5229930" y="2804716"/>
              <a:ext cx="585011" cy="585536"/>
              <a:chOff x="1977085" y="811649"/>
              <a:chExt cx="588000" cy="588000"/>
            </a:xfrm>
          </p:grpSpPr>
          <p:sp>
            <p:nvSpPr>
              <p:cNvPr id="181" name="Google Shape;181;p17"/>
              <p:cNvSpPr/>
              <p:nvPr/>
            </p:nvSpPr>
            <p:spPr>
              <a:xfrm rot="39023">
                <a:off x="1980366" y="814930"/>
                <a:ext cx="581437" cy="581437"/>
              </a:xfrm>
              <a:prstGeom prst="pie">
                <a:avLst>
                  <a:gd fmla="val 6190354" name="adj1"/>
                  <a:gd fmla="val 14996165" name="adj2"/>
                </a:avLst>
              </a:prstGeom>
              <a:solidFill>
                <a:srgbClr val="1D7E7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
              <p:cNvSpPr/>
              <p:nvPr/>
            </p:nvSpPr>
            <p:spPr>
              <a:xfrm rot="10800000">
                <a:off x="1980332" y="814963"/>
                <a:ext cx="581400" cy="581400"/>
              </a:xfrm>
              <a:prstGeom prst="pie">
                <a:avLst>
                  <a:gd fmla="val 4028252" name="adj1"/>
                  <a:gd fmla="val 17183677" name="adj2"/>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17"/>
            <p:cNvSpPr txBox="1"/>
            <p:nvPr/>
          </p:nvSpPr>
          <p:spPr>
            <a:xfrm>
              <a:off x="4334550" y="1255312"/>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 </a:t>
              </a:r>
              <a:endParaRPr b="1" sz="1600">
                <a:solidFill>
                  <a:srgbClr val="FFFFFF"/>
                </a:solidFill>
                <a:latin typeface="Roboto"/>
                <a:ea typeface="Roboto"/>
                <a:cs typeface="Roboto"/>
                <a:sym typeface="Roboto"/>
              </a:endParaRPr>
            </a:p>
          </p:txBody>
        </p:sp>
        <p:sp>
          <p:nvSpPr>
            <p:cNvPr id="184" name="Google Shape;184;p17"/>
            <p:cNvSpPr txBox="1"/>
            <p:nvPr/>
          </p:nvSpPr>
          <p:spPr>
            <a:xfrm>
              <a:off x="3375648" y="2887440"/>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 </a:t>
              </a:r>
              <a:endParaRPr b="1" sz="1600">
                <a:solidFill>
                  <a:srgbClr val="FFFFFF"/>
                </a:solidFill>
                <a:latin typeface="Roboto"/>
                <a:ea typeface="Roboto"/>
                <a:cs typeface="Roboto"/>
                <a:sym typeface="Roboto"/>
              </a:endParaRPr>
            </a:p>
          </p:txBody>
        </p:sp>
        <p:sp>
          <p:nvSpPr>
            <p:cNvPr id="185" name="Google Shape;185;p17"/>
            <p:cNvSpPr txBox="1"/>
            <p:nvPr/>
          </p:nvSpPr>
          <p:spPr>
            <a:xfrm>
              <a:off x="5281877" y="2857865"/>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 </a:t>
              </a:r>
              <a:endParaRPr b="1" sz="1600">
                <a:solidFill>
                  <a:srgbClr val="FFFFFF"/>
                </a:solidFill>
                <a:latin typeface="Roboto"/>
                <a:ea typeface="Roboto"/>
                <a:cs typeface="Roboto"/>
                <a:sym typeface="Roboto"/>
              </a:endParaRPr>
            </a:p>
          </p:txBody>
        </p:sp>
      </p:grpSp>
      <p:sp>
        <p:nvSpPr>
          <p:cNvPr id="186" name="Google Shape;186;p17"/>
          <p:cNvSpPr/>
          <p:nvPr/>
        </p:nvSpPr>
        <p:spPr>
          <a:xfrm>
            <a:off x="3752588" y="1814363"/>
            <a:ext cx="1634100" cy="16188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CONTEXT ENCODERS</a:t>
            </a:r>
            <a:endParaRPr b="1" sz="12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8"/>
          <p:cNvSpPr txBox="1"/>
          <p:nvPr>
            <p:ph type="title"/>
          </p:nvPr>
        </p:nvSpPr>
        <p:spPr>
          <a:xfrm>
            <a:off x="265500" y="-47122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900"/>
              <a:t>Overview of General Architecture</a:t>
            </a:r>
            <a:endParaRPr sz="2900"/>
          </a:p>
        </p:txBody>
      </p:sp>
      <p:sp>
        <p:nvSpPr>
          <p:cNvPr id="192" name="Google Shape;192;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93" name="Google Shape;193;p18"/>
          <p:cNvPicPr preferRelativeResize="0"/>
          <p:nvPr/>
        </p:nvPicPr>
        <p:blipFill>
          <a:blip r:embed="rId3">
            <a:alphaModFix/>
          </a:blip>
          <a:stretch>
            <a:fillRect/>
          </a:stretch>
        </p:blipFill>
        <p:spPr>
          <a:xfrm>
            <a:off x="4730075" y="749212"/>
            <a:ext cx="4255850" cy="3645074"/>
          </a:xfrm>
          <a:prstGeom prst="rect">
            <a:avLst/>
          </a:prstGeom>
          <a:noFill/>
          <a:ln cap="flat" cmpd="sng" w="19050">
            <a:solidFill>
              <a:schemeClr val="dk2"/>
            </a:solidFill>
            <a:prstDash val="solid"/>
            <a:round/>
            <a:headEnd len="sm" w="sm" type="none"/>
            <a:tailEnd len="sm" w="sm" type="none"/>
          </a:ln>
        </p:spPr>
      </p:pic>
      <p:sp>
        <p:nvSpPr>
          <p:cNvPr id="194" name="Google Shape;194;p18"/>
          <p:cNvSpPr txBox="1"/>
          <p:nvPr>
            <p:ph idx="1" type="subTitle"/>
          </p:nvPr>
        </p:nvSpPr>
        <p:spPr>
          <a:xfrm>
            <a:off x="265500" y="1030950"/>
            <a:ext cx="4045200" cy="3695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overall architecture is a simple encoder-decoder pipeline. </a:t>
            </a:r>
            <a:endParaRPr sz="1700"/>
          </a:p>
          <a:p>
            <a:pPr indent="-336550" lvl="0" marL="457200" rtl="0" algn="l">
              <a:spcBef>
                <a:spcPts val="0"/>
              </a:spcBef>
              <a:spcAft>
                <a:spcPts val="0"/>
              </a:spcAft>
              <a:buSzPts val="1700"/>
              <a:buChar char="●"/>
            </a:pPr>
            <a:r>
              <a:rPr lang="en" sz="1700"/>
              <a:t>The encoder takes an input image with missing regions and produces a latent feature representation of that image. </a:t>
            </a:r>
            <a:endParaRPr sz="1700"/>
          </a:p>
          <a:p>
            <a:pPr indent="-336550" lvl="0" marL="457200" rtl="0" algn="l">
              <a:spcBef>
                <a:spcPts val="0"/>
              </a:spcBef>
              <a:spcAft>
                <a:spcPts val="0"/>
              </a:spcAft>
              <a:buSzPts val="1700"/>
              <a:buChar char="●"/>
            </a:pPr>
            <a:r>
              <a:rPr lang="en" sz="1700"/>
              <a:t>The decoder takes this feature representation and produces the missing image content. </a:t>
            </a:r>
            <a:endParaRPr sz="1700"/>
          </a:p>
          <a:p>
            <a:pPr indent="-336550" lvl="0" marL="457200" rtl="0" algn="l">
              <a:spcBef>
                <a:spcPts val="0"/>
              </a:spcBef>
              <a:spcAft>
                <a:spcPts val="0"/>
              </a:spcAft>
              <a:buSzPts val="1700"/>
              <a:buChar char="●"/>
            </a:pPr>
            <a:r>
              <a:rPr lang="en" sz="1700"/>
              <a:t>The encoder and the decoder are connected through a channelwise fully-connected layer, which allows each unit in the decoder to reason about the entire image content.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Encoder Decoder Pipeline</a:t>
            </a:r>
            <a:endParaRPr/>
          </a:p>
        </p:txBody>
      </p:sp>
      <p:sp>
        <p:nvSpPr>
          <p:cNvPr id="200" name="Google Shape;200;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Encoder : </a:t>
            </a:r>
            <a:r>
              <a:rPr lang="en" sz="1600">
                <a:solidFill>
                  <a:srgbClr val="000000"/>
                </a:solidFill>
                <a:latin typeface="Arial"/>
                <a:ea typeface="Arial"/>
                <a:cs typeface="Arial"/>
                <a:sym typeface="Arial"/>
              </a:rPr>
              <a:t>The encoder is derived from the AlexNet architecture. Given an input image of size 227×227, we use the first five convolutional layers and the following pooling layer (calledpool5) to compute an abstract 6×6×256 dimensional feature representation.</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Channel-wise fully connected layer : </a:t>
            </a:r>
            <a:r>
              <a:rPr lang="en" sz="1600">
                <a:solidFill>
                  <a:srgbClr val="000000"/>
                </a:solidFill>
                <a:latin typeface="Arial"/>
                <a:ea typeface="Arial"/>
                <a:cs typeface="Arial"/>
                <a:sym typeface="Arial"/>
              </a:rPr>
              <a:t>This layer is essentially a fully-connected layer with groups, intended to propagate information within activations of each feature map. pagate information within activations of each feature map. If the input layer has m feature maps of size n × n, this layer will output m feature maps of dimension n × n.</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Decoder : </a:t>
            </a:r>
            <a:r>
              <a:rPr lang="en" sz="1600">
                <a:solidFill>
                  <a:srgbClr val="000000"/>
                </a:solidFill>
                <a:latin typeface="Arial"/>
                <a:ea typeface="Arial"/>
                <a:cs typeface="Arial"/>
                <a:sym typeface="Arial"/>
              </a:rPr>
              <a:t>The channel-wise fully-connected layer is followed by a series of five up-convolutional layers with learned filters, each with a rectified linear </a:t>
            </a:r>
            <a:r>
              <a:rPr lang="en" sz="1600">
                <a:solidFill>
                  <a:srgbClr val="FFFFFF"/>
                </a:solidFill>
                <a:latin typeface="Arial"/>
                <a:ea typeface="Arial"/>
                <a:cs typeface="Arial"/>
                <a:sym typeface="Arial"/>
              </a:rPr>
              <a:t>unit (ReLU) </a:t>
            </a:r>
            <a:r>
              <a:rPr lang="en" sz="1600">
                <a:solidFill>
                  <a:srgbClr val="000000"/>
                </a:solidFill>
                <a:latin typeface="Arial"/>
                <a:ea typeface="Arial"/>
                <a:cs typeface="Arial"/>
                <a:sym typeface="Arial"/>
              </a:rPr>
              <a:t>activation function. </a:t>
            </a:r>
            <a:endParaRPr sz="16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Details on the learning Procedure</a:t>
            </a:r>
            <a:endParaRPr/>
          </a:p>
        </p:txBody>
      </p:sp>
      <p:sp>
        <p:nvSpPr>
          <p:cNvPr id="206" name="Google Shape;206;p20"/>
          <p:cNvSpPr txBox="1"/>
          <p:nvPr>
            <p:ph idx="1" type="body"/>
          </p:nvPr>
        </p:nvSpPr>
        <p:spPr>
          <a:xfrm>
            <a:off x="311700" y="1229875"/>
            <a:ext cx="8520600" cy="370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train the context encoders by regressing to the ground truth content of the missing (dropped out) region. </a:t>
            </a:r>
            <a:endParaRPr sz="1600"/>
          </a:p>
          <a:p>
            <a:pPr indent="-330200" lvl="0" marL="457200" rtl="0" algn="l">
              <a:spcBef>
                <a:spcPts val="0"/>
              </a:spcBef>
              <a:spcAft>
                <a:spcPts val="0"/>
              </a:spcAft>
              <a:buSzPts val="1600"/>
              <a:buChar char="●"/>
            </a:pPr>
            <a:r>
              <a:rPr lang="en" sz="1600"/>
              <a:t>However, there are often multiple equally plausible ways to fill a missing image region which are consistent with the context. </a:t>
            </a:r>
            <a:endParaRPr sz="1600"/>
          </a:p>
          <a:p>
            <a:pPr indent="-330200" lvl="0" marL="457200" rtl="0" algn="l">
              <a:spcBef>
                <a:spcPts val="0"/>
              </a:spcBef>
              <a:spcAft>
                <a:spcPts val="0"/>
              </a:spcAft>
              <a:buSzPts val="1600"/>
              <a:buChar char="●"/>
            </a:pPr>
            <a:r>
              <a:rPr lang="en" sz="1600"/>
              <a:t>This behavior is modeled by having a decoupled joint loss function (reconstruction loss and </a:t>
            </a:r>
            <a:r>
              <a:rPr lang="en" sz="1600"/>
              <a:t>adversarial</a:t>
            </a:r>
            <a:r>
              <a:rPr lang="en" sz="1600"/>
              <a:t> loss) to handle both continuity within the context and multiple modes in the output. </a:t>
            </a:r>
            <a:endParaRPr sz="1600"/>
          </a:p>
          <a:p>
            <a:pPr indent="-330200" lvl="0" marL="457200" rtl="0" algn="l">
              <a:spcBef>
                <a:spcPts val="0"/>
              </a:spcBef>
              <a:spcAft>
                <a:spcPts val="0"/>
              </a:spcAft>
              <a:buSzPts val="1600"/>
              <a:buChar char="●"/>
            </a:pPr>
            <a:r>
              <a:rPr lang="en" sz="1600"/>
              <a:t>For each ground truth </a:t>
            </a:r>
            <a:r>
              <a:rPr lang="en" sz="1600"/>
              <a:t>image x, the context encoder F produces an output F(x). Let </a:t>
            </a:r>
            <a:r>
              <a:rPr lang="en" sz="1850">
                <a:solidFill>
                  <a:srgbClr val="000000"/>
                </a:solidFill>
                <a:highlight>
                  <a:srgbClr val="F8F9FA"/>
                </a:highlight>
                <a:latin typeface="Arial"/>
                <a:ea typeface="Arial"/>
                <a:cs typeface="Arial"/>
                <a:sym typeface="Arial"/>
              </a:rPr>
              <a:t>M̂ </a:t>
            </a:r>
            <a:r>
              <a:rPr lang="en" sz="1600"/>
              <a:t>be a binary mask corresponding to the dropped image region with a value of 1 wherever a pixel was dropped and 0 for input pixels. During training, those masks are automatically generated for each image and training iterations</a:t>
            </a:r>
            <a:r>
              <a:rPr lang="en" sz="1600"/>
              <a:t>.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Different components of the loss function. </a:t>
            </a:r>
            <a:endParaRPr/>
          </a:p>
        </p:txBody>
      </p:sp>
      <p:sp>
        <p:nvSpPr>
          <p:cNvPr id="212" name="Google Shape;212;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Reconstruction Loss : </a:t>
            </a:r>
            <a:r>
              <a:rPr lang="en" sz="1400">
                <a:solidFill>
                  <a:srgbClr val="000000"/>
                </a:solidFill>
                <a:latin typeface="Arial"/>
                <a:ea typeface="Arial"/>
                <a:cs typeface="Arial"/>
                <a:sym typeface="Arial"/>
              </a:rPr>
              <a:t>The reconstruction(L2) loss is responsible for capturing the overall structure of the missing region and coherence with regards to its context, but tends to average together the multiple modes in predictions. </a:t>
            </a:r>
            <a:endParaRPr sz="1400">
              <a:solidFill>
                <a:srgbClr val="000000"/>
              </a:solidFill>
              <a:latin typeface="Arial"/>
              <a:ea typeface="Arial"/>
              <a:cs typeface="Arial"/>
              <a:sym typeface="Arial"/>
            </a:endParaRPr>
          </a:p>
          <a:p>
            <a:pPr indent="0" lvl="0" marL="0" rtl="0" algn="l">
              <a:spcBef>
                <a:spcPts val="1600"/>
              </a:spcBef>
              <a:spcAft>
                <a:spcPts val="0"/>
              </a:spcAft>
              <a:buNone/>
            </a:pPr>
            <a:r>
              <a:t/>
            </a:r>
            <a:endParaRPr sz="1400">
              <a:solidFill>
                <a:srgbClr val="000000"/>
              </a:solidFill>
              <a:latin typeface="Arial"/>
              <a:ea typeface="Arial"/>
              <a:cs typeface="Arial"/>
              <a:sym typeface="Arial"/>
            </a:endParaRPr>
          </a:p>
          <a:p>
            <a:pPr indent="-317500" lvl="0" marL="457200" rtl="0" algn="l">
              <a:spcBef>
                <a:spcPts val="1600"/>
              </a:spcBef>
              <a:spcAft>
                <a:spcPts val="0"/>
              </a:spcAft>
              <a:buSzPts val="1400"/>
              <a:buChar char="●"/>
            </a:pPr>
            <a:r>
              <a:rPr b="1" lang="en" sz="1400"/>
              <a:t>Adversarial Loss : </a:t>
            </a:r>
            <a:r>
              <a:rPr lang="en" sz="1400">
                <a:solidFill>
                  <a:srgbClr val="000000"/>
                </a:solidFill>
                <a:latin typeface="Arial"/>
                <a:ea typeface="Arial"/>
                <a:cs typeface="Arial"/>
                <a:sym typeface="Arial"/>
              </a:rPr>
              <a:t>The adversarial loss tries to make prediction look real, and has the effect of picking a particular mode from the distribution.</a:t>
            </a:r>
            <a:endParaRPr sz="1400">
              <a:solidFill>
                <a:srgbClr val="000000"/>
              </a:solidFill>
              <a:latin typeface="Arial"/>
              <a:ea typeface="Arial"/>
              <a:cs typeface="Arial"/>
              <a:sym typeface="Arial"/>
            </a:endParaRPr>
          </a:p>
          <a:p>
            <a:pPr indent="0" lvl="0" marL="0" rtl="0" algn="l">
              <a:spcBef>
                <a:spcPts val="1600"/>
              </a:spcBef>
              <a:spcAft>
                <a:spcPts val="0"/>
              </a:spcAft>
              <a:buNone/>
            </a:pPr>
            <a:r>
              <a:t/>
            </a:r>
            <a:endParaRPr sz="1400">
              <a:solidFill>
                <a:srgbClr val="000000"/>
              </a:solidFill>
              <a:latin typeface="Arial"/>
              <a:ea typeface="Arial"/>
              <a:cs typeface="Arial"/>
              <a:sym typeface="Arial"/>
            </a:endParaRPr>
          </a:p>
          <a:p>
            <a:pPr indent="-317500" lvl="0" marL="457200" rtl="0" algn="l">
              <a:spcBef>
                <a:spcPts val="1600"/>
              </a:spcBef>
              <a:spcAft>
                <a:spcPts val="0"/>
              </a:spcAft>
              <a:buSzPts val="1400"/>
              <a:buChar char="●"/>
            </a:pPr>
            <a:r>
              <a:rPr b="1" lang="en" sz="1400"/>
              <a:t>Joint Loss : </a:t>
            </a:r>
            <a:endParaRPr b="1" sz="1400"/>
          </a:p>
        </p:txBody>
      </p:sp>
      <p:pic>
        <p:nvPicPr>
          <p:cNvPr id="213" name="Google Shape;213;p21"/>
          <p:cNvPicPr preferRelativeResize="0"/>
          <p:nvPr/>
        </p:nvPicPr>
        <p:blipFill>
          <a:blip r:embed="rId3">
            <a:alphaModFix/>
          </a:blip>
          <a:stretch>
            <a:fillRect/>
          </a:stretch>
        </p:blipFill>
        <p:spPr>
          <a:xfrm>
            <a:off x="2913625" y="2119750"/>
            <a:ext cx="3316736" cy="452000"/>
          </a:xfrm>
          <a:prstGeom prst="rect">
            <a:avLst/>
          </a:prstGeom>
          <a:noFill/>
          <a:ln>
            <a:noFill/>
          </a:ln>
        </p:spPr>
      </p:pic>
      <p:pic>
        <p:nvPicPr>
          <p:cNvPr id="214" name="Google Shape;214;p21"/>
          <p:cNvPicPr preferRelativeResize="0"/>
          <p:nvPr/>
        </p:nvPicPr>
        <p:blipFill>
          <a:blip r:embed="rId4">
            <a:alphaModFix/>
          </a:blip>
          <a:stretch>
            <a:fillRect/>
          </a:stretch>
        </p:blipFill>
        <p:spPr>
          <a:xfrm>
            <a:off x="2762927" y="3182801"/>
            <a:ext cx="3880550" cy="757550"/>
          </a:xfrm>
          <a:prstGeom prst="rect">
            <a:avLst/>
          </a:prstGeom>
          <a:noFill/>
          <a:ln>
            <a:noFill/>
          </a:ln>
        </p:spPr>
      </p:pic>
      <p:pic>
        <p:nvPicPr>
          <p:cNvPr id="215" name="Google Shape;215;p21"/>
          <p:cNvPicPr preferRelativeResize="0"/>
          <p:nvPr/>
        </p:nvPicPr>
        <p:blipFill>
          <a:blip r:embed="rId5">
            <a:alphaModFix/>
          </a:blip>
          <a:stretch>
            <a:fillRect/>
          </a:stretch>
        </p:blipFill>
        <p:spPr>
          <a:xfrm>
            <a:off x="3279613" y="4020350"/>
            <a:ext cx="2584775" cy="548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ph type="title"/>
          </p:nvPr>
        </p:nvSpPr>
        <p:spPr>
          <a:xfrm>
            <a:off x="265500" y="0"/>
            <a:ext cx="4045200" cy="168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Various strategies for image region removal </a:t>
            </a:r>
            <a:endParaRPr sz="2500"/>
          </a:p>
          <a:p>
            <a:pPr indent="0" lvl="0" marL="0" rtl="0" algn="ctr">
              <a:spcBef>
                <a:spcPts val="0"/>
              </a:spcBef>
              <a:spcAft>
                <a:spcPts val="0"/>
              </a:spcAft>
              <a:buNone/>
            </a:pPr>
            <a:r>
              <a:t/>
            </a:r>
            <a:endParaRPr/>
          </a:p>
        </p:txBody>
      </p:sp>
      <p:sp>
        <p:nvSpPr>
          <p:cNvPr id="221" name="Google Shape;221;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222" name="Google Shape;222;p22"/>
          <p:cNvPicPr preferRelativeResize="0"/>
          <p:nvPr/>
        </p:nvPicPr>
        <p:blipFill>
          <a:blip r:embed="rId3">
            <a:alphaModFix/>
          </a:blip>
          <a:stretch>
            <a:fillRect/>
          </a:stretch>
        </p:blipFill>
        <p:spPr>
          <a:xfrm>
            <a:off x="4768198" y="1047750"/>
            <a:ext cx="4280575" cy="3153275"/>
          </a:xfrm>
          <a:prstGeom prst="rect">
            <a:avLst/>
          </a:prstGeom>
          <a:noFill/>
          <a:ln>
            <a:noFill/>
          </a:ln>
        </p:spPr>
      </p:pic>
      <p:sp>
        <p:nvSpPr>
          <p:cNvPr id="223" name="Google Shape;223;p22"/>
          <p:cNvSpPr txBox="1"/>
          <p:nvPr>
            <p:ph idx="1" type="subTitle"/>
          </p:nvPr>
        </p:nvSpPr>
        <p:spPr>
          <a:xfrm>
            <a:off x="265500" y="1047748"/>
            <a:ext cx="4045200" cy="369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input to a context encoder is an image with one or more of its regions “dropped out”; i.e., set to zero, assuming zero-centered inputs. The removed regions could be of any shape, we present three different strategies here:</a:t>
            </a:r>
            <a:endParaRPr sz="1800"/>
          </a:p>
          <a:p>
            <a:pPr indent="-342900" lvl="0" marL="457200" rtl="0" algn="l">
              <a:spcBef>
                <a:spcPts val="0"/>
              </a:spcBef>
              <a:spcAft>
                <a:spcPts val="0"/>
              </a:spcAft>
              <a:buSzPts val="1800"/>
              <a:buChar char="●"/>
            </a:pPr>
            <a:r>
              <a:rPr lang="en" sz="1800"/>
              <a:t>Central region</a:t>
            </a:r>
            <a:endParaRPr sz="1800"/>
          </a:p>
          <a:p>
            <a:pPr indent="-342900" lvl="0" marL="457200" rtl="0" algn="l">
              <a:spcBef>
                <a:spcPts val="0"/>
              </a:spcBef>
              <a:spcAft>
                <a:spcPts val="0"/>
              </a:spcAft>
              <a:buSzPts val="1800"/>
              <a:buChar char="●"/>
            </a:pPr>
            <a:r>
              <a:rPr lang="en" sz="1800"/>
              <a:t>Random block</a:t>
            </a:r>
            <a:endParaRPr sz="1800"/>
          </a:p>
          <a:p>
            <a:pPr indent="-342900" lvl="0" marL="457200" rtl="0" algn="l">
              <a:spcBef>
                <a:spcPts val="0"/>
              </a:spcBef>
              <a:spcAft>
                <a:spcPts val="0"/>
              </a:spcAft>
              <a:buSzPts val="1800"/>
              <a:buChar char="●"/>
            </a:pPr>
            <a:r>
              <a:rPr lang="en" sz="1800"/>
              <a:t>Random region</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