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8ef11ef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8ef11ef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a:solidFill>
                  <a:schemeClr val="dk1"/>
                </a:solidFill>
              </a:rPr>
              <a:t>Let’s get started. </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Hi everyone.</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GB">
                <a:solidFill>
                  <a:schemeClr val="dk1"/>
                </a:solidFill>
              </a:rPr>
              <a:t>Welcome.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8ef11ef54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8ef11ef54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Here’s a quick overview of what we’ll be covering in this program.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We start with </a:t>
            </a:r>
            <a:r>
              <a:rPr b="1" lang="en-GB">
                <a:solidFill>
                  <a:schemeClr val="dk1"/>
                </a:solidFill>
              </a:rPr>
              <a:t>Intro to Generative AI</a:t>
            </a:r>
            <a:r>
              <a:rPr lang="en-GB">
                <a:solidFill>
                  <a:schemeClr val="dk1"/>
                </a:solidFill>
              </a:rPr>
              <a:t> — we’ll build a shared understanding of what AI is, trace its history, understand the difference between discriminative and generative AI, explore the AI landscape, and touch on responsible AI principles like ethics and bias.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Next, we’ll dive into </a:t>
            </a:r>
            <a:r>
              <a:rPr b="1" lang="en-GB">
                <a:solidFill>
                  <a:schemeClr val="dk1"/>
                </a:solidFill>
              </a:rPr>
              <a:t>LLM Foundations</a:t>
            </a:r>
            <a:r>
              <a:rPr lang="en-GB">
                <a:solidFill>
                  <a:schemeClr val="dk1"/>
                </a:solidFill>
              </a:rPr>
              <a:t> — here, we’ll break down how transformers work, what next-token prediction really means, and go over the phases of training an LLM. We’ll also cover model parameters, the different types of LLMs, and their limitations so you understand both capabilities and constraints.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From there, we move into </a:t>
            </a:r>
            <a:r>
              <a:rPr b="1" lang="en-GB">
                <a:solidFill>
                  <a:schemeClr val="dk1"/>
                </a:solidFill>
              </a:rPr>
              <a:t>Prompt Engineering</a:t>
            </a:r>
            <a:r>
              <a:rPr lang="en-GB">
                <a:solidFill>
                  <a:schemeClr val="dk1"/>
                </a:solidFill>
              </a:rPr>
              <a:t> — learning prompting techniques, tool calling, evaluation, optimization, context engineering, and even how prompts can be hacked or jailbroken so you can design robust systems.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Then we’ll get hands-on with </a:t>
            </a:r>
            <a:r>
              <a:rPr b="1" lang="en-GB">
                <a:solidFill>
                  <a:schemeClr val="dk1"/>
                </a:solidFill>
              </a:rPr>
              <a:t>RAG Systems</a:t>
            </a:r>
            <a:r>
              <a:rPr lang="en-GB">
                <a:solidFill>
                  <a:schemeClr val="dk1"/>
                </a:solidFill>
              </a:rPr>
              <a:t> — Retrieval Augmented Generation — where we’ll learn the basics, the different RAG architectures, how to evaluate them, and ways to improve performance.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We’ll follow this with </a:t>
            </a:r>
            <a:r>
              <a:rPr b="1" lang="en-GB">
                <a:solidFill>
                  <a:schemeClr val="dk1"/>
                </a:solidFill>
              </a:rPr>
              <a:t>Designing LLM Systems</a:t>
            </a:r>
            <a:r>
              <a:rPr lang="en-GB">
                <a:solidFill>
                  <a:schemeClr val="dk1"/>
                </a:solidFill>
              </a:rPr>
              <a:t> — selecting the right stack, evaluating systems, understanding tradeoffs between latency and cost, optimizing for performance, ensuring security, and working through a real-world case study on product search.</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The next section is </a:t>
            </a:r>
            <a:r>
              <a:rPr b="1" lang="en-GB">
                <a:solidFill>
                  <a:schemeClr val="dk1"/>
                </a:solidFill>
              </a:rPr>
              <a:t>AI Agents</a:t>
            </a:r>
            <a:r>
              <a:rPr lang="en-GB">
                <a:solidFill>
                  <a:schemeClr val="dk1"/>
                </a:solidFill>
              </a:rPr>
              <a:t> — we’ll explore what agents are, how they use tools and memory, how they differ from workflows, orchestration patterns, evaluation methods, and the Model Context Protocol.</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Finally, we’ll wrap with a </a:t>
            </a:r>
            <a:r>
              <a:rPr b="1" lang="en-GB">
                <a:solidFill>
                  <a:schemeClr val="dk1"/>
                </a:solidFill>
              </a:rPr>
              <a:t>Capstone Project</a:t>
            </a:r>
            <a:r>
              <a:rPr lang="en-GB">
                <a:solidFill>
                  <a:schemeClr val="dk1"/>
                </a:solidFill>
              </a:rPr>
              <a:t> where you’ll apply everything you’ve learned in a real-world context, and present your work on Demo Day.</a:t>
            </a:r>
            <a:br>
              <a:rPr lang="en-GB">
                <a:solidFill>
                  <a:schemeClr val="dk1"/>
                </a:solidFill>
              </a:rPr>
            </a:br>
            <a:br>
              <a:rPr lang="en-GB">
                <a:solidFill>
                  <a:schemeClr val="dk1"/>
                </a:solidFill>
              </a:rPr>
            </a:br>
            <a:r>
              <a:rPr lang="en-GB">
                <a:solidFill>
                  <a:schemeClr val="dk1"/>
                </a:solidFill>
              </a:rPr>
              <a:t>A quick note — the prerequisite is a basic understanding of Python. So if you haven’t worked with Python before, would be to great to get the basics done. We have also sent a python tutorial in the welcome email.  </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This program doesn’t assume any prior background in AI or ML, so some of the early content might feel a bit familiar and redundant if you’ve been dabbling in Generative AI already. But we’ll be building up to more advanced, hands-on topics soon — there’s something in here for everyone.</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Thanks in advance for your patience and openness as we bring everyone along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8ef11ef54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8ef11ef54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“RAG means we retrieve the right facts from trusted sources and then generate the answer with an LLM.</a:t>
            </a:r>
            <a:endParaRPr/>
          </a:p>
          <a:p>
            <a:pPr indent="0" lvl="0" marL="0" rtl="0" algn="l">
              <a:spcBef>
                <a:spcPts val="0"/>
              </a:spcBef>
              <a:spcAft>
                <a:spcPts val="0"/>
              </a:spcAft>
              <a:buNone/>
            </a:pPr>
            <a:r>
              <a:rPr lang="en-GB"/>
              <a:t>Instead of expecting the model to ‘know everything,’ we ground it in external knowledge so answers are current, contextual, and citable.”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Transition: “Before we build it, let’s surface the problems RAG actually solves.”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8ef11ef54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8ef11ef54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Speaker Notes — Slide 2: Why Evaluate RAG?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“When we build RAG systems, it’s tempting to assume that because we’re retrieving context from a trusted knowledge base, the outputs will automatically be correct or grounded.</a:t>
            </a:r>
            <a:endParaRPr/>
          </a:p>
          <a:p>
            <a:pPr indent="0" lvl="0" marL="0" rtl="0" algn="l">
              <a:spcBef>
                <a:spcPts val="0"/>
              </a:spcBef>
              <a:spcAft>
                <a:spcPts val="0"/>
              </a:spcAft>
              <a:buNone/>
            </a:pPr>
            <a:r>
              <a:rPr lang="en-GB"/>
              <a:t>But in reality, that’s not always the case.”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“Let’s start with the first point — LLMs are not truth engines.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They are trained to predict the most likely next word, not the most accurate next word.</a:t>
            </a:r>
            <a:endParaRPr/>
          </a:p>
          <a:p>
            <a:pPr indent="0" lvl="0" marL="0" rtl="0" algn="l">
              <a:spcBef>
                <a:spcPts val="0"/>
              </a:spcBef>
              <a:spcAft>
                <a:spcPts val="0"/>
              </a:spcAft>
              <a:buNone/>
            </a:pPr>
            <a:r>
              <a:rPr lang="en-GB"/>
              <a:t>So even when the model is retrieving context from our database, it can still fabricate details, merge unrelated facts, or summarize inaccurately — all while sounding completely confident.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other words, fluency ≠ factuality.”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“Second — RAG doesn’t guarantee perfect grounding.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retrieval step itself can fail. Maybe the embedding model misunderstood the query. Maybe the chunking strategy broke important context across multiple documents.</a:t>
            </a:r>
            <a:endParaRPr/>
          </a:p>
          <a:p>
            <a:pPr indent="0" lvl="0" marL="0" rtl="0" algn="l">
              <a:spcBef>
                <a:spcPts val="0"/>
              </a:spcBef>
              <a:spcAft>
                <a:spcPts val="0"/>
              </a:spcAft>
              <a:buNone/>
            </a:pPr>
            <a:r>
              <a:rPr lang="en-GB"/>
              <a:t>So even though the system retrieved something, it might not be the right something.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And if retrieval is wrong, the LLM will faithfully hallucinate based on wrong input — producing grounded nonsense.”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“Third — the impact of poor evaluation is real.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Imagine a customer support chatbot confidently giving an outdated policy answer.</a:t>
            </a:r>
            <a:endParaRPr/>
          </a:p>
          <a:p>
            <a:pPr indent="0" lvl="0" marL="0" rtl="0" algn="l">
              <a:spcBef>
                <a:spcPts val="0"/>
              </a:spcBef>
              <a:spcAft>
                <a:spcPts val="0"/>
              </a:spcAft>
              <a:buNone/>
            </a:pPr>
            <a:r>
              <a:rPr lang="en-GB"/>
              <a:t>Or an internal compliance assistant summarizing a regulation incorrectly.</a:t>
            </a:r>
            <a:endParaRPr/>
          </a:p>
          <a:p>
            <a:pPr indent="0" lvl="0" marL="0" rtl="0" algn="l">
              <a:spcBef>
                <a:spcPts val="0"/>
              </a:spcBef>
              <a:spcAft>
                <a:spcPts val="0"/>
              </a:spcAft>
              <a:buNone/>
            </a:pPr>
            <a:r>
              <a:rPr lang="en-GB"/>
              <a:t>These mistakes aren’t just technical bugs — they can have real business and reputational consequences.”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“That’s why we need to evaluate RAG systems systematically.</a:t>
            </a:r>
            <a:endParaRPr/>
          </a:p>
          <a:p>
            <a:pPr indent="0" lvl="0" marL="0" rtl="0" algn="l">
              <a:spcBef>
                <a:spcPts val="0"/>
              </a:spcBef>
              <a:spcAft>
                <a:spcPts val="0"/>
              </a:spcAft>
              <a:buNone/>
            </a:pPr>
            <a:r>
              <a:rPr lang="en-GB"/>
              <a:t>Evaluation tells us where the failure happens — is it:</a:t>
            </a:r>
            <a:endParaRPr/>
          </a:p>
          <a:p>
            <a:pPr indent="0" lvl="0" marL="0" rtl="0" algn="l">
              <a:spcBef>
                <a:spcPts val="0"/>
              </a:spcBef>
              <a:spcAft>
                <a:spcPts val="0"/>
              </a:spcAft>
              <a:buNone/>
            </a:pPr>
            <a:r>
              <a:rPr lang="en-GB"/>
              <a:t>1️⃣ The retrieval stage (wrong or missing docs)?</a:t>
            </a:r>
            <a:endParaRPr/>
          </a:p>
          <a:p>
            <a:pPr indent="0" lvl="0" marL="0" rtl="0" algn="l">
              <a:spcBef>
                <a:spcPts val="0"/>
              </a:spcBef>
              <a:spcAft>
                <a:spcPts val="0"/>
              </a:spcAft>
              <a:buNone/>
            </a:pPr>
            <a:r>
              <a:rPr lang="en-GB"/>
              <a:t>2️⃣ The generation stage (the model misinterprets retrieved info)?</a:t>
            </a:r>
            <a:endParaRPr/>
          </a:p>
          <a:p>
            <a:pPr indent="0" lvl="0" marL="0" rtl="0" algn="l">
              <a:spcBef>
                <a:spcPts val="0"/>
              </a:spcBef>
              <a:spcAft>
                <a:spcPts val="0"/>
              </a:spcAft>
              <a:buNone/>
            </a:pPr>
            <a:r>
              <a:rPr lang="en-GB"/>
              <a:t>3️⃣ Or the grounding stage (where the answer doesn’t align with the context)?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By measuring each of these, we can isolate issues and improve iteratively.”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“And here’s the key takeaway: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Without evaluation, you can’t improve.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might think your RAG system is performing well simply because its answers ‘sound right.’</a:t>
            </a:r>
            <a:endParaRPr/>
          </a:p>
          <a:p>
            <a:pPr indent="0" lvl="0" marL="0" rtl="0" algn="l">
              <a:spcBef>
                <a:spcPts val="0"/>
              </a:spcBef>
              <a:spcAft>
                <a:spcPts val="0"/>
              </a:spcAft>
              <a:buNone/>
            </a:pPr>
            <a:r>
              <a:rPr lang="en-GB"/>
              <a:t>But unless you measure retrieval precision, answer faithfulness, and grounding accuracy — you’re operating blind.”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the next few slides, we’ll break down how to evaluate these layers — and introduce you to frameworks like RAGAS, which give us standardized metrics to quantify RAG quality.”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8ef11ef54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8ef11ef54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Speaker Notes — Detailed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“Now that we know why evaluation is necessary, let’s look at what exactly we’re evaluating.”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“Every RAG system can be thought of as a three-stage pipeline — retrieval, generation, and final response.</a:t>
            </a:r>
            <a:endParaRPr/>
          </a:p>
          <a:p>
            <a:pPr indent="0" lvl="0" marL="0" rtl="0" algn="l">
              <a:spcBef>
                <a:spcPts val="0"/>
              </a:spcBef>
              <a:spcAft>
                <a:spcPts val="0"/>
              </a:spcAft>
              <a:buNone/>
            </a:pPr>
            <a:r>
              <a:rPr lang="en-GB"/>
              <a:t>Each of these stages introduces its own kind of error, so we evaluate them separately.”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“Let’s start with Retrieval Quality.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is about whether the system is even fetching the right information.</a:t>
            </a:r>
            <a:endParaRPr/>
          </a:p>
          <a:p>
            <a:pPr indent="0" lvl="0" marL="0" rtl="0" algn="l">
              <a:spcBef>
                <a:spcPts val="0"/>
              </a:spcBef>
              <a:spcAft>
                <a:spcPts val="0"/>
              </a:spcAft>
              <a:buNone/>
            </a:pPr>
            <a:r>
              <a:rPr lang="en-GB"/>
              <a:t>For example, if I ask ‘When was Walmart founded?’ and my retriever pulls up documents about Walmart’s e-commerce strategy, the rest of the pipeline is already doomed — no matter how smart the model is.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Metrics like context precision and context recall help quantify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Precision tells us how many retrieved chunks are actually relevant.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Recall tells us how many relevant chunks we missed.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Think of it like search relevance — garbage in, garbage 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“Next comes Generation Quality.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Here, we ask: Did the model faithfully use the retrieved context?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Sometimes the model retrieves the right facts but still hallucinates — adding numbers, names, or claims that aren’t in the context.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we measure faithfulness and factual consistency — basically checking if every part of the answer can be supported by retrieved evidence.”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“Finally, we evaluate End-to-End Quality.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Even if retrieval and faithfulness are perfect, the user experience depends on how well the final answer addresses the question.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Here we look at answer relevancy and correctness — did the user’s question actually get answered, and is it semantically similar to the ideal answer?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For example, if I ask, ‘What are Walmart’s core business segments?’ — an answer about its founders may be factually correct but irrelevant.</a:t>
            </a:r>
            <a:endParaRPr/>
          </a:p>
          <a:p>
            <a:pPr indent="0" lvl="0" marL="0" rtl="0" algn="l">
              <a:spcBef>
                <a:spcPts val="0"/>
              </a:spcBef>
              <a:spcAft>
                <a:spcPts val="0"/>
              </a:spcAft>
              <a:buNone/>
            </a:pPr>
            <a:r>
              <a:rPr lang="en-GB"/>
              <a:t>That’s a failure of end-to-end evaluation.”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the big picture looks like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Retrieval checks what we found.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Generation checks what we said about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End-to-end evaluation checks whether the user’s need was met.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These three layers form the backbone of all RAG evaluation frameworks — including RAGAS, which we’ll explore next.”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8ef11ef54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8ef11ef54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Speaker Notes — Detailed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“Now that we’ve seen the main evaluation dimensions, let’s talk about why RAG evaluation is tricky in practice.”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first challenge is that RAG tasks rarely have a single correct answer.</a:t>
            </a:r>
            <a:endParaRPr/>
          </a:p>
          <a:p>
            <a:pPr indent="0" lvl="0" marL="0" rtl="0" algn="l">
              <a:spcBef>
                <a:spcPts val="0"/>
              </a:spcBef>
              <a:spcAft>
                <a:spcPts val="0"/>
              </a:spcAft>
              <a:buNone/>
            </a:pPr>
            <a:r>
              <a:rPr lang="en-GB"/>
              <a:t>For instance, if I ask, ‘What were Walmart’s key AI initiatives in 2024?’</a:t>
            </a:r>
            <a:endParaRPr/>
          </a:p>
          <a:p>
            <a:pPr indent="0" lvl="0" marL="0" rtl="0" algn="l">
              <a:spcBef>
                <a:spcPts val="0"/>
              </a:spcBef>
              <a:spcAft>
                <a:spcPts val="0"/>
              </a:spcAft>
              <a:buNone/>
            </a:pPr>
            <a:r>
              <a:rPr lang="en-GB"/>
              <a:t>there could be several equally valid summaries depending on the retrieved docs.</a:t>
            </a:r>
            <a:endParaRPr/>
          </a:p>
          <a:p>
            <a:pPr indent="0" lvl="0" marL="0" rtl="0" algn="l">
              <a:spcBef>
                <a:spcPts val="0"/>
              </a:spcBef>
              <a:spcAft>
                <a:spcPts val="0"/>
              </a:spcAft>
              <a:buNone/>
            </a:pPr>
            <a:r>
              <a:rPr lang="en-GB"/>
              <a:t>Traditional metrics like accuracy or BLEU can’t capture this nuance — because they treat any wording difference as an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second challenge is that the retrieved context itself can vary in quality.</a:t>
            </a:r>
            <a:endParaRPr/>
          </a:p>
          <a:p>
            <a:pPr indent="0" lvl="0" marL="0" rtl="0" algn="l">
              <a:spcBef>
                <a:spcPts val="0"/>
              </a:spcBef>
              <a:spcAft>
                <a:spcPts val="0"/>
              </a:spcAft>
              <a:buNone/>
            </a:pPr>
            <a:r>
              <a:rPr lang="en-GB"/>
              <a:t>Maybe some documents are perfectly relevant, some partially, and others totally off-topic.</a:t>
            </a:r>
            <a:endParaRPr/>
          </a:p>
          <a:p>
            <a:pPr indent="0" lvl="0" marL="0" rtl="0" algn="l">
              <a:spcBef>
                <a:spcPts val="0"/>
              </a:spcBef>
              <a:spcAft>
                <a:spcPts val="0"/>
              </a:spcAft>
              <a:buNone/>
            </a:pPr>
            <a:r>
              <a:rPr lang="en-GB"/>
              <a:t>The LLM might still produce a coherent answer — but it may draw on the wrong evidence.</a:t>
            </a:r>
            <a:endParaRPr/>
          </a:p>
          <a:p>
            <a:pPr indent="0" lvl="0" marL="0" rtl="0" algn="l">
              <a:spcBef>
                <a:spcPts val="0"/>
              </a:spcBef>
              <a:spcAft>
                <a:spcPts val="0"/>
              </a:spcAft>
              <a:buNone/>
            </a:pPr>
            <a:r>
              <a:rPr lang="en-GB"/>
              <a:t>That’s why measuring ‘faithfulness’ is so important — to check whether every statement in the answer is traceable to retrieved 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third challenge is human evaluation cost.</a:t>
            </a:r>
            <a:endParaRPr/>
          </a:p>
          <a:p>
            <a:pPr indent="0" lvl="0" marL="0" rtl="0" algn="l">
              <a:spcBef>
                <a:spcPts val="0"/>
              </a:spcBef>
              <a:spcAft>
                <a:spcPts val="0"/>
              </a:spcAft>
              <a:buNone/>
            </a:pPr>
            <a:r>
              <a:rPr lang="en-GB"/>
              <a:t>The most reliable way to measure factuality is to have people read both the context and the response.</a:t>
            </a:r>
            <a:endParaRPr/>
          </a:p>
          <a:p>
            <a:pPr indent="0" lvl="0" marL="0" rtl="0" algn="l">
              <a:spcBef>
                <a:spcPts val="0"/>
              </a:spcBef>
              <a:spcAft>
                <a:spcPts val="0"/>
              </a:spcAft>
              <a:buNone/>
            </a:pPr>
            <a:r>
              <a:rPr lang="en-GB"/>
              <a:t>But at scale — say, hundreds of RAG outputs per day — that’s expensive and inconsistent.</a:t>
            </a:r>
            <a:endParaRPr/>
          </a:p>
          <a:p>
            <a:pPr indent="0" lvl="0" marL="0" rtl="0" algn="l">
              <a:spcBef>
                <a:spcPts val="0"/>
              </a:spcBef>
              <a:spcAft>
                <a:spcPts val="0"/>
              </a:spcAft>
              <a:buNone/>
            </a:pPr>
            <a:r>
              <a:rPr lang="en-GB"/>
              <a:t>Even human evaluators often disagree on what counts as ‘correct’ versus ‘plausible.’”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“And finally, automated metrics can mislead.</a:t>
            </a:r>
            <a:endParaRPr/>
          </a:p>
          <a:p>
            <a:pPr indent="0" lvl="0" marL="0" rtl="0" algn="l">
              <a:spcBef>
                <a:spcPts val="0"/>
              </a:spcBef>
              <a:spcAft>
                <a:spcPts val="0"/>
              </a:spcAft>
              <a:buNone/>
            </a:pPr>
            <a:r>
              <a:rPr lang="en-GB"/>
              <a:t>Older text-similarity scores like BLEU and ROUGE care about matching words, not meaning.</a:t>
            </a:r>
            <a:endParaRPr/>
          </a:p>
          <a:p>
            <a:pPr indent="0" lvl="0" marL="0" rtl="0" algn="l">
              <a:spcBef>
                <a:spcPts val="0"/>
              </a:spcBef>
              <a:spcAft>
                <a:spcPts val="0"/>
              </a:spcAft>
              <a:buNone/>
            </a:pPr>
            <a:r>
              <a:rPr lang="en-GB"/>
              <a:t>On the other hand, modern methods like using GPT-4 as a ‘judge’ introduce their own biases — the judge might favor fluent text over factual text, or score inconsistently across runs.”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the key takeaway here is that evaluating RAG isn’t about counting exact matches — it’s about measuring semantic alignment and factual grounding.</a:t>
            </a:r>
            <a:endParaRPr/>
          </a:p>
          <a:p>
            <a:pPr indent="0" lvl="0" marL="0" rtl="0" algn="l">
              <a:spcBef>
                <a:spcPts val="0"/>
              </a:spcBef>
              <a:spcAft>
                <a:spcPts val="0"/>
              </a:spcAft>
              <a:buNone/>
            </a:pPr>
            <a:r>
              <a:rPr lang="en-GB"/>
              <a:t>That’s exactly where frameworks like RAGAS come in — they define standardized, interpretable metrics for each of these challenges.”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755300" y="2512125"/>
            <a:ext cx="5633400" cy="76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2800">
                <a:solidFill>
                  <a:srgbClr val="073763"/>
                </a:solidFill>
              </a:rPr>
              <a:t>Generative AI </a:t>
            </a:r>
            <a:r>
              <a:rPr lang="en-GB" sz="2800">
                <a:solidFill>
                  <a:srgbClr val="FF0000"/>
                </a:solidFill>
              </a:rPr>
              <a:t>Accelerator</a:t>
            </a:r>
            <a:endParaRPr sz="2800">
              <a:solidFill>
                <a:srgbClr val="FF0000"/>
              </a:solidFill>
            </a:endParaRPr>
          </a:p>
        </p:txBody>
      </p:sp>
      <p:sp>
        <p:nvSpPr>
          <p:cNvPr id="61" name="Google Shape;61;p14"/>
          <p:cNvSpPr txBox="1"/>
          <p:nvPr/>
        </p:nvSpPr>
        <p:spPr>
          <a:xfrm>
            <a:off x="3578250" y="4443700"/>
            <a:ext cx="198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2"/>
                </a:solidFill>
              </a:rPr>
              <a:t>29</a:t>
            </a:r>
            <a:r>
              <a:rPr baseline="30000" lang="en-GB">
                <a:solidFill>
                  <a:schemeClr val="dk2"/>
                </a:solidFill>
              </a:rPr>
              <a:t>th</a:t>
            </a:r>
            <a:r>
              <a:rPr lang="en-GB">
                <a:solidFill>
                  <a:schemeClr val="dk2"/>
                </a:solidFill>
              </a:rPr>
              <a:t> September 2025</a:t>
            </a:r>
            <a:endParaRPr>
              <a:solidFill>
                <a:schemeClr val="dk2"/>
              </a:solidFill>
            </a:endParaRPr>
          </a:p>
        </p:txBody>
      </p:sp>
      <p:pic>
        <p:nvPicPr>
          <p:cNvPr id="62" name="Google Shape;62;p14"/>
          <p:cNvPicPr preferRelativeResize="0"/>
          <p:nvPr/>
        </p:nvPicPr>
        <p:blipFill>
          <a:blip r:embed="rId3">
            <a:alphaModFix/>
          </a:blip>
          <a:stretch>
            <a:fillRect/>
          </a:stretch>
        </p:blipFill>
        <p:spPr>
          <a:xfrm>
            <a:off x="3655046" y="2029475"/>
            <a:ext cx="1833907" cy="482650"/>
          </a:xfrm>
          <a:prstGeom prst="rect">
            <a:avLst/>
          </a:prstGeom>
          <a:noFill/>
          <a:ln>
            <a:noFill/>
          </a:ln>
        </p:spPr>
      </p:pic>
      <p:cxnSp>
        <p:nvCxnSpPr>
          <p:cNvPr id="63" name="Google Shape;63;p14"/>
          <p:cNvCxnSpPr/>
          <p:nvPr/>
        </p:nvCxnSpPr>
        <p:spPr>
          <a:xfrm>
            <a:off x="324300" y="4255125"/>
            <a:ext cx="8495400" cy="0"/>
          </a:xfrm>
          <a:prstGeom prst="straightConnector1">
            <a:avLst/>
          </a:prstGeom>
          <a:noFill/>
          <a:ln cap="flat" cmpd="sng" w="9525">
            <a:solidFill>
              <a:srgbClr val="073763"/>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189125" y="184100"/>
            <a:ext cx="8418900" cy="53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000">
                <a:solidFill>
                  <a:srgbClr val="073763"/>
                </a:solidFill>
              </a:rPr>
              <a:t>Where we are?</a:t>
            </a:r>
            <a:endParaRPr sz="2000">
              <a:solidFill>
                <a:srgbClr val="073763"/>
              </a:solidFill>
            </a:endParaRPr>
          </a:p>
        </p:txBody>
      </p:sp>
      <p:sp>
        <p:nvSpPr>
          <p:cNvPr id="69" name="Google Shape;69;p15"/>
          <p:cNvSpPr/>
          <p:nvPr/>
        </p:nvSpPr>
        <p:spPr>
          <a:xfrm>
            <a:off x="35900" y="42950"/>
            <a:ext cx="893700" cy="820800"/>
          </a:xfrm>
          <a:prstGeom prst="halfFrame">
            <a:avLst>
              <a:gd fmla="val 16325" name="adj1"/>
              <a:gd fmla="val 15646" name="adj2"/>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x</a:t>
            </a:r>
            <a:endParaRPr/>
          </a:p>
        </p:txBody>
      </p:sp>
      <p:grpSp>
        <p:nvGrpSpPr>
          <p:cNvPr id="70" name="Google Shape;70;p15"/>
          <p:cNvGrpSpPr/>
          <p:nvPr/>
        </p:nvGrpSpPr>
        <p:grpSpPr>
          <a:xfrm>
            <a:off x="643800" y="867750"/>
            <a:ext cx="1740950" cy="1740900"/>
            <a:chOff x="643800" y="867750"/>
            <a:chExt cx="1740950" cy="1740900"/>
          </a:xfrm>
        </p:grpSpPr>
        <p:sp>
          <p:nvSpPr>
            <p:cNvPr id="71" name="Google Shape;71;p15"/>
            <p:cNvSpPr/>
            <p:nvPr/>
          </p:nvSpPr>
          <p:spPr>
            <a:xfrm>
              <a:off x="643850" y="867750"/>
              <a:ext cx="1740900" cy="17409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rgbClr val="073763"/>
                  </a:solidFill>
                </a:rPr>
                <a:t>Intro to Generative AI</a:t>
              </a:r>
              <a:br>
                <a:rPr lang="en-GB">
                  <a:solidFill>
                    <a:srgbClr val="073763"/>
                  </a:solidFill>
                </a:rPr>
              </a:br>
              <a:endParaRPr>
                <a:solidFill>
                  <a:srgbClr val="073763"/>
                </a:solidFill>
              </a:endParaRPr>
            </a:p>
            <a:p>
              <a:pPr indent="0" lvl="0" marL="0" rtl="0" algn="l">
                <a:spcBef>
                  <a:spcPts val="0"/>
                </a:spcBef>
                <a:spcAft>
                  <a:spcPts val="0"/>
                </a:spcAft>
                <a:buNone/>
              </a:pPr>
              <a:r>
                <a:rPr lang="en-GB" sz="800">
                  <a:solidFill>
                    <a:srgbClr val="073763"/>
                  </a:solidFill>
                </a:rPr>
                <a:t>- Intro to AI</a:t>
              </a:r>
              <a:endParaRPr sz="800">
                <a:solidFill>
                  <a:srgbClr val="073763"/>
                </a:solidFill>
              </a:endParaRPr>
            </a:p>
            <a:p>
              <a:pPr indent="0" lvl="0" marL="0" rtl="0" algn="l">
                <a:spcBef>
                  <a:spcPts val="0"/>
                </a:spcBef>
                <a:spcAft>
                  <a:spcPts val="0"/>
                </a:spcAft>
                <a:buNone/>
              </a:pPr>
              <a:r>
                <a:rPr lang="en-GB" sz="800">
                  <a:solidFill>
                    <a:srgbClr val="073763"/>
                  </a:solidFill>
                </a:rPr>
                <a:t>- History and evolution of AI</a:t>
              </a:r>
              <a:endParaRPr sz="800">
                <a:solidFill>
                  <a:srgbClr val="073763"/>
                </a:solidFill>
              </a:endParaRPr>
            </a:p>
            <a:p>
              <a:pPr indent="0" lvl="0" marL="0" rtl="0" algn="l">
                <a:spcBef>
                  <a:spcPts val="0"/>
                </a:spcBef>
                <a:spcAft>
                  <a:spcPts val="0"/>
                </a:spcAft>
                <a:buNone/>
              </a:pPr>
              <a:r>
                <a:rPr lang="en-GB" sz="800">
                  <a:solidFill>
                    <a:srgbClr val="073763"/>
                  </a:solidFill>
                </a:rPr>
                <a:t>- Discriminative vs Generative AI</a:t>
              </a:r>
              <a:endParaRPr sz="800">
                <a:solidFill>
                  <a:srgbClr val="073763"/>
                </a:solidFill>
              </a:endParaRPr>
            </a:p>
            <a:p>
              <a:pPr indent="0" lvl="0" marL="0" rtl="0" algn="l">
                <a:spcBef>
                  <a:spcPts val="0"/>
                </a:spcBef>
                <a:spcAft>
                  <a:spcPts val="0"/>
                </a:spcAft>
                <a:buNone/>
              </a:pPr>
              <a:r>
                <a:rPr lang="en-GB" sz="800">
                  <a:solidFill>
                    <a:srgbClr val="073763"/>
                  </a:solidFill>
                </a:rPr>
                <a:t>- AI Landscape</a:t>
              </a:r>
              <a:endParaRPr sz="800">
                <a:solidFill>
                  <a:srgbClr val="073763"/>
                </a:solidFill>
              </a:endParaRPr>
            </a:p>
            <a:p>
              <a:pPr indent="0" lvl="0" marL="0" rtl="0" algn="l">
                <a:spcBef>
                  <a:spcPts val="0"/>
                </a:spcBef>
                <a:spcAft>
                  <a:spcPts val="0"/>
                </a:spcAft>
                <a:buNone/>
              </a:pPr>
              <a:r>
                <a:rPr lang="en-GB" sz="800">
                  <a:solidFill>
                    <a:srgbClr val="073763"/>
                  </a:solidFill>
                </a:rPr>
                <a:t>- Open Source vs Proprietary LMs</a:t>
              </a:r>
              <a:endParaRPr sz="800">
                <a:solidFill>
                  <a:srgbClr val="073763"/>
                </a:solidFill>
              </a:endParaRPr>
            </a:p>
            <a:p>
              <a:pPr indent="0" lvl="0" marL="0" rtl="0" algn="l">
                <a:spcBef>
                  <a:spcPts val="0"/>
                </a:spcBef>
                <a:spcAft>
                  <a:spcPts val="0"/>
                </a:spcAft>
                <a:buNone/>
              </a:pPr>
              <a:r>
                <a:rPr lang="en-GB" sz="800">
                  <a:solidFill>
                    <a:srgbClr val="073763"/>
                  </a:solidFill>
                </a:rPr>
                <a:t>- Responsible AI - Ethics, Bias etc</a:t>
              </a:r>
              <a:endParaRPr sz="1200">
                <a:solidFill>
                  <a:srgbClr val="073763"/>
                </a:solidFill>
              </a:endParaRPr>
            </a:p>
          </p:txBody>
        </p:sp>
        <p:sp>
          <p:nvSpPr>
            <p:cNvPr id="72" name="Google Shape;72;p15"/>
            <p:cNvSpPr/>
            <p:nvPr/>
          </p:nvSpPr>
          <p:spPr>
            <a:xfrm>
              <a:off x="643800" y="2323325"/>
              <a:ext cx="1740900" cy="2853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endParaRPr>
            </a:p>
          </p:txBody>
        </p:sp>
      </p:grpSp>
      <p:grpSp>
        <p:nvGrpSpPr>
          <p:cNvPr id="73" name="Google Shape;73;p15"/>
          <p:cNvGrpSpPr/>
          <p:nvPr/>
        </p:nvGrpSpPr>
        <p:grpSpPr>
          <a:xfrm>
            <a:off x="2751000" y="867750"/>
            <a:ext cx="1740900" cy="1740900"/>
            <a:chOff x="2751000" y="867750"/>
            <a:chExt cx="1740900" cy="1740900"/>
          </a:xfrm>
        </p:grpSpPr>
        <p:sp>
          <p:nvSpPr>
            <p:cNvPr id="74" name="Google Shape;74;p15"/>
            <p:cNvSpPr/>
            <p:nvPr/>
          </p:nvSpPr>
          <p:spPr>
            <a:xfrm>
              <a:off x="2751000" y="867750"/>
              <a:ext cx="1740900" cy="17409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solidFill>
                    <a:srgbClr val="073763"/>
                  </a:solidFill>
                </a:rPr>
                <a:t>LLM Foundations</a:t>
              </a:r>
              <a:endParaRPr b="1" sz="1200">
                <a:solidFill>
                  <a:srgbClr val="073763"/>
                </a:solidFill>
              </a:endParaRPr>
            </a:p>
            <a:p>
              <a:pPr indent="0" lvl="0" marL="0" rtl="0" algn="l">
                <a:spcBef>
                  <a:spcPts val="0"/>
                </a:spcBef>
                <a:spcAft>
                  <a:spcPts val="0"/>
                </a:spcAft>
                <a:buNone/>
              </a:pPr>
              <a:br>
                <a:rPr lang="en-GB" sz="1000">
                  <a:solidFill>
                    <a:srgbClr val="073763"/>
                  </a:solidFill>
                </a:rPr>
              </a:br>
              <a:r>
                <a:rPr lang="en-GB" sz="800">
                  <a:solidFill>
                    <a:srgbClr val="073763"/>
                  </a:solidFill>
                </a:rPr>
                <a:t>- Transformers Intuition</a:t>
              </a:r>
              <a:endParaRPr sz="800">
                <a:solidFill>
                  <a:srgbClr val="073763"/>
                </a:solidFill>
              </a:endParaRPr>
            </a:p>
            <a:p>
              <a:pPr indent="0" lvl="0" marL="0" rtl="0" algn="l">
                <a:spcBef>
                  <a:spcPts val="0"/>
                </a:spcBef>
                <a:spcAft>
                  <a:spcPts val="0"/>
                </a:spcAft>
                <a:buNone/>
              </a:pPr>
              <a:r>
                <a:rPr lang="en-GB" sz="800">
                  <a:solidFill>
                    <a:srgbClr val="073763"/>
                  </a:solidFill>
                </a:rPr>
                <a:t>- Next Token Prediction</a:t>
              </a:r>
              <a:br>
                <a:rPr lang="en-GB" sz="800">
                  <a:solidFill>
                    <a:srgbClr val="073763"/>
                  </a:solidFill>
                </a:rPr>
              </a:br>
              <a:r>
                <a:rPr lang="en-GB" sz="800">
                  <a:solidFill>
                    <a:srgbClr val="073763"/>
                  </a:solidFill>
                </a:rPr>
                <a:t>- LLM Training Phases </a:t>
              </a:r>
              <a:endParaRPr sz="800">
                <a:solidFill>
                  <a:srgbClr val="073763"/>
                </a:solidFill>
              </a:endParaRPr>
            </a:p>
            <a:p>
              <a:pPr indent="0" lvl="0" marL="0" rtl="0" algn="l">
                <a:spcBef>
                  <a:spcPts val="0"/>
                </a:spcBef>
                <a:spcAft>
                  <a:spcPts val="0"/>
                </a:spcAft>
                <a:buNone/>
              </a:pPr>
              <a:r>
                <a:rPr lang="en-GB" sz="800">
                  <a:solidFill>
                    <a:srgbClr val="073763"/>
                  </a:solidFill>
                </a:rPr>
                <a:t>- Pre-training/ Post-training</a:t>
              </a:r>
              <a:endParaRPr sz="800">
                <a:solidFill>
                  <a:srgbClr val="073763"/>
                </a:solidFill>
              </a:endParaRPr>
            </a:p>
            <a:p>
              <a:pPr indent="0" lvl="0" marL="0" rtl="0" algn="l">
                <a:spcBef>
                  <a:spcPts val="0"/>
                </a:spcBef>
                <a:spcAft>
                  <a:spcPts val="0"/>
                </a:spcAft>
                <a:buNone/>
              </a:pPr>
              <a:r>
                <a:rPr lang="en-GB" sz="800">
                  <a:solidFill>
                    <a:srgbClr val="073763"/>
                  </a:solidFill>
                </a:rPr>
                <a:t>- Model behaviour parameters </a:t>
              </a:r>
              <a:br>
                <a:rPr lang="en-GB" sz="800">
                  <a:solidFill>
                    <a:srgbClr val="073763"/>
                  </a:solidFill>
                </a:rPr>
              </a:br>
              <a:r>
                <a:rPr lang="en-GB" sz="800">
                  <a:solidFill>
                    <a:srgbClr val="073763"/>
                  </a:solidFill>
                </a:rPr>
                <a:t>- Different types of LLMs</a:t>
              </a:r>
              <a:endParaRPr sz="800">
                <a:solidFill>
                  <a:srgbClr val="073763"/>
                </a:solidFill>
              </a:endParaRPr>
            </a:p>
            <a:p>
              <a:pPr indent="0" lvl="0" marL="0" rtl="0" algn="l">
                <a:spcBef>
                  <a:spcPts val="0"/>
                </a:spcBef>
                <a:spcAft>
                  <a:spcPts val="0"/>
                </a:spcAft>
                <a:buNone/>
              </a:pPr>
              <a:r>
                <a:rPr lang="en-GB" sz="800">
                  <a:solidFill>
                    <a:srgbClr val="073763"/>
                  </a:solidFill>
                </a:rPr>
                <a:t>- Limitations of LLMs</a:t>
              </a:r>
              <a:endParaRPr sz="800">
                <a:solidFill>
                  <a:srgbClr val="073763"/>
                </a:solidFill>
              </a:endParaRPr>
            </a:p>
            <a:p>
              <a:pPr indent="0" lvl="0" marL="0" rtl="0" algn="l">
                <a:spcBef>
                  <a:spcPts val="0"/>
                </a:spcBef>
                <a:spcAft>
                  <a:spcPts val="0"/>
                </a:spcAft>
                <a:buNone/>
              </a:pPr>
              <a:r>
                <a:t/>
              </a:r>
              <a:endParaRPr sz="1000">
                <a:solidFill>
                  <a:srgbClr val="073763"/>
                </a:solidFill>
              </a:endParaRPr>
            </a:p>
            <a:p>
              <a:pPr indent="0" lvl="0" marL="0" rtl="0" algn="l">
                <a:spcBef>
                  <a:spcPts val="0"/>
                </a:spcBef>
                <a:spcAft>
                  <a:spcPts val="0"/>
                </a:spcAft>
                <a:buClr>
                  <a:schemeClr val="dk1"/>
                </a:buClr>
                <a:buSzPts val="1100"/>
                <a:buFont typeface="Arial"/>
                <a:buNone/>
              </a:pPr>
              <a:r>
                <a:t/>
              </a:r>
              <a:endParaRPr sz="1000">
                <a:solidFill>
                  <a:srgbClr val="073763"/>
                </a:solidFill>
              </a:endParaRPr>
            </a:p>
          </p:txBody>
        </p:sp>
        <p:sp>
          <p:nvSpPr>
            <p:cNvPr id="75" name="Google Shape;75;p15"/>
            <p:cNvSpPr/>
            <p:nvPr/>
          </p:nvSpPr>
          <p:spPr>
            <a:xfrm>
              <a:off x="2751000" y="2323325"/>
              <a:ext cx="1740900" cy="2853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endParaRPr>
            </a:p>
          </p:txBody>
        </p:sp>
      </p:grpSp>
      <p:grpSp>
        <p:nvGrpSpPr>
          <p:cNvPr id="76" name="Google Shape;76;p15"/>
          <p:cNvGrpSpPr/>
          <p:nvPr/>
        </p:nvGrpSpPr>
        <p:grpSpPr>
          <a:xfrm>
            <a:off x="4858150" y="867750"/>
            <a:ext cx="1740900" cy="1740900"/>
            <a:chOff x="4858150" y="867750"/>
            <a:chExt cx="1740900" cy="1740900"/>
          </a:xfrm>
        </p:grpSpPr>
        <p:sp>
          <p:nvSpPr>
            <p:cNvPr id="77" name="Google Shape;77;p15"/>
            <p:cNvSpPr/>
            <p:nvPr/>
          </p:nvSpPr>
          <p:spPr>
            <a:xfrm>
              <a:off x="4858150" y="867750"/>
              <a:ext cx="1740900" cy="17409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rgbClr val="073763"/>
                  </a:solidFill>
                </a:rPr>
                <a:t>Prompt Engineering</a:t>
              </a:r>
              <a:br>
                <a:rPr lang="en-GB" sz="1200">
                  <a:solidFill>
                    <a:srgbClr val="073763"/>
                  </a:solidFill>
                </a:rPr>
              </a:br>
              <a:endParaRPr sz="1200">
                <a:solidFill>
                  <a:srgbClr val="073763"/>
                </a:solidFill>
              </a:endParaRPr>
            </a:p>
            <a:p>
              <a:pPr indent="0" lvl="0" marL="0" rtl="0" algn="l">
                <a:spcBef>
                  <a:spcPts val="0"/>
                </a:spcBef>
                <a:spcAft>
                  <a:spcPts val="0"/>
                </a:spcAft>
                <a:buNone/>
              </a:pPr>
              <a:r>
                <a:rPr lang="en-GB" sz="800">
                  <a:solidFill>
                    <a:srgbClr val="073763"/>
                  </a:solidFill>
                </a:rPr>
                <a:t>- Prompting Techniques</a:t>
              </a:r>
              <a:endParaRPr sz="800">
                <a:solidFill>
                  <a:srgbClr val="073763"/>
                </a:solidFill>
              </a:endParaRPr>
            </a:p>
            <a:p>
              <a:pPr indent="0" lvl="0" marL="0" rtl="0" algn="l">
                <a:spcBef>
                  <a:spcPts val="0"/>
                </a:spcBef>
                <a:spcAft>
                  <a:spcPts val="0"/>
                </a:spcAft>
                <a:buNone/>
              </a:pPr>
              <a:r>
                <a:rPr lang="en-GB" sz="800">
                  <a:solidFill>
                    <a:srgbClr val="073763"/>
                  </a:solidFill>
                </a:rPr>
                <a:t>- CoT/Tool Calling</a:t>
              </a:r>
              <a:endParaRPr sz="800">
                <a:solidFill>
                  <a:srgbClr val="073763"/>
                </a:solidFill>
              </a:endParaRPr>
            </a:p>
            <a:p>
              <a:pPr indent="0" lvl="0" marL="0" rtl="0" algn="l">
                <a:spcBef>
                  <a:spcPts val="0"/>
                </a:spcBef>
                <a:spcAft>
                  <a:spcPts val="0"/>
                </a:spcAft>
                <a:buNone/>
              </a:pPr>
              <a:r>
                <a:rPr lang="en-GB" sz="800">
                  <a:solidFill>
                    <a:srgbClr val="073763"/>
                  </a:solidFill>
                </a:rPr>
                <a:t>- Prompt Evaluation</a:t>
              </a:r>
              <a:endParaRPr sz="800">
                <a:solidFill>
                  <a:srgbClr val="073763"/>
                </a:solidFill>
              </a:endParaRPr>
            </a:p>
            <a:p>
              <a:pPr indent="0" lvl="0" marL="0" rtl="0" algn="l">
                <a:spcBef>
                  <a:spcPts val="0"/>
                </a:spcBef>
                <a:spcAft>
                  <a:spcPts val="0"/>
                </a:spcAft>
                <a:buNone/>
              </a:pPr>
              <a:r>
                <a:rPr lang="en-GB" sz="800">
                  <a:solidFill>
                    <a:srgbClr val="073763"/>
                  </a:solidFill>
                </a:rPr>
                <a:t>- Prompt Optimization</a:t>
              </a:r>
              <a:br>
                <a:rPr lang="en-GB" sz="800">
                  <a:solidFill>
                    <a:srgbClr val="073763"/>
                  </a:solidFill>
                </a:rPr>
              </a:br>
              <a:r>
                <a:rPr lang="en-GB" sz="800">
                  <a:solidFill>
                    <a:srgbClr val="073763"/>
                  </a:solidFill>
                </a:rPr>
                <a:t>- Context Engineering</a:t>
              </a:r>
              <a:br>
                <a:rPr lang="en-GB" sz="800">
                  <a:solidFill>
                    <a:srgbClr val="073763"/>
                  </a:solidFill>
                </a:rPr>
              </a:br>
              <a:r>
                <a:rPr lang="en-GB" sz="800">
                  <a:solidFill>
                    <a:srgbClr val="073763"/>
                  </a:solidFill>
                </a:rPr>
                <a:t>- Prompt Hacking/ Jailbreaks</a:t>
              </a:r>
              <a:endParaRPr sz="800">
                <a:solidFill>
                  <a:srgbClr val="073763"/>
                </a:solidFill>
              </a:endParaRPr>
            </a:p>
          </p:txBody>
        </p:sp>
        <p:sp>
          <p:nvSpPr>
            <p:cNvPr id="78" name="Google Shape;78;p15"/>
            <p:cNvSpPr/>
            <p:nvPr/>
          </p:nvSpPr>
          <p:spPr>
            <a:xfrm>
              <a:off x="4858150" y="2323325"/>
              <a:ext cx="1740900" cy="2853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endParaRPr>
            </a:p>
          </p:txBody>
        </p:sp>
      </p:grpSp>
      <p:grpSp>
        <p:nvGrpSpPr>
          <p:cNvPr id="79" name="Google Shape;79;p15"/>
          <p:cNvGrpSpPr/>
          <p:nvPr/>
        </p:nvGrpSpPr>
        <p:grpSpPr>
          <a:xfrm>
            <a:off x="6965300" y="867750"/>
            <a:ext cx="1740900" cy="1740900"/>
            <a:chOff x="6965300" y="867750"/>
            <a:chExt cx="1740900" cy="1740900"/>
          </a:xfrm>
        </p:grpSpPr>
        <p:sp>
          <p:nvSpPr>
            <p:cNvPr id="80" name="Google Shape;80;p15"/>
            <p:cNvSpPr/>
            <p:nvPr/>
          </p:nvSpPr>
          <p:spPr>
            <a:xfrm>
              <a:off x="6965300" y="867750"/>
              <a:ext cx="1740900" cy="17409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solidFill>
                    <a:srgbClr val="073763"/>
                  </a:solidFill>
                </a:rPr>
                <a:t>RAG Systems</a:t>
              </a:r>
              <a:endParaRPr b="1" sz="1200">
                <a:solidFill>
                  <a:srgbClr val="073763"/>
                </a:solidFill>
              </a:endParaRPr>
            </a:p>
            <a:p>
              <a:pPr indent="0" lvl="0" marL="0" rtl="0" algn="l">
                <a:spcBef>
                  <a:spcPts val="0"/>
                </a:spcBef>
                <a:spcAft>
                  <a:spcPts val="0"/>
                </a:spcAft>
                <a:buNone/>
              </a:pPr>
              <a:r>
                <a:t/>
              </a:r>
              <a:endParaRPr b="1" sz="1200">
                <a:solidFill>
                  <a:srgbClr val="073763"/>
                </a:solidFill>
              </a:endParaRPr>
            </a:p>
            <a:p>
              <a:pPr indent="0" lvl="0" marL="0" rtl="0" algn="l">
                <a:spcBef>
                  <a:spcPts val="0"/>
                </a:spcBef>
                <a:spcAft>
                  <a:spcPts val="0"/>
                </a:spcAft>
                <a:buNone/>
              </a:pPr>
              <a:r>
                <a:rPr lang="en-GB" sz="800">
                  <a:solidFill>
                    <a:srgbClr val="073763"/>
                  </a:solidFill>
                </a:rPr>
                <a:t>- RAG basics</a:t>
              </a:r>
              <a:endParaRPr sz="800">
                <a:solidFill>
                  <a:srgbClr val="073763"/>
                </a:solidFill>
              </a:endParaRPr>
            </a:p>
            <a:p>
              <a:pPr indent="0" lvl="0" marL="0" rtl="0" algn="l">
                <a:spcBef>
                  <a:spcPts val="0"/>
                </a:spcBef>
                <a:spcAft>
                  <a:spcPts val="0"/>
                </a:spcAft>
                <a:buNone/>
              </a:pPr>
              <a:r>
                <a:rPr lang="en-GB" sz="800">
                  <a:solidFill>
                    <a:srgbClr val="073763"/>
                  </a:solidFill>
                </a:rPr>
                <a:t>- Different types of RAG</a:t>
              </a:r>
              <a:endParaRPr sz="800">
                <a:solidFill>
                  <a:srgbClr val="073763"/>
                </a:solidFill>
              </a:endParaRPr>
            </a:p>
            <a:p>
              <a:pPr indent="0" lvl="0" marL="0" rtl="0" algn="l">
                <a:spcBef>
                  <a:spcPts val="0"/>
                </a:spcBef>
                <a:spcAft>
                  <a:spcPts val="0"/>
                </a:spcAft>
                <a:buNone/>
              </a:pPr>
              <a:r>
                <a:rPr lang="en-GB" sz="800">
                  <a:solidFill>
                    <a:srgbClr val="073763"/>
                  </a:solidFill>
                </a:rPr>
                <a:t>- </a:t>
              </a:r>
              <a:r>
                <a:rPr b="1" lang="en-GB" sz="800">
                  <a:solidFill>
                    <a:srgbClr val="073763"/>
                  </a:solidFill>
                </a:rPr>
                <a:t>RAG Evaluation</a:t>
              </a:r>
              <a:endParaRPr b="1" sz="800">
                <a:solidFill>
                  <a:srgbClr val="073763"/>
                </a:solidFill>
              </a:endParaRPr>
            </a:p>
            <a:p>
              <a:pPr indent="0" lvl="0" marL="0" rtl="0" algn="l">
                <a:spcBef>
                  <a:spcPts val="0"/>
                </a:spcBef>
                <a:spcAft>
                  <a:spcPts val="0"/>
                </a:spcAft>
                <a:buNone/>
              </a:pPr>
              <a:r>
                <a:rPr lang="en-GB" sz="800">
                  <a:solidFill>
                    <a:srgbClr val="073763"/>
                  </a:solidFill>
                </a:rPr>
                <a:t>- Improving RAG performance</a:t>
              </a:r>
              <a:endParaRPr sz="800">
                <a:solidFill>
                  <a:srgbClr val="073763"/>
                </a:solidFill>
              </a:endParaRPr>
            </a:p>
          </p:txBody>
        </p:sp>
        <p:sp>
          <p:nvSpPr>
            <p:cNvPr id="81" name="Google Shape;81;p15"/>
            <p:cNvSpPr/>
            <p:nvPr/>
          </p:nvSpPr>
          <p:spPr>
            <a:xfrm>
              <a:off x="6965300" y="2323325"/>
              <a:ext cx="1740900" cy="2853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endParaRPr>
            </a:p>
          </p:txBody>
        </p:sp>
      </p:grpSp>
      <p:grpSp>
        <p:nvGrpSpPr>
          <p:cNvPr id="82" name="Google Shape;82;p15"/>
          <p:cNvGrpSpPr/>
          <p:nvPr/>
        </p:nvGrpSpPr>
        <p:grpSpPr>
          <a:xfrm>
            <a:off x="1573025" y="2895600"/>
            <a:ext cx="1740900" cy="1740900"/>
            <a:chOff x="1573025" y="2895600"/>
            <a:chExt cx="1740900" cy="1740900"/>
          </a:xfrm>
        </p:grpSpPr>
        <p:sp>
          <p:nvSpPr>
            <p:cNvPr id="83" name="Google Shape;83;p15"/>
            <p:cNvSpPr/>
            <p:nvPr/>
          </p:nvSpPr>
          <p:spPr>
            <a:xfrm>
              <a:off x="1573025" y="2895600"/>
              <a:ext cx="1740900" cy="17409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rgbClr val="073763"/>
                  </a:solidFill>
                </a:rPr>
                <a:t>Designing LLM Systems</a:t>
              </a:r>
              <a:br>
                <a:rPr lang="en-GB" sz="1200">
                  <a:solidFill>
                    <a:srgbClr val="073763"/>
                  </a:solidFill>
                </a:rPr>
              </a:br>
              <a:endParaRPr sz="1200">
                <a:solidFill>
                  <a:srgbClr val="073763"/>
                </a:solidFill>
              </a:endParaRPr>
            </a:p>
            <a:p>
              <a:pPr indent="0" lvl="0" marL="0" rtl="0" algn="l">
                <a:spcBef>
                  <a:spcPts val="0"/>
                </a:spcBef>
                <a:spcAft>
                  <a:spcPts val="0"/>
                </a:spcAft>
                <a:buNone/>
              </a:pPr>
              <a:r>
                <a:rPr lang="en-GB" sz="800">
                  <a:solidFill>
                    <a:srgbClr val="073763"/>
                  </a:solidFill>
                </a:rPr>
                <a:t>- Choosing the right stack</a:t>
              </a:r>
              <a:endParaRPr sz="800">
                <a:solidFill>
                  <a:srgbClr val="073763"/>
                </a:solidFill>
              </a:endParaRPr>
            </a:p>
            <a:p>
              <a:pPr indent="0" lvl="0" marL="0" rtl="0" algn="l">
                <a:spcBef>
                  <a:spcPts val="0"/>
                </a:spcBef>
                <a:spcAft>
                  <a:spcPts val="0"/>
                </a:spcAft>
                <a:buNone/>
              </a:pPr>
              <a:r>
                <a:rPr lang="en-GB" sz="800">
                  <a:solidFill>
                    <a:srgbClr val="073763"/>
                  </a:solidFill>
                </a:rPr>
                <a:t>- Evaluating LLM systems </a:t>
              </a:r>
              <a:endParaRPr sz="800">
                <a:solidFill>
                  <a:srgbClr val="073763"/>
                </a:solidFill>
              </a:endParaRPr>
            </a:p>
            <a:p>
              <a:pPr indent="0" lvl="0" marL="0" rtl="0" algn="l">
                <a:spcBef>
                  <a:spcPts val="0"/>
                </a:spcBef>
                <a:spcAft>
                  <a:spcPts val="0"/>
                </a:spcAft>
                <a:buNone/>
              </a:pPr>
              <a:r>
                <a:rPr lang="en-GB" sz="800">
                  <a:solidFill>
                    <a:srgbClr val="073763"/>
                  </a:solidFill>
                </a:rPr>
                <a:t>- Design Tradeoffs: Latency/Cost</a:t>
              </a:r>
              <a:endParaRPr sz="800">
                <a:solidFill>
                  <a:srgbClr val="073763"/>
                </a:solidFill>
              </a:endParaRPr>
            </a:p>
            <a:p>
              <a:pPr indent="0" lvl="0" marL="0" rtl="0" algn="l">
                <a:spcBef>
                  <a:spcPts val="0"/>
                </a:spcBef>
                <a:spcAft>
                  <a:spcPts val="0"/>
                </a:spcAft>
                <a:buNone/>
              </a:pPr>
              <a:r>
                <a:rPr lang="en-GB" sz="800">
                  <a:solidFill>
                    <a:srgbClr val="073763"/>
                  </a:solidFill>
                </a:rPr>
                <a:t>- Performance Optimization </a:t>
              </a:r>
              <a:endParaRPr sz="800">
                <a:solidFill>
                  <a:srgbClr val="073763"/>
                </a:solidFill>
              </a:endParaRPr>
            </a:p>
            <a:p>
              <a:pPr indent="0" lvl="0" marL="0" rtl="0" algn="l">
                <a:spcBef>
                  <a:spcPts val="0"/>
                </a:spcBef>
                <a:spcAft>
                  <a:spcPts val="0"/>
                </a:spcAft>
                <a:buNone/>
              </a:pPr>
              <a:r>
                <a:rPr lang="en-GB" sz="800">
                  <a:solidFill>
                    <a:srgbClr val="073763"/>
                  </a:solidFill>
                </a:rPr>
                <a:t>- Security and Privacy </a:t>
              </a:r>
              <a:endParaRPr sz="800">
                <a:solidFill>
                  <a:srgbClr val="073763"/>
                </a:solidFill>
              </a:endParaRPr>
            </a:p>
            <a:p>
              <a:pPr indent="0" lvl="0" marL="0" rtl="0" algn="l">
                <a:spcBef>
                  <a:spcPts val="0"/>
                </a:spcBef>
                <a:spcAft>
                  <a:spcPts val="0"/>
                </a:spcAft>
                <a:buClr>
                  <a:schemeClr val="dk1"/>
                </a:buClr>
                <a:buSzPts val="1100"/>
                <a:buFont typeface="Arial"/>
                <a:buNone/>
              </a:pPr>
              <a:r>
                <a:rPr lang="en-GB" sz="800">
                  <a:solidFill>
                    <a:srgbClr val="073763"/>
                  </a:solidFill>
                </a:rPr>
                <a:t>- Case Study - Product Search</a:t>
              </a:r>
              <a:endParaRPr sz="1200">
                <a:solidFill>
                  <a:srgbClr val="073763"/>
                </a:solidFill>
              </a:endParaRPr>
            </a:p>
          </p:txBody>
        </p:sp>
        <p:sp>
          <p:nvSpPr>
            <p:cNvPr id="84" name="Google Shape;84;p15"/>
            <p:cNvSpPr/>
            <p:nvPr/>
          </p:nvSpPr>
          <p:spPr>
            <a:xfrm>
              <a:off x="1573025" y="4351200"/>
              <a:ext cx="1740900" cy="2853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lt1"/>
                </a:solidFill>
              </a:endParaRPr>
            </a:p>
          </p:txBody>
        </p:sp>
      </p:grpSp>
      <p:grpSp>
        <p:nvGrpSpPr>
          <p:cNvPr id="85" name="Google Shape;85;p15"/>
          <p:cNvGrpSpPr/>
          <p:nvPr/>
        </p:nvGrpSpPr>
        <p:grpSpPr>
          <a:xfrm>
            <a:off x="3680175" y="2895600"/>
            <a:ext cx="1740900" cy="1740900"/>
            <a:chOff x="3680175" y="2895600"/>
            <a:chExt cx="1740900" cy="1740900"/>
          </a:xfrm>
        </p:grpSpPr>
        <p:sp>
          <p:nvSpPr>
            <p:cNvPr id="86" name="Google Shape;86;p15"/>
            <p:cNvSpPr/>
            <p:nvPr/>
          </p:nvSpPr>
          <p:spPr>
            <a:xfrm>
              <a:off x="3680175" y="2895600"/>
              <a:ext cx="1740900" cy="17409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rgbClr val="073763"/>
                  </a:solidFill>
                </a:rPr>
                <a:t>AI Agents</a:t>
              </a:r>
              <a:endParaRPr sz="1200">
                <a:solidFill>
                  <a:srgbClr val="073763"/>
                </a:solidFill>
              </a:endParaRPr>
            </a:p>
            <a:p>
              <a:pPr indent="0" lvl="0" marL="0" rtl="0" algn="ctr">
                <a:spcBef>
                  <a:spcPts val="0"/>
                </a:spcBef>
                <a:spcAft>
                  <a:spcPts val="0"/>
                </a:spcAft>
                <a:buNone/>
              </a:pPr>
              <a:r>
                <a:t/>
              </a:r>
              <a:endParaRPr sz="1200">
                <a:solidFill>
                  <a:srgbClr val="073763"/>
                </a:solidFill>
              </a:endParaRPr>
            </a:p>
            <a:p>
              <a:pPr indent="0" lvl="0" marL="0" rtl="0" algn="l">
                <a:spcBef>
                  <a:spcPts val="0"/>
                </a:spcBef>
                <a:spcAft>
                  <a:spcPts val="0"/>
                </a:spcAft>
                <a:buNone/>
              </a:pPr>
              <a:r>
                <a:rPr lang="en-GB" sz="800">
                  <a:solidFill>
                    <a:srgbClr val="073763"/>
                  </a:solidFill>
                </a:rPr>
                <a:t>- Intro to Agents </a:t>
              </a:r>
              <a:br>
                <a:rPr lang="en-GB" sz="800">
                  <a:solidFill>
                    <a:srgbClr val="073763"/>
                  </a:solidFill>
                </a:rPr>
              </a:br>
              <a:r>
                <a:rPr lang="en-GB" sz="800">
                  <a:solidFill>
                    <a:srgbClr val="073763"/>
                  </a:solidFill>
                </a:rPr>
                <a:t>- Tool Use and Memory</a:t>
              </a:r>
              <a:endParaRPr sz="800">
                <a:solidFill>
                  <a:srgbClr val="073763"/>
                </a:solidFill>
              </a:endParaRPr>
            </a:p>
            <a:p>
              <a:pPr indent="0" lvl="0" marL="0" rtl="0" algn="l">
                <a:spcBef>
                  <a:spcPts val="0"/>
                </a:spcBef>
                <a:spcAft>
                  <a:spcPts val="0"/>
                </a:spcAft>
                <a:buNone/>
              </a:pPr>
              <a:r>
                <a:rPr lang="en-GB" sz="800">
                  <a:solidFill>
                    <a:srgbClr val="073763"/>
                  </a:solidFill>
                </a:rPr>
                <a:t>- Workflow vs Agents</a:t>
              </a:r>
              <a:br>
                <a:rPr lang="en-GB" sz="800">
                  <a:solidFill>
                    <a:srgbClr val="073763"/>
                  </a:solidFill>
                </a:rPr>
              </a:br>
              <a:r>
                <a:rPr lang="en-GB" sz="800">
                  <a:solidFill>
                    <a:srgbClr val="073763"/>
                  </a:solidFill>
                </a:rPr>
                <a:t>- Agent orchestration patterns</a:t>
              </a:r>
              <a:endParaRPr sz="800">
                <a:solidFill>
                  <a:srgbClr val="073763"/>
                </a:solidFill>
              </a:endParaRPr>
            </a:p>
            <a:p>
              <a:pPr indent="0" lvl="0" marL="0" rtl="0" algn="l">
                <a:spcBef>
                  <a:spcPts val="0"/>
                </a:spcBef>
                <a:spcAft>
                  <a:spcPts val="0"/>
                </a:spcAft>
                <a:buNone/>
              </a:pPr>
              <a:r>
                <a:rPr lang="en-GB" sz="800">
                  <a:solidFill>
                    <a:srgbClr val="073763"/>
                  </a:solidFill>
                </a:rPr>
                <a:t>- Agent Evaluation</a:t>
              </a:r>
              <a:endParaRPr sz="800">
                <a:solidFill>
                  <a:srgbClr val="073763"/>
                </a:solidFill>
              </a:endParaRPr>
            </a:p>
            <a:p>
              <a:pPr indent="0" lvl="0" marL="0" rtl="0" algn="l">
                <a:spcBef>
                  <a:spcPts val="0"/>
                </a:spcBef>
                <a:spcAft>
                  <a:spcPts val="0"/>
                </a:spcAft>
                <a:buNone/>
              </a:pPr>
              <a:r>
                <a:rPr lang="en-GB" sz="800">
                  <a:solidFill>
                    <a:srgbClr val="073763"/>
                  </a:solidFill>
                </a:rPr>
                <a:t>- Model Context Protocol (MCP)</a:t>
              </a:r>
              <a:endParaRPr sz="800">
                <a:solidFill>
                  <a:srgbClr val="073763"/>
                </a:solidFill>
              </a:endParaRPr>
            </a:p>
            <a:p>
              <a:pPr indent="0" lvl="0" marL="0" rtl="0" algn="l">
                <a:spcBef>
                  <a:spcPts val="0"/>
                </a:spcBef>
                <a:spcAft>
                  <a:spcPts val="0"/>
                </a:spcAft>
                <a:buClr>
                  <a:schemeClr val="dk1"/>
                </a:buClr>
                <a:buSzPts val="1100"/>
                <a:buFont typeface="Arial"/>
                <a:buNone/>
              </a:pPr>
              <a:r>
                <a:t/>
              </a:r>
              <a:endParaRPr sz="800">
                <a:solidFill>
                  <a:srgbClr val="073763"/>
                </a:solidFill>
              </a:endParaRPr>
            </a:p>
          </p:txBody>
        </p:sp>
        <p:sp>
          <p:nvSpPr>
            <p:cNvPr id="87" name="Google Shape;87;p15"/>
            <p:cNvSpPr/>
            <p:nvPr/>
          </p:nvSpPr>
          <p:spPr>
            <a:xfrm>
              <a:off x="3680175" y="4351200"/>
              <a:ext cx="1740900" cy="2853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endParaRPr>
            </a:p>
          </p:txBody>
        </p:sp>
      </p:grpSp>
      <p:grpSp>
        <p:nvGrpSpPr>
          <p:cNvPr id="88" name="Google Shape;88;p15"/>
          <p:cNvGrpSpPr/>
          <p:nvPr/>
        </p:nvGrpSpPr>
        <p:grpSpPr>
          <a:xfrm>
            <a:off x="5787325" y="2895600"/>
            <a:ext cx="1740900" cy="1740900"/>
            <a:chOff x="5787325" y="2895600"/>
            <a:chExt cx="1740900" cy="1740900"/>
          </a:xfrm>
        </p:grpSpPr>
        <p:sp>
          <p:nvSpPr>
            <p:cNvPr id="89" name="Google Shape;89;p15"/>
            <p:cNvSpPr/>
            <p:nvPr/>
          </p:nvSpPr>
          <p:spPr>
            <a:xfrm>
              <a:off x="5787325" y="2895600"/>
              <a:ext cx="1740900" cy="1740900"/>
            </a:xfrm>
            <a:prstGeom prst="rect">
              <a:avLst/>
            </a:prstGeom>
            <a:solidFill>
              <a:schemeClr val="lt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200">
                  <a:solidFill>
                    <a:srgbClr val="073763"/>
                  </a:solidFill>
                </a:rPr>
                <a:t>Capstone Project</a:t>
              </a:r>
              <a:endParaRPr sz="1200">
                <a:solidFill>
                  <a:srgbClr val="073763"/>
                </a:solidFill>
              </a:endParaRPr>
            </a:p>
            <a:p>
              <a:pPr indent="0" lvl="0" marL="0" rtl="0" algn="ctr">
                <a:spcBef>
                  <a:spcPts val="0"/>
                </a:spcBef>
                <a:spcAft>
                  <a:spcPts val="0"/>
                </a:spcAft>
                <a:buNone/>
              </a:pPr>
              <a:r>
                <a:t/>
              </a:r>
              <a:endParaRPr sz="1200">
                <a:solidFill>
                  <a:srgbClr val="073763"/>
                </a:solidFill>
              </a:endParaRPr>
            </a:p>
            <a:p>
              <a:pPr indent="0" lvl="0" marL="0" rtl="0" algn="l">
                <a:spcBef>
                  <a:spcPts val="0"/>
                </a:spcBef>
                <a:spcAft>
                  <a:spcPts val="0"/>
                </a:spcAft>
                <a:buNone/>
              </a:pPr>
              <a:r>
                <a:rPr lang="en-GB" sz="800">
                  <a:solidFill>
                    <a:srgbClr val="073763"/>
                  </a:solidFill>
                </a:rPr>
                <a:t>- Project to apply your learnings</a:t>
              </a:r>
              <a:endParaRPr sz="800">
                <a:solidFill>
                  <a:srgbClr val="073763"/>
                </a:solidFill>
              </a:endParaRPr>
            </a:p>
            <a:p>
              <a:pPr indent="0" lvl="0" marL="0" rtl="0" algn="l">
                <a:spcBef>
                  <a:spcPts val="0"/>
                </a:spcBef>
                <a:spcAft>
                  <a:spcPts val="0"/>
                </a:spcAft>
                <a:buNone/>
              </a:pPr>
              <a:r>
                <a:rPr lang="en-GB" sz="800">
                  <a:solidFill>
                    <a:srgbClr val="073763"/>
                  </a:solidFill>
                </a:rPr>
                <a:t>- Demo Day</a:t>
              </a:r>
              <a:endParaRPr sz="800">
                <a:solidFill>
                  <a:srgbClr val="073763"/>
                </a:solidFill>
              </a:endParaRPr>
            </a:p>
            <a:p>
              <a:pPr indent="0" lvl="0" marL="0" rtl="0" algn="l">
                <a:spcBef>
                  <a:spcPts val="0"/>
                </a:spcBef>
                <a:spcAft>
                  <a:spcPts val="0"/>
                </a:spcAft>
                <a:buClr>
                  <a:schemeClr val="dk1"/>
                </a:buClr>
                <a:buSzPts val="1100"/>
                <a:buFont typeface="Arial"/>
                <a:buNone/>
              </a:pPr>
              <a:r>
                <a:t/>
              </a:r>
              <a:endParaRPr sz="800">
                <a:solidFill>
                  <a:srgbClr val="073763"/>
                </a:solidFill>
              </a:endParaRPr>
            </a:p>
          </p:txBody>
        </p:sp>
        <p:sp>
          <p:nvSpPr>
            <p:cNvPr id="90" name="Google Shape;90;p15"/>
            <p:cNvSpPr/>
            <p:nvPr/>
          </p:nvSpPr>
          <p:spPr>
            <a:xfrm>
              <a:off x="5787325" y="4351200"/>
              <a:ext cx="1740900" cy="285300"/>
            </a:xfrm>
            <a:prstGeom prst="rect">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4" name="Shape 94"/>
        <p:cNvGrpSpPr/>
        <p:nvPr/>
      </p:nvGrpSpPr>
      <p:grpSpPr>
        <a:xfrm>
          <a:off x="0" y="0"/>
          <a:ext cx="0" cy="0"/>
          <a:chOff x="0" y="0"/>
          <a:chExt cx="0" cy="0"/>
        </a:xfrm>
      </p:grpSpPr>
      <p:sp>
        <p:nvSpPr>
          <p:cNvPr id="95" name="Google Shape;95;p16"/>
          <p:cNvSpPr/>
          <p:nvPr/>
        </p:nvSpPr>
        <p:spPr>
          <a:xfrm>
            <a:off x="110675" y="2892175"/>
            <a:ext cx="893700" cy="820800"/>
          </a:xfrm>
          <a:prstGeom prst="halfFrame">
            <a:avLst>
              <a:gd fmla="val 16325" name="adj1"/>
              <a:gd fmla="val 15646" name="adj2"/>
            </a:avLst>
          </a:prstGeom>
          <a:solidFill>
            <a:srgbClr val="041F4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41F41"/>
              </a:solidFill>
            </a:endParaRPr>
          </a:p>
        </p:txBody>
      </p:sp>
      <p:sp>
        <p:nvSpPr>
          <p:cNvPr id="96" name="Google Shape;96;p16"/>
          <p:cNvSpPr txBox="1"/>
          <p:nvPr/>
        </p:nvSpPr>
        <p:spPr>
          <a:xfrm>
            <a:off x="277000" y="3074000"/>
            <a:ext cx="8276700" cy="15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2000">
                <a:solidFill>
                  <a:srgbClr val="FF0000"/>
                </a:solidFill>
              </a:rPr>
              <a:t>Evaluating RAG Systems</a:t>
            </a:r>
            <a:br>
              <a:rPr lang="en-GB" sz="2000">
                <a:solidFill>
                  <a:srgbClr val="FF0000"/>
                </a:solidFill>
              </a:rPr>
            </a:br>
            <a:r>
              <a:rPr lang="en-GB" sz="2000">
                <a:solidFill>
                  <a:srgbClr val="212427"/>
                </a:solidFill>
              </a:rPr>
              <a:t>How do we measure if Retrieval Augmented Generation really works?</a:t>
            </a:r>
            <a:endParaRPr sz="2000">
              <a:solidFill>
                <a:srgbClr val="212427"/>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nvSpPr>
        <p:spPr>
          <a:xfrm>
            <a:off x="3072000" y="3017375"/>
            <a:ext cx="30000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sz="1500">
              <a:solidFill>
                <a:srgbClr val="073763"/>
              </a:solidFill>
            </a:endParaRPr>
          </a:p>
        </p:txBody>
      </p:sp>
      <p:sp>
        <p:nvSpPr>
          <p:cNvPr id="102" name="Google Shape;102;p17"/>
          <p:cNvSpPr txBox="1"/>
          <p:nvPr/>
        </p:nvSpPr>
        <p:spPr>
          <a:xfrm>
            <a:off x="362550" y="3513825"/>
            <a:ext cx="84189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i="1" sz="1500">
              <a:solidFill>
                <a:srgbClr val="073763"/>
              </a:solidFill>
            </a:endParaRPr>
          </a:p>
        </p:txBody>
      </p:sp>
      <p:sp>
        <p:nvSpPr>
          <p:cNvPr id="103" name="Google Shape;103;p17"/>
          <p:cNvSpPr txBox="1"/>
          <p:nvPr/>
        </p:nvSpPr>
        <p:spPr>
          <a:xfrm>
            <a:off x="189125" y="184100"/>
            <a:ext cx="8418900" cy="53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000">
                <a:solidFill>
                  <a:srgbClr val="073763"/>
                </a:solidFill>
              </a:rPr>
              <a:t>Why evaluate RAG?</a:t>
            </a:r>
            <a:endParaRPr sz="2000">
              <a:solidFill>
                <a:srgbClr val="073763"/>
              </a:solidFill>
            </a:endParaRPr>
          </a:p>
        </p:txBody>
      </p:sp>
      <p:sp>
        <p:nvSpPr>
          <p:cNvPr id="104" name="Google Shape;104;p17"/>
          <p:cNvSpPr/>
          <p:nvPr/>
        </p:nvSpPr>
        <p:spPr>
          <a:xfrm>
            <a:off x="35900" y="42950"/>
            <a:ext cx="893700" cy="820800"/>
          </a:xfrm>
          <a:prstGeom prst="halfFrame">
            <a:avLst>
              <a:gd fmla="val 16325" name="adj1"/>
              <a:gd fmla="val 15646" name="adj2"/>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7"/>
          <p:cNvSpPr txBox="1"/>
          <p:nvPr/>
        </p:nvSpPr>
        <p:spPr>
          <a:xfrm>
            <a:off x="189125" y="722600"/>
            <a:ext cx="88506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rgbClr val="041F41"/>
                </a:solidFill>
              </a:rPr>
              <a:t>LLMs ≠ Truth Engines:</a:t>
            </a:r>
            <a:endParaRPr b="1" sz="1600">
              <a:solidFill>
                <a:srgbClr val="041F41"/>
              </a:solidFill>
            </a:endParaRPr>
          </a:p>
          <a:p>
            <a:pPr indent="0" lvl="0" marL="0" rtl="0" algn="l">
              <a:spcBef>
                <a:spcPts val="0"/>
              </a:spcBef>
              <a:spcAft>
                <a:spcPts val="0"/>
              </a:spcAft>
              <a:buNone/>
            </a:pPr>
            <a:r>
              <a:rPr lang="en-GB" sz="1600">
                <a:solidFill>
                  <a:srgbClr val="041F41"/>
                </a:solidFill>
              </a:rPr>
              <a:t>Large Language Models generate fluent text, not verified facts. </a:t>
            </a:r>
            <a:endParaRPr sz="1600">
              <a:solidFill>
                <a:srgbClr val="041F41"/>
              </a:solidFill>
            </a:endParaRPr>
          </a:p>
          <a:p>
            <a:pPr indent="0" lvl="0" marL="0" rtl="0" algn="l">
              <a:spcBef>
                <a:spcPts val="0"/>
              </a:spcBef>
              <a:spcAft>
                <a:spcPts val="0"/>
              </a:spcAft>
              <a:buNone/>
            </a:pPr>
            <a:r>
              <a:t/>
            </a:r>
            <a:endParaRPr sz="1600">
              <a:solidFill>
                <a:srgbClr val="041F41"/>
              </a:solidFill>
            </a:endParaRPr>
          </a:p>
          <a:p>
            <a:pPr indent="0" lvl="0" marL="0" rtl="0" algn="l">
              <a:spcBef>
                <a:spcPts val="0"/>
              </a:spcBef>
              <a:spcAft>
                <a:spcPts val="0"/>
              </a:spcAft>
              <a:buNone/>
            </a:pPr>
            <a:r>
              <a:rPr b="1" lang="en-GB" sz="1600">
                <a:solidFill>
                  <a:srgbClr val="041F41"/>
                </a:solidFill>
              </a:rPr>
              <a:t>RAG ≠ Perfect Grounding:</a:t>
            </a:r>
            <a:endParaRPr b="1" sz="1600">
              <a:solidFill>
                <a:srgbClr val="041F41"/>
              </a:solidFill>
            </a:endParaRPr>
          </a:p>
          <a:p>
            <a:pPr indent="0" lvl="0" marL="0" rtl="0" algn="l">
              <a:spcBef>
                <a:spcPts val="0"/>
              </a:spcBef>
              <a:spcAft>
                <a:spcPts val="0"/>
              </a:spcAft>
              <a:buNone/>
            </a:pPr>
            <a:r>
              <a:rPr lang="en-GB" sz="1600">
                <a:solidFill>
                  <a:srgbClr val="041F41"/>
                </a:solidFill>
              </a:rPr>
              <a:t>Retrieval adds context, but irrelevant or missing documents can still mislead the model.</a:t>
            </a:r>
            <a:endParaRPr sz="1600">
              <a:solidFill>
                <a:srgbClr val="041F41"/>
              </a:solidFill>
            </a:endParaRPr>
          </a:p>
          <a:p>
            <a:pPr indent="0" lvl="0" marL="0" rtl="0" algn="l">
              <a:spcBef>
                <a:spcPts val="0"/>
              </a:spcBef>
              <a:spcAft>
                <a:spcPts val="0"/>
              </a:spcAft>
              <a:buNone/>
            </a:pPr>
            <a:r>
              <a:t/>
            </a:r>
            <a:endParaRPr sz="1600">
              <a:solidFill>
                <a:srgbClr val="041F41"/>
              </a:solidFill>
            </a:endParaRPr>
          </a:p>
          <a:p>
            <a:pPr indent="0" lvl="0" marL="0" rtl="0" algn="l">
              <a:spcBef>
                <a:spcPts val="0"/>
              </a:spcBef>
              <a:spcAft>
                <a:spcPts val="0"/>
              </a:spcAft>
              <a:buNone/>
            </a:pPr>
            <a:r>
              <a:rPr b="1" lang="en-GB" sz="1600">
                <a:solidFill>
                  <a:srgbClr val="041F41"/>
                </a:solidFill>
              </a:rPr>
              <a:t>Real-World Impact:</a:t>
            </a:r>
            <a:endParaRPr b="1" sz="1600">
              <a:solidFill>
                <a:srgbClr val="041F41"/>
              </a:solidFill>
            </a:endParaRPr>
          </a:p>
          <a:p>
            <a:pPr indent="0" lvl="0" marL="0" rtl="0" algn="l">
              <a:spcBef>
                <a:spcPts val="0"/>
              </a:spcBef>
              <a:spcAft>
                <a:spcPts val="0"/>
              </a:spcAft>
              <a:buNone/>
            </a:pPr>
            <a:r>
              <a:rPr lang="en-GB" sz="1600">
                <a:solidFill>
                  <a:srgbClr val="041F41"/>
                </a:solidFill>
              </a:rPr>
              <a:t>Inaccurate responses can cause misinformation in customer support, wrong recommendations, or compliance risks in enterprises.</a:t>
            </a:r>
            <a:endParaRPr sz="1600">
              <a:solidFill>
                <a:srgbClr val="041F41"/>
              </a:solidFill>
            </a:endParaRPr>
          </a:p>
          <a:p>
            <a:pPr indent="0" lvl="0" marL="0" rtl="0" algn="l">
              <a:spcBef>
                <a:spcPts val="0"/>
              </a:spcBef>
              <a:spcAft>
                <a:spcPts val="0"/>
              </a:spcAft>
              <a:buNone/>
            </a:pPr>
            <a:r>
              <a:t/>
            </a:r>
            <a:endParaRPr sz="1600">
              <a:solidFill>
                <a:srgbClr val="041F41"/>
              </a:solidFill>
            </a:endParaRPr>
          </a:p>
          <a:p>
            <a:pPr indent="0" lvl="0" marL="0" rtl="0" algn="l">
              <a:spcBef>
                <a:spcPts val="0"/>
              </a:spcBef>
              <a:spcAft>
                <a:spcPts val="0"/>
              </a:spcAft>
              <a:buNone/>
            </a:pPr>
            <a:r>
              <a:rPr b="1" lang="en-GB" sz="1600">
                <a:solidFill>
                  <a:srgbClr val="041F41"/>
                </a:solidFill>
              </a:rPr>
              <a:t>Evaluation = Feedback Loop:</a:t>
            </a:r>
            <a:endParaRPr b="1" sz="1600">
              <a:solidFill>
                <a:srgbClr val="041F41"/>
              </a:solidFill>
            </a:endParaRPr>
          </a:p>
          <a:p>
            <a:pPr indent="0" lvl="0" marL="0" rtl="0" algn="l">
              <a:spcBef>
                <a:spcPts val="0"/>
              </a:spcBef>
              <a:spcAft>
                <a:spcPts val="0"/>
              </a:spcAft>
              <a:buNone/>
            </a:pPr>
            <a:r>
              <a:rPr lang="en-GB" sz="1600">
                <a:solidFill>
                  <a:srgbClr val="041F41"/>
                </a:solidFill>
              </a:rPr>
              <a:t>It helps identify whether the problem lies in:</a:t>
            </a:r>
            <a:endParaRPr sz="1600">
              <a:solidFill>
                <a:srgbClr val="041F41"/>
              </a:solidFill>
            </a:endParaRPr>
          </a:p>
          <a:p>
            <a:pPr indent="0" lvl="0" marL="0" rtl="0" algn="l">
              <a:spcBef>
                <a:spcPts val="0"/>
              </a:spcBef>
              <a:spcAft>
                <a:spcPts val="0"/>
              </a:spcAft>
              <a:buNone/>
            </a:pPr>
            <a:r>
              <a:rPr lang="en-GB" sz="1600">
                <a:solidFill>
                  <a:srgbClr val="041F41"/>
                </a:solidFill>
              </a:rPr>
              <a:t>1️⃣ Retrieval → wrong or missing documents</a:t>
            </a:r>
            <a:endParaRPr sz="1600">
              <a:solidFill>
                <a:srgbClr val="041F41"/>
              </a:solidFill>
            </a:endParaRPr>
          </a:p>
          <a:p>
            <a:pPr indent="0" lvl="0" marL="0" rtl="0" algn="l">
              <a:spcBef>
                <a:spcPts val="0"/>
              </a:spcBef>
              <a:spcAft>
                <a:spcPts val="0"/>
              </a:spcAft>
              <a:buNone/>
            </a:pPr>
            <a:r>
              <a:rPr lang="en-GB" sz="1600">
                <a:solidFill>
                  <a:srgbClr val="041F41"/>
                </a:solidFill>
              </a:rPr>
              <a:t>2️⃣ Generation → hallucinated or incomplete answers</a:t>
            </a:r>
            <a:endParaRPr sz="1600">
              <a:solidFill>
                <a:srgbClr val="041F41"/>
              </a:solidFill>
            </a:endParaRPr>
          </a:p>
          <a:p>
            <a:pPr indent="0" lvl="0" marL="0" rtl="0" algn="l">
              <a:spcBef>
                <a:spcPts val="0"/>
              </a:spcBef>
              <a:spcAft>
                <a:spcPts val="0"/>
              </a:spcAft>
              <a:buNone/>
            </a:pPr>
            <a:r>
              <a:rPr lang="en-GB" sz="1600">
                <a:solidFill>
                  <a:srgbClr val="041F41"/>
                </a:solidFill>
              </a:rPr>
              <a:t>3️⃣ Grounding → weak connection between retrieved context and final output</a:t>
            </a:r>
            <a:endParaRPr sz="1600">
              <a:solidFill>
                <a:srgbClr val="041F41"/>
              </a:solidFill>
            </a:endParaRPr>
          </a:p>
          <a:p>
            <a:pPr indent="0" lvl="0" marL="0" rtl="0" algn="l">
              <a:spcBef>
                <a:spcPts val="0"/>
              </a:spcBef>
              <a:spcAft>
                <a:spcPts val="0"/>
              </a:spcAft>
              <a:buNone/>
            </a:pPr>
            <a:r>
              <a:t/>
            </a:r>
            <a:endParaRPr sz="1600">
              <a:solidFill>
                <a:srgbClr val="041F41"/>
              </a:solidFill>
            </a:endParaRPr>
          </a:p>
          <a:p>
            <a:pPr indent="0" lvl="0" marL="0" rtl="0" algn="l">
              <a:spcBef>
                <a:spcPts val="0"/>
              </a:spcBef>
              <a:spcAft>
                <a:spcPts val="0"/>
              </a:spcAft>
              <a:buNone/>
            </a:pPr>
            <a:r>
              <a:rPr b="1" lang="en-GB" sz="1600">
                <a:solidFill>
                  <a:srgbClr val="041F41"/>
                </a:solidFill>
              </a:rPr>
              <a:t>👉 Without systematic evaluation, you can’t improve.</a:t>
            </a:r>
            <a:endParaRPr b="1" sz="1600">
              <a:solidFill>
                <a:srgbClr val="041F4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nvSpPr>
        <p:spPr>
          <a:xfrm>
            <a:off x="3072000" y="3017375"/>
            <a:ext cx="30000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sz="1500">
              <a:solidFill>
                <a:srgbClr val="073763"/>
              </a:solidFill>
            </a:endParaRPr>
          </a:p>
        </p:txBody>
      </p:sp>
      <p:sp>
        <p:nvSpPr>
          <p:cNvPr id="111" name="Google Shape;111;p18"/>
          <p:cNvSpPr txBox="1"/>
          <p:nvPr/>
        </p:nvSpPr>
        <p:spPr>
          <a:xfrm>
            <a:off x="362550" y="3513825"/>
            <a:ext cx="84189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i="1" sz="1500">
              <a:solidFill>
                <a:srgbClr val="073763"/>
              </a:solidFill>
            </a:endParaRPr>
          </a:p>
        </p:txBody>
      </p:sp>
      <p:sp>
        <p:nvSpPr>
          <p:cNvPr id="112" name="Google Shape;112;p18"/>
          <p:cNvSpPr txBox="1"/>
          <p:nvPr/>
        </p:nvSpPr>
        <p:spPr>
          <a:xfrm>
            <a:off x="189125" y="184100"/>
            <a:ext cx="8418900" cy="53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000">
                <a:solidFill>
                  <a:srgbClr val="073763"/>
                </a:solidFill>
              </a:rPr>
              <a:t>What exactly do we evaluate in a RAG system?</a:t>
            </a:r>
            <a:endParaRPr sz="2000">
              <a:solidFill>
                <a:srgbClr val="073763"/>
              </a:solidFill>
            </a:endParaRPr>
          </a:p>
        </p:txBody>
      </p:sp>
      <p:sp>
        <p:nvSpPr>
          <p:cNvPr id="113" name="Google Shape;113;p18"/>
          <p:cNvSpPr/>
          <p:nvPr/>
        </p:nvSpPr>
        <p:spPr>
          <a:xfrm>
            <a:off x="35900" y="42950"/>
            <a:ext cx="893700" cy="820800"/>
          </a:xfrm>
          <a:prstGeom prst="halfFrame">
            <a:avLst>
              <a:gd fmla="val 16325" name="adj1"/>
              <a:gd fmla="val 15646" name="adj2"/>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8"/>
          <p:cNvSpPr txBox="1"/>
          <p:nvPr/>
        </p:nvSpPr>
        <p:spPr>
          <a:xfrm>
            <a:off x="189125" y="722600"/>
            <a:ext cx="55635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rgbClr val="041F41"/>
                </a:solidFill>
              </a:rPr>
              <a:t>1. Retrieval Quality ➡️ Did we fetch the right context?</a:t>
            </a:r>
            <a:endParaRPr b="1" sz="1600">
              <a:solidFill>
                <a:srgbClr val="041F41"/>
              </a:solidFill>
            </a:endParaRPr>
          </a:p>
          <a:p>
            <a:pPr indent="0" lvl="0" marL="0" rtl="0" algn="l">
              <a:spcBef>
                <a:spcPts val="0"/>
              </a:spcBef>
              <a:spcAft>
                <a:spcPts val="0"/>
              </a:spcAft>
              <a:buNone/>
            </a:pPr>
            <a:r>
              <a:rPr lang="en-GB" sz="1600">
                <a:solidFill>
                  <a:srgbClr val="041F41"/>
                </a:solidFill>
              </a:rPr>
              <a:t>- Are the retrieved documents relevant to the query?</a:t>
            </a:r>
            <a:endParaRPr sz="1600">
              <a:solidFill>
                <a:srgbClr val="041F41"/>
              </a:solidFill>
            </a:endParaRPr>
          </a:p>
          <a:p>
            <a:pPr indent="0" lvl="0" marL="0" rtl="0" algn="l">
              <a:spcBef>
                <a:spcPts val="0"/>
              </a:spcBef>
              <a:spcAft>
                <a:spcPts val="0"/>
              </a:spcAft>
              <a:buNone/>
            </a:pPr>
            <a:r>
              <a:rPr lang="en-GB" sz="1600">
                <a:solidFill>
                  <a:srgbClr val="041F41"/>
                </a:solidFill>
              </a:rPr>
              <a:t>- Do they contain the evidence needed to answer it?</a:t>
            </a:r>
            <a:endParaRPr sz="1600">
              <a:solidFill>
                <a:srgbClr val="041F41"/>
              </a:solidFill>
            </a:endParaRPr>
          </a:p>
          <a:p>
            <a:pPr indent="0" lvl="0" marL="0" rtl="0" algn="l">
              <a:spcBef>
                <a:spcPts val="0"/>
              </a:spcBef>
              <a:spcAft>
                <a:spcPts val="0"/>
              </a:spcAft>
              <a:buNone/>
            </a:pPr>
            <a:r>
              <a:rPr lang="en-GB" sz="1600">
                <a:solidFill>
                  <a:srgbClr val="041F41"/>
                </a:solidFill>
              </a:rPr>
              <a:t>- Metrics: Context Precision, Context Recall, NDCG</a:t>
            </a:r>
            <a:endParaRPr sz="1600">
              <a:solidFill>
                <a:srgbClr val="041F41"/>
              </a:solidFill>
            </a:endParaRPr>
          </a:p>
          <a:p>
            <a:pPr indent="0" lvl="0" marL="0" rtl="0" algn="l">
              <a:spcBef>
                <a:spcPts val="0"/>
              </a:spcBef>
              <a:spcAft>
                <a:spcPts val="0"/>
              </a:spcAft>
              <a:buNone/>
            </a:pPr>
            <a:r>
              <a:t/>
            </a:r>
            <a:endParaRPr b="1" sz="1600">
              <a:solidFill>
                <a:srgbClr val="041F41"/>
              </a:solidFill>
            </a:endParaRPr>
          </a:p>
          <a:p>
            <a:pPr indent="0" lvl="0" marL="0" rtl="0" algn="l">
              <a:spcBef>
                <a:spcPts val="0"/>
              </a:spcBef>
              <a:spcAft>
                <a:spcPts val="0"/>
              </a:spcAft>
              <a:buNone/>
            </a:pPr>
            <a:r>
              <a:rPr b="1" lang="en-GB" sz="1600">
                <a:solidFill>
                  <a:srgbClr val="041F41"/>
                </a:solidFill>
              </a:rPr>
              <a:t>2. Generation Quality ➡️ Did the model use the context correctly?</a:t>
            </a:r>
            <a:endParaRPr b="1" sz="1600">
              <a:solidFill>
                <a:srgbClr val="041F41"/>
              </a:solidFill>
            </a:endParaRPr>
          </a:p>
          <a:p>
            <a:pPr indent="0" lvl="0" marL="0" rtl="0" algn="l">
              <a:spcBef>
                <a:spcPts val="0"/>
              </a:spcBef>
              <a:spcAft>
                <a:spcPts val="0"/>
              </a:spcAft>
              <a:buNone/>
            </a:pPr>
            <a:r>
              <a:rPr lang="en-GB" sz="1600">
                <a:solidFill>
                  <a:srgbClr val="041F41"/>
                </a:solidFill>
              </a:rPr>
              <a:t>- Is the answer faithful to the retrieved information?</a:t>
            </a:r>
            <a:endParaRPr sz="1600">
              <a:solidFill>
                <a:srgbClr val="041F41"/>
              </a:solidFill>
            </a:endParaRPr>
          </a:p>
          <a:p>
            <a:pPr indent="0" lvl="0" marL="0" rtl="0" algn="l">
              <a:spcBef>
                <a:spcPts val="0"/>
              </a:spcBef>
              <a:spcAft>
                <a:spcPts val="0"/>
              </a:spcAft>
              <a:buNone/>
            </a:pPr>
            <a:r>
              <a:rPr lang="en-GB" sz="1600">
                <a:solidFill>
                  <a:srgbClr val="041F41"/>
                </a:solidFill>
              </a:rPr>
              <a:t>- Does it avoid adding facts not supported by context?</a:t>
            </a:r>
            <a:endParaRPr sz="1600">
              <a:solidFill>
                <a:srgbClr val="041F41"/>
              </a:solidFill>
            </a:endParaRPr>
          </a:p>
          <a:p>
            <a:pPr indent="0" lvl="0" marL="0" rtl="0" algn="l">
              <a:spcBef>
                <a:spcPts val="0"/>
              </a:spcBef>
              <a:spcAft>
                <a:spcPts val="0"/>
              </a:spcAft>
              <a:buNone/>
            </a:pPr>
            <a:r>
              <a:rPr lang="en-GB" sz="1600">
                <a:solidFill>
                  <a:srgbClr val="041F41"/>
                </a:solidFill>
              </a:rPr>
              <a:t>- Metrics: Faithfulness, Factual Consistency</a:t>
            </a:r>
            <a:endParaRPr sz="1600">
              <a:solidFill>
                <a:srgbClr val="041F41"/>
              </a:solidFill>
            </a:endParaRPr>
          </a:p>
          <a:p>
            <a:pPr indent="0" lvl="0" marL="0" rtl="0" algn="l">
              <a:spcBef>
                <a:spcPts val="0"/>
              </a:spcBef>
              <a:spcAft>
                <a:spcPts val="0"/>
              </a:spcAft>
              <a:buNone/>
            </a:pPr>
            <a:r>
              <a:t/>
            </a:r>
            <a:endParaRPr b="1" sz="1600">
              <a:solidFill>
                <a:srgbClr val="041F41"/>
              </a:solidFill>
            </a:endParaRPr>
          </a:p>
          <a:p>
            <a:pPr indent="0" lvl="0" marL="0" rtl="0" algn="l">
              <a:spcBef>
                <a:spcPts val="0"/>
              </a:spcBef>
              <a:spcAft>
                <a:spcPts val="0"/>
              </a:spcAft>
              <a:buNone/>
            </a:pPr>
            <a:r>
              <a:rPr b="1" lang="en-GB" sz="1600">
                <a:solidFill>
                  <a:srgbClr val="041F41"/>
                </a:solidFill>
              </a:rPr>
              <a:t>3. End-to-End Quality ➡️ Did the final answer satisfy the user’s query?</a:t>
            </a:r>
            <a:endParaRPr b="1" sz="1600">
              <a:solidFill>
                <a:srgbClr val="041F41"/>
              </a:solidFill>
            </a:endParaRPr>
          </a:p>
          <a:p>
            <a:pPr indent="0" lvl="0" marL="0" rtl="0" algn="l">
              <a:spcBef>
                <a:spcPts val="0"/>
              </a:spcBef>
              <a:spcAft>
                <a:spcPts val="0"/>
              </a:spcAft>
              <a:buNone/>
            </a:pPr>
            <a:r>
              <a:rPr lang="en-GB" sz="1600">
                <a:solidFill>
                  <a:srgbClr val="041F41"/>
                </a:solidFill>
              </a:rPr>
              <a:t>- Is the answer relevant, correct, and complete?</a:t>
            </a:r>
            <a:endParaRPr sz="1600">
              <a:solidFill>
                <a:srgbClr val="041F41"/>
              </a:solidFill>
            </a:endParaRPr>
          </a:p>
          <a:p>
            <a:pPr indent="0" lvl="0" marL="0" rtl="0" algn="l">
              <a:spcBef>
                <a:spcPts val="0"/>
              </a:spcBef>
              <a:spcAft>
                <a:spcPts val="0"/>
              </a:spcAft>
              <a:buNone/>
            </a:pPr>
            <a:r>
              <a:rPr lang="en-GB" sz="1600">
                <a:solidFill>
                  <a:srgbClr val="041F41"/>
                </a:solidFill>
              </a:rPr>
              <a:t>- Is it coherent and well-structured?</a:t>
            </a:r>
            <a:endParaRPr sz="1600">
              <a:solidFill>
                <a:srgbClr val="041F41"/>
              </a:solidFill>
            </a:endParaRPr>
          </a:p>
          <a:p>
            <a:pPr indent="0" lvl="0" marL="0" rtl="0" algn="l">
              <a:spcBef>
                <a:spcPts val="0"/>
              </a:spcBef>
              <a:spcAft>
                <a:spcPts val="0"/>
              </a:spcAft>
              <a:buNone/>
            </a:pPr>
            <a:r>
              <a:rPr lang="en-GB" sz="1600">
                <a:solidFill>
                  <a:srgbClr val="041F41"/>
                </a:solidFill>
              </a:rPr>
              <a:t>- Metrics: Answer Relevancy, Correctness, Similarity</a:t>
            </a:r>
            <a:endParaRPr sz="1600">
              <a:solidFill>
                <a:srgbClr val="041F41"/>
              </a:solidFill>
            </a:endParaRPr>
          </a:p>
        </p:txBody>
      </p:sp>
      <p:pic>
        <p:nvPicPr>
          <p:cNvPr id="115" name="Google Shape;115;p18"/>
          <p:cNvPicPr preferRelativeResize="0"/>
          <p:nvPr/>
        </p:nvPicPr>
        <p:blipFill rotWithShape="1">
          <a:blip r:embed="rId3">
            <a:alphaModFix/>
          </a:blip>
          <a:srcRect b="0" l="19516" r="21928" t="17837"/>
          <a:stretch/>
        </p:blipFill>
        <p:spPr>
          <a:xfrm>
            <a:off x="5935375" y="980125"/>
            <a:ext cx="3208624" cy="300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nvSpPr>
        <p:spPr>
          <a:xfrm>
            <a:off x="3072000" y="3017375"/>
            <a:ext cx="30000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t/>
            </a:r>
            <a:endParaRPr sz="1500">
              <a:solidFill>
                <a:srgbClr val="073763"/>
              </a:solidFill>
            </a:endParaRPr>
          </a:p>
        </p:txBody>
      </p:sp>
      <p:sp>
        <p:nvSpPr>
          <p:cNvPr id="121" name="Google Shape;121;p19"/>
          <p:cNvSpPr txBox="1"/>
          <p:nvPr/>
        </p:nvSpPr>
        <p:spPr>
          <a:xfrm>
            <a:off x="362550" y="3513825"/>
            <a:ext cx="84189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i="1" sz="1500">
              <a:solidFill>
                <a:srgbClr val="073763"/>
              </a:solidFill>
            </a:endParaRPr>
          </a:p>
        </p:txBody>
      </p:sp>
      <p:sp>
        <p:nvSpPr>
          <p:cNvPr id="122" name="Google Shape;122;p19"/>
          <p:cNvSpPr txBox="1"/>
          <p:nvPr/>
        </p:nvSpPr>
        <p:spPr>
          <a:xfrm>
            <a:off x="189125" y="184100"/>
            <a:ext cx="8418900" cy="53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000">
                <a:solidFill>
                  <a:srgbClr val="073763"/>
                </a:solidFill>
              </a:rPr>
              <a:t>Challenges in Evaluating RAG Systems</a:t>
            </a:r>
            <a:endParaRPr sz="2000">
              <a:solidFill>
                <a:srgbClr val="073763"/>
              </a:solidFill>
            </a:endParaRPr>
          </a:p>
        </p:txBody>
      </p:sp>
      <p:sp>
        <p:nvSpPr>
          <p:cNvPr id="123" name="Google Shape;123;p19"/>
          <p:cNvSpPr/>
          <p:nvPr/>
        </p:nvSpPr>
        <p:spPr>
          <a:xfrm>
            <a:off x="35900" y="42950"/>
            <a:ext cx="893700" cy="820800"/>
          </a:xfrm>
          <a:prstGeom prst="halfFrame">
            <a:avLst>
              <a:gd fmla="val 16325" name="adj1"/>
              <a:gd fmla="val 15646" name="adj2"/>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19"/>
          <p:cNvSpPr txBox="1"/>
          <p:nvPr/>
        </p:nvSpPr>
        <p:spPr>
          <a:xfrm>
            <a:off x="189125" y="863750"/>
            <a:ext cx="53553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rgbClr val="041F41"/>
                </a:solidFill>
              </a:rPr>
              <a:t>1️⃣ No single “ground truth”</a:t>
            </a:r>
            <a:endParaRPr b="1" sz="1600">
              <a:solidFill>
                <a:srgbClr val="041F41"/>
              </a:solidFill>
            </a:endParaRPr>
          </a:p>
          <a:p>
            <a:pPr indent="0" lvl="0" marL="0" rtl="0" algn="l">
              <a:spcBef>
                <a:spcPts val="0"/>
              </a:spcBef>
              <a:spcAft>
                <a:spcPts val="0"/>
              </a:spcAft>
              <a:buNone/>
            </a:pPr>
            <a:r>
              <a:rPr lang="en-GB" sz="1600">
                <a:solidFill>
                  <a:srgbClr val="041F41"/>
                </a:solidFill>
              </a:rPr>
              <a:t>Open-ended queries may have multiple correct answers.</a:t>
            </a:r>
            <a:endParaRPr sz="1600">
              <a:solidFill>
                <a:srgbClr val="041F41"/>
              </a:solidFill>
            </a:endParaRPr>
          </a:p>
          <a:p>
            <a:pPr indent="0" lvl="0" marL="0" rtl="0" algn="l">
              <a:spcBef>
                <a:spcPts val="0"/>
              </a:spcBef>
              <a:spcAft>
                <a:spcPts val="0"/>
              </a:spcAft>
              <a:buNone/>
            </a:pPr>
            <a:r>
              <a:rPr lang="en-GB" sz="1600">
                <a:solidFill>
                  <a:srgbClr val="041F41"/>
                </a:solidFill>
              </a:rPr>
              <a:t>Hard to compare text semantically (not word-by-word).</a:t>
            </a:r>
            <a:endParaRPr sz="1600">
              <a:solidFill>
                <a:srgbClr val="041F41"/>
              </a:solidFill>
            </a:endParaRPr>
          </a:p>
          <a:p>
            <a:pPr indent="0" lvl="0" marL="0" rtl="0" algn="l">
              <a:spcBef>
                <a:spcPts val="0"/>
              </a:spcBef>
              <a:spcAft>
                <a:spcPts val="0"/>
              </a:spcAft>
              <a:buNone/>
            </a:pPr>
            <a:r>
              <a:t/>
            </a:r>
            <a:endParaRPr b="1" sz="1600">
              <a:solidFill>
                <a:srgbClr val="041F41"/>
              </a:solidFill>
            </a:endParaRPr>
          </a:p>
          <a:p>
            <a:pPr indent="0" lvl="0" marL="0" rtl="0" algn="l">
              <a:spcBef>
                <a:spcPts val="0"/>
              </a:spcBef>
              <a:spcAft>
                <a:spcPts val="0"/>
              </a:spcAft>
              <a:buNone/>
            </a:pPr>
            <a:r>
              <a:rPr b="1" lang="en-GB" sz="1600">
                <a:solidFill>
                  <a:srgbClr val="041F41"/>
                </a:solidFill>
              </a:rPr>
              <a:t>2️⃣ Context quality varies</a:t>
            </a:r>
            <a:endParaRPr b="1" sz="1600">
              <a:solidFill>
                <a:srgbClr val="041F41"/>
              </a:solidFill>
            </a:endParaRPr>
          </a:p>
          <a:p>
            <a:pPr indent="0" lvl="0" marL="0" rtl="0" algn="l">
              <a:spcBef>
                <a:spcPts val="0"/>
              </a:spcBef>
              <a:spcAft>
                <a:spcPts val="0"/>
              </a:spcAft>
              <a:buNone/>
            </a:pPr>
            <a:r>
              <a:rPr lang="en-GB" sz="1600">
                <a:solidFill>
                  <a:srgbClr val="041F41"/>
                </a:solidFill>
              </a:rPr>
              <a:t>Retrieved docs can be partially correct or incomplete.</a:t>
            </a:r>
            <a:endParaRPr sz="1600">
              <a:solidFill>
                <a:srgbClr val="041F41"/>
              </a:solidFill>
            </a:endParaRPr>
          </a:p>
          <a:p>
            <a:pPr indent="0" lvl="0" marL="0" rtl="0" algn="l">
              <a:spcBef>
                <a:spcPts val="0"/>
              </a:spcBef>
              <a:spcAft>
                <a:spcPts val="0"/>
              </a:spcAft>
              <a:buNone/>
            </a:pPr>
            <a:r>
              <a:rPr lang="en-GB" sz="1600">
                <a:solidFill>
                  <a:srgbClr val="041F41"/>
                </a:solidFill>
              </a:rPr>
              <a:t>Relevance and factuality don’t always align.</a:t>
            </a:r>
            <a:endParaRPr sz="1600">
              <a:solidFill>
                <a:srgbClr val="041F41"/>
              </a:solidFill>
            </a:endParaRPr>
          </a:p>
          <a:p>
            <a:pPr indent="0" lvl="0" marL="0" rtl="0" algn="l">
              <a:spcBef>
                <a:spcPts val="0"/>
              </a:spcBef>
              <a:spcAft>
                <a:spcPts val="0"/>
              </a:spcAft>
              <a:buNone/>
            </a:pPr>
            <a:r>
              <a:t/>
            </a:r>
            <a:endParaRPr b="1" sz="1600">
              <a:solidFill>
                <a:srgbClr val="041F41"/>
              </a:solidFill>
            </a:endParaRPr>
          </a:p>
          <a:p>
            <a:pPr indent="0" lvl="0" marL="0" rtl="0" algn="l">
              <a:spcBef>
                <a:spcPts val="0"/>
              </a:spcBef>
              <a:spcAft>
                <a:spcPts val="0"/>
              </a:spcAft>
              <a:buNone/>
            </a:pPr>
            <a:r>
              <a:rPr b="1" lang="en-GB" sz="1600">
                <a:solidFill>
                  <a:srgbClr val="041F41"/>
                </a:solidFill>
              </a:rPr>
              <a:t>3️⃣ Human judgment is expensive</a:t>
            </a:r>
            <a:endParaRPr b="1" sz="1600">
              <a:solidFill>
                <a:srgbClr val="041F41"/>
              </a:solidFill>
            </a:endParaRPr>
          </a:p>
          <a:p>
            <a:pPr indent="0" lvl="0" marL="0" rtl="0" algn="l">
              <a:spcBef>
                <a:spcPts val="0"/>
              </a:spcBef>
              <a:spcAft>
                <a:spcPts val="0"/>
              </a:spcAft>
              <a:buNone/>
            </a:pPr>
            <a:r>
              <a:rPr lang="en-GB" sz="1600">
                <a:solidFill>
                  <a:srgbClr val="041F41"/>
                </a:solidFill>
              </a:rPr>
              <a:t>Manual review takes time and requires expertise.</a:t>
            </a:r>
            <a:endParaRPr sz="1600">
              <a:solidFill>
                <a:srgbClr val="041F41"/>
              </a:solidFill>
            </a:endParaRPr>
          </a:p>
          <a:p>
            <a:pPr indent="0" lvl="0" marL="0" rtl="0" algn="l">
              <a:spcBef>
                <a:spcPts val="0"/>
              </a:spcBef>
              <a:spcAft>
                <a:spcPts val="0"/>
              </a:spcAft>
              <a:buNone/>
            </a:pPr>
            <a:r>
              <a:rPr lang="en-GB" sz="1600">
                <a:solidFill>
                  <a:srgbClr val="041F41"/>
                </a:solidFill>
              </a:rPr>
              <a:t>Annotators may disagree on what’s “faithful.”</a:t>
            </a:r>
            <a:endParaRPr sz="1600">
              <a:solidFill>
                <a:srgbClr val="041F41"/>
              </a:solidFill>
            </a:endParaRPr>
          </a:p>
          <a:p>
            <a:pPr indent="0" lvl="0" marL="0" rtl="0" algn="l">
              <a:spcBef>
                <a:spcPts val="0"/>
              </a:spcBef>
              <a:spcAft>
                <a:spcPts val="0"/>
              </a:spcAft>
              <a:buNone/>
            </a:pPr>
            <a:r>
              <a:t/>
            </a:r>
            <a:endParaRPr b="1" sz="1600">
              <a:solidFill>
                <a:srgbClr val="041F41"/>
              </a:solidFill>
            </a:endParaRPr>
          </a:p>
          <a:p>
            <a:pPr indent="0" lvl="0" marL="0" rtl="0" algn="l">
              <a:spcBef>
                <a:spcPts val="0"/>
              </a:spcBef>
              <a:spcAft>
                <a:spcPts val="0"/>
              </a:spcAft>
              <a:buNone/>
            </a:pPr>
            <a:r>
              <a:rPr b="1" lang="en-GB" sz="1600">
                <a:solidFill>
                  <a:srgbClr val="041F41"/>
                </a:solidFill>
              </a:rPr>
              <a:t>4️⃣ Automated metrics can mislead</a:t>
            </a:r>
            <a:endParaRPr b="1" sz="1600">
              <a:solidFill>
                <a:srgbClr val="041F41"/>
              </a:solidFill>
            </a:endParaRPr>
          </a:p>
          <a:p>
            <a:pPr indent="0" lvl="0" marL="0" rtl="0" algn="l">
              <a:spcBef>
                <a:spcPts val="0"/>
              </a:spcBef>
              <a:spcAft>
                <a:spcPts val="0"/>
              </a:spcAft>
              <a:buNone/>
            </a:pPr>
            <a:r>
              <a:rPr lang="en-GB" sz="1600">
                <a:solidFill>
                  <a:srgbClr val="041F41"/>
                </a:solidFill>
              </a:rPr>
              <a:t>BLEU/ROUGE ignore meaning.</a:t>
            </a:r>
            <a:endParaRPr sz="1600">
              <a:solidFill>
                <a:srgbClr val="041F41"/>
              </a:solidFill>
            </a:endParaRPr>
          </a:p>
          <a:p>
            <a:pPr indent="0" lvl="0" marL="0" rtl="0" algn="l">
              <a:spcBef>
                <a:spcPts val="0"/>
              </a:spcBef>
              <a:spcAft>
                <a:spcPts val="0"/>
              </a:spcAft>
              <a:buNone/>
            </a:pPr>
            <a:r>
              <a:rPr lang="en-GB" sz="1600">
                <a:solidFill>
                  <a:srgbClr val="041F41"/>
                </a:solidFill>
              </a:rPr>
              <a:t>LLM-as-Judge may introduce bias or drift.</a:t>
            </a:r>
            <a:endParaRPr sz="1600">
              <a:solidFill>
                <a:srgbClr val="041F4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