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66" r:id="rId15"/>
    <p:sldId id="26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776FE7-ECFF-48AD-96F9-A3E0AE659512}">
          <p14:sldIdLst>
            <p14:sldId id="256"/>
            <p14:sldId id="257"/>
            <p14:sldId id="258"/>
            <p14:sldId id="259"/>
            <p14:sldId id="260"/>
            <p14:sldId id="261"/>
            <p14:sldId id="262"/>
            <p14:sldId id="263"/>
            <p14:sldId id="268"/>
            <p14:sldId id="269"/>
            <p14:sldId id="270"/>
            <p14:sldId id="271"/>
            <p14:sldId id="272"/>
            <p14:sldId id="266"/>
            <p14:sldId id="264"/>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50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esh Prabhu" userId="e1bcc77e26cb57af" providerId="LiveId" clId="{FAF63DD3-4A05-4317-90DE-D2BCDCDAA3F2}"/>
    <pc:docChg chg="undo custSel addSld delSld modSld sldOrd modSection">
      <pc:chgData name="Siddhesh Prabhu" userId="e1bcc77e26cb57af" providerId="LiveId" clId="{FAF63DD3-4A05-4317-90DE-D2BCDCDAA3F2}" dt="2023-10-18T07:51:13.742" v="166" actId="14100"/>
      <pc:docMkLst>
        <pc:docMk/>
      </pc:docMkLst>
      <pc:sldChg chg="modSp mod">
        <pc:chgData name="Siddhesh Prabhu" userId="e1bcc77e26cb57af" providerId="LiveId" clId="{FAF63DD3-4A05-4317-90DE-D2BCDCDAA3F2}" dt="2023-10-18T07:31:45.157" v="88" actId="20577"/>
        <pc:sldMkLst>
          <pc:docMk/>
          <pc:sldMk cId="1838742618" sldId="256"/>
        </pc:sldMkLst>
        <pc:spChg chg="mod">
          <ac:chgData name="Siddhesh Prabhu" userId="e1bcc77e26cb57af" providerId="LiveId" clId="{FAF63DD3-4A05-4317-90DE-D2BCDCDAA3F2}" dt="2023-10-18T07:31:45.157" v="88" actId="20577"/>
          <ac:spMkLst>
            <pc:docMk/>
            <pc:sldMk cId="1838742618" sldId="256"/>
            <ac:spMk id="3" creationId="{218D8BC2-9412-DCFF-9F68-F0B5F4EB83BC}"/>
          </ac:spMkLst>
        </pc:spChg>
      </pc:sldChg>
      <pc:sldChg chg="modSp mod">
        <pc:chgData name="Siddhesh Prabhu" userId="e1bcc77e26cb57af" providerId="LiveId" clId="{FAF63DD3-4A05-4317-90DE-D2BCDCDAA3F2}" dt="2023-10-05T12:44:02.355" v="12" actId="12"/>
        <pc:sldMkLst>
          <pc:docMk/>
          <pc:sldMk cId="1525363156" sldId="257"/>
        </pc:sldMkLst>
        <pc:spChg chg="mod">
          <ac:chgData name="Siddhesh Prabhu" userId="e1bcc77e26cb57af" providerId="LiveId" clId="{FAF63DD3-4A05-4317-90DE-D2BCDCDAA3F2}" dt="2023-10-05T12:44:02.355" v="12" actId="12"/>
          <ac:spMkLst>
            <pc:docMk/>
            <pc:sldMk cId="1525363156" sldId="257"/>
            <ac:spMk id="2" creationId="{9BFBA43A-5641-931B-35E7-6AFDB61F2E36}"/>
          </ac:spMkLst>
        </pc:spChg>
      </pc:sldChg>
      <pc:sldChg chg="add del">
        <pc:chgData name="Siddhesh Prabhu" userId="e1bcc77e26cb57af" providerId="LiveId" clId="{FAF63DD3-4A05-4317-90DE-D2BCDCDAA3F2}" dt="2023-10-05T13:07:29.555" v="14" actId="47"/>
        <pc:sldMkLst>
          <pc:docMk/>
          <pc:sldMk cId="2071767255" sldId="258"/>
        </pc:sldMkLst>
      </pc:sldChg>
      <pc:sldChg chg="modSp mod">
        <pc:chgData name="Siddhesh Prabhu" userId="e1bcc77e26cb57af" providerId="LiveId" clId="{FAF63DD3-4A05-4317-90DE-D2BCDCDAA3F2}" dt="2023-10-05T04:34:32.444" v="2" actId="12"/>
        <pc:sldMkLst>
          <pc:docMk/>
          <pc:sldMk cId="2431867970" sldId="259"/>
        </pc:sldMkLst>
        <pc:spChg chg="mod">
          <ac:chgData name="Siddhesh Prabhu" userId="e1bcc77e26cb57af" providerId="LiveId" clId="{FAF63DD3-4A05-4317-90DE-D2BCDCDAA3F2}" dt="2023-10-05T04:34:32.444" v="2" actId="12"/>
          <ac:spMkLst>
            <pc:docMk/>
            <pc:sldMk cId="2431867970" sldId="259"/>
            <ac:spMk id="2" creationId="{9ADDB68D-7775-D3EB-0270-F1AB6661D4E1}"/>
          </ac:spMkLst>
        </pc:spChg>
      </pc:sldChg>
      <pc:sldChg chg="modSp mod">
        <pc:chgData name="Siddhesh Prabhu" userId="e1bcc77e26cb57af" providerId="LiveId" clId="{FAF63DD3-4A05-4317-90DE-D2BCDCDAA3F2}" dt="2023-10-05T04:34:38.842" v="3" actId="12"/>
        <pc:sldMkLst>
          <pc:docMk/>
          <pc:sldMk cId="2166691755" sldId="261"/>
        </pc:sldMkLst>
        <pc:spChg chg="mod">
          <ac:chgData name="Siddhesh Prabhu" userId="e1bcc77e26cb57af" providerId="LiveId" clId="{FAF63DD3-4A05-4317-90DE-D2BCDCDAA3F2}" dt="2023-10-05T04:34:38.842" v="3" actId="12"/>
          <ac:spMkLst>
            <pc:docMk/>
            <pc:sldMk cId="2166691755" sldId="261"/>
            <ac:spMk id="2" creationId="{6CD69402-FB63-E502-8D46-F79BD3644A05}"/>
          </ac:spMkLst>
        </pc:spChg>
      </pc:sldChg>
      <pc:sldChg chg="modSp mod">
        <pc:chgData name="Siddhesh Prabhu" userId="e1bcc77e26cb57af" providerId="LiveId" clId="{FAF63DD3-4A05-4317-90DE-D2BCDCDAA3F2}" dt="2023-10-05T04:34:43.412" v="4" actId="12"/>
        <pc:sldMkLst>
          <pc:docMk/>
          <pc:sldMk cId="4066042969" sldId="262"/>
        </pc:sldMkLst>
        <pc:spChg chg="mod">
          <ac:chgData name="Siddhesh Prabhu" userId="e1bcc77e26cb57af" providerId="LiveId" clId="{FAF63DD3-4A05-4317-90DE-D2BCDCDAA3F2}" dt="2023-10-05T04:34:43.412" v="4" actId="12"/>
          <ac:spMkLst>
            <pc:docMk/>
            <pc:sldMk cId="4066042969" sldId="262"/>
            <ac:spMk id="2" creationId="{E97472BB-0EA1-2FE4-21AD-064F97EC0915}"/>
          </ac:spMkLst>
        </pc:spChg>
      </pc:sldChg>
      <pc:sldChg chg="modSp mod">
        <pc:chgData name="Siddhesh Prabhu" userId="e1bcc77e26cb57af" providerId="LiveId" clId="{FAF63DD3-4A05-4317-90DE-D2BCDCDAA3F2}" dt="2023-10-18T07:40:50.823" v="143" actId="14100"/>
        <pc:sldMkLst>
          <pc:docMk/>
          <pc:sldMk cId="2789279212" sldId="263"/>
        </pc:sldMkLst>
        <pc:spChg chg="mod">
          <ac:chgData name="Siddhesh Prabhu" userId="e1bcc77e26cb57af" providerId="LiveId" clId="{FAF63DD3-4A05-4317-90DE-D2BCDCDAA3F2}" dt="2023-10-05T04:34:46.997" v="5" actId="12"/>
          <ac:spMkLst>
            <pc:docMk/>
            <pc:sldMk cId="2789279212" sldId="263"/>
            <ac:spMk id="2" creationId="{E612C0AA-12C1-9A37-A371-38F8EFCE6658}"/>
          </ac:spMkLst>
        </pc:spChg>
        <pc:spChg chg="mod">
          <ac:chgData name="Siddhesh Prabhu" userId="e1bcc77e26cb57af" providerId="LiveId" clId="{FAF63DD3-4A05-4317-90DE-D2BCDCDAA3F2}" dt="2023-10-18T07:40:50.823" v="143" actId="14100"/>
          <ac:spMkLst>
            <pc:docMk/>
            <pc:sldMk cId="2789279212" sldId="263"/>
            <ac:spMk id="3" creationId="{C27B63A1-8B56-5E49-101B-61D4CB78B2F2}"/>
          </ac:spMkLst>
        </pc:spChg>
      </pc:sldChg>
      <pc:sldChg chg="ord">
        <pc:chgData name="Siddhesh Prabhu" userId="e1bcc77e26cb57af" providerId="LiveId" clId="{FAF63DD3-4A05-4317-90DE-D2BCDCDAA3F2}" dt="2023-10-04T17:10:24.454" v="1"/>
        <pc:sldMkLst>
          <pc:docMk/>
          <pc:sldMk cId="2327280455" sldId="264"/>
        </pc:sldMkLst>
      </pc:sldChg>
      <pc:sldChg chg="addSp delSp modSp new del mod">
        <pc:chgData name="Siddhesh Prabhu" userId="e1bcc77e26cb57af" providerId="LiveId" clId="{FAF63DD3-4A05-4317-90DE-D2BCDCDAA3F2}" dt="2023-10-18T07:27:54.375" v="70" actId="2696"/>
        <pc:sldMkLst>
          <pc:docMk/>
          <pc:sldMk cId="4178836837" sldId="265"/>
        </pc:sldMkLst>
        <pc:spChg chg="mod">
          <ac:chgData name="Siddhesh Prabhu" userId="e1bcc77e26cb57af" providerId="LiveId" clId="{FAF63DD3-4A05-4317-90DE-D2BCDCDAA3F2}" dt="2023-10-18T07:27:00.776" v="68" actId="2711"/>
          <ac:spMkLst>
            <pc:docMk/>
            <pc:sldMk cId="4178836837" sldId="265"/>
            <ac:spMk id="2" creationId="{301B536D-5603-B51C-7F2B-7C89D7477598}"/>
          </ac:spMkLst>
        </pc:spChg>
        <pc:spChg chg="add del">
          <ac:chgData name="Siddhesh Prabhu" userId="e1bcc77e26cb57af" providerId="LiveId" clId="{FAF63DD3-4A05-4317-90DE-D2BCDCDAA3F2}" dt="2023-10-18T07:26:52.399" v="65"/>
          <ac:spMkLst>
            <pc:docMk/>
            <pc:sldMk cId="4178836837" sldId="265"/>
            <ac:spMk id="3" creationId="{6B43AD67-C394-9957-4A73-089222050647}"/>
          </ac:spMkLst>
        </pc:spChg>
        <pc:spChg chg="add del mod">
          <ac:chgData name="Siddhesh Prabhu" userId="e1bcc77e26cb57af" providerId="LiveId" clId="{FAF63DD3-4A05-4317-90DE-D2BCDCDAA3F2}" dt="2023-10-18T07:26:00.086" v="37"/>
          <ac:spMkLst>
            <pc:docMk/>
            <pc:sldMk cId="4178836837" sldId="265"/>
            <ac:spMk id="5" creationId="{C45D9347-FD52-C564-CF49-06B63FA6D55A}"/>
          </ac:spMkLst>
        </pc:spChg>
        <pc:spChg chg="add del mod">
          <ac:chgData name="Siddhesh Prabhu" userId="e1bcc77e26cb57af" providerId="LiveId" clId="{FAF63DD3-4A05-4317-90DE-D2BCDCDAA3F2}" dt="2023-10-18T07:26:52.399" v="65"/>
          <ac:spMkLst>
            <pc:docMk/>
            <pc:sldMk cId="4178836837" sldId="265"/>
            <ac:spMk id="6" creationId="{7BB193CE-F2A0-67B5-96FA-4C24894CB644}"/>
          </ac:spMkLst>
        </pc:spChg>
      </pc:sldChg>
      <pc:sldChg chg="addSp delSp modSp new mod">
        <pc:chgData name="Siddhesh Prabhu" userId="e1bcc77e26cb57af" providerId="LiveId" clId="{FAF63DD3-4A05-4317-90DE-D2BCDCDAA3F2}" dt="2023-10-18T07:40:38.538" v="140" actId="1076"/>
        <pc:sldMkLst>
          <pc:docMk/>
          <pc:sldMk cId="1611759054" sldId="266"/>
        </pc:sldMkLst>
        <pc:spChg chg="mod">
          <ac:chgData name="Siddhesh Prabhu" userId="e1bcc77e26cb57af" providerId="LiveId" clId="{FAF63DD3-4A05-4317-90DE-D2BCDCDAA3F2}" dt="2023-10-18T07:36:10.309" v="116" actId="14100"/>
          <ac:spMkLst>
            <pc:docMk/>
            <pc:sldMk cId="1611759054" sldId="266"/>
            <ac:spMk id="2" creationId="{5BF243D9-E0A8-A6BC-9C2E-B3671530E549}"/>
          </ac:spMkLst>
        </pc:spChg>
        <pc:spChg chg="del mod">
          <ac:chgData name="Siddhesh Prabhu" userId="e1bcc77e26cb57af" providerId="LiveId" clId="{FAF63DD3-4A05-4317-90DE-D2BCDCDAA3F2}" dt="2023-10-18T07:30:11.929" v="73"/>
          <ac:spMkLst>
            <pc:docMk/>
            <pc:sldMk cId="1611759054" sldId="266"/>
            <ac:spMk id="3" creationId="{408A647E-1697-F1E4-565B-A8DADF385118}"/>
          </ac:spMkLst>
        </pc:spChg>
        <pc:spChg chg="add del mod">
          <ac:chgData name="Siddhesh Prabhu" userId="e1bcc77e26cb57af" providerId="LiveId" clId="{FAF63DD3-4A05-4317-90DE-D2BCDCDAA3F2}" dt="2023-10-18T07:32:05.726" v="91" actId="21"/>
          <ac:spMkLst>
            <pc:docMk/>
            <pc:sldMk cId="1611759054" sldId="266"/>
            <ac:spMk id="4" creationId="{693F045E-9C26-9039-8F6D-4AE6F2018A5D}"/>
          </ac:spMkLst>
        </pc:spChg>
        <pc:picChg chg="add mod">
          <ac:chgData name="Siddhesh Prabhu" userId="e1bcc77e26cb57af" providerId="LiveId" clId="{FAF63DD3-4A05-4317-90DE-D2BCDCDAA3F2}" dt="2023-10-18T07:40:38.538" v="140" actId="1076"/>
          <ac:picMkLst>
            <pc:docMk/>
            <pc:sldMk cId="1611759054" sldId="266"/>
            <ac:picMk id="6" creationId="{620D8C9F-0C8C-0AC7-BA8B-E65EE4166894}"/>
          </ac:picMkLst>
        </pc:picChg>
      </pc:sldChg>
      <pc:sldChg chg="modSp new mod">
        <pc:chgData name="Siddhesh Prabhu" userId="e1bcc77e26cb57af" providerId="LiveId" clId="{FAF63DD3-4A05-4317-90DE-D2BCDCDAA3F2}" dt="2023-10-18T07:37:18.583" v="137" actId="1076"/>
        <pc:sldMkLst>
          <pc:docMk/>
          <pc:sldMk cId="3830834791" sldId="267"/>
        </pc:sldMkLst>
        <pc:spChg chg="mod">
          <ac:chgData name="Siddhesh Prabhu" userId="e1bcc77e26cb57af" providerId="LiveId" clId="{FAF63DD3-4A05-4317-90DE-D2BCDCDAA3F2}" dt="2023-10-18T07:37:18.583" v="137" actId="1076"/>
          <ac:spMkLst>
            <pc:docMk/>
            <pc:sldMk cId="3830834791" sldId="267"/>
            <ac:spMk id="2" creationId="{4882AA3C-CE44-34E9-6514-402AF306E006}"/>
          </ac:spMkLst>
        </pc:spChg>
      </pc:sldChg>
      <pc:sldChg chg="addSp modSp new mod">
        <pc:chgData name="Siddhesh Prabhu" userId="e1bcc77e26cb57af" providerId="LiveId" clId="{FAF63DD3-4A05-4317-90DE-D2BCDCDAA3F2}" dt="2023-10-18T07:50:09.432" v="155" actId="14100"/>
        <pc:sldMkLst>
          <pc:docMk/>
          <pc:sldMk cId="1359808210" sldId="268"/>
        </pc:sldMkLst>
        <pc:spChg chg="mod">
          <ac:chgData name="Siddhesh Prabhu" userId="e1bcc77e26cb57af" providerId="LiveId" clId="{FAF63DD3-4A05-4317-90DE-D2BCDCDAA3F2}" dt="2023-10-18T07:50:09.432" v="155" actId="14100"/>
          <ac:spMkLst>
            <pc:docMk/>
            <pc:sldMk cId="1359808210" sldId="268"/>
            <ac:spMk id="2" creationId="{11EAEF87-2D34-6D00-65AD-F5AED350825A}"/>
          </ac:spMkLst>
        </pc:spChg>
        <pc:picChg chg="add mod">
          <ac:chgData name="Siddhesh Prabhu" userId="e1bcc77e26cb57af" providerId="LiveId" clId="{FAF63DD3-4A05-4317-90DE-D2BCDCDAA3F2}" dt="2023-10-18T07:49:59.672" v="153" actId="1076"/>
          <ac:picMkLst>
            <pc:docMk/>
            <pc:sldMk cId="1359808210" sldId="268"/>
            <ac:picMk id="4" creationId="{2249B5B8-7B70-F2E0-113A-562D9DC1EDFE}"/>
          </ac:picMkLst>
        </pc:picChg>
      </pc:sldChg>
      <pc:sldChg chg="addSp modSp new">
        <pc:chgData name="Siddhesh Prabhu" userId="e1bcc77e26cb57af" providerId="LiveId" clId="{FAF63DD3-4A05-4317-90DE-D2BCDCDAA3F2}" dt="2023-10-18T07:50:23.502" v="157" actId="931"/>
        <pc:sldMkLst>
          <pc:docMk/>
          <pc:sldMk cId="2737752504" sldId="269"/>
        </pc:sldMkLst>
        <pc:picChg chg="add mod">
          <ac:chgData name="Siddhesh Prabhu" userId="e1bcc77e26cb57af" providerId="LiveId" clId="{FAF63DD3-4A05-4317-90DE-D2BCDCDAA3F2}" dt="2023-10-18T07:50:23.502" v="157" actId="931"/>
          <ac:picMkLst>
            <pc:docMk/>
            <pc:sldMk cId="2737752504" sldId="269"/>
            <ac:picMk id="4" creationId="{3A25E660-28EA-34ED-ACEC-E63D2E9B85F5}"/>
          </ac:picMkLst>
        </pc:picChg>
      </pc:sldChg>
      <pc:sldChg chg="addSp modSp new mod">
        <pc:chgData name="Siddhesh Prabhu" userId="e1bcc77e26cb57af" providerId="LiveId" clId="{FAF63DD3-4A05-4317-90DE-D2BCDCDAA3F2}" dt="2023-10-18T07:50:40.393" v="160" actId="14100"/>
        <pc:sldMkLst>
          <pc:docMk/>
          <pc:sldMk cId="151145841" sldId="270"/>
        </pc:sldMkLst>
        <pc:picChg chg="add mod">
          <ac:chgData name="Siddhesh Prabhu" userId="e1bcc77e26cb57af" providerId="LiveId" clId="{FAF63DD3-4A05-4317-90DE-D2BCDCDAA3F2}" dt="2023-10-18T07:50:40.393" v="160" actId="14100"/>
          <ac:picMkLst>
            <pc:docMk/>
            <pc:sldMk cId="151145841" sldId="270"/>
            <ac:picMk id="4" creationId="{3D6965B5-0928-1421-1A3B-08293809CAB5}"/>
          </ac:picMkLst>
        </pc:picChg>
      </pc:sldChg>
      <pc:sldChg chg="addSp modSp new mod">
        <pc:chgData name="Siddhesh Prabhu" userId="e1bcc77e26cb57af" providerId="LiveId" clId="{FAF63DD3-4A05-4317-90DE-D2BCDCDAA3F2}" dt="2023-10-18T07:50:57.751" v="163" actId="14100"/>
        <pc:sldMkLst>
          <pc:docMk/>
          <pc:sldMk cId="1432554877" sldId="271"/>
        </pc:sldMkLst>
        <pc:picChg chg="add mod">
          <ac:chgData name="Siddhesh Prabhu" userId="e1bcc77e26cb57af" providerId="LiveId" clId="{FAF63DD3-4A05-4317-90DE-D2BCDCDAA3F2}" dt="2023-10-18T07:50:57.751" v="163" actId="14100"/>
          <ac:picMkLst>
            <pc:docMk/>
            <pc:sldMk cId="1432554877" sldId="271"/>
            <ac:picMk id="4" creationId="{D0341399-5B33-B974-6ED9-564224AED340}"/>
          </ac:picMkLst>
        </pc:picChg>
      </pc:sldChg>
      <pc:sldChg chg="addSp modSp new mod">
        <pc:chgData name="Siddhesh Prabhu" userId="e1bcc77e26cb57af" providerId="LiveId" clId="{FAF63DD3-4A05-4317-90DE-D2BCDCDAA3F2}" dt="2023-10-18T07:51:13.742" v="166" actId="14100"/>
        <pc:sldMkLst>
          <pc:docMk/>
          <pc:sldMk cId="350942889" sldId="272"/>
        </pc:sldMkLst>
        <pc:picChg chg="add mod">
          <ac:chgData name="Siddhesh Prabhu" userId="e1bcc77e26cb57af" providerId="LiveId" clId="{FAF63DD3-4A05-4317-90DE-D2BCDCDAA3F2}" dt="2023-10-18T07:51:13.742" v="166" actId="14100"/>
          <ac:picMkLst>
            <pc:docMk/>
            <pc:sldMk cId="350942889" sldId="272"/>
            <ac:picMk id="4" creationId="{4AB3CD4E-9D33-A7F8-0380-15925BED91F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1F9-039D-912D-1E6D-E64566C813AC}"/>
              </a:ext>
            </a:extLst>
          </p:cNvPr>
          <p:cNvSpPr>
            <a:spLocks noGrp="1"/>
          </p:cNvSpPr>
          <p:nvPr>
            <p:ph type="ctrTitle"/>
          </p:nvPr>
        </p:nvSpPr>
        <p:spPr>
          <a:xfrm>
            <a:off x="4164105" y="1277471"/>
            <a:ext cx="7197726" cy="1813362"/>
          </a:xfrm>
        </p:spPr>
        <p:txBody>
          <a:bodyPr>
            <a:normAutofit fontScale="90000"/>
          </a:bodyPr>
          <a:lstStyle/>
          <a:p>
            <a:pPr algn="ctr"/>
            <a:r>
              <a:rPr lang="en-IN" dirty="0">
                <a:latin typeface="ADLaM Display" panose="02010000000000000000" pitchFamily="2" charset="0"/>
                <a:ea typeface="ADLaM Display" panose="02010000000000000000" pitchFamily="2" charset="0"/>
                <a:cs typeface="ADLaM Display" panose="02010000000000000000" pitchFamily="2" charset="0"/>
              </a:rPr>
              <a:t>SOFTWARE ARCHIETECTURE AND DESIGHN PATTERN</a:t>
            </a:r>
          </a:p>
        </p:txBody>
      </p:sp>
      <p:sp>
        <p:nvSpPr>
          <p:cNvPr id="3" name="Subtitle 2">
            <a:extLst>
              <a:ext uri="{FF2B5EF4-FFF2-40B4-BE49-F238E27FC236}">
                <a16:creationId xmlns:a16="http://schemas.microsoft.com/office/drawing/2014/main" id="{218D8BC2-9412-DCFF-9F68-F0B5F4EB83BC}"/>
              </a:ext>
            </a:extLst>
          </p:cNvPr>
          <p:cNvSpPr>
            <a:spLocks noGrp="1"/>
          </p:cNvSpPr>
          <p:nvPr>
            <p:ph type="subTitle" idx="1"/>
          </p:nvPr>
        </p:nvSpPr>
        <p:spPr>
          <a:xfrm>
            <a:off x="9408458" y="3592356"/>
            <a:ext cx="2783542" cy="2821891"/>
          </a:xfrm>
        </p:spPr>
        <p:txBody>
          <a:bodyPr>
            <a:normAutofit lnSpcReduction="10000"/>
          </a:bodyPr>
          <a:lstStyle/>
          <a:p>
            <a:pPr algn="just"/>
            <a:r>
              <a:rPr lang="en-IN" dirty="0">
                <a:latin typeface="ADLaM Display" panose="02010000000000000000" pitchFamily="2" charset="0"/>
                <a:ea typeface="ADLaM Display" panose="02010000000000000000" pitchFamily="2" charset="0"/>
                <a:cs typeface="ADLaM Display" panose="02010000000000000000" pitchFamily="2" charset="0"/>
              </a:rPr>
              <a:t>GROUP ACTIVITY </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Group no - 2</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11- VAISHNAVI DATIR</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23- PALLAVI INGOLE</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46-TANMAY PAWAR</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50 – VINAY SANAS</a:t>
            </a:r>
          </a:p>
          <a:p>
            <a:pPr algn="just"/>
            <a:r>
              <a:rPr lang="en-IN" dirty="0">
                <a:latin typeface="ADLaM Display" panose="02010000000000000000" pitchFamily="2" charset="0"/>
                <a:ea typeface="ADLaM Display" panose="02010000000000000000" pitchFamily="2" charset="0"/>
                <a:cs typeface="ADLaM Display" panose="02010000000000000000" pitchFamily="2" charset="0"/>
              </a:rPr>
              <a:t>52 – ADESH SHELAR</a:t>
            </a:r>
          </a:p>
          <a:p>
            <a:pPr algn="just"/>
            <a:endParaRPr lang="en-IN" dirty="0"/>
          </a:p>
        </p:txBody>
      </p:sp>
    </p:spTree>
    <p:extLst>
      <p:ext uri="{BB962C8B-B14F-4D97-AF65-F5344CB8AC3E}">
        <p14:creationId xmlns:p14="http://schemas.microsoft.com/office/powerpoint/2010/main" val="183874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B4E1-01EE-2E65-EFCE-C29C29B0BE9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A25E660-28EA-34ED-ACEC-E63D2E9B85F5}"/>
              </a:ext>
            </a:extLst>
          </p:cNvPr>
          <p:cNvPicPr>
            <a:picLocks noChangeAspect="1"/>
          </p:cNvPicPr>
          <p:nvPr/>
        </p:nvPicPr>
        <p:blipFill>
          <a:blip r:embed="rId2"/>
          <a:stretch>
            <a:fillRect/>
          </a:stretch>
        </p:blipFill>
        <p:spPr>
          <a:xfrm>
            <a:off x="2842758" y="432969"/>
            <a:ext cx="6506483" cy="5992061"/>
          </a:xfrm>
          <a:prstGeom prst="rect">
            <a:avLst/>
          </a:prstGeom>
        </p:spPr>
      </p:pic>
    </p:spTree>
    <p:extLst>
      <p:ext uri="{BB962C8B-B14F-4D97-AF65-F5344CB8AC3E}">
        <p14:creationId xmlns:p14="http://schemas.microsoft.com/office/powerpoint/2010/main" val="273775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20C1-EECF-F490-9D4F-AA910F4E31B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D6965B5-0928-1421-1A3B-08293809CAB5}"/>
              </a:ext>
            </a:extLst>
          </p:cNvPr>
          <p:cNvPicPr>
            <a:picLocks noChangeAspect="1"/>
          </p:cNvPicPr>
          <p:nvPr/>
        </p:nvPicPr>
        <p:blipFill>
          <a:blip r:embed="rId2"/>
          <a:stretch>
            <a:fillRect/>
          </a:stretch>
        </p:blipFill>
        <p:spPr>
          <a:xfrm>
            <a:off x="2857048" y="561574"/>
            <a:ext cx="6477904" cy="6086875"/>
          </a:xfrm>
          <a:prstGeom prst="rect">
            <a:avLst/>
          </a:prstGeom>
        </p:spPr>
      </p:pic>
    </p:spTree>
    <p:extLst>
      <p:ext uri="{BB962C8B-B14F-4D97-AF65-F5344CB8AC3E}">
        <p14:creationId xmlns:p14="http://schemas.microsoft.com/office/powerpoint/2010/main" val="15114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0E72-5947-E6E7-FEEA-A7F8B3EC418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0341399-5B33-B974-6ED9-564224AED340}"/>
              </a:ext>
            </a:extLst>
          </p:cNvPr>
          <p:cNvPicPr>
            <a:picLocks noChangeAspect="1"/>
          </p:cNvPicPr>
          <p:nvPr/>
        </p:nvPicPr>
        <p:blipFill>
          <a:blip r:embed="rId2"/>
          <a:stretch>
            <a:fillRect/>
          </a:stretch>
        </p:blipFill>
        <p:spPr>
          <a:xfrm>
            <a:off x="2857048" y="423442"/>
            <a:ext cx="6477904" cy="6263107"/>
          </a:xfrm>
          <a:prstGeom prst="rect">
            <a:avLst/>
          </a:prstGeom>
        </p:spPr>
      </p:pic>
    </p:spTree>
    <p:extLst>
      <p:ext uri="{BB962C8B-B14F-4D97-AF65-F5344CB8AC3E}">
        <p14:creationId xmlns:p14="http://schemas.microsoft.com/office/powerpoint/2010/main" val="143255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5723-A70A-F36B-91AE-E7E9D60CDBF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AB3CD4E-9D33-A7F8-0380-15925BED91F8}"/>
              </a:ext>
            </a:extLst>
          </p:cNvPr>
          <p:cNvPicPr>
            <a:picLocks noChangeAspect="1"/>
          </p:cNvPicPr>
          <p:nvPr/>
        </p:nvPicPr>
        <p:blipFill>
          <a:blip r:embed="rId2"/>
          <a:stretch>
            <a:fillRect/>
          </a:stretch>
        </p:blipFill>
        <p:spPr>
          <a:xfrm>
            <a:off x="2842758" y="718759"/>
            <a:ext cx="6506483" cy="5720141"/>
          </a:xfrm>
          <a:prstGeom prst="rect">
            <a:avLst/>
          </a:prstGeom>
        </p:spPr>
      </p:pic>
    </p:spTree>
    <p:extLst>
      <p:ext uri="{BB962C8B-B14F-4D97-AF65-F5344CB8AC3E}">
        <p14:creationId xmlns:p14="http://schemas.microsoft.com/office/powerpoint/2010/main" val="35094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43D9-E0A8-A6BC-9C2E-B3671530E549}"/>
              </a:ext>
            </a:extLst>
          </p:cNvPr>
          <p:cNvSpPr>
            <a:spLocks noGrp="1"/>
          </p:cNvSpPr>
          <p:nvPr>
            <p:ph type="title"/>
          </p:nvPr>
        </p:nvSpPr>
        <p:spPr>
          <a:xfrm>
            <a:off x="685801" y="266701"/>
            <a:ext cx="10820398" cy="1371600"/>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Output </a:t>
            </a:r>
          </a:p>
        </p:txBody>
      </p:sp>
      <p:pic>
        <p:nvPicPr>
          <p:cNvPr id="6" name="Picture 5">
            <a:extLst>
              <a:ext uri="{FF2B5EF4-FFF2-40B4-BE49-F238E27FC236}">
                <a16:creationId xmlns:a16="http://schemas.microsoft.com/office/drawing/2014/main" id="{620D8C9F-0C8C-0AC7-BA8B-E65EE4166894}"/>
              </a:ext>
            </a:extLst>
          </p:cNvPr>
          <p:cNvPicPr>
            <a:picLocks noChangeAspect="1"/>
          </p:cNvPicPr>
          <p:nvPr/>
        </p:nvPicPr>
        <p:blipFill>
          <a:blip r:embed="rId2"/>
          <a:stretch>
            <a:fillRect/>
          </a:stretch>
        </p:blipFill>
        <p:spPr>
          <a:xfrm>
            <a:off x="932929" y="1466851"/>
            <a:ext cx="10326142" cy="4952998"/>
          </a:xfrm>
          <a:prstGeom prst="rect">
            <a:avLst/>
          </a:prstGeom>
        </p:spPr>
      </p:pic>
    </p:spTree>
    <p:extLst>
      <p:ext uri="{BB962C8B-B14F-4D97-AF65-F5344CB8AC3E}">
        <p14:creationId xmlns:p14="http://schemas.microsoft.com/office/powerpoint/2010/main" val="161175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9964-B476-0AEE-0A38-E2E7B27DA143}"/>
              </a:ext>
            </a:extLst>
          </p:cNvPr>
          <p:cNvSpPr>
            <a:spLocks noGrp="1"/>
          </p:cNvSpPr>
          <p:nvPr>
            <p:ph type="title"/>
          </p:nvPr>
        </p:nvSpPr>
        <p:spPr>
          <a:xfrm>
            <a:off x="658907" y="1739154"/>
            <a:ext cx="10131427" cy="3124199"/>
          </a:xfrm>
        </p:spPr>
        <p:txBody>
          <a:bodyPr>
            <a:normAutofit fontScale="90000"/>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he Strategy Pattern separates the algorithms from the clients that use them, promoting flexibility, code reusability, and a clean separation of concerns. Clients can choose from a set of interchangeable strategies without modifying their code, and the strategies themselves can be extended or added easily, making it a powerful pattern for managing algorithmic variations.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2728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AA3C-CE44-34E9-6514-402AF306E006}"/>
              </a:ext>
            </a:extLst>
          </p:cNvPr>
          <p:cNvSpPr>
            <a:spLocks noGrp="1"/>
          </p:cNvSpPr>
          <p:nvPr>
            <p:ph type="title"/>
          </p:nvPr>
        </p:nvSpPr>
        <p:spPr>
          <a:xfrm>
            <a:off x="3962401" y="2777066"/>
            <a:ext cx="5086349" cy="1303867"/>
          </a:xfrm>
        </p:spPr>
        <p:txBody>
          <a:bodyPr>
            <a:normAutofit/>
          </a:bodyPr>
          <a:lstStyle/>
          <a:p>
            <a:r>
              <a:rPr lang="en-IN" sz="4800"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383083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A43A-5641-931B-35E7-6AFDB61F2E36}"/>
              </a:ext>
            </a:extLst>
          </p:cNvPr>
          <p:cNvSpPr>
            <a:spLocks noGrp="1"/>
          </p:cNvSpPr>
          <p:nvPr>
            <p:ph type="title"/>
          </p:nvPr>
        </p:nvSpPr>
        <p:spPr>
          <a:xfrm>
            <a:off x="685801" y="609600"/>
            <a:ext cx="10131425" cy="5011271"/>
          </a:xfrm>
        </p:spPr>
        <p:txBody>
          <a:bodyPr>
            <a:normAutofit fontScale="90000"/>
          </a:bodyPr>
          <a:lstStyle/>
          <a:p>
            <a:pPr marL="571500" indent="-571500">
              <a:buFont typeface="Arial" panose="020B0604020202020204" pitchFamily="34" charset="0"/>
              <a:buChar char="•"/>
            </a:pPr>
            <a:r>
              <a:rPr lang="en-IN" b="1" u="sng" dirty="0">
                <a:latin typeface="ADLaM Display" panose="02010000000000000000" pitchFamily="2" charset="0"/>
                <a:ea typeface="ADLaM Display" panose="02010000000000000000" pitchFamily="2" charset="0"/>
                <a:cs typeface="ADLaM Display" panose="02010000000000000000" pitchFamily="2" charset="0"/>
              </a:rPr>
              <a:t>CASE STUDY </a:t>
            </a:r>
            <a:br>
              <a:rPr lang="en-IN" b="1" u="sng" dirty="0">
                <a:latin typeface="ADLaM Display" panose="02010000000000000000" pitchFamily="2" charset="0"/>
                <a:ea typeface="ADLaM Display" panose="02010000000000000000" pitchFamily="2" charset="0"/>
                <a:cs typeface="ADLaM Display" panose="02010000000000000000" pitchFamily="2" charset="0"/>
              </a:rPr>
            </a:br>
            <a:br>
              <a:rPr lang="en-IN" b="1" u="sng" dirty="0">
                <a:latin typeface="ADLaM Display" panose="02010000000000000000" pitchFamily="2" charset="0"/>
                <a:ea typeface="ADLaM Display" panose="02010000000000000000" pitchFamily="2" charset="0"/>
                <a:cs typeface="ADLaM Display" panose="02010000000000000000" pitchFamily="2" charset="0"/>
              </a:rPr>
            </a:br>
            <a:r>
              <a:rPr lang="en-US" dirty="0">
                <a:latin typeface="ADLaM Display" panose="02010000000000000000" pitchFamily="2" charset="0"/>
                <a:ea typeface="ADLaM Display" panose="02010000000000000000" pitchFamily="2" charset="0"/>
                <a:cs typeface="ADLaM Display" panose="02010000000000000000" pitchFamily="2" charset="0"/>
              </a:rPr>
              <a:t>Create a data mining agent framework which has client server architecture.</a:t>
            </a:r>
            <a:br>
              <a:rPr lang="en-US" dirty="0">
                <a:latin typeface="ADLaM Display" panose="02010000000000000000" pitchFamily="2" charset="0"/>
                <a:ea typeface="ADLaM Display" panose="02010000000000000000" pitchFamily="2" charset="0"/>
                <a:cs typeface="ADLaM Display" panose="02010000000000000000" pitchFamily="2" charset="0"/>
              </a:rPr>
            </a:br>
            <a:br>
              <a:rPr lang="en-US" dirty="0">
                <a:latin typeface="ADLaM Display" panose="02010000000000000000" pitchFamily="2" charset="0"/>
                <a:ea typeface="ADLaM Display" panose="02010000000000000000" pitchFamily="2" charset="0"/>
                <a:cs typeface="ADLaM Display" panose="02010000000000000000" pitchFamily="2" charset="0"/>
              </a:rPr>
            </a:br>
            <a:r>
              <a:rPr lang="en-US" dirty="0">
                <a:latin typeface="ADLaM Display" panose="02010000000000000000" pitchFamily="2" charset="0"/>
                <a:ea typeface="ADLaM Display" panose="02010000000000000000" pitchFamily="2" charset="0"/>
                <a:cs typeface="ADLaM Display" panose="02010000000000000000" pitchFamily="2" charset="0"/>
              </a:rPr>
              <a:t>There will be sorting algorithms, Bubble sort and Quicksort, are</a:t>
            </a:r>
            <a:br>
              <a:rPr lang="en-US" dirty="0">
                <a:latin typeface="ADLaM Display" panose="02010000000000000000" pitchFamily="2" charset="0"/>
                <a:ea typeface="ADLaM Display" panose="02010000000000000000" pitchFamily="2" charset="0"/>
                <a:cs typeface="ADLaM Display" panose="02010000000000000000" pitchFamily="2" charset="0"/>
              </a:rPr>
            </a:br>
            <a:r>
              <a:rPr lang="en-US" dirty="0">
                <a:latin typeface="ADLaM Display" panose="02010000000000000000" pitchFamily="2" charset="0"/>
                <a:ea typeface="ADLaM Display" panose="02010000000000000000" pitchFamily="2" charset="0"/>
                <a:cs typeface="ADLaM Display" panose="02010000000000000000" pitchFamily="2" charset="0"/>
              </a:rPr>
              <a:t> implemented and the client can select either of the algorithms. Use</a:t>
            </a:r>
            <a:br>
              <a:rPr lang="en-US" dirty="0">
                <a:latin typeface="ADLaM Display" panose="02010000000000000000" pitchFamily="2" charset="0"/>
                <a:ea typeface="ADLaM Display" panose="02010000000000000000" pitchFamily="2" charset="0"/>
                <a:cs typeface="ADLaM Display" panose="02010000000000000000" pitchFamily="2" charset="0"/>
              </a:rPr>
            </a:br>
            <a:r>
              <a:rPr lang="en-US" dirty="0">
                <a:latin typeface="ADLaM Display" panose="02010000000000000000" pitchFamily="2" charset="0"/>
                <a:ea typeface="ADLaM Display" panose="02010000000000000000" pitchFamily="2" charset="0"/>
                <a:cs typeface="ADLaM Display" panose="02010000000000000000" pitchFamily="2" charset="0"/>
              </a:rPr>
              <a:t>appropriate design patterns and explain why it is used.</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253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3259-513A-7263-9DC7-6C57228B6955}"/>
              </a:ext>
            </a:extLst>
          </p:cNvPr>
          <p:cNvSpPr>
            <a:spLocks noGrp="1"/>
          </p:cNvSpPr>
          <p:nvPr>
            <p:ph type="title"/>
          </p:nvPr>
        </p:nvSpPr>
        <p:spPr/>
        <p:txBody>
          <a:bodyPr/>
          <a:lstStyle/>
          <a:p>
            <a:pPr marL="571500" indent="-571500">
              <a:buFont typeface="Arial" panose="020B0604020202020204" pitchFamily="34" charset="0"/>
              <a:buChar char="•"/>
            </a:pPr>
            <a:r>
              <a:rPr lang="en-IN" dirty="0">
                <a:latin typeface="ADLaM Display" panose="02010000000000000000" pitchFamily="2" charset="0"/>
                <a:ea typeface="ADLaM Display" panose="02010000000000000000" pitchFamily="2" charset="0"/>
                <a:cs typeface="ADLaM Display" panose="02010000000000000000" pitchFamily="2" charset="0"/>
              </a:rPr>
              <a:t>DESIGN PATTERN USED IN CASE STUDY</a:t>
            </a:r>
          </a:p>
        </p:txBody>
      </p:sp>
      <p:sp>
        <p:nvSpPr>
          <p:cNvPr id="3" name="Content Placeholder 2">
            <a:extLst>
              <a:ext uri="{FF2B5EF4-FFF2-40B4-BE49-F238E27FC236}">
                <a16:creationId xmlns:a16="http://schemas.microsoft.com/office/drawing/2014/main" id="{3E682A7B-092D-843A-5E84-F6A7F0FF09C0}"/>
              </a:ext>
            </a:extLst>
          </p:cNvPr>
          <p:cNvSpPr>
            <a:spLocks noGrp="1"/>
          </p:cNvSpPr>
          <p:nvPr>
            <p:ph idx="1"/>
          </p:nvPr>
        </p:nvSpPr>
        <p:spPr/>
        <p:txBody>
          <a:bodyPr/>
          <a:lstStyle/>
          <a:p>
            <a:r>
              <a:rPr lang="en-IN" sz="2000" i="0" dirty="0">
                <a:effectLst/>
                <a:latin typeface="ADLaM Display" panose="02010000000000000000" pitchFamily="2" charset="0"/>
                <a:ea typeface="ADLaM Display" panose="02010000000000000000" pitchFamily="2" charset="0"/>
                <a:cs typeface="ADLaM Display" panose="02010000000000000000" pitchFamily="2" charset="0"/>
              </a:rPr>
              <a:t>Design Pattern :  Strategy Pattern</a:t>
            </a:r>
          </a:p>
          <a:p>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The </a:t>
            </a:r>
            <a:r>
              <a:rPr lang="en-US" sz="2000" i="0" u="sng" dirty="0">
                <a:effectLst/>
                <a:latin typeface="ADLaM Display" panose="02010000000000000000" pitchFamily="2" charset="0"/>
                <a:ea typeface="ADLaM Display" panose="02010000000000000000" pitchFamily="2" charset="0"/>
                <a:cs typeface="ADLaM Display" panose="02010000000000000000" pitchFamily="2" charset="0"/>
              </a:rPr>
              <a:t>Strategy Pattern </a:t>
            </a:r>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is suitable for this scenario because it allows you to define a family of algorithms, encapsulate each one of them, and make them interchangeable. In your case, the sorting algorithms (Bubble sort and Quicksort) are interchangeable strategies</a:t>
            </a:r>
            <a:r>
              <a:rPr lang="en-US" sz="2000" b="0" i="0" dirty="0">
                <a:solidFill>
                  <a:srgbClr val="374151"/>
                </a:solidFill>
                <a:effectLst/>
                <a:latin typeface="Söhne"/>
              </a:rPr>
              <a:t>. </a:t>
            </a:r>
            <a:endParaRPr lang="en-IN" sz="2000" i="0" dirty="0">
              <a:effectLst/>
              <a:latin typeface="ADLaM Display" panose="02010000000000000000" pitchFamily="2" charset="0"/>
              <a:ea typeface="ADLaM Display" panose="02010000000000000000" pitchFamily="2" charset="0"/>
              <a:cs typeface="ADLaM Display" panose="02010000000000000000" pitchFamily="2" charset="0"/>
            </a:endParaRPr>
          </a:p>
          <a:p>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The Strategy pattern encapsulates the sorting algorithm behavior into separate classes. This makes it easy to switch between different sorting algorithms without modifying the client code. It also promotes code reusability and maintainability. </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07176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B68D-7775-D3EB-0270-F1AB6661D4E1}"/>
              </a:ext>
            </a:extLst>
          </p:cNvPr>
          <p:cNvSpPr>
            <a:spLocks noGrp="1"/>
          </p:cNvSpPr>
          <p:nvPr>
            <p:ph type="title"/>
          </p:nvPr>
        </p:nvSpPr>
        <p:spPr>
          <a:xfrm>
            <a:off x="685801" y="300318"/>
            <a:ext cx="10131425" cy="1456267"/>
          </a:xfrm>
        </p:spPr>
        <p:txBody>
          <a:bodyPr>
            <a:normAutofit/>
          </a:bodyPr>
          <a:lstStyle/>
          <a:p>
            <a:pPr marL="457200" indent="-457200">
              <a:buFont typeface="Arial" panose="020B0604020202020204" pitchFamily="34" charset="0"/>
              <a:buChar char="•"/>
            </a:pPr>
            <a:r>
              <a:rPr lang="en-US" sz="3200" dirty="0">
                <a:latin typeface="ADLaM Display" panose="02010000000000000000" pitchFamily="2" charset="0"/>
                <a:ea typeface="ADLaM Display" panose="02010000000000000000" pitchFamily="2" charset="0"/>
                <a:cs typeface="ADLaM Display" panose="02010000000000000000" pitchFamily="2" charset="0"/>
              </a:rPr>
              <a:t>How chosen design pattern is applicable for the case study?</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B5835675-F898-D7FE-D7BE-1C4B4A3FBD19}"/>
              </a:ext>
            </a:extLst>
          </p:cNvPr>
          <p:cNvSpPr>
            <a:spLocks noGrp="1"/>
          </p:cNvSpPr>
          <p:nvPr>
            <p:ph idx="1"/>
          </p:nvPr>
        </p:nvSpPr>
        <p:spPr>
          <a:xfrm>
            <a:off x="685801" y="1385047"/>
            <a:ext cx="10131425" cy="5378824"/>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The chosen design pattern, the Strategy Pattern, is highly applicable to the case study of developing a data mining agent framework with sorting algorithms (Bubble Sort and </a:t>
            </a:r>
            <a:r>
              <a:rPr lang="en-US" dirty="0" err="1">
                <a:latin typeface="ADLaM Display" panose="02010000000000000000" pitchFamily="2" charset="0"/>
                <a:ea typeface="ADLaM Display" panose="02010000000000000000" pitchFamily="2" charset="0"/>
                <a:cs typeface="ADLaM Display" panose="02010000000000000000" pitchFamily="2" charset="0"/>
              </a:rPr>
              <a:t>QuickSort</a:t>
            </a:r>
            <a:r>
              <a:rPr lang="en-US" dirty="0">
                <a:latin typeface="ADLaM Display" panose="02010000000000000000" pitchFamily="2" charset="0"/>
                <a:ea typeface="ADLaM Display" panose="02010000000000000000" pitchFamily="2" charset="0"/>
                <a:cs typeface="ADLaM Display" panose="02010000000000000000" pitchFamily="2" charset="0"/>
              </a:rPr>
              <a:t>).</a:t>
            </a:r>
          </a:p>
          <a:p>
            <a:pPr marL="342900" indent="-342900">
              <a:buFont typeface="+mj-lt"/>
              <a:buAutoNum type="arabicPeriod"/>
            </a:pPr>
            <a:r>
              <a:rPr lang="en-IN" dirty="0">
                <a:latin typeface="ADLaM Display" panose="02010000000000000000" pitchFamily="2" charset="0"/>
                <a:ea typeface="ADLaM Display" panose="02010000000000000000" pitchFamily="2" charset="0"/>
                <a:cs typeface="ADLaM Display" panose="02010000000000000000" pitchFamily="2" charset="0"/>
              </a:rPr>
              <a:t>Encapsulation of Algorithms  :  </a:t>
            </a:r>
            <a:r>
              <a:rPr lang="en-IN" b="0" i="0" dirty="0">
                <a:effectLst/>
                <a:latin typeface="ADLaM Display" panose="02010000000000000000" pitchFamily="2" charset="0"/>
                <a:ea typeface="ADLaM Display" panose="02010000000000000000" pitchFamily="2" charset="0"/>
                <a:cs typeface="ADLaM Display" panose="02010000000000000000" pitchFamily="2" charset="0"/>
              </a:rPr>
              <a:t>The Strategy Pattern allows you to encapsulate different sorting algorithms (Bubble Sort and </a:t>
            </a:r>
            <a:r>
              <a:rPr lang="en-IN" b="0" i="0" dirty="0" err="1">
                <a:effectLst/>
                <a:latin typeface="ADLaM Display" panose="02010000000000000000" pitchFamily="2" charset="0"/>
                <a:ea typeface="ADLaM Display" panose="02010000000000000000" pitchFamily="2" charset="0"/>
                <a:cs typeface="ADLaM Display" panose="02010000000000000000" pitchFamily="2" charset="0"/>
              </a:rPr>
              <a:t>QuickSort</a:t>
            </a:r>
            <a:r>
              <a:rPr lang="en-IN" b="0" i="0" dirty="0">
                <a:effectLst/>
                <a:latin typeface="ADLaM Display" panose="02010000000000000000" pitchFamily="2" charset="0"/>
                <a:ea typeface="ADLaM Display" panose="02010000000000000000" pitchFamily="2" charset="0"/>
                <a:cs typeface="ADLaM Display" panose="02010000000000000000" pitchFamily="2" charset="0"/>
              </a:rPr>
              <a:t>) into separate classes that implement a common interface (Sorting Algorithm Interface).</a:t>
            </a:r>
          </a:p>
          <a:p>
            <a:pPr marL="342900" indent="-342900">
              <a:buFont typeface="+mj-lt"/>
              <a:buAutoNum type="arabicPeriod"/>
            </a:pPr>
            <a:r>
              <a:rPr lang="en-IN" i="0" dirty="0">
                <a:effectLst/>
                <a:latin typeface="ADLaM Display" panose="02010000000000000000" pitchFamily="2" charset="0"/>
                <a:ea typeface="ADLaM Display" panose="02010000000000000000" pitchFamily="2" charset="0"/>
                <a:cs typeface="ADLaM Display" panose="02010000000000000000" pitchFamily="2" charset="0"/>
              </a:rPr>
              <a:t>Interchangeable Algorithms : </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Data mining applications often require the flexibility to switch between sorting algorithms based on factors like dataset size, data distribution, and performance requirements.</a:t>
            </a:r>
          </a:p>
          <a:p>
            <a:pPr marL="342900" indent="-342900">
              <a:buFont typeface="+mj-lt"/>
              <a:buAutoNum type="arabicPeriod"/>
            </a:pPr>
            <a:r>
              <a:rPr lang="en-IN" dirty="0">
                <a:latin typeface="ADLaM Display" panose="02010000000000000000" pitchFamily="2" charset="0"/>
                <a:ea typeface="ADLaM Display" panose="02010000000000000000" pitchFamily="2" charset="0"/>
                <a:cs typeface="ADLaM Display" panose="02010000000000000000" pitchFamily="2" charset="0"/>
              </a:rPr>
              <a:t>Code Reusability : </a:t>
            </a:r>
            <a:r>
              <a:rPr lang="en-US" dirty="0">
                <a:latin typeface="ADLaM Display" panose="02010000000000000000" pitchFamily="2" charset="0"/>
                <a:ea typeface="ADLaM Display" panose="02010000000000000000" pitchFamily="2" charset="0"/>
                <a:cs typeface="ADLaM Display" panose="02010000000000000000" pitchFamily="2" charset="0"/>
              </a:rPr>
              <a:t>With the Strategy Pattern, you can create a library of sorting algorithms that can be reused across different data mining projects or even in other applications .</a:t>
            </a:r>
          </a:p>
          <a:p>
            <a:pPr marL="342900" indent="-342900">
              <a:buFont typeface="+mj-lt"/>
              <a:buAutoNum type="arabicPeriod"/>
            </a:pPr>
            <a:r>
              <a:rPr lang="en-IN" dirty="0">
                <a:latin typeface="ADLaM Display" panose="02010000000000000000" pitchFamily="2" charset="0"/>
                <a:ea typeface="ADLaM Display" panose="02010000000000000000" pitchFamily="2" charset="0"/>
                <a:cs typeface="ADLaM Display" panose="02010000000000000000" pitchFamily="2" charset="0"/>
              </a:rPr>
              <a:t>Scalability : </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Data mining often deals with large datasets, and the performance of sorting algorithms is crucial.</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3186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F552F-0731-9A60-013B-7DDC569F950A}"/>
              </a:ext>
            </a:extLst>
          </p:cNvPr>
          <p:cNvSpPr>
            <a:spLocks noGrp="1"/>
          </p:cNvSpPr>
          <p:nvPr>
            <p:ph idx="1"/>
          </p:nvPr>
        </p:nvSpPr>
        <p:spPr>
          <a:xfrm>
            <a:off x="685801" y="484095"/>
            <a:ext cx="10131425" cy="5307106"/>
          </a:xfrm>
        </p:spPr>
        <p:txBody>
          <a:bodyPr/>
          <a:lstStyle/>
          <a:p>
            <a:pPr marL="342900" indent="-342900" algn="l">
              <a:buAutoNum type="arabicPeriod" startAt="4"/>
            </a:pPr>
            <a:r>
              <a:rPr lang="en-IN" sz="2000" i="0" dirty="0">
                <a:effectLst/>
                <a:latin typeface="ADLaM Display" panose="02010000000000000000" pitchFamily="2" charset="0"/>
                <a:ea typeface="ADLaM Display" panose="02010000000000000000" pitchFamily="2" charset="0"/>
                <a:cs typeface="ADLaM Display" panose="02010000000000000000" pitchFamily="2" charset="0"/>
              </a:rPr>
              <a:t>Flexibility in Client Choice  </a:t>
            </a:r>
            <a:r>
              <a:rPr lang="en-IN" sz="2000" b="1" i="0" dirty="0">
                <a:effectLst/>
                <a:latin typeface="Söhne"/>
              </a:rPr>
              <a:t>:   </a:t>
            </a:r>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Clients of the data mining agent can choose the sorting   algorithm that best suits their specific data and requirements.  This flexibility is essential for adapting to varying data characteristics .</a:t>
            </a:r>
          </a:p>
          <a:p>
            <a:pPr marL="342900" indent="-342900" algn="l">
              <a:buAutoNum type="arabicPeriod" startAt="4"/>
            </a:pPr>
            <a:r>
              <a:rPr lang="en-IN" sz="2000" i="0" dirty="0">
                <a:effectLst/>
                <a:latin typeface="ADLaM Display" panose="02010000000000000000" pitchFamily="2" charset="0"/>
                <a:ea typeface="ADLaM Display" panose="02010000000000000000" pitchFamily="2" charset="0"/>
                <a:cs typeface="ADLaM Display" panose="02010000000000000000" pitchFamily="2" charset="0"/>
              </a:rPr>
              <a:t>Maintainability and Readability  : </a:t>
            </a:r>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The Strategy Pattern enhances code maintainability and readability by making the sorting algorithm selection and execution explicit and modular.</a:t>
            </a:r>
            <a:endParaRPr lang="en-US" sz="2000" i="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IN" dirty="0">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In summary, the Strategy Pattern is an excellent choice for the data mining agent framework because it offers flexibility, maintainability, extensibility, and clean separation of concerns. It allows you to create a scalable and adaptable system capable of handling different sorting algorithms while ensuring that the core functionality of the data mining agent remains intact.</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4870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9402-FB63-E502-8D46-F79BD3644A05}"/>
              </a:ext>
            </a:extLst>
          </p:cNvPr>
          <p:cNvSpPr>
            <a:spLocks noGrp="1"/>
          </p:cNvSpPr>
          <p:nvPr>
            <p:ph type="title"/>
          </p:nvPr>
        </p:nvSpPr>
        <p:spPr/>
        <p:txBody>
          <a:bodyPr/>
          <a:lstStyle/>
          <a:p>
            <a:pPr marL="571500" indent="-571500">
              <a:buFont typeface="Arial" panose="020B0604020202020204" pitchFamily="34" charset="0"/>
              <a:buChar char="•"/>
            </a:pPr>
            <a:r>
              <a:rPr lang="en-IN" dirty="0">
                <a:latin typeface="ADLaM Display" panose="02010000000000000000" pitchFamily="2" charset="0"/>
                <a:ea typeface="ADLaM Display" panose="02010000000000000000" pitchFamily="2" charset="0"/>
                <a:cs typeface="ADLaM Display" panose="02010000000000000000" pitchFamily="2" charset="0"/>
              </a:rPr>
              <a:t>INTENT OF STRATEGY PATTERN</a:t>
            </a:r>
          </a:p>
        </p:txBody>
      </p:sp>
      <p:sp>
        <p:nvSpPr>
          <p:cNvPr id="3" name="Content Placeholder 2">
            <a:extLst>
              <a:ext uri="{FF2B5EF4-FFF2-40B4-BE49-F238E27FC236}">
                <a16:creationId xmlns:a16="http://schemas.microsoft.com/office/drawing/2014/main" id="{2DDBE4F4-7688-1C85-F5DD-95B1D0F1B25F}"/>
              </a:ext>
            </a:extLst>
          </p:cNvPr>
          <p:cNvSpPr>
            <a:spLocks noGrp="1"/>
          </p:cNvSpPr>
          <p:nvPr>
            <p:ph idx="1"/>
          </p:nvPr>
        </p:nvSpPr>
        <p:spPr/>
        <p:txBody>
          <a:bodyPr/>
          <a:lstStyle/>
          <a:p>
            <a:pPr marL="0" indent="0" algn="l">
              <a:buNone/>
            </a:pPr>
            <a:r>
              <a:rPr lang="en-US" sz="2000" b="0" i="0" dirty="0">
                <a:effectLst/>
                <a:latin typeface="ADLaM Display" panose="02010000000000000000" pitchFamily="2" charset="0"/>
                <a:ea typeface="ADLaM Display" panose="02010000000000000000" pitchFamily="2" charset="0"/>
                <a:cs typeface="ADLaM Display" panose="02010000000000000000" pitchFamily="2" charset="0"/>
              </a:rPr>
              <a:t>The primary intent of the Strategy Pattern is to:</a:t>
            </a:r>
          </a:p>
          <a:p>
            <a:pPr algn="l">
              <a:buFont typeface="Arial" panose="020B0604020202020204" pitchFamily="34" charset="0"/>
              <a:buChar char="•"/>
            </a:pPr>
            <a:r>
              <a:rPr lang="en-US" b="0" i="0" dirty="0">
                <a:effectLst/>
                <a:latin typeface="ADLaM Display" panose="02010000000000000000" pitchFamily="2" charset="0"/>
                <a:ea typeface="ADLaM Display" panose="02010000000000000000" pitchFamily="2" charset="0"/>
                <a:cs typeface="ADLaM Display" panose="02010000000000000000" pitchFamily="2" charset="0"/>
              </a:rPr>
              <a:t>Define a set of algorithms, encapsulate each algorithm in a separate class, and make these algorithms interchangeable.</a:t>
            </a:r>
          </a:p>
          <a:p>
            <a:pPr algn="l">
              <a:buFont typeface="Arial" panose="020B0604020202020204" pitchFamily="34" charset="0"/>
              <a:buChar char="•"/>
            </a:pPr>
            <a:r>
              <a:rPr lang="en-US" b="0" i="0" dirty="0">
                <a:effectLst/>
                <a:latin typeface="ADLaM Display" panose="02010000000000000000" pitchFamily="2" charset="0"/>
                <a:ea typeface="ADLaM Display" panose="02010000000000000000" pitchFamily="2" charset="0"/>
                <a:cs typeface="ADLaM Display" panose="02010000000000000000" pitchFamily="2" charset="0"/>
              </a:rPr>
              <a:t>Allow clients to choose an appropriate algorithm dynamically without changing the client's code.</a:t>
            </a:r>
          </a:p>
          <a:p>
            <a:pPr algn="l">
              <a:buFont typeface="Arial" panose="020B0604020202020204" pitchFamily="34" charset="0"/>
              <a:buChar char="•"/>
            </a:pPr>
            <a:r>
              <a:rPr lang="en-US" b="0" i="0" dirty="0">
                <a:effectLst/>
                <a:latin typeface="ADLaM Display" panose="02010000000000000000" pitchFamily="2" charset="0"/>
                <a:ea typeface="ADLaM Display" panose="02010000000000000000" pitchFamily="2" charset="0"/>
                <a:cs typeface="ADLaM Display" panose="02010000000000000000" pitchFamily="2" charset="0"/>
              </a:rPr>
              <a:t>Promote code reusability by isolating algorithm-specific code from the context in which it is used.</a:t>
            </a:r>
          </a:p>
          <a:p>
            <a:pPr algn="l">
              <a:buFont typeface="Arial" panose="020B0604020202020204" pitchFamily="34" charset="0"/>
              <a:buChar char="•"/>
            </a:pPr>
            <a:r>
              <a:rPr lang="en-US" b="0" i="0" dirty="0">
                <a:effectLst/>
                <a:latin typeface="ADLaM Display" panose="02010000000000000000" pitchFamily="2" charset="0"/>
                <a:ea typeface="ADLaM Display" panose="02010000000000000000" pitchFamily="2" charset="0"/>
                <a:cs typeface="ADLaM Display" panose="02010000000000000000" pitchFamily="2" charset="0"/>
              </a:rPr>
              <a:t>Enable a clean separation of concerns by decoupling the algorithm implementation from the client code</a:t>
            </a:r>
          </a:p>
          <a:p>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6669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72BB-0EA1-2FE4-21AD-064F97EC0915}"/>
              </a:ext>
            </a:extLst>
          </p:cNvPr>
          <p:cNvSpPr>
            <a:spLocks noGrp="1"/>
          </p:cNvSpPr>
          <p:nvPr>
            <p:ph type="title"/>
          </p:nvPr>
        </p:nvSpPr>
        <p:spPr>
          <a:xfrm>
            <a:off x="685801" y="161365"/>
            <a:ext cx="10131425" cy="1653988"/>
          </a:xfrm>
        </p:spPr>
        <p:txBody>
          <a:bodyPr/>
          <a:lstStyle/>
          <a:p>
            <a:pPr marL="571500" indent="-571500">
              <a:buFont typeface="Arial" panose="020B0604020202020204" pitchFamily="34" charset="0"/>
              <a:buChar char="•"/>
            </a:pPr>
            <a:r>
              <a:rPr lang="en-IN" dirty="0">
                <a:latin typeface="ADLaM Display" panose="02010000000000000000" pitchFamily="2" charset="0"/>
                <a:ea typeface="ADLaM Display" panose="02010000000000000000" pitchFamily="2" charset="0"/>
                <a:cs typeface="ADLaM Display" panose="02010000000000000000" pitchFamily="2" charset="0"/>
              </a:rPr>
              <a:t>STRUCTURE OF STRATEGY PATTERN</a:t>
            </a:r>
          </a:p>
        </p:txBody>
      </p:sp>
      <p:sp>
        <p:nvSpPr>
          <p:cNvPr id="3" name="Content Placeholder 2">
            <a:extLst>
              <a:ext uri="{FF2B5EF4-FFF2-40B4-BE49-F238E27FC236}">
                <a16:creationId xmlns:a16="http://schemas.microsoft.com/office/drawing/2014/main" id="{187BDB61-20A6-291B-2215-DDC1D7CA2A88}"/>
              </a:ext>
            </a:extLst>
          </p:cNvPr>
          <p:cNvSpPr>
            <a:spLocks noGrp="1"/>
          </p:cNvSpPr>
          <p:nvPr>
            <p:ph idx="1"/>
          </p:nvPr>
        </p:nvSpPr>
        <p:spPr>
          <a:xfrm>
            <a:off x="685801" y="981635"/>
            <a:ext cx="10131425" cy="5876365"/>
          </a:xfrm>
        </p:spPr>
        <p:txBody>
          <a:bodyPr>
            <a:normAutofit/>
          </a:bodyPr>
          <a:lstStyle/>
          <a:p>
            <a:pPr marL="0" indent="0" algn="l">
              <a:buNone/>
            </a:pPr>
            <a:endParaRPr lang="en-US" b="1" i="0" dirty="0">
              <a:effectLst/>
              <a:latin typeface="ADLaM Display" panose="02010000000000000000" pitchFamily="2" charset="0"/>
              <a:ea typeface="ADLaM Display" panose="02010000000000000000" pitchFamily="2" charset="0"/>
              <a:cs typeface="ADLaM Display" panose="02010000000000000000" pitchFamily="2" charset="0"/>
            </a:endParaRPr>
          </a:p>
          <a:p>
            <a:pPr algn="l">
              <a:buFont typeface="+mj-lt"/>
              <a:buAutoNum type="arabicPeriod"/>
            </a:pPr>
            <a:r>
              <a:rPr lang="en-US" b="1" i="0" dirty="0">
                <a:effectLst/>
                <a:latin typeface="ADLaM Display" panose="02010000000000000000" pitchFamily="2" charset="0"/>
                <a:ea typeface="ADLaM Display" panose="02010000000000000000" pitchFamily="2" charset="0"/>
                <a:cs typeface="ADLaM Display" panose="02010000000000000000" pitchFamily="2" charset="0"/>
              </a:rPr>
              <a:t>Context</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The Context class maintains a reference to the selected strategy (algorithm).</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It uses this reference to delegate the algorithm's execution to the concrete strategy class.</a:t>
            </a:r>
          </a:p>
          <a:p>
            <a:pPr algn="l">
              <a:buFont typeface="+mj-lt"/>
              <a:buAutoNum type="arabicPeriod"/>
            </a:pPr>
            <a:r>
              <a:rPr lang="en-US" b="1" i="0" dirty="0">
                <a:effectLst/>
                <a:latin typeface="ADLaM Display" panose="02010000000000000000" pitchFamily="2" charset="0"/>
                <a:ea typeface="ADLaM Display" panose="02010000000000000000" pitchFamily="2" charset="0"/>
                <a:cs typeface="ADLaM Display" panose="02010000000000000000" pitchFamily="2" charset="0"/>
              </a:rPr>
              <a:t>Strategy (Algorithm Interface)</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The Strategy interface defines a common set of methods or an abstract class that represents the algorithm's contract.</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Concrete strategy classes implement this interface or extend the abstract class to provide specific algorithm implementations.</a:t>
            </a:r>
          </a:p>
          <a:p>
            <a:pPr algn="l">
              <a:buFont typeface="+mj-lt"/>
              <a:buAutoNum type="arabicPeriod"/>
            </a:pPr>
            <a:r>
              <a:rPr lang="en-US" b="1" i="0" dirty="0">
                <a:effectLst/>
                <a:latin typeface="ADLaM Display" panose="02010000000000000000" pitchFamily="2" charset="0"/>
                <a:ea typeface="ADLaM Display" panose="02010000000000000000" pitchFamily="2" charset="0"/>
                <a:cs typeface="ADLaM Display" panose="02010000000000000000" pitchFamily="2" charset="0"/>
              </a:rPr>
              <a:t>Concrete Strategies</a:t>
            </a:r>
            <a:r>
              <a:rPr lang="en-US" b="0" i="0" dirty="0">
                <a:effectLst/>
                <a:latin typeface="ADLaM Display" panose="02010000000000000000" pitchFamily="2" charset="0"/>
                <a:ea typeface="ADLaM Display" panose="02010000000000000000" pitchFamily="2" charset="0"/>
                <a:cs typeface="ADLaM Display" panose="02010000000000000000" pitchFamily="2" charset="0"/>
              </a:rPr>
              <a:t>:</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Concrete strategy classes implement the Strategy interface or extend the Strategy abstract class.</a:t>
            </a:r>
          </a:p>
          <a:p>
            <a:pPr lvl="1"/>
            <a:r>
              <a:rPr lang="en-US" b="0" i="0" dirty="0">
                <a:effectLst/>
                <a:latin typeface="ADLaM Display" panose="02010000000000000000" pitchFamily="2" charset="0"/>
                <a:ea typeface="ADLaM Display" panose="02010000000000000000" pitchFamily="2" charset="0"/>
                <a:cs typeface="ADLaM Display" panose="02010000000000000000" pitchFamily="2" charset="0"/>
              </a:rPr>
              <a:t>Each concrete strategy class represents a specific algorithm. </a:t>
            </a:r>
          </a:p>
          <a:p>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06604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C0AA-12C1-9A37-A371-38F8EFCE6658}"/>
              </a:ext>
            </a:extLst>
          </p:cNvPr>
          <p:cNvSpPr>
            <a:spLocks noGrp="1"/>
          </p:cNvSpPr>
          <p:nvPr>
            <p:ph type="title"/>
          </p:nvPr>
        </p:nvSpPr>
        <p:spPr>
          <a:xfrm>
            <a:off x="681973" y="0"/>
            <a:ext cx="10131425" cy="1456267"/>
          </a:xfrm>
        </p:spPr>
        <p:txBody>
          <a:bodyPr/>
          <a:lstStyle/>
          <a:p>
            <a:pPr marL="571500" indent="-571500">
              <a:buFont typeface="Arial" panose="020B0604020202020204" pitchFamily="34" charset="0"/>
              <a:buChar char="•"/>
            </a:pPr>
            <a:r>
              <a:rPr lang="en-IN" dirty="0">
                <a:latin typeface="ADLaM Display" panose="02010000000000000000" pitchFamily="2" charset="0"/>
                <a:ea typeface="ADLaM Display" panose="02010000000000000000" pitchFamily="2" charset="0"/>
                <a:cs typeface="ADLaM Display" panose="02010000000000000000" pitchFamily="2" charset="0"/>
              </a:rPr>
              <a:t>PARTICIPANTS OF STRATEGY PATTERN</a:t>
            </a:r>
          </a:p>
        </p:txBody>
      </p:sp>
      <p:sp>
        <p:nvSpPr>
          <p:cNvPr id="3" name="Content Placeholder 2">
            <a:extLst>
              <a:ext uri="{FF2B5EF4-FFF2-40B4-BE49-F238E27FC236}">
                <a16:creationId xmlns:a16="http://schemas.microsoft.com/office/drawing/2014/main" id="{C27B63A1-8B56-5E49-101B-61D4CB78B2F2}"/>
              </a:ext>
            </a:extLst>
          </p:cNvPr>
          <p:cNvSpPr>
            <a:spLocks noGrp="1"/>
          </p:cNvSpPr>
          <p:nvPr>
            <p:ph idx="1"/>
          </p:nvPr>
        </p:nvSpPr>
        <p:spPr>
          <a:xfrm>
            <a:off x="685801" y="1707777"/>
            <a:ext cx="10131425" cy="5257800"/>
          </a:xfrm>
        </p:spPr>
        <p:txBody>
          <a:bodyPr>
            <a:normAutofit fontScale="47500" lnSpcReduction="20000"/>
          </a:bodyPr>
          <a:lstStyle/>
          <a:p>
            <a:pPr algn="l">
              <a:buFont typeface="+mj-lt"/>
              <a:buAutoNum type="arabicPeriod"/>
            </a:pPr>
            <a:r>
              <a:rPr lang="en-US" sz="3600" i="0" dirty="0">
                <a:effectLst/>
                <a:latin typeface="ADLaM Display" panose="02010000000000000000" pitchFamily="2" charset="0"/>
                <a:ea typeface="ADLaM Display" panose="02010000000000000000" pitchFamily="2" charset="0"/>
                <a:cs typeface="ADLaM Display" panose="02010000000000000000" pitchFamily="2" charset="0"/>
              </a:rPr>
              <a:t>Client:</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The Client is responsible for creating a Context object and selecting the appropriate strategy (algorithm) dynamically.</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The Client interacts with the Context to perform operations without having to know the details of the algorithms.</a:t>
            </a:r>
          </a:p>
          <a:p>
            <a:pPr algn="l">
              <a:buFont typeface="+mj-lt"/>
              <a:buAutoNum type="arabicPeriod"/>
            </a:pPr>
            <a:r>
              <a:rPr lang="en-US" sz="3600" i="0" dirty="0">
                <a:effectLst/>
                <a:latin typeface="ADLaM Display" panose="02010000000000000000" pitchFamily="2" charset="0"/>
                <a:ea typeface="ADLaM Display" panose="02010000000000000000" pitchFamily="2" charset="0"/>
                <a:cs typeface="ADLaM Display" panose="02010000000000000000" pitchFamily="2" charset="0"/>
              </a:rPr>
              <a:t>Context:</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The Context maintains a reference to a Strategy object.</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It provides an interface for clients to set the current strategy and execute the algorithm.</a:t>
            </a:r>
          </a:p>
          <a:p>
            <a:pPr algn="l">
              <a:buFont typeface="+mj-lt"/>
              <a:buAutoNum type="arabicPeriod"/>
            </a:pPr>
            <a:r>
              <a:rPr lang="en-US" sz="3600" i="0" dirty="0">
                <a:effectLst/>
                <a:latin typeface="ADLaM Display" panose="02010000000000000000" pitchFamily="2" charset="0"/>
                <a:ea typeface="ADLaM Display" panose="02010000000000000000" pitchFamily="2" charset="0"/>
                <a:cs typeface="ADLaM Display" panose="02010000000000000000" pitchFamily="2" charset="0"/>
              </a:rPr>
              <a:t>Strategy (Algorithm Interface):</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The Strategy interface defines the methods that concrete strategies must implement.</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It establishes a common contract for all concrete strategy classes, ensuring that they have the same set of methods.</a:t>
            </a:r>
          </a:p>
          <a:p>
            <a:pPr algn="l">
              <a:buFont typeface="+mj-lt"/>
              <a:buAutoNum type="arabicPeriod"/>
            </a:pPr>
            <a:r>
              <a:rPr lang="en-US" sz="3600" i="0" dirty="0">
                <a:effectLst/>
                <a:latin typeface="ADLaM Display" panose="02010000000000000000" pitchFamily="2" charset="0"/>
                <a:ea typeface="ADLaM Display" panose="02010000000000000000" pitchFamily="2" charset="0"/>
                <a:cs typeface="ADLaM Display" panose="02010000000000000000" pitchFamily="2" charset="0"/>
              </a:rPr>
              <a:t>Concrete Strategies:</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Concrete strategy classes implement the Strategy interface or extend the Strategy abstract class.</a:t>
            </a:r>
          </a:p>
          <a:p>
            <a:pPr lvl="1"/>
            <a:r>
              <a:rPr lang="en-US" sz="3600" b="0" i="0" dirty="0">
                <a:effectLst/>
                <a:latin typeface="ADLaM Display" panose="02010000000000000000" pitchFamily="2" charset="0"/>
                <a:ea typeface="ADLaM Display" panose="02010000000000000000" pitchFamily="2" charset="0"/>
                <a:cs typeface="ADLaM Display" panose="02010000000000000000" pitchFamily="2" charset="0"/>
              </a:rPr>
              <a:t>Each concrete strategy encapsulates a specific algorithm and provides the implementation details.</a:t>
            </a:r>
          </a:p>
          <a:p>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8927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EF87-2D34-6D00-65AD-F5AED350825A}"/>
              </a:ext>
            </a:extLst>
          </p:cNvPr>
          <p:cNvSpPr>
            <a:spLocks noGrp="1"/>
          </p:cNvSpPr>
          <p:nvPr>
            <p:ph type="title"/>
          </p:nvPr>
        </p:nvSpPr>
        <p:spPr>
          <a:xfrm>
            <a:off x="685801" y="609601"/>
            <a:ext cx="2609849" cy="1333500"/>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Code </a:t>
            </a:r>
          </a:p>
        </p:txBody>
      </p:sp>
      <p:pic>
        <p:nvPicPr>
          <p:cNvPr id="4" name="Picture 3">
            <a:extLst>
              <a:ext uri="{FF2B5EF4-FFF2-40B4-BE49-F238E27FC236}">
                <a16:creationId xmlns:a16="http://schemas.microsoft.com/office/drawing/2014/main" id="{2249B5B8-7B70-F2E0-113A-562D9DC1EDFE}"/>
              </a:ext>
            </a:extLst>
          </p:cNvPr>
          <p:cNvPicPr>
            <a:picLocks noChangeAspect="1"/>
          </p:cNvPicPr>
          <p:nvPr/>
        </p:nvPicPr>
        <p:blipFill>
          <a:blip r:embed="rId2"/>
          <a:stretch>
            <a:fillRect/>
          </a:stretch>
        </p:blipFill>
        <p:spPr>
          <a:xfrm>
            <a:off x="3471408" y="609600"/>
            <a:ext cx="6506483" cy="5973009"/>
          </a:xfrm>
          <a:prstGeom prst="rect">
            <a:avLst/>
          </a:prstGeom>
        </p:spPr>
      </p:pic>
    </p:spTree>
    <p:extLst>
      <p:ext uri="{BB962C8B-B14F-4D97-AF65-F5344CB8AC3E}">
        <p14:creationId xmlns:p14="http://schemas.microsoft.com/office/powerpoint/2010/main" val="1359808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667</TotalTime>
  <Words>837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ADLaM Display</vt:lpstr>
      <vt:lpstr>Arial</vt:lpstr>
      <vt:lpstr>Calibri</vt:lpstr>
      <vt:lpstr>Calibri Light</vt:lpstr>
      <vt:lpstr>Söhne</vt:lpstr>
      <vt:lpstr>Celestial</vt:lpstr>
      <vt:lpstr>SOFTWARE ARCHIETECTURE AND DESIGHN PATTERN</vt:lpstr>
      <vt:lpstr>CASE STUDY   Create a data mining agent framework which has client server architecture.  There will be sorting algorithms, Bubble sort and Quicksort, are  implemented and the client can select either of the algorithms. Use appropriate design patterns and explain why it is used.</vt:lpstr>
      <vt:lpstr>DESIGN PATTERN USED IN CASE STUDY</vt:lpstr>
      <vt:lpstr>How chosen design pattern is applicable for the case study?</vt:lpstr>
      <vt:lpstr>PowerPoint Presentation</vt:lpstr>
      <vt:lpstr>INTENT OF STRATEGY PATTERN</vt:lpstr>
      <vt:lpstr>STRUCTURE OF STRATEGY PATTERN</vt:lpstr>
      <vt:lpstr>PARTICIPANTS OF STRATEGY PATTERN</vt:lpstr>
      <vt:lpstr>Code </vt:lpstr>
      <vt:lpstr>PowerPoint Presentation</vt:lpstr>
      <vt:lpstr>PowerPoint Presentation</vt:lpstr>
      <vt:lpstr>PowerPoint Presentation</vt:lpstr>
      <vt:lpstr>PowerPoint Presentation</vt:lpstr>
      <vt:lpstr>Output </vt:lpstr>
      <vt:lpstr>The Strategy Pattern separates the algorithms from the clients that use them, promoting flexibility, code reusability, and a clean separation of concerns. Clients can choose from a set of interchangeable strategies without modifying their code, and the strategies themselves can be extended or added easily, making it a powerful pattern for managing algorithmic variations.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ARCHIETECTURE AND DESIGHN PATTERN</dc:title>
  <dc:creator>Siddhesh Prabhu</dc:creator>
  <cp:lastModifiedBy>Siddhesh Prabhu</cp:lastModifiedBy>
  <cp:revision>2</cp:revision>
  <dcterms:created xsi:type="dcterms:W3CDTF">2023-10-04T14:41:56Z</dcterms:created>
  <dcterms:modified xsi:type="dcterms:W3CDTF">2023-10-18T07:51:19Z</dcterms:modified>
</cp:coreProperties>
</file>