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347" r:id="rId3"/>
    <p:sldId id="351" r:id="rId4"/>
    <p:sldId id="348" r:id="rId5"/>
    <p:sldId id="352" r:id="rId6"/>
    <p:sldId id="353" r:id="rId7"/>
    <p:sldId id="354" r:id="rId8"/>
    <p:sldId id="355" r:id="rId9"/>
    <p:sldId id="356" r:id="rId10"/>
    <p:sldId id="357" r:id="rId11"/>
    <p:sldId id="358" r:id="rId12"/>
    <p:sldId id="359" r:id="rId13"/>
    <p:sldId id="360" r:id="rId14"/>
    <p:sldId id="361" r:id="rId15"/>
    <p:sldId id="362" r:id="rId16"/>
    <p:sldId id="363" r:id="rId17"/>
    <p:sldId id="364" r:id="rId18"/>
    <p:sldId id="365" r:id="rId19"/>
    <p:sldId id="366" r:id="rId20"/>
    <p:sldId id="367" r:id="rId21"/>
    <p:sldId id="368" r:id="rId22"/>
    <p:sldId id="369" r:id="rId23"/>
    <p:sldId id="370" r:id="rId24"/>
    <p:sldId id="371" r:id="rId25"/>
    <p:sldId id="372" r:id="rId26"/>
    <p:sldId id="373" r:id="rId27"/>
    <p:sldId id="374" r:id="rId28"/>
    <p:sldId id="375" r:id="rId29"/>
    <p:sldId id="376" r:id="rId30"/>
    <p:sldId id="377" r:id="rId31"/>
    <p:sldId id="378" r:id="rId32"/>
    <p:sldId id="379" r:id="rId33"/>
    <p:sldId id="380" r:id="rId34"/>
    <p:sldId id="381" r:id="rId35"/>
    <p:sldId id="382" r:id="rId36"/>
    <p:sldId id="383" r:id="rId37"/>
    <p:sldId id="384" r:id="rId38"/>
    <p:sldId id="385" r:id="rId39"/>
    <p:sldId id="386" r:id="rId40"/>
    <p:sldId id="388" r:id="rId41"/>
    <p:sldId id="389" r:id="rId42"/>
    <p:sldId id="390" r:id="rId43"/>
    <p:sldId id="391" r:id="rId44"/>
    <p:sldId id="392" r:id="rId45"/>
    <p:sldId id="393" r:id="rId46"/>
    <p:sldId id="394" r:id="rId47"/>
    <p:sldId id="395" r:id="rId48"/>
    <p:sldId id="396" r:id="rId49"/>
    <p:sldId id="397" r:id="rId50"/>
    <p:sldId id="398" r:id="rId51"/>
    <p:sldId id="399" r:id="rId52"/>
    <p:sldId id="400" r:id="rId53"/>
    <p:sldId id="401" r:id="rId54"/>
    <p:sldId id="402" r:id="rId55"/>
    <p:sldId id="403" r:id="rId56"/>
    <p:sldId id="404" r:id="rId57"/>
    <p:sldId id="405" r:id="rId58"/>
    <p:sldId id="406" r:id="rId59"/>
    <p:sldId id="407" r:id="rId60"/>
    <p:sldId id="408" r:id="rId61"/>
    <p:sldId id="409" r:id="rId62"/>
    <p:sldId id="410" r:id="rId63"/>
    <p:sldId id="411" r:id="rId64"/>
    <p:sldId id="412" r:id="rId6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94660"/>
  </p:normalViewPr>
  <p:slideViewPr>
    <p:cSldViewPr>
      <p:cViewPr varScale="1">
        <p:scale>
          <a:sx n="65" d="100"/>
          <a:sy n="65" d="100"/>
        </p:scale>
        <p:origin x="-139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412734-248E-4814-97D0-F9E7024AE9B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62FBF358-951B-4BD9-BFF7-86F38056D56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E1BAA89-3391-4AE1-B787-FD98D9344544}" type="datetimeFigureOut">
              <a:rPr lang="en-US"/>
              <a:pPr>
                <a:defRPr/>
              </a:pPr>
              <a:t>3/1/2025</a:t>
            </a:fld>
            <a:endParaRPr lang="en-US"/>
          </a:p>
        </p:txBody>
      </p:sp>
      <p:sp>
        <p:nvSpPr>
          <p:cNvPr id="4" name="Slide Image Placeholder 3">
            <a:extLst>
              <a:ext uri="{FF2B5EF4-FFF2-40B4-BE49-F238E27FC236}">
                <a16:creationId xmlns:a16="http://schemas.microsoft.com/office/drawing/2014/main" id="{1D5BB77D-1223-41FB-B304-3364718224C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F911E00-0227-4522-8392-E630D5DB389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4FC5DCC-BA2D-4FB0-9F31-0B461BD3F21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6EE1C8C7-2C46-4E41-A351-51C4FA51BCB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42D37356-A473-4B27-A859-6075DF89081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86076DAD-3B99-4CE0-AAE5-7EB48C9EBA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6C5A1A6D-7CDE-4F75-84E6-DC12DB95DA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68612" name="Slide Number Placeholder 3">
            <a:extLst>
              <a:ext uri="{FF2B5EF4-FFF2-40B4-BE49-F238E27FC236}">
                <a16:creationId xmlns:a16="http://schemas.microsoft.com/office/drawing/2014/main" id="{CC0129FA-D1FA-4133-B0E4-6749B0DD31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D0D1996-CD8C-46BD-98DC-D402E527CA87}" type="slidenum">
              <a:rPr lang="en-US" altLang="en-US"/>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FF319A7C-8AB6-4920-9EB8-B9F154A199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8292DA6A-6A54-4963-AC7F-E32C40E5F8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69636" name="Slide Number Placeholder 3">
            <a:extLst>
              <a:ext uri="{FF2B5EF4-FFF2-40B4-BE49-F238E27FC236}">
                <a16:creationId xmlns:a16="http://schemas.microsoft.com/office/drawing/2014/main" id="{92028C7D-6A00-4562-A30A-CBC63466FF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E4218A3-1749-4C61-87CB-DF9CC777B6EE}" type="slidenum">
              <a:rPr lang="en-US" altLang="en-US"/>
              <a:pPr/>
              <a:t>34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C14EF6E5-73FA-489D-922C-4D95609DBFDD}"/>
              </a:ext>
            </a:extLst>
          </p:cNvPr>
          <p:cNvSpPr>
            <a:spLocks noGrp="1"/>
          </p:cNvSpPr>
          <p:nvPr>
            <p:ph type="dt" sz="half" idx="10"/>
          </p:nvPr>
        </p:nvSpPr>
        <p:spPr/>
        <p:txBody>
          <a:bodyPr/>
          <a:lstStyle>
            <a:lvl1pPr>
              <a:defRPr/>
            </a:lvl1pPr>
          </a:lstStyle>
          <a:p>
            <a:pPr>
              <a:defRPr/>
            </a:pPr>
            <a:fld id="{4FCEF33C-0B11-463E-A235-639454BB6167}" type="datetime1">
              <a:rPr lang="en-US"/>
              <a:pPr>
                <a:defRPr/>
              </a:pPr>
              <a:t>3/1/2025</a:t>
            </a:fld>
            <a:endParaRPr lang="en-US"/>
          </a:p>
        </p:txBody>
      </p:sp>
      <p:sp>
        <p:nvSpPr>
          <p:cNvPr id="5" name="Footer Placeholder 4">
            <a:extLst>
              <a:ext uri="{FF2B5EF4-FFF2-40B4-BE49-F238E27FC236}">
                <a16:creationId xmlns:a16="http://schemas.microsoft.com/office/drawing/2014/main" id="{51F8D674-7030-4C1D-8FDE-2BD937B3FBB1}"/>
              </a:ext>
            </a:extLst>
          </p:cNvPr>
          <p:cNvSpPr>
            <a:spLocks noGrp="1"/>
          </p:cNvSpPr>
          <p:nvPr>
            <p:ph type="ftr" sz="quarter" idx="11"/>
          </p:nvPr>
        </p:nvSpPr>
        <p:spPr/>
        <p:txBody>
          <a:bodyPr/>
          <a:lstStyle>
            <a:lvl1pPr>
              <a:defRPr/>
            </a:lvl1pPr>
          </a:lstStyle>
          <a:p>
            <a:pPr>
              <a:defRPr/>
            </a:pPr>
            <a:r>
              <a:rPr lang="en-US"/>
              <a:t>Dept Of ISE,DSCE</a:t>
            </a:r>
          </a:p>
        </p:txBody>
      </p:sp>
      <p:sp>
        <p:nvSpPr>
          <p:cNvPr id="6" name="Slide Number Placeholder 5">
            <a:extLst>
              <a:ext uri="{FF2B5EF4-FFF2-40B4-BE49-F238E27FC236}">
                <a16:creationId xmlns:a16="http://schemas.microsoft.com/office/drawing/2014/main" id="{CF847BFE-A9C4-45BE-A918-F1E30B88A517}"/>
              </a:ext>
            </a:extLst>
          </p:cNvPr>
          <p:cNvSpPr>
            <a:spLocks noGrp="1"/>
          </p:cNvSpPr>
          <p:nvPr>
            <p:ph type="sldNum" sz="quarter" idx="12"/>
          </p:nvPr>
        </p:nvSpPr>
        <p:spPr/>
        <p:txBody>
          <a:bodyPr/>
          <a:lstStyle>
            <a:lvl1pPr>
              <a:defRPr/>
            </a:lvl1pPr>
          </a:lstStyle>
          <a:p>
            <a:fld id="{FDD03812-2D51-4768-9B9F-B6DEBB72AE77}" type="slidenum">
              <a:rPr lang="en-US" altLang="en-US"/>
              <a:pPr/>
              <a:t>‹#›</a:t>
            </a:fld>
            <a:endParaRPr lang="en-US" altLang="en-US"/>
          </a:p>
        </p:txBody>
      </p:sp>
    </p:spTree>
    <p:extLst>
      <p:ext uri="{BB962C8B-B14F-4D97-AF65-F5344CB8AC3E}">
        <p14:creationId xmlns:p14="http://schemas.microsoft.com/office/powerpoint/2010/main" val="3908387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F463B9-0B05-40CF-80B5-B60F9FDA7D95}"/>
              </a:ext>
            </a:extLst>
          </p:cNvPr>
          <p:cNvSpPr>
            <a:spLocks noGrp="1"/>
          </p:cNvSpPr>
          <p:nvPr>
            <p:ph type="dt" sz="half" idx="10"/>
          </p:nvPr>
        </p:nvSpPr>
        <p:spPr/>
        <p:txBody>
          <a:bodyPr/>
          <a:lstStyle>
            <a:lvl1pPr>
              <a:defRPr/>
            </a:lvl1pPr>
          </a:lstStyle>
          <a:p>
            <a:pPr>
              <a:defRPr/>
            </a:pPr>
            <a:fld id="{66276B5A-049D-4984-9B7A-60E3DED3AC8C}" type="datetime1">
              <a:rPr lang="en-US"/>
              <a:pPr>
                <a:defRPr/>
              </a:pPr>
              <a:t>3/1/2025</a:t>
            </a:fld>
            <a:endParaRPr lang="en-US"/>
          </a:p>
        </p:txBody>
      </p:sp>
      <p:sp>
        <p:nvSpPr>
          <p:cNvPr id="5" name="Footer Placeholder 4">
            <a:extLst>
              <a:ext uri="{FF2B5EF4-FFF2-40B4-BE49-F238E27FC236}">
                <a16:creationId xmlns:a16="http://schemas.microsoft.com/office/drawing/2014/main" id="{664AC29F-6002-4BF0-99B3-0F376A2B2A99}"/>
              </a:ext>
            </a:extLst>
          </p:cNvPr>
          <p:cNvSpPr>
            <a:spLocks noGrp="1"/>
          </p:cNvSpPr>
          <p:nvPr>
            <p:ph type="ftr" sz="quarter" idx="11"/>
          </p:nvPr>
        </p:nvSpPr>
        <p:spPr/>
        <p:txBody>
          <a:bodyPr/>
          <a:lstStyle>
            <a:lvl1pPr>
              <a:defRPr/>
            </a:lvl1pPr>
          </a:lstStyle>
          <a:p>
            <a:pPr>
              <a:defRPr/>
            </a:pPr>
            <a:r>
              <a:rPr lang="en-US"/>
              <a:t>Dept Of ISE,DSCE</a:t>
            </a:r>
          </a:p>
        </p:txBody>
      </p:sp>
      <p:sp>
        <p:nvSpPr>
          <p:cNvPr id="6" name="Slide Number Placeholder 5">
            <a:extLst>
              <a:ext uri="{FF2B5EF4-FFF2-40B4-BE49-F238E27FC236}">
                <a16:creationId xmlns:a16="http://schemas.microsoft.com/office/drawing/2014/main" id="{08277AAF-67B9-4ACB-AD1A-EAB08FE5C752}"/>
              </a:ext>
            </a:extLst>
          </p:cNvPr>
          <p:cNvSpPr>
            <a:spLocks noGrp="1"/>
          </p:cNvSpPr>
          <p:nvPr>
            <p:ph type="sldNum" sz="quarter" idx="12"/>
          </p:nvPr>
        </p:nvSpPr>
        <p:spPr/>
        <p:txBody>
          <a:bodyPr/>
          <a:lstStyle>
            <a:lvl1pPr>
              <a:defRPr/>
            </a:lvl1pPr>
          </a:lstStyle>
          <a:p>
            <a:fld id="{C46D79B1-D69E-42EE-96D7-7DA24925BDE7}" type="slidenum">
              <a:rPr lang="en-US" altLang="en-US"/>
              <a:pPr/>
              <a:t>‹#›</a:t>
            </a:fld>
            <a:endParaRPr lang="en-US" altLang="en-US"/>
          </a:p>
        </p:txBody>
      </p:sp>
    </p:spTree>
    <p:extLst>
      <p:ext uri="{BB962C8B-B14F-4D97-AF65-F5344CB8AC3E}">
        <p14:creationId xmlns:p14="http://schemas.microsoft.com/office/powerpoint/2010/main" val="293826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FDA4A-DE81-4E98-A9C1-A4AE9F32EBF8}"/>
              </a:ext>
            </a:extLst>
          </p:cNvPr>
          <p:cNvSpPr>
            <a:spLocks noGrp="1"/>
          </p:cNvSpPr>
          <p:nvPr>
            <p:ph type="dt" sz="half" idx="10"/>
          </p:nvPr>
        </p:nvSpPr>
        <p:spPr/>
        <p:txBody>
          <a:bodyPr/>
          <a:lstStyle>
            <a:lvl1pPr>
              <a:defRPr/>
            </a:lvl1pPr>
          </a:lstStyle>
          <a:p>
            <a:pPr>
              <a:defRPr/>
            </a:pPr>
            <a:fld id="{E4278628-5A35-4BFB-8451-803278DC898C}" type="datetime1">
              <a:rPr lang="en-US"/>
              <a:pPr>
                <a:defRPr/>
              </a:pPr>
              <a:t>3/1/2025</a:t>
            </a:fld>
            <a:endParaRPr lang="en-US"/>
          </a:p>
        </p:txBody>
      </p:sp>
      <p:sp>
        <p:nvSpPr>
          <p:cNvPr id="5" name="Footer Placeholder 4">
            <a:extLst>
              <a:ext uri="{FF2B5EF4-FFF2-40B4-BE49-F238E27FC236}">
                <a16:creationId xmlns:a16="http://schemas.microsoft.com/office/drawing/2014/main" id="{699E1B93-342F-4C3A-9E4A-503FF9AFD2D4}"/>
              </a:ext>
            </a:extLst>
          </p:cNvPr>
          <p:cNvSpPr>
            <a:spLocks noGrp="1"/>
          </p:cNvSpPr>
          <p:nvPr>
            <p:ph type="ftr" sz="quarter" idx="11"/>
          </p:nvPr>
        </p:nvSpPr>
        <p:spPr/>
        <p:txBody>
          <a:bodyPr/>
          <a:lstStyle>
            <a:lvl1pPr>
              <a:defRPr/>
            </a:lvl1pPr>
          </a:lstStyle>
          <a:p>
            <a:pPr>
              <a:defRPr/>
            </a:pPr>
            <a:r>
              <a:rPr lang="en-US"/>
              <a:t>Dept Of ISE,DSCE</a:t>
            </a:r>
          </a:p>
        </p:txBody>
      </p:sp>
      <p:sp>
        <p:nvSpPr>
          <p:cNvPr id="6" name="Slide Number Placeholder 5">
            <a:extLst>
              <a:ext uri="{FF2B5EF4-FFF2-40B4-BE49-F238E27FC236}">
                <a16:creationId xmlns:a16="http://schemas.microsoft.com/office/drawing/2014/main" id="{0A60EF8B-D8FA-4E07-9960-22774B540441}"/>
              </a:ext>
            </a:extLst>
          </p:cNvPr>
          <p:cNvSpPr>
            <a:spLocks noGrp="1"/>
          </p:cNvSpPr>
          <p:nvPr>
            <p:ph type="sldNum" sz="quarter" idx="12"/>
          </p:nvPr>
        </p:nvSpPr>
        <p:spPr/>
        <p:txBody>
          <a:bodyPr/>
          <a:lstStyle>
            <a:lvl1pPr>
              <a:defRPr/>
            </a:lvl1pPr>
          </a:lstStyle>
          <a:p>
            <a:fld id="{31974DBC-B79D-4422-8A2E-A32965F34866}" type="slidenum">
              <a:rPr lang="en-US" altLang="en-US"/>
              <a:pPr/>
              <a:t>‹#›</a:t>
            </a:fld>
            <a:endParaRPr lang="en-US" altLang="en-US"/>
          </a:p>
        </p:txBody>
      </p:sp>
    </p:spTree>
    <p:extLst>
      <p:ext uri="{BB962C8B-B14F-4D97-AF65-F5344CB8AC3E}">
        <p14:creationId xmlns:p14="http://schemas.microsoft.com/office/powerpoint/2010/main" val="1504420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2838F-D0E6-4B0E-BECE-FEA7E59981D4}"/>
              </a:ext>
            </a:extLst>
          </p:cNvPr>
          <p:cNvSpPr>
            <a:spLocks noGrp="1"/>
          </p:cNvSpPr>
          <p:nvPr>
            <p:ph type="dt" sz="half" idx="10"/>
          </p:nvPr>
        </p:nvSpPr>
        <p:spPr/>
        <p:txBody>
          <a:bodyPr/>
          <a:lstStyle>
            <a:lvl1pPr>
              <a:defRPr/>
            </a:lvl1pPr>
          </a:lstStyle>
          <a:p>
            <a:pPr>
              <a:defRPr/>
            </a:pPr>
            <a:fld id="{E6163A8A-71C3-47B3-9626-55D60619A1CA}" type="datetime1">
              <a:rPr lang="en-US"/>
              <a:pPr>
                <a:defRPr/>
              </a:pPr>
              <a:t>3/1/2025</a:t>
            </a:fld>
            <a:endParaRPr lang="en-US"/>
          </a:p>
        </p:txBody>
      </p:sp>
      <p:sp>
        <p:nvSpPr>
          <p:cNvPr id="5" name="Footer Placeholder 4">
            <a:extLst>
              <a:ext uri="{FF2B5EF4-FFF2-40B4-BE49-F238E27FC236}">
                <a16:creationId xmlns:a16="http://schemas.microsoft.com/office/drawing/2014/main" id="{12644644-3A57-4A10-9DE7-A01BFEC5FDE6}"/>
              </a:ext>
            </a:extLst>
          </p:cNvPr>
          <p:cNvSpPr>
            <a:spLocks noGrp="1"/>
          </p:cNvSpPr>
          <p:nvPr>
            <p:ph type="ftr" sz="quarter" idx="11"/>
          </p:nvPr>
        </p:nvSpPr>
        <p:spPr/>
        <p:txBody>
          <a:bodyPr/>
          <a:lstStyle>
            <a:lvl1pPr>
              <a:defRPr/>
            </a:lvl1pPr>
          </a:lstStyle>
          <a:p>
            <a:pPr>
              <a:defRPr/>
            </a:pPr>
            <a:r>
              <a:rPr lang="en-US"/>
              <a:t>Dept Of ISE,DSCE</a:t>
            </a:r>
          </a:p>
        </p:txBody>
      </p:sp>
      <p:sp>
        <p:nvSpPr>
          <p:cNvPr id="6" name="Slide Number Placeholder 5">
            <a:extLst>
              <a:ext uri="{FF2B5EF4-FFF2-40B4-BE49-F238E27FC236}">
                <a16:creationId xmlns:a16="http://schemas.microsoft.com/office/drawing/2014/main" id="{968D7116-A745-480D-B8FC-CFE910BC9818}"/>
              </a:ext>
            </a:extLst>
          </p:cNvPr>
          <p:cNvSpPr>
            <a:spLocks noGrp="1"/>
          </p:cNvSpPr>
          <p:nvPr>
            <p:ph type="sldNum" sz="quarter" idx="12"/>
          </p:nvPr>
        </p:nvSpPr>
        <p:spPr/>
        <p:txBody>
          <a:bodyPr/>
          <a:lstStyle>
            <a:lvl1pPr>
              <a:defRPr/>
            </a:lvl1pPr>
          </a:lstStyle>
          <a:p>
            <a:fld id="{3A4EAB30-6F93-48F7-BAD1-8C1322714A6A}" type="slidenum">
              <a:rPr lang="en-US" altLang="en-US"/>
              <a:pPr/>
              <a:t>‹#›</a:t>
            </a:fld>
            <a:endParaRPr lang="en-US" altLang="en-US"/>
          </a:p>
        </p:txBody>
      </p:sp>
    </p:spTree>
    <p:extLst>
      <p:ext uri="{BB962C8B-B14F-4D97-AF65-F5344CB8AC3E}">
        <p14:creationId xmlns:p14="http://schemas.microsoft.com/office/powerpoint/2010/main" val="1555902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DDC0D-B8EB-404C-97A7-71F9AA0520FA}"/>
              </a:ext>
            </a:extLst>
          </p:cNvPr>
          <p:cNvSpPr>
            <a:spLocks noGrp="1"/>
          </p:cNvSpPr>
          <p:nvPr>
            <p:ph type="dt" sz="half" idx="10"/>
          </p:nvPr>
        </p:nvSpPr>
        <p:spPr/>
        <p:txBody>
          <a:bodyPr/>
          <a:lstStyle>
            <a:lvl1pPr>
              <a:defRPr/>
            </a:lvl1pPr>
          </a:lstStyle>
          <a:p>
            <a:pPr>
              <a:defRPr/>
            </a:pPr>
            <a:fld id="{CB106F8D-C9A2-46A4-B850-A720C4CB2DE7}" type="datetime1">
              <a:rPr lang="en-US"/>
              <a:pPr>
                <a:defRPr/>
              </a:pPr>
              <a:t>3/1/2025</a:t>
            </a:fld>
            <a:endParaRPr lang="en-US"/>
          </a:p>
        </p:txBody>
      </p:sp>
      <p:sp>
        <p:nvSpPr>
          <p:cNvPr id="5" name="Footer Placeholder 4">
            <a:extLst>
              <a:ext uri="{FF2B5EF4-FFF2-40B4-BE49-F238E27FC236}">
                <a16:creationId xmlns:a16="http://schemas.microsoft.com/office/drawing/2014/main" id="{1A767403-B67F-4134-BAE1-911E174704B3}"/>
              </a:ext>
            </a:extLst>
          </p:cNvPr>
          <p:cNvSpPr>
            <a:spLocks noGrp="1"/>
          </p:cNvSpPr>
          <p:nvPr>
            <p:ph type="ftr" sz="quarter" idx="11"/>
          </p:nvPr>
        </p:nvSpPr>
        <p:spPr/>
        <p:txBody>
          <a:bodyPr/>
          <a:lstStyle>
            <a:lvl1pPr>
              <a:defRPr/>
            </a:lvl1pPr>
          </a:lstStyle>
          <a:p>
            <a:pPr>
              <a:defRPr/>
            </a:pPr>
            <a:r>
              <a:rPr lang="en-US"/>
              <a:t>Dept Of ISE,DSCE</a:t>
            </a:r>
          </a:p>
        </p:txBody>
      </p:sp>
      <p:sp>
        <p:nvSpPr>
          <p:cNvPr id="6" name="Slide Number Placeholder 5">
            <a:extLst>
              <a:ext uri="{FF2B5EF4-FFF2-40B4-BE49-F238E27FC236}">
                <a16:creationId xmlns:a16="http://schemas.microsoft.com/office/drawing/2014/main" id="{88B3664E-579E-47AC-A2D0-4C342F8B5473}"/>
              </a:ext>
            </a:extLst>
          </p:cNvPr>
          <p:cNvSpPr>
            <a:spLocks noGrp="1"/>
          </p:cNvSpPr>
          <p:nvPr>
            <p:ph type="sldNum" sz="quarter" idx="12"/>
          </p:nvPr>
        </p:nvSpPr>
        <p:spPr/>
        <p:txBody>
          <a:bodyPr/>
          <a:lstStyle>
            <a:lvl1pPr>
              <a:defRPr/>
            </a:lvl1pPr>
          </a:lstStyle>
          <a:p>
            <a:fld id="{14A937E8-1B33-40B3-BA21-89717FCBABBD}" type="slidenum">
              <a:rPr lang="en-US" altLang="en-US"/>
              <a:pPr/>
              <a:t>‹#›</a:t>
            </a:fld>
            <a:endParaRPr lang="en-US" altLang="en-US"/>
          </a:p>
        </p:txBody>
      </p:sp>
    </p:spTree>
    <p:extLst>
      <p:ext uri="{BB962C8B-B14F-4D97-AF65-F5344CB8AC3E}">
        <p14:creationId xmlns:p14="http://schemas.microsoft.com/office/powerpoint/2010/main" val="137342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F44F51F-5AA9-4CA9-BD0B-D55DA2B8127D}"/>
              </a:ext>
            </a:extLst>
          </p:cNvPr>
          <p:cNvSpPr>
            <a:spLocks noGrp="1"/>
          </p:cNvSpPr>
          <p:nvPr>
            <p:ph type="dt" sz="half" idx="10"/>
          </p:nvPr>
        </p:nvSpPr>
        <p:spPr/>
        <p:txBody>
          <a:bodyPr/>
          <a:lstStyle>
            <a:lvl1pPr>
              <a:defRPr/>
            </a:lvl1pPr>
          </a:lstStyle>
          <a:p>
            <a:pPr>
              <a:defRPr/>
            </a:pPr>
            <a:fld id="{EA4C7EEE-572D-4B46-8EE1-4647BFEBA0A4}" type="datetime1">
              <a:rPr lang="en-US"/>
              <a:pPr>
                <a:defRPr/>
              </a:pPr>
              <a:t>3/1/2025</a:t>
            </a:fld>
            <a:endParaRPr lang="en-US"/>
          </a:p>
        </p:txBody>
      </p:sp>
      <p:sp>
        <p:nvSpPr>
          <p:cNvPr id="6" name="Footer Placeholder 4">
            <a:extLst>
              <a:ext uri="{FF2B5EF4-FFF2-40B4-BE49-F238E27FC236}">
                <a16:creationId xmlns:a16="http://schemas.microsoft.com/office/drawing/2014/main" id="{79C0B372-B3CC-4746-8EA7-ECA8EB3FCF93}"/>
              </a:ext>
            </a:extLst>
          </p:cNvPr>
          <p:cNvSpPr>
            <a:spLocks noGrp="1"/>
          </p:cNvSpPr>
          <p:nvPr>
            <p:ph type="ftr" sz="quarter" idx="11"/>
          </p:nvPr>
        </p:nvSpPr>
        <p:spPr/>
        <p:txBody>
          <a:bodyPr/>
          <a:lstStyle>
            <a:lvl1pPr>
              <a:defRPr/>
            </a:lvl1pPr>
          </a:lstStyle>
          <a:p>
            <a:pPr>
              <a:defRPr/>
            </a:pPr>
            <a:r>
              <a:rPr lang="en-US"/>
              <a:t>Dept Of ISE,DSCE</a:t>
            </a:r>
          </a:p>
        </p:txBody>
      </p:sp>
      <p:sp>
        <p:nvSpPr>
          <p:cNvPr id="7" name="Slide Number Placeholder 5">
            <a:extLst>
              <a:ext uri="{FF2B5EF4-FFF2-40B4-BE49-F238E27FC236}">
                <a16:creationId xmlns:a16="http://schemas.microsoft.com/office/drawing/2014/main" id="{B8227DE3-A091-4BCA-962A-E2872C6DF420}"/>
              </a:ext>
            </a:extLst>
          </p:cNvPr>
          <p:cNvSpPr>
            <a:spLocks noGrp="1"/>
          </p:cNvSpPr>
          <p:nvPr>
            <p:ph type="sldNum" sz="quarter" idx="12"/>
          </p:nvPr>
        </p:nvSpPr>
        <p:spPr/>
        <p:txBody>
          <a:bodyPr/>
          <a:lstStyle>
            <a:lvl1pPr>
              <a:defRPr/>
            </a:lvl1pPr>
          </a:lstStyle>
          <a:p>
            <a:fld id="{24D7EFAA-0F74-4D40-A694-BDE213BB38C9}" type="slidenum">
              <a:rPr lang="en-US" altLang="en-US"/>
              <a:pPr/>
              <a:t>‹#›</a:t>
            </a:fld>
            <a:endParaRPr lang="en-US" altLang="en-US"/>
          </a:p>
        </p:txBody>
      </p:sp>
    </p:spTree>
    <p:extLst>
      <p:ext uri="{BB962C8B-B14F-4D97-AF65-F5344CB8AC3E}">
        <p14:creationId xmlns:p14="http://schemas.microsoft.com/office/powerpoint/2010/main" val="74525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C880E1A-D8E9-4BA2-82BA-B161D354C93B}"/>
              </a:ext>
            </a:extLst>
          </p:cNvPr>
          <p:cNvSpPr>
            <a:spLocks noGrp="1"/>
          </p:cNvSpPr>
          <p:nvPr>
            <p:ph type="dt" sz="half" idx="10"/>
          </p:nvPr>
        </p:nvSpPr>
        <p:spPr/>
        <p:txBody>
          <a:bodyPr/>
          <a:lstStyle>
            <a:lvl1pPr>
              <a:defRPr/>
            </a:lvl1pPr>
          </a:lstStyle>
          <a:p>
            <a:pPr>
              <a:defRPr/>
            </a:pPr>
            <a:fld id="{9534709B-79EA-4D5A-B7C4-8EE898AB68B0}" type="datetime1">
              <a:rPr lang="en-US"/>
              <a:pPr>
                <a:defRPr/>
              </a:pPr>
              <a:t>3/1/2025</a:t>
            </a:fld>
            <a:endParaRPr lang="en-US"/>
          </a:p>
        </p:txBody>
      </p:sp>
      <p:sp>
        <p:nvSpPr>
          <p:cNvPr id="8" name="Footer Placeholder 4">
            <a:extLst>
              <a:ext uri="{FF2B5EF4-FFF2-40B4-BE49-F238E27FC236}">
                <a16:creationId xmlns:a16="http://schemas.microsoft.com/office/drawing/2014/main" id="{77A36557-278D-47B5-9582-12F02BBDB87F}"/>
              </a:ext>
            </a:extLst>
          </p:cNvPr>
          <p:cNvSpPr>
            <a:spLocks noGrp="1"/>
          </p:cNvSpPr>
          <p:nvPr>
            <p:ph type="ftr" sz="quarter" idx="11"/>
          </p:nvPr>
        </p:nvSpPr>
        <p:spPr/>
        <p:txBody>
          <a:bodyPr/>
          <a:lstStyle>
            <a:lvl1pPr>
              <a:defRPr/>
            </a:lvl1pPr>
          </a:lstStyle>
          <a:p>
            <a:pPr>
              <a:defRPr/>
            </a:pPr>
            <a:r>
              <a:rPr lang="en-US"/>
              <a:t>Dept Of ISE,DSCE</a:t>
            </a:r>
          </a:p>
        </p:txBody>
      </p:sp>
      <p:sp>
        <p:nvSpPr>
          <p:cNvPr id="9" name="Slide Number Placeholder 5">
            <a:extLst>
              <a:ext uri="{FF2B5EF4-FFF2-40B4-BE49-F238E27FC236}">
                <a16:creationId xmlns:a16="http://schemas.microsoft.com/office/drawing/2014/main" id="{2F94DE23-0066-433F-B413-889CAD534BB6}"/>
              </a:ext>
            </a:extLst>
          </p:cNvPr>
          <p:cNvSpPr>
            <a:spLocks noGrp="1"/>
          </p:cNvSpPr>
          <p:nvPr>
            <p:ph type="sldNum" sz="quarter" idx="12"/>
          </p:nvPr>
        </p:nvSpPr>
        <p:spPr/>
        <p:txBody>
          <a:bodyPr/>
          <a:lstStyle>
            <a:lvl1pPr>
              <a:defRPr/>
            </a:lvl1pPr>
          </a:lstStyle>
          <a:p>
            <a:fld id="{797C67A7-27D7-4F9F-B942-21BA07530E79}" type="slidenum">
              <a:rPr lang="en-US" altLang="en-US"/>
              <a:pPr/>
              <a:t>‹#›</a:t>
            </a:fld>
            <a:endParaRPr lang="en-US" altLang="en-US"/>
          </a:p>
        </p:txBody>
      </p:sp>
    </p:spTree>
    <p:extLst>
      <p:ext uri="{BB962C8B-B14F-4D97-AF65-F5344CB8AC3E}">
        <p14:creationId xmlns:p14="http://schemas.microsoft.com/office/powerpoint/2010/main" val="31863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8CC7384A-8DBD-4F2C-9B1E-FC8B11037D0B}"/>
              </a:ext>
            </a:extLst>
          </p:cNvPr>
          <p:cNvSpPr>
            <a:spLocks noGrp="1"/>
          </p:cNvSpPr>
          <p:nvPr>
            <p:ph type="dt" sz="half" idx="10"/>
          </p:nvPr>
        </p:nvSpPr>
        <p:spPr/>
        <p:txBody>
          <a:bodyPr/>
          <a:lstStyle>
            <a:lvl1pPr>
              <a:defRPr/>
            </a:lvl1pPr>
          </a:lstStyle>
          <a:p>
            <a:pPr>
              <a:defRPr/>
            </a:pPr>
            <a:fld id="{E1383D04-C1E9-44CB-AEAE-6D8B25B99ADF}" type="datetime1">
              <a:rPr lang="en-US"/>
              <a:pPr>
                <a:defRPr/>
              </a:pPr>
              <a:t>3/1/2025</a:t>
            </a:fld>
            <a:endParaRPr lang="en-US"/>
          </a:p>
        </p:txBody>
      </p:sp>
      <p:sp>
        <p:nvSpPr>
          <p:cNvPr id="4" name="Footer Placeholder 4">
            <a:extLst>
              <a:ext uri="{FF2B5EF4-FFF2-40B4-BE49-F238E27FC236}">
                <a16:creationId xmlns:a16="http://schemas.microsoft.com/office/drawing/2014/main" id="{40BE367E-7B19-4150-A255-3544724EFC35}"/>
              </a:ext>
            </a:extLst>
          </p:cNvPr>
          <p:cNvSpPr>
            <a:spLocks noGrp="1"/>
          </p:cNvSpPr>
          <p:nvPr>
            <p:ph type="ftr" sz="quarter" idx="11"/>
          </p:nvPr>
        </p:nvSpPr>
        <p:spPr/>
        <p:txBody>
          <a:bodyPr/>
          <a:lstStyle>
            <a:lvl1pPr>
              <a:defRPr/>
            </a:lvl1pPr>
          </a:lstStyle>
          <a:p>
            <a:pPr>
              <a:defRPr/>
            </a:pPr>
            <a:r>
              <a:rPr lang="en-US"/>
              <a:t>Dept Of ISE,DSCE</a:t>
            </a:r>
          </a:p>
        </p:txBody>
      </p:sp>
      <p:sp>
        <p:nvSpPr>
          <p:cNvPr id="5" name="Slide Number Placeholder 5">
            <a:extLst>
              <a:ext uri="{FF2B5EF4-FFF2-40B4-BE49-F238E27FC236}">
                <a16:creationId xmlns:a16="http://schemas.microsoft.com/office/drawing/2014/main" id="{565E4316-1084-470D-9DB8-5A15CD42A1E7}"/>
              </a:ext>
            </a:extLst>
          </p:cNvPr>
          <p:cNvSpPr>
            <a:spLocks noGrp="1"/>
          </p:cNvSpPr>
          <p:nvPr>
            <p:ph type="sldNum" sz="quarter" idx="12"/>
          </p:nvPr>
        </p:nvSpPr>
        <p:spPr/>
        <p:txBody>
          <a:bodyPr/>
          <a:lstStyle>
            <a:lvl1pPr>
              <a:defRPr/>
            </a:lvl1pPr>
          </a:lstStyle>
          <a:p>
            <a:fld id="{0D963EEC-83E7-4CD2-ADC7-774CB0536E43}" type="slidenum">
              <a:rPr lang="en-US" altLang="en-US"/>
              <a:pPr/>
              <a:t>‹#›</a:t>
            </a:fld>
            <a:endParaRPr lang="en-US" altLang="en-US"/>
          </a:p>
        </p:txBody>
      </p:sp>
    </p:spTree>
    <p:extLst>
      <p:ext uri="{BB962C8B-B14F-4D97-AF65-F5344CB8AC3E}">
        <p14:creationId xmlns:p14="http://schemas.microsoft.com/office/powerpoint/2010/main" val="353804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DEE3D72-F1B9-4594-BD97-5DD9D3950C3B}"/>
              </a:ext>
            </a:extLst>
          </p:cNvPr>
          <p:cNvSpPr>
            <a:spLocks noGrp="1"/>
          </p:cNvSpPr>
          <p:nvPr>
            <p:ph type="dt" sz="half" idx="10"/>
          </p:nvPr>
        </p:nvSpPr>
        <p:spPr/>
        <p:txBody>
          <a:bodyPr/>
          <a:lstStyle>
            <a:lvl1pPr>
              <a:defRPr/>
            </a:lvl1pPr>
          </a:lstStyle>
          <a:p>
            <a:pPr>
              <a:defRPr/>
            </a:pPr>
            <a:fld id="{CF990877-3563-4574-B253-422CE5964D2C}" type="datetime1">
              <a:rPr lang="en-US"/>
              <a:pPr>
                <a:defRPr/>
              </a:pPr>
              <a:t>3/1/2025</a:t>
            </a:fld>
            <a:endParaRPr lang="en-US"/>
          </a:p>
        </p:txBody>
      </p:sp>
      <p:sp>
        <p:nvSpPr>
          <p:cNvPr id="3" name="Footer Placeholder 4">
            <a:extLst>
              <a:ext uri="{FF2B5EF4-FFF2-40B4-BE49-F238E27FC236}">
                <a16:creationId xmlns:a16="http://schemas.microsoft.com/office/drawing/2014/main" id="{0DA07B62-DD4B-4EC1-AEF6-9331D60A5D37}"/>
              </a:ext>
            </a:extLst>
          </p:cNvPr>
          <p:cNvSpPr>
            <a:spLocks noGrp="1"/>
          </p:cNvSpPr>
          <p:nvPr>
            <p:ph type="ftr" sz="quarter" idx="11"/>
          </p:nvPr>
        </p:nvSpPr>
        <p:spPr/>
        <p:txBody>
          <a:bodyPr/>
          <a:lstStyle>
            <a:lvl1pPr>
              <a:defRPr/>
            </a:lvl1pPr>
          </a:lstStyle>
          <a:p>
            <a:pPr>
              <a:defRPr/>
            </a:pPr>
            <a:r>
              <a:rPr lang="en-US"/>
              <a:t>Dept Of ISE,DSCE</a:t>
            </a:r>
          </a:p>
        </p:txBody>
      </p:sp>
      <p:sp>
        <p:nvSpPr>
          <p:cNvPr id="4" name="Slide Number Placeholder 5">
            <a:extLst>
              <a:ext uri="{FF2B5EF4-FFF2-40B4-BE49-F238E27FC236}">
                <a16:creationId xmlns:a16="http://schemas.microsoft.com/office/drawing/2014/main" id="{33EFD862-5907-4723-83A7-95B9378376A1}"/>
              </a:ext>
            </a:extLst>
          </p:cNvPr>
          <p:cNvSpPr>
            <a:spLocks noGrp="1"/>
          </p:cNvSpPr>
          <p:nvPr>
            <p:ph type="sldNum" sz="quarter" idx="12"/>
          </p:nvPr>
        </p:nvSpPr>
        <p:spPr/>
        <p:txBody>
          <a:bodyPr/>
          <a:lstStyle>
            <a:lvl1pPr>
              <a:defRPr/>
            </a:lvl1pPr>
          </a:lstStyle>
          <a:p>
            <a:fld id="{385A766E-D3C1-4245-A29D-860EC22FE34D}" type="slidenum">
              <a:rPr lang="en-US" altLang="en-US"/>
              <a:pPr/>
              <a:t>‹#›</a:t>
            </a:fld>
            <a:endParaRPr lang="en-US" altLang="en-US"/>
          </a:p>
        </p:txBody>
      </p:sp>
    </p:spTree>
    <p:extLst>
      <p:ext uri="{BB962C8B-B14F-4D97-AF65-F5344CB8AC3E}">
        <p14:creationId xmlns:p14="http://schemas.microsoft.com/office/powerpoint/2010/main" val="956123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B059D4B-F3A0-433C-8CA8-789A937B6DF1}"/>
              </a:ext>
            </a:extLst>
          </p:cNvPr>
          <p:cNvSpPr>
            <a:spLocks noGrp="1"/>
          </p:cNvSpPr>
          <p:nvPr>
            <p:ph type="dt" sz="half" idx="10"/>
          </p:nvPr>
        </p:nvSpPr>
        <p:spPr/>
        <p:txBody>
          <a:bodyPr/>
          <a:lstStyle>
            <a:lvl1pPr>
              <a:defRPr/>
            </a:lvl1pPr>
          </a:lstStyle>
          <a:p>
            <a:pPr>
              <a:defRPr/>
            </a:pPr>
            <a:fld id="{3C2BB658-425F-4DDC-90B4-1404C06DBA0C}" type="datetime1">
              <a:rPr lang="en-US"/>
              <a:pPr>
                <a:defRPr/>
              </a:pPr>
              <a:t>3/1/2025</a:t>
            </a:fld>
            <a:endParaRPr lang="en-US"/>
          </a:p>
        </p:txBody>
      </p:sp>
      <p:sp>
        <p:nvSpPr>
          <p:cNvPr id="6" name="Footer Placeholder 4">
            <a:extLst>
              <a:ext uri="{FF2B5EF4-FFF2-40B4-BE49-F238E27FC236}">
                <a16:creationId xmlns:a16="http://schemas.microsoft.com/office/drawing/2014/main" id="{220324FD-2BE6-4F49-858F-F1A1CE7B1581}"/>
              </a:ext>
            </a:extLst>
          </p:cNvPr>
          <p:cNvSpPr>
            <a:spLocks noGrp="1"/>
          </p:cNvSpPr>
          <p:nvPr>
            <p:ph type="ftr" sz="quarter" idx="11"/>
          </p:nvPr>
        </p:nvSpPr>
        <p:spPr/>
        <p:txBody>
          <a:bodyPr/>
          <a:lstStyle>
            <a:lvl1pPr>
              <a:defRPr/>
            </a:lvl1pPr>
          </a:lstStyle>
          <a:p>
            <a:pPr>
              <a:defRPr/>
            </a:pPr>
            <a:r>
              <a:rPr lang="en-US"/>
              <a:t>Dept Of ISE,DSCE</a:t>
            </a:r>
          </a:p>
        </p:txBody>
      </p:sp>
      <p:sp>
        <p:nvSpPr>
          <p:cNvPr id="7" name="Slide Number Placeholder 5">
            <a:extLst>
              <a:ext uri="{FF2B5EF4-FFF2-40B4-BE49-F238E27FC236}">
                <a16:creationId xmlns:a16="http://schemas.microsoft.com/office/drawing/2014/main" id="{48B7F9D8-794C-4BD2-A5BE-264F726EA13E}"/>
              </a:ext>
            </a:extLst>
          </p:cNvPr>
          <p:cNvSpPr>
            <a:spLocks noGrp="1"/>
          </p:cNvSpPr>
          <p:nvPr>
            <p:ph type="sldNum" sz="quarter" idx="12"/>
          </p:nvPr>
        </p:nvSpPr>
        <p:spPr/>
        <p:txBody>
          <a:bodyPr/>
          <a:lstStyle>
            <a:lvl1pPr>
              <a:defRPr/>
            </a:lvl1pPr>
          </a:lstStyle>
          <a:p>
            <a:fld id="{CD29DFC2-60D7-4C5E-BCFA-E720F8454163}" type="slidenum">
              <a:rPr lang="en-US" altLang="en-US"/>
              <a:pPr/>
              <a:t>‹#›</a:t>
            </a:fld>
            <a:endParaRPr lang="en-US" altLang="en-US"/>
          </a:p>
        </p:txBody>
      </p:sp>
    </p:spTree>
    <p:extLst>
      <p:ext uri="{BB962C8B-B14F-4D97-AF65-F5344CB8AC3E}">
        <p14:creationId xmlns:p14="http://schemas.microsoft.com/office/powerpoint/2010/main" val="593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A095D63-0B0C-45A9-942D-0C090809E4AE}"/>
              </a:ext>
            </a:extLst>
          </p:cNvPr>
          <p:cNvSpPr>
            <a:spLocks noGrp="1"/>
          </p:cNvSpPr>
          <p:nvPr>
            <p:ph type="dt" sz="half" idx="10"/>
          </p:nvPr>
        </p:nvSpPr>
        <p:spPr/>
        <p:txBody>
          <a:bodyPr/>
          <a:lstStyle>
            <a:lvl1pPr>
              <a:defRPr/>
            </a:lvl1pPr>
          </a:lstStyle>
          <a:p>
            <a:pPr>
              <a:defRPr/>
            </a:pPr>
            <a:fld id="{3B0286E2-5C48-4015-B205-AE649E5302EE}" type="datetime1">
              <a:rPr lang="en-US"/>
              <a:pPr>
                <a:defRPr/>
              </a:pPr>
              <a:t>3/1/2025</a:t>
            </a:fld>
            <a:endParaRPr lang="en-US"/>
          </a:p>
        </p:txBody>
      </p:sp>
      <p:sp>
        <p:nvSpPr>
          <p:cNvPr id="6" name="Footer Placeholder 4">
            <a:extLst>
              <a:ext uri="{FF2B5EF4-FFF2-40B4-BE49-F238E27FC236}">
                <a16:creationId xmlns:a16="http://schemas.microsoft.com/office/drawing/2014/main" id="{033EDA45-010E-494D-BF5F-67351E6D7A28}"/>
              </a:ext>
            </a:extLst>
          </p:cNvPr>
          <p:cNvSpPr>
            <a:spLocks noGrp="1"/>
          </p:cNvSpPr>
          <p:nvPr>
            <p:ph type="ftr" sz="quarter" idx="11"/>
          </p:nvPr>
        </p:nvSpPr>
        <p:spPr/>
        <p:txBody>
          <a:bodyPr/>
          <a:lstStyle>
            <a:lvl1pPr>
              <a:defRPr/>
            </a:lvl1pPr>
          </a:lstStyle>
          <a:p>
            <a:pPr>
              <a:defRPr/>
            </a:pPr>
            <a:r>
              <a:rPr lang="en-US"/>
              <a:t>Dept Of ISE,DSCE</a:t>
            </a:r>
          </a:p>
        </p:txBody>
      </p:sp>
      <p:sp>
        <p:nvSpPr>
          <p:cNvPr id="7" name="Slide Number Placeholder 5">
            <a:extLst>
              <a:ext uri="{FF2B5EF4-FFF2-40B4-BE49-F238E27FC236}">
                <a16:creationId xmlns:a16="http://schemas.microsoft.com/office/drawing/2014/main" id="{CFFF9303-55A8-45FB-A88E-77897CA7F928}"/>
              </a:ext>
            </a:extLst>
          </p:cNvPr>
          <p:cNvSpPr>
            <a:spLocks noGrp="1"/>
          </p:cNvSpPr>
          <p:nvPr>
            <p:ph type="sldNum" sz="quarter" idx="12"/>
          </p:nvPr>
        </p:nvSpPr>
        <p:spPr/>
        <p:txBody>
          <a:bodyPr/>
          <a:lstStyle>
            <a:lvl1pPr>
              <a:defRPr/>
            </a:lvl1pPr>
          </a:lstStyle>
          <a:p>
            <a:fld id="{E8E1497B-A908-4428-8398-207E404B0CAF}" type="slidenum">
              <a:rPr lang="en-US" altLang="en-US"/>
              <a:pPr/>
              <a:t>‹#›</a:t>
            </a:fld>
            <a:endParaRPr lang="en-US" altLang="en-US"/>
          </a:p>
        </p:txBody>
      </p:sp>
    </p:spTree>
    <p:extLst>
      <p:ext uri="{BB962C8B-B14F-4D97-AF65-F5344CB8AC3E}">
        <p14:creationId xmlns:p14="http://schemas.microsoft.com/office/powerpoint/2010/main" val="636489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96BF1C0-C5E7-4BDD-990D-8C462974F83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F2C021C-753A-46C0-882F-B7C5B5A74FA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0FC68F8-E735-48D1-9684-8E5CDC252440}"/>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83E20E4C-7817-490D-B62C-4D47E8C620DA}" type="datetime1">
              <a:rPr lang="en-US"/>
              <a:pPr>
                <a:defRPr/>
              </a:pPr>
              <a:t>3/1/2025</a:t>
            </a:fld>
            <a:endParaRPr lang="en-US"/>
          </a:p>
        </p:txBody>
      </p:sp>
      <p:sp>
        <p:nvSpPr>
          <p:cNvPr id="5" name="Footer Placeholder 4">
            <a:extLst>
              <a:ext uri="{FF2B5EF4-FFF2-40B4-BE49-F238E27FC236}">
                <a16:creationId xmlns:a16="http://schemas.microsoft.com/office/drawing/2014/main" id="{F3187D24-697D-4510-9594-D8DE7A38D4B7}"/>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Dept Of ISE,DSCE</a:t>
            </a:r>
          </a:p>
        </p:txBody>
      </p:sp>
      <p:sp>
        <p:nvSpPr>
          <p:cNvPr id="6" name="Slide Number Placeholder 5">
            <a:extLst>
              <a:ext uri="{FF2B5EF4-FFF2-40B4-BE49-F238E27FC236}">
                <a16:creationId xmlns:a16="http://schemas.microsoft.com/office/drawing/2014/main" id="{9F138014-6528-42A5-B1A5-217471F5688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726D497D-7A6F-4C11-836D-11DD8C67B28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94BC1AC9-EC2C-47D9-820E-84116F13A9B5}"/>
              </a:ext>
            </a:extLst>
          </p:cNvPr>
          <p:cNvSpPr>
            <a:spLocks noGrp="1"/>
          </p:cNvSpPr>
          <p:nvPr>
            <p:ph type="ctrTitle"/>
          </p:nvPr>
        </p:nvSpPr>
        <p:spPr>
          <a:xfrm>
            <a:off x="573088" y="4724400"/>
            <a:ext cx="5675312" cy="838200"/>
          </a:xfrm>
        </p:spPr>
        <p:txBody>
          <a:bodyPr/>
          <a:lstStyle/>
          <a:p>
            <a:pPr algn="l" eaLnBrk="1" hangingPunct="1"/>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br>
              <a:rPr lang="en-US" altLang="en-US" sz="18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Faculty Name : </a:t>
            </a:r>
            <a:r>
              <a:rPr lang="en-US" altLang="en-US" sz="2400" b="1">
                <a:solidFill>
                  <a:srgbClr val="FF0000"/>
                </a:solidFill>
                <a:latin typeface="Times New Roman" panose="02020603050405020304" pitchFamily="18" charset="0"/>
                <a:cs typeface="Times New Roman" panose="02020603050405020304" pitchFamily="18" charset="0"/>
              </a:rPr>
              <a:t>Dr. Latha AP</a:t>
            </a:r>
            <a:br>
              <a:rPr lang="en-US" altLang="en-US" sz="2400">
                <a:latin typeface="Times New Roman" panose="02020603050405020304" pitchFamily="18" charset="0"/>
                <a:cs typeface="Times New Roman" panose="02020603050405020304" pitchFamily="18" charset="0"/>
              </a:rPr>
            </a:br>
            <a:r>
              <a:rPr lang="en-US" altLang="en-US" sz="2400">
                <a:latin typeface="Times New Roman" panose="02020603050405020304" pitchFamily="18" charset="0"/>
                <a:cs typeface="Times New Roman" panose="02020603050405020304" pitchFamily="18" charset="0"/>
              </a:rPr>
              <a:t>Designation: Assistant Professor</a:t>
            </a:r>
            <a:br>
              <a:rPr lang="en-US" altLang="en-US" sz="1800">
                <a:latin typeface="Times New Roman" panose="02020603050405020304" pitchFamily="18" charset="0"/>
                <a:cs typeface="Times New Roman" panose="02020603050405020304" pitchFamily="18" charset="0"/>
              </a:rPr>
            </a:br>
            <a:endParaRPr lang="en-US" altLang="en-US" sz="2400">
              <a:latin typeface="Times New Roman" panose="02020603050405020304" pitchFamily="18" charset="0"/>
              <a:cs typeface="Times New Roman" panose="02020603050405020304" pitchFamily="18" charset="0"/>
            </a:endParaRPr>
          </a:p>
        </p:txBody>
      </p:sp>
      <p:sp>
        <p:nvSpPr>
          <p:cNvPr id="2051" name="Rectangle 3">
            <a:extLst>
              <a:ext uri="{FF2B5EF4-FFF2-40B4-BE49-F238E27FC236}">
                <a16:creationId xmlns:a16="http://schemas.microsoft.com/office/drawing/2014/main" id="{8152C8FB-FC73-4931-B08E-DBC839F2B5E9}"/>
              </a:ext>
            </a:extLst>
          </p:cNvPr>
          <p:cNvSpPr>
            <a:spLocks noChangeArrowheads="1"/>
          </p:cNvSpPr>
          <p:nvPr/>
        </p:nvSpPr>
        <p:spPr bwMode="auto">
          <a:xfrm>
            <a:off x="2211388" y="987425"/>
            <a:ext cx="60198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b="1">
                <a:solidFill>
                  <a:srgbClr val="0070C0"/>
                </a:solidFill>
                <a:latin typeface="Times New Roman" panose="02020603050405020304" pitchFamily="18" charset="0"/>
                <a:cs typeface="Times New Roman" panose="02020603050405020304" pitchFamily="18" charset="0"/>
              </a:rPr>
              <a:t>                          </a:t>
            </a:r>
            <a:endParaRPr lang="en-US" altLang="en-US" sz="1200">
              <a:solidFill>
                <a:srgbClr val="0070C0"/>
              </a:solidFill>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CFB841E-DC2A-4402-A7CB-F4089A207ABF}"/>
              </a:ext>
            </a:extLst>
          </p:cNvPr>
          <p:cNvSpPr>
            <a:spLocks noGrp="1"/>
          </p:cNvSpPr>
          <p:nvPr>
            <p:ph type="ftr" sz="quarter" idx="11"/>
          </p:nvPr>
        </p:nvSpPr>
        <p:spPr/>
        <p:txBody>
          <a:bodyPr/>
          <a:lstStyle/>
          <a:p>
            <a:pPr>
              <a:defRPr/>
            </a:pPr>
            <a:r>
              <a:rPr lang="en-US" dirty="0" err="1"/>
              <a:t>Dept</a:t>
            </a:r>
            <a:r>
              <a:rPr lang="en-US" dirty="0"/>
              <a:t> Of ISE,DSCE</a:t>
            </a:r>
          </a:p>
        </p:txBody>
      </p:sp>
      <p:sp>
        <p:nvSpPr>
          <p:cNvPr id="2053" name="Slide Number Placeholder 2">
            <a:extLst>
              <a:ext uri="{FF2B5EF4-FFF2-40B4-BE49-F238E27FC236}">
                <a16:creationId xmlns:a16="http://schemas.microsoft.com/office/drawing/2014/main" id="{68BFDD7C-E5A9-4AB7-9C0D-177FFB9CCA6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0E11CD-296C-415F-B65B-B26177DCFB80}" type="slidenum">
              <a:rPr lang="en-US" altLang="en-US" sz="1200">
                <a:solidFill>
                  <a:srgbClr val="898989"/>
                </a:solidFill>
              </a:rPr>
              <a:pPr>
                <a:spcBef>
                  <a:spcPct val="0"/>
                </a:spcBef>
                <a:buFontTx/>
                <a:buNone/>
              </a:pPr>
              <a:t>1</a:t>
            </a:fld>
            <a:endParaRPr lang="en-US" altLang="en-US" sz="1200">
              <a:solidFill>
                <a:srgbClr val="898989"/>
              </a:solidFill>
            </a:endParaRPr>
          </a:p>
        </p:txBody>
      </p:sp>
      <p:sp>
        <p:nvSpPr>
          <p:cNvPr id="2054" name="Subtitle 2">
            <a:extLst>
              <a:ext uri="{FF2B5EF4-FFF2-40B4-BE49-F238E27FC236}">
                <a16:creationId xmlns:a16="http://schemas.microsoft.com/office/drawing/2014/main" id="{4F4FBAE7-8CA5-4AAC-A120-304A17481A23}"/>
              </a:ext>
            </a:extLst>
          </p:cNvPr>
          <p:cNvSpPr>
            <a:spLocks noGrp="1"/>
          </p:cNvSpPr>
          <p:nvPr>
            <p:ph type="subTitle" idx="1"/>
          </p:nvPr>
        </p:nvSpPr>
        <p:spPr>
          <a:xfrm>
            <a:off x="36513" y="2057400"/>
            <a:ext cx="10594975" cy="1655763"/>
          </a:xfrm>
        </p:spPr>
        <p:txBody>
          <a:bodyPr/>
          <a:lstStyle/>
          <a:p>
            <a:pPr algn="l">
              <a:spcBef>
                <a:spcPct val="0"/>
              </a:spcBef>
            </a:pPr>
            <a:r>
              <a:rPr lang="en-US" altLang="en-US" sz="3600" i="1">
                <a:solidFill>
                  <a:schemeClr val="tx1"/>
                </a:solidFill>
              </a:rPr>
              <a:t>Course Name: </a:t>
            </a:r>
            <a:r>
              <a:rPr lang="en-US" altLang="en-US" sz="3600" b="1" i="1">
                <a:solidFill>
                  <a:srgbClr val="FF0000"/>
                </a:solidFill>
              </a:rPr>
              <a:t>Database Management Systems</a:t>
            </a:r>
            <a:br>
              <a:rPr lang="en-US" altLang="en-US" sz="3600" i="1">
                <a:solidFill>
                  <a:schemeClr val="tx1"/>
                </a:solidFill>
              </a:rPr>
            </a:br>
            <a:r>
              <a:rPr lang="en-US" altLang="en-US" sz="3600" i="1">
                <a:solidFill>
                  <a:schemeClr val="tx1"/>
                </a:solidFill>
              </a:rPr>
              <a:t>Course Code: [IPCC]22IS54</a:t>
            </a:r>
          </a:p>
          <a:p>
            <a:pPr algn="l">
              <a:spcBef>
                <a:spcPct val="0"/>
              </a:spcBef>
            </a:pPr>
            <a:r>
              <a:rPr lang="en-US" altLang="en-US" sz="3600" i="1">
                <a:solidFill>
                  <a:schemeClr val="tx1"/>
                </a:solidFill>
              </a:rPr>
              <a:t>Credits: 3:0:1</a:t>
            </a:r>
          </a:p>
          <a:p>
            <a:pPr algn="l">
              <a:spcBef>
                <a:spcPct val="0"/>
              </a:spcBef>
            </a:pPr>
            <a:r>
              <a:rPr lang="en-US" altLang="en-US" sz="3600" i="1">
                <a:solidFill>
                  <a:schemeClr val="tx1"/>
                </a:solidFill>
                <a:latin typeface="Arial" panose="020B0604020202020204" pitchFamily="34" charset="0"/>
                <a:ea typeface="Cambria" panose="02040503050406030204" pitchFamily="18" charset="0"/>
                <a:cs typeface="Arial" panose="020B0604020202020204" pitchFamily="34" charset="0"/>
              </a:rPr>
              <a:t>						</a:t>
            </a:r>
            <a:r>
              <a:rPr lang="en-US" altLang="en-US" sz="2800" i="1">
                <a:solidFill>
                  <a:schemeClr val="tx1"/>
                </a:solidFill>
                <a:latin typeface="Arial" panose="020B0604020202020204" pitchFamily="34" charset="0"/>
                <a:ea typeface="Cambria" panose="02040503050406030204" pitchFamily="18" charset="0"/>
                <a:cs typeface="Arial" panose="020B0604020202020204" pitchFamily="34" charset="0"/>
              </a:rPr>
              <a:t>Sem: 4</a:t>
            </a:r>
            <a:r>
              <a:rPr lang="en-US" altLang="en-US" sz="2800" i="1" baseline="30000">
                <a:solidFill>
                  <a:schemeClr val="tx1"/>
                </a:solidFill>
                <a:latin typeface="Arial" panose="020B0604020202020204" pitchFamily="34" charset="0"/>
                <a:ea typeface="Cambria" panose="02040503050406030204" pitchFamily="18" charset="0"/>
                <a:cs typeface="Arial" panose="020B0604020202020204" pitchFamily="34" charset="0"/>
              </a:rPr>
              <a:t>th</a:t>
            </a:r>
            <a:r>
              <a:rPr lang="en-US" altLang="en-US" sz="2800" i="1">
                <a:solidFill>
                  <a:schemeClr val="tx1"/>
                </a:solidFill>
                <a:latin typeface="Arial" panose="020B0604020202020204" pitchFamily="34" charset="0"/>
                <a:ea typeface="Cambria" panose="02040503050406030204" pitchFamily="18" charset="0"/>
                <a:cs typeface="Arial" panose="020B0604020202020204" pitchFamily="34" charset="0"/>
              </a:rPr>
              <a:t> B</a:t>
            </a:r>
            <a:endParaRPr lang="en-IN" altLang="en-US" sz="2800">
              <a:solidFill>
                <a:schemeClr val="tx1"/>
              </a:solidFill>
              <a:latin typeface="Arial" panose="020B0604020202020204" pitchFamily="34" charset="0"/>
              <a:ea typeface="Cambria" panose="02040503050406030204" pitchFamily="18" charset="0"/>
              <a:cs typeface="Arial" panose="020B0604020202020204" pitchFamily="34" charset="0"/>
            </a:endParaRPr>
          </a:p>
        </p:txBody>
      </p:sp>
      <p:pic>
        <p:nvPicPr>
          <p:cNvPr id="2055" name="Picture 7">
            <a:extLst>
              <a:ext uri="{FF2B5EF4-FFF2-40B4-BE49-F238E27FC236}">
                <a16:creationId xmlns:a16="http://schemas.microsoft.com/office/drawing/2014/main" id="{7101670D-1E1F-4DED-9E6B-E7EF51668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7465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72B7C1C-77DC-4323-822B-CB2252BEE661}"/>
              </a:ext>
            </a:extLst>
          </p:cNvPr>
          <p:cNvSpPr>
            <a:spLocks noGrp="1"/>
          </p:cNvSpPr>
          <p:nvPr>
            <p:ph type="title"/>
          </p:nvPr>
        </p:nvSpPr>
        <p:spPr>
          <a:xfrm>
            <a:off x="457200" y="685800"/>
            <a:ext cx="8229600" cy="731838"/>
          </a:xfrm>
        </p:spPr>
        <p:txBody>
          <a:bodyPr/>
          <a:lstStyle/>
          <a:p>
            <a:r>
              <a:rPr lang="en-IN" altLang="en-US" sz="3200" b="1">
                <a:solidFill>
                  <a:srgbClr val="C00000"/>
                </a:solidFill>
                <a:latin typeface="Times New Roman" panose="02020603050405020304" pitchFamily="18" charset="0"/>
                <a:cs typeface="Times New Roman" panose="02020603050405020304" pitchFamily="18" charset="0"/>
              </a:rPr>
              <a:t>Module 1- AN EXAMPLE</a:t>
            </a:r>
            <a:endParaRPr lang="en-IN" altLang="en-US" sz="3200"/>
          </a:p>
        </p:txBody>
      </p:sp>
      <p:pic>
        <p:nvPicPr>
          <p:cNvPr id="11267" name="Content Placeholder 6">
            <a:extLst>
              <a:ext uri="{FF2B5EF4-FFF2-40B4-BE49-F238E27FC236}">
                <a16:creationId xmlns:a16="http://schemas.microsoft.com/office/drawing/2014/main" id="{11D98A9C-CB31-41AF-9191-0ED962E4B71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1752600"/>
            <a:ext cx="6781800" cy="4419600"/>
          </a:xfrm>
        </p:spPr>
      </p:pic>
      <p:sp>
        <p:nvSpPr>
          <p:cNvPr id="4" name="Footer Placeholder 3">
            <a:extLst>
              <a:ext uri="{FF2B5EF4-FFF2-40B4-BE49-F238E27FC236}">
                <a16:creationId xmlns:a16="http://schemas.microsoft.com/office/drawing/2014/main" id="{9AB09AF0-2226-449E-BDF9-8EDF207B71AB}"/>
              </a:ext>
            </a:extLst>
          </p:cNvPr>
          <p:cNvSpPr>
            <a:spLocks noGrp="1"/>
          </p:cNvSpPr>
          <p:nvPr>
            <p:ph type="ftr" sz="quarter" idx="11"/>
          </p:nvPr>
        </p:nvSpPr>
        <p:spPr/>
        <p:txBody>
          <a:bodyPr/>
          <a:lstStyle/>
          <a:p>
            <a:pPr>
              <a:defRPr/>
            </a:pPr>
            <a:r>
              <a:rPr lang="en-US"/>
              <a:t>Dept Of ISE,DSCE</a:t>
            </a:r>
          </a:p>
        </p:txBody>
      </p:sp>
      <p:sp>
        <p:nvSpPr>
          <p:cNvPr id="11269" name="Slide Number Placeholder 4">
            <a:extLst>
              <a:ext uri="{FF2B5EF4-FFF2-40B4-BE49-F238E27FC236}">
                <a16:creationId xmlns:a16="http://schemas.microsoft.com/office/drawing/2014/main" id="{D772BF70-29E6-48D2-9941-F413C0EA7EA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BB22518-4EE8-433E-B68A-ABE6F5CFEB1C}" type="slidenum">
              <a:rPr lang="en-US" altLang="en-US" sz="1200">
                <a:solidFill>
                  <a:srgbClr val="898989"/>
                </a:solidFill>
              </a:rPr>
              <a:pPr>
                <a:spcBef>
                  <a:spcPct val="0"/>
                </a:spcBef>
                <a:buFontTx/>
                <a:buNone/>
              </a:pPr>
              <a:t>10</a:t>
            </a:fld>
            <a:endParaRPr lang="en-US" altLang="en-US" sz="1200">
              <a:solidFill>
                <a:srgbClr val="898989"/>
              </a:solidFill>
            </a:endParaRPr>
          </a:p>
        </p:txBody>
      </p:sp>
      <p:pic>
        <p:nvPicPr>
          <p:cNvPr id="11270" name="Picture 7">
            <a:extLst>
              <a:ext uri="{FF2B5EF4-FFF2-40B4-BE49-F238E27FC236}">
                <a16:creationId xmlns:a16="http://schemas.microsoft.com/office/drawing/2014/main" id="{E562F14E-5857-409F-A143-19788E0F0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58738"/>
            <a:ext cx="190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2EC9480D-DEBB-4D29-96FB-FC486D26B368}"/>
              </a:ext>
            </a:extLst>
          </p:cNvPr>
          <p:cNvSpPr>
            <a:spLocks noGrp="1"/>
          </p:cNvSpPr>
          <p:nvPr>
            <p:ph type="title"/>
          </p:nvPr>
        </p:nvSpPr>
        <p:spPr>
          <a:xfrm>
            <a:off x="457200" y="685800"/>
            <a:ext cx="8229600" cy="684213"/>
          </a:xfrm>
        </p:spPr>
        <p:txBody>
          <a:bodyPr/>
          <a:lstStyle/>
          <a:p>
            <a:r>
              <a:rPr lang="en-IN" altLang="en-US" sz="3200" b="1">
                <a:solidFill>
                  <a:srgbClr val="C00000"/>
                </a:solidFill>
                <a:latin typeface="Times New Roman" panose="02020603050405020304" pitchFamily="18" charset="0"/>
                <a:cs typeface="Times New Roman" panose="02020603050405020304" pitchFamily="18" charset="0"/>
              </a:rPr>
              <a:t>Module 1- AN EXAMPLE</a:t>
            </a:r>
            <a:endParaRPr lang="en-IN" altLang="en-US" sz="3200"/>
          </a:p>
        </p:txBody>
      </p:sp>
      <p:pic>
        <p:nvPicPr>
          <p:cNvPr id="12291" name="Content Placeholder 6">
            <a:extLst>
              <a:ext uri="{FF2B5EF4-FFF2-40B4-BE49-F238E27FC236}">
                <a16:creationId xmlns:a16="http://schemas.microsoft.com/office/drawing/2014/main" id="{411CD0CC-37EE-43CC-BAD5-C239B79B07A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333500"/>
            <a:ext cx="6286500" cy="4986338"/>
          </a:xfrm>
        </p:spPr>
      </p:pic>
      <p:sp>
        <p:nvSpPr>
          <p:cNvPr id="4" name="Footer Placeholder 3">
            <a:extLst>
              <a:ext uri="{FF2B5EF4-FFF2-40B4-BE49-F238E27FC236}">
                <a16:creationId xmlns:a16="http://schemas.microsoft.com/office/drawing/2014/main" id="{B35BE377-3EE3-40FF-BAEC-9429C788BE20}"/>
              </a:ext>
            </a:extLst>
          </p:cNvPr>
          <p:cNvSpPr>
            <a:spLocks noGrp="1"/>
          </p:cNvSpPr>
          <p:nvPr>
            <p:ph type="ftr" sz="quarter" idx="11"/>
          </p:nvPr>
        </p:nvSpPr>
        <p:spPr/>
        <p:txBody>
          <a:bodyPr/>
          <a:lstStyle/>
          <a:p>
            <a:pPr>
              <a:defRPr/>
            </a:pPr>
            <a:r>
              <a:rPr lang="en-US"/>
              <a:t>Dept Of ISE,DSCE</a:t>
            </a:r>
          </a:p>
        </p:txBody>
      </p:sp>
      <p:sp>
        <p:nvSpPr>
          <p:cNvPr id="12293" name="Slide Number Placeholder 4">
            <a:extLst>
              <a:ext uri="{FF2B5EF4-FFF2-40B4-BE49-F238E27FC236}">
                <a16:creationId xmlns:a16="http://schemas.microsoft.com/office/drawing/2014/main" id="{AEA7968E-F68D-4DA4-99A8-93DE426AD8F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A9CC2E4-7CF2-464F-9E11-BFF5DFFB73AD}" type="slidenum">
              <a:rPr lang="en-US" altLang="en-US" sz="1200">
                <a:solidFill>
                  <a:srgbClr val="898989"/>
                </a:solidFill>
              </a:rPr>
              <a:pPr>
                <a:spcBef>
                  <a:spcPct val="0"/>
                </a:spcBef>
                <a:buFontTx/>
                <a:buNone/>
              </a:pPr>
              <a:t>11</a:t>
            </a:fld>
            <a:endParaRPr lang="en-US" altLang="en-US" sz="1200">
              <a:solidFill>
                <a:srgbClr val="898989"/>
              </a:solidFill>
            </a:endParaRPr>
          </a:p>
        </p:txBody>
      </p:sp>
      <p:pic>
        <p:nvPicPr>
          <p:cNvPr id="12294" name="Picture 7">
            <a:extLst>
              <a:ext uri="{FF2B5EF4-FFF2-40B4-BE49-F238E27FC236}">
                <a16:creationId xmlns:a16="http://schemas.microsoft.com/office/drawing/2014/main" id="{78551E8F-6629-4D19-A096-2CDC94E86A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2300" y="58738"/>
            <a:ext cx="190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B8295B03-45CF-4A2F-86D0-6138EE3A12F1}"/>
              </a:ext>
            </a:extLst>
          </p:cNvPr>
          <p:cNvSpPr>
            <a:spLocks noGrp="1"/>
          </p:cNvSpPr>
          <p:nvPr>
            <p:ph type="title"/>
          </p:nvPr>
        </p:nvSpPr>
        <p:spPr>
          <a:xfrm>
            <a:off x="457200" y="838200"/>
            <a:ext cx="8229600" cy="579438"/>
          </a:xfrm>
        </p:spPr>
        <p:txBody>
          <a:bodyPr/>
          <a:lstStyle/>
          <a:p>
            <a:r>
              <a:rPr lang="en-IN" altLang="en-US" b="1">
                <a:solidFill>
                  <a:srgbClr val="C00000"/>
                </a:solidFill>
                <a:latin typeface="Times New Roman" panose="02020603050405020304" pitchFamily="18" charset="0"/>
                <a:cs typeface="Times New Roman" panose="02020603050405020304" pitchFamily="18" charset="0"/>
              </a:rPr>
              <a:t>AN EXAMPLE</a:t>
            </a:r>
            <a:endParaRPr lang="en-IN" altLang="en-US"/>
          </a:p>
        </p:txBody>
      </p:sp>
      <p:sp>
        <p:nvSpPr>
          <p:cNvPr id="13315" name="Content Placeholder 2">
            <a:extLst>
              <a:ext uri="{FF2B5EF4-FFF2-40B4-BE49-F238E27FC236}">
                <a16:creationId xmlns:a16="http://schemas.microsoft.com/office/drawing/2014/main" id="{C8EB89FB-420A-469A-AAC4-B678E5E2A2AB}"/>
              </a:ext>
            </a:extLst>
          </p:cNvPr>
          <p:cNvSpPr>
            <a:spLocks noGrp="1"/>
          </p:cNvSpPr>
          <p:nvPr>
            <p:ph idx="1"/>
          </p:nvPr>
        </p:nvSpPr>
        <p:spPr/>
        <p:txBody>
          <a:bodyPr/>
          <a:lstStyle/>
          <a:p>
            <a:pPr algn="just"/>
            <a:r>
              <a:rPr lang="en-IN" altLang="en-US" sz="2400">
                <a:latin typeface="Times New Roman" panose="02020603050405020304" pitchFamily="18" charset="0"/>
                <a:cs typeface="Times New Roman" panose="02020603050405020304" pitchFamily="18" charset="0"/>
              </a:rPr>
              <a:t>Design of a new application for an existing database or design of a brand new database starts off with a phase called </a:t>
            </a:r>
            <a:r>
              <a:rPr lang="en-IN" altLang="en-US" sz="2400">
                <a:solidFill>
                  <a:srgbClr val="C00000"/>
                </a:solidFill>
                <a:latin typeface="Times New Roman" panose="02020603050405020304" pitchFamily="18" charset="0"/>
                <a:cs typeface="Times New Roman" panose="02020603050405020304" pitchFamily="18" charset="0"/>
              </a:rPr>
              <a:t>requirements specification and analysis. </a:t>
            </a:r>
          </a:p>
          <a:p>
            <a:pPr algn="just"/>
            <a:r>
              <a:rPr lang="en-IN" altLang="en-US" sz="2400">
                <a:latin typeface="Times New Roman" panose="02020603050405020304" pitchFamily="18" charset="0"/>
                <a:cs typeface="Times New Roman" panose="02020603050405020304" pitchFamily="18" charset="0"/>
              </a:rPr>
              <a:t>These requirements are documented in detail and transformed into a </a:t>
            </a:r>
            <a:r>
              <a:rPr lang="en-IN" altLang="en-US" sz="2400">
                <a:solidFill>
                  <a:srgbClr val="C00000"/>
                </a:solidFill>
                <a:latin typeface="Times New Roman" panose="02020603050405020304" pitchFamily="18" charset="0"/>
                <a:cs typeface="Times New Roman" panose="02020603050405020304" pitchFamily="18" charset="0"/>
              </a:rPr>
              <a:t>conceptual design </a:t>
            </a:r>
            <a:r>
              <a:rPr lang="en-IN" altLang="en-US" sz="2400">
                <a:latin typeface="Times New Roman" panose="02020603050405020304" pitchFamily="18" charset="0"/>
                <a:cs typeface="Times New Roman" panose="02020603050405020304" pitchFamily="18" charset="0"/>
              </a:rPr>
              <a:t>that can be represented and manipulated using some computerized tools .</a:t>
            </a:r>
          </a:p>
          <a:p>
            <a:pPr algn="just"/>
            <a:r>
              <a:rPr lang="en-IN" altLang="en-US" sz="2400">
                <a:latin typeface="Times New Roman" panose="02020603050405020304" pitchFamily="18" charset="0"/>
                <a:cs typeface="Times New Roman" panose="02020603050405020304" pitchFamily="18" charset="0"/>
              </a:rPr>
              <a:t>The design is then translated to </a:t>
            </a:r>
            <a:r>
              <a:rPr lang="en-IN" altLang="en-US" sz="2400">
                <a:solidFill>
                  <a:srgbClr val="C00000"/>
                </a:solidFill>
                <a:latin typeface="Times New Roman" panose="02020603050405020304" pitchFamily="18" charset="0"/>
                <a:cs typeface="Times New Roman" panose="02020603050405020304" pitchFamily="18" charset="0"/>
              </a:rPr>
              <a:t>a logical design </a:t>
            </a:r>
            <a:r>
              <a:rPr lang="en-IN" altLang="en-US" sz="2400">
                <a:latin typeface="Times New Roman" panose="02020603050405020304" pitchFamily="18" charset="0"/>
                <a:cs typeface="Times New Roman" panose="02020603050405020304" pitchFamily="18" charset="0"/>
              </a:rPr>
              <a:t>that can be expressed in a data model implemented in a commercial DBMS. </a:t>
            </a:r>
          </a:p>
          <a:p>
            <a:pPr algn="just"/>
            <a:r>
              <a:rPr lang="en-IN" altLang="en-US" sz="2400">
                <a:latin typeface="Times New Roman" panose="02020603050405020304" pitchFamily="18" charset="0"/>
                <a:cs typeface="Times New Roman" panose="02020603050405020304" pitchFamily="18" charset="0"/>
              </a:rPr>
              <a:t>The final stage is </a:t>
            </a:r>
            <a:r>
              <a:rPr lang="en-IN" altLang="en-US" sz="2400">
                <a:solidFill>
                  <a:srgbClr val="C00000"/>
                </a:solidFill>
                <a:latin typeface="Times New Roman" panose="02020603050405020304" pitchFamily="18" charset="0"/>
                <a:cs typeface="Times New Roman" panose="02020603050405020304" pitchFamily="18" charset="0"/>
              </a:rPr>
              <a:t>physical design</a:t>
            </a:r>
            <a:r>
              <a:rPr lang="en-IN" altLang="en-US" sz="2400">
                <a:latin typeface="Times New Roman" panose="02020603050405020304" pitchFamily="18" charset="0"/>
                <a:cs typeface="Times New Roman" panose="02020603050405020304" pitchFamily="18" charset="0"/>
              </a:rPr>
              <a:t>, during which further specifications are provided for storing and accessing the database</a:t>
            </a:r>
          </a:p>
        </p:txBody>
      </p:sp>
      <p:sp>
        <p:nvSpPr>
          <p:cNvPr id="4" name="Footer Placeholder 3">
            <a:extLst>
              <a:ext uri="{FF2B5EF4-FFF2-40B4-BE49-F238E27FC236}">
                <a16:creationId xmlns:a16="http://schemas.microsoft.com/office/drawing/2014/main" id="{170094B5-86FD-4BE5-B51A-3090464EF1B5}"/>
              </a:ext>
            </a:extLst>
          </p:cNvPr>
          <p:cNvSpPr>
            <a:spLocks noGrp="1"/>
          </p:cNvSpPr>
          <p:nvPr>
            <p:ph type="ftr" sz="quarter" idx="11"/>
          </p:nvPr>
        </p:nvSpPr>
        <p:spPr/>
        <p:txBody>
          <a:bodyPr/>
          <a:lstStyle/>
          <a:p>
            <a:pPr>
              <a:defRPr/>
            </a:pPr>
            <a:r>
              <a:rPr lang="en-US"/>
              <a:t>Dept Of ISE,DSCE</a:t>
            </a:r>
          </a:p>
        </p:txBody>
      </p:sp>
      <p:sp>
        <p:nvSpPr>
          <p:cNvPr id="13317" name="Slide Number Placeholder 4">
            <a:extLst>
              <a:ext uri="{FF2B5EF4-FFF2-40B4-BE49-F238E27FC236}">
                <a16:creationId xmlns:a16="http://schemas.microsoft.com/office/drawing/2014/main" id="{796E4062-9B0A-47C4-A5AA-D158E368C4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0811837-3272-4406-9F8B-61D66F3EEFA3}" type="slidenum">
              <a:rPr lang="en-US" altLang="en-US" sz="1200">
                <a:solidFill>
                  <a:srgbClr val="898989"/>
                </a:solidFill>
              </a:rPr>
              <a:pPr>
                <a:spcBef>
                  <a:spcPct val="0"/>
                </a:spcBef>
                <a:buFontTx/>
                <a:buNone/>
              </a:pPr>
              <a:t>12</a:t>
            </a:fld>
            <a:endParaRPr lang="en-US" altLang="en-US" sz="1200">
              <a:solidFill>
                <a:srgbClr val="898989"/>
              </a:solidFill>
            </a:endParaRPr>
          </a:p>
        </p:txBody>
      </p:sp>
      <p:pic>
        <p:nvPicPr>
          <p:cNvPr id="13318" name="Picture 7">
            <a:extLst>
              <a:ext uri="{FF2B5EF4-FFF2-40B4-BE49-F238E27FC236}">
                <a16:creationId xmlns:a16="http://schemas.microsoft.com/office/drawing/2014/main" id="{7618B1EF-5137-4287-B804-2FD9E02559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2300" y="58738"/>
            <a:ext cx="190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FBAC2CCE-DCEF-4A2A-BCE3-D2087DDC3E40}"/>
              </a:ext>
            </a:extLst>
          </p:cNvPr>
          <p:cNvSpPr>
            <a:spLocks noGrp="1"/>
          </p:cNvSpPr>
          <p:nvPr>
            <p:ph type="title"/>
          </p:nvPr>
        </p:nvSpPr>
        <p:spPr>
          <a:xfrm>
            <a:off x="479425" y="919163"/>
            <a:ext cx="8229600" cy="731837"/>
          </a:xfrm>
        </p:spPr>
        <p:txBody>
          <a:bodyPr/>
          <a:lstStyle/>
          <a:p>
            <a:r>
              <a:rPr lang="en-IN" altLang="en-US" sz="3200">
                <a:solidFill>
                  <a:srgbClr val="C00000"/>
                </a:solidFill>
                <a:latin typeface="Times New Roman" panose="02020603050405020304" pitchFamily="18" charset="0"/>
                <a:cs typeface="Times New Roman" panose="02020603050405020304" pitchFamily="18" charset="0"/>
              </a:rPr>
              <a:t>Characteristics of the Database Approach</a:t>
            </a:r>
          </a:p>
        </p:txBody>
      </p:sp>
      <p:sp>
        <p:nvSpPr>
          <p:cNvPr id="14339" name="Content Placeholder 2">
            <a:extLst>
              <a:ext uri="{FF2B5EF4-FFF2-40B4-BE49-F238E27FC236}">
                <a16:creationId xmlns:a16="http://schemas.microsoft.com/office/drawing/2014/main" id="{BA0DA899-423C-48BC-A2DD-049DC8B42614}"/>
              </a:ext>
            </a:extLst>
          </p:cNvPr>
          <p:cNvSpPr>
            <a:spLocks noGrp="1"/>
          </p:cNvSpPr>
          <p:nvPr>
            <p:ph idx="1"/>
          </p:nvPr>
        </p:nvSpPr>
        <p:spPr>
          <a:xfrm>
            <a:off x="457200" y="1778000"/>
            <a:ext cx="8229600" cy="4348163"/>
          </a:xfrm>
        </p:spPr>
        <p:txBody>
          <a:bodyPr/>
          <a:lstStyle/>
          <a:p>
            <a:pPr algn="just"/>
            <a:r>
              <a:rPr lang="en-IN" altLang="en-US" sz="2800">
                <a:latin typeface="Times New Roman" panose="02020603050405020304" pitchFamily="18" charset="0"/>
                <a:cs typeface="Times New Roman" panose="02020603050405020304" pitchFamily="18" charset="0"/>
              </a:rPr>
              <a:t>In traditional file processing, each user defines and implements the files needed for a specific software application as part of programming the application.</a:t>
            </a:r>
          </a:p>
          <a:p>
            <a:pPr algn="just"/>
            <a:r>
              <a:rPr lang="en-IN" altLang="en-US" sz="2800" b="1">
                <a:latin typeface="Times New Roman" panose="02020603050405020304" pitchFamily="18" charset="0"/>
                <a:cs typeface="Times New Roman" panose="02020603050405020304" pitchFamily="18" charset="0"/>
              </a:rPr>
              <a:t>Example: </a:t>
            </a:r>
            <a:r>
              <a:rPr lang="en-IN" altLang="en-US" sz="2800">
                <a:latin typeface="Times New Roman" panose="02020603050405020304" pitchFamily="18" charset="0"/>
                <a:cs typeface="Times New Roman" panose="02020603050405020304" pitchFamily="18" charset="0"/>
              </a:rPr>
              <a:t>1. Grade reporting office 2. Accounting office</a:t>
            </a:r>
          </a:p>
          <a:p>
            <a:pPr algn="just"/>
            <a:r>
              <a:rPr lang="en-IN" altLang="en-US" sz="2800">
                <a:latin typeface="Times New Roman" panose="02020603050405020304" pitchFamily="18" charset="0"/>
                <a:cs typeface="Times New Roman" panose="02020603050405020304" pitchFamily="18" charset="0"/>
              </a:rPr>
              <a:t>Both users- interested in same data, maintains different files.</a:t>
            </a:r>
          </a:p>
          <a:p>
            <a:pPr algn="just"/>
            <a:r>
              <a:rPr lang="en-IN" altLang="en-US" sz="2800">
                <a:latin typeface="Times New Roman" panose="02020603050405020304" pitchFamily="18" charset="0"/>
                <a:cs typeface="Times New Roman" panose="02020603050405020304" pitchFamily="18" charset="0"/>
              </a:rPr>
              <a:t>Redundancy occurs.</a:t>
            </a:r>
          </a:p>
          <a:p>
            <a:pPr algn="just"/>
            <a:endParaRPr lang="en-IN" altLang="en-US" sz="2800">
              <a:latin typeface="Times New Roman" panose="02020603050405020304" pitchFamily="18" charset="0"/>
              <a:cs typeface="Times New Roman" panose="02020603050405020304" pitchFamily="18" charset="0"/>
            </a:endParaRPr>
          </a:p>
          <a:p>
            <a:endParaRPr lang="en-IN" altLang="en-US"/>
          </a:p>
        </p:txBody>
      </p:sp>
      <p:sp>
        <p:nvSpPr>
          <p:cNvPr id="4" name="Footer Placeholder 3">
            <a:extLst>
              <a:ext uri="{FF2B5EF4-FFF2-40B4-BE49-F238E27FC236}">
                <a16:creationId xmlns:a16="http://schemas.microsoft.com/office/drawing/2014/main" id="{40C4C329-5316-4E34-9FE2-83B707E0145C}"/>
              </a:ext>
            </a:extLst>
          </p:cNvPr>
          <p:cNvSpPr>
            <a:spLocks noGrp="1"/>
          </p:cNvSpPr>
          <p:nvPr>
            <p:ph type="ftr" sz="quarter" idx="11"/>
          </p:nvPr>
        </p:nvSpPr>
        <p:spPr/>
        <p:txBody>
          <a:bodyPr/>
          <a:lstStyle/>
          <a:p>
            <a:pPr>
              <a:defRPr/>
            </a:pPr>
            <a:r>
              <a:rPr lang="en-US"/>
              <a:t>Dept Of ISE,DSCE</a:t>
            </a:r>
          </a:p>
        </p:txBody>
      </p:sp>
      <p:sp>
        <p:nvSpPr>
          <p:cNvPr id="14341" name="Slide Number Placeholder 4">
            <a:extLst>
              <a:ext uri="{FF2B5EF4-FFF2-40B4-BE49-F238E27FC236}">
                <a16:creationId xmlns:a16="http://schemas.microsoft.com/office/drawing/2014/main" id="{66902ACC-3EAD-4B3E-8E46-1F912F9D0F9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1770E62-857D-4626-A62C-E447F2D2E6E2}" type="slidenum">
              <a:rPr lang="en-US" altLang="en-US" sz="1200">
                <a:solidFill>
                  <a:srgbClr val="898989"/>
                </a:solidFill>
              </a:rPr>
              <a:pPr>
                <a:spcBef>
                  <a:spcPct val="0"/>
                </a:spcBef>
                <a:buFontTx/>
                <a:buNone/>
              </a:pPr>
              <a:t>13</a:t>
            </a:fld>
            <a:endParaRPr lang="en-US" altLang="en-US" sz="1200">
              <a:solidFill>
                <a:srgbClr val="898989"/>
              </a:solidFill>
            </a:endParaRPr>
          </a:p>
        </p:txBody>
      </p:sp>
      <p:pic>
        <p:nvPicPr>
          <p:cNvPr id="14342" name="Picture 7">
            <a:extLst>
              <a:ext uri="{FF2B5EF4-FFF2-40B4-BE49-F238E27FC236}">
                <a16:creationId xmlns:a16="http://schemas.microsoft.com/office/drawing/2014/main" id="{8198CE2E-8B75-4D1D-81F5-7E251F26D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2300" y="58738"/>
            <a:ext cx="190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A3B9A79D-3182-4FB4-9589-9D6078CC1DBB}"/>
              </a:ext>
            </a:extLst>
          </p:cNvPr>
          <p:cNvSpPr>
            <a:spLocks noGrp="1"/>
          </p:cNvSpPr>
          <p:nvPr>
            <p:ph type="title"/>
          </p:nvPr>
        </p:nvSpPr>
        <p:spPr>
          <a:xfrm>
            <a:off x="457200" y="685800"/>
            <a:ext cx="8229600" cy="731838"/>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Characteristics of the Database Approach</a:t>
            </a:r>
            <a:endParaRPr lang="en-IN" altLang="en-US" sz="2400" b="1"/>
          </a:p>
        </p:txBody>
      </p:sp>
      <p:sp>
        <p:nvSpPr>
          <p:cNvPr id="15363" name="Content Placeholder 2">
            <a:extLst>
              <a:ext uri="{FF2B5EF4-FFF2-40B4-BE49-F238E27FC236}">
                <a16:creationId xmlns:a16="http://schemas.microsoft.com/office/drawing/2014/main" id="{3ED23FB5-5E97-4D1B-9009-517C520CDCB1}"/>
              </a:ext>
            </a:extLst>
          </p:cNvPr>
          <p:cNvSpPr>
            <a:spLocks noGrp="1"/>
          </p:cNvSpPr>
          <p:nvPr>
            <p:ph idx="1"/>
          </p:nvPr>
        </p:nvSpPr>
        <p:spPr>
          <a:xfrm>
            <a:off x="457200" y="1417638"/>
            <a:ext cx="8229600" cy="5211762"/>
          </a:xfrm>
        </p:spPr>
        <p:txBody>
          <a:bodyPr/>
          <a:lstStyle/>
          <a:p>
            <a:pPr algn="just">
              <a:lnSpc>
                <a:spcPct val="150000"/>
              </a:lnSpc>
            </a:pPr>
            <a:r>
              <a:rPr lang="en-IN" altLang="en-US" sz="2000">
                <a:latin typeface="Times New Roman" panose="02020603050405020304" pitchFamily="18" charset="0"/>
                <a:cs typeface="Times New Roman" panose="02020603050405020304" pitchFamily="18" charset="0"/>
              </a:rPr>
              <a:t>In the </a:t>
            </a:r>
            <a:r>
              <a:rPr lang="en-IN" altLang="en-US" sz="2000" b="1">
                <a:latin typeface="Times New Roman" panose="02020603050405020304" pitchFamily="18" charset="0"/>
                <a:cs typeface="Times New Roman" panose="02020603050405020304" pitchFamily="18" charset="0"/>
              </a:rPr>
              <a:t>database approach</a:t>
            </a:r>
            <a:r>
              <a:rPr lang="en-IN" altLang="en-US" sz="2000">
                <a:latin typeface="Times New Roman" panose="02020603050405020304" pitchFamily="18" charset="0"/>
                <a:cs typeface="Times New Roman" panose="02020603050405020304" pitchFamily="18" charset="0"/>
              </a:rPr>
              <a:t>, a single repository maintains data that is defined once and then accessed by various users repeatedly through queries, transactions, and application programs.</a:t>
            </a:r>
          </a:p>
          <a:p>
            <a:pPr algn="just">
              <a:lnSpc>
                <a:spcPct val="150000"/>
              </a:lnSpc>
            </a:pPr>
            <a:r>
              <a:rPr lang="en-IN" altLang="en-US" sz="2000">
                <a:latin typeface="Times New Roman" panose="02020603050405020304" pitchFamily="18" charset="0"/>
                <a:cs typeface="Times New Roman" panose="02020603050405020304" pitchFamily="18" charset="0"/>
              </a:rPr>
              <a:t>The main characteristics of the </a:t>
            </a:r>
            <a:r>
              <a:rPr lang="en-IN" altLang="en-US" sz="2000" b="1">
                <a:latin typeface="Times New Roman" panose="02020603050405020304" pitchFamily="18" charset="0"/>
                <a:cs typeface="Times New Roman" panose="02020603050405020304" pitchFamily="18" charset="0"/>
              </a:rPr>
              <a:t>database approach versus the file-processing approach </a:t>
            </a:r>
            <a:r>
              <a:rPr lang="en-IN" altLang="en-US" sz="2000">
                <a:latin typeface="Times New Roman" panose="02020603050405020304" pitchFamily="18" charset="0"/>
                <a:cs typeface="Times New Roman" panose="02020603050405020304" pitchFamily="18" charset="0"/>
              </a:rPr>
              <a:t>are the following: </a:t>
            </a:r>
          </a:p>
          <a:p>
            <a:pPr marL="400050" lvl="1" indent="0" algn="just">
              <a:lnSpc>
                <a:spcPct val="150000"/>
              </a:lnSpc>
              <a:buFont typeface="Arial" panose="020B0604020202020204" pitchFamily="34" charset="0"/>
              <a:buNone/>
            </a:pPr>
            <a:r>
              <a:rPr lang="en-IN" altLang="en-US" sz="2000">
                <a:solidFill>
                  <a:srgbClr val="C00000"/>
                </a:solidFill>
                <a:latin typeface="Times New Roman" panose="02020603050405020304" pitchFamily="18" charset="0"/>
                <a:cs typeface="Times New Roman" panose="02020603050405020304" pitchFamily="18" charset="0"/>
              </a:rPr>
              <a:t>■ Self-describing nature of a database system </a:t>
            </a:r>
          </a:p>
          <a:p>
            <a:pPr marL="400050" lvl="1" indent="0" algn="just">
              <a:lnSpc>
                <a:spcPct val="150000"/>
              </a:lnSpc>
              <a:buFont typeface="Arial" panose="020B0604020202020204" pitchFamily="34" charset="0"/>
              <a:buNone/>
            </a:pPr>
            <a:r>
              <a:rPr lang="en-IN" altLang="en-US" sz="2000">
                <a:solidFill>
                  <a:srgbClr val="C00000"/>
                </a:solidFill>
                <a:latin typeface="Times New Roman" panose="02020603050405020304" pitchFamily="18" charset="0"/>
                <a:cs typeface="Times New Roman" panose="02020603050405020304" pitchFamily="18" charset="0"/>
              </a:rPr>
              <a:t>■</a:t>
            </a:r>
            <a:r>
              <a:rPr lang="en-IN" altLang="en-US" sz="2000">
                <a:latin typeface="Times New Roman" panose="02020603050405020304" pitchFamily="18" charset="0"/>
                <a:cs typeface="Times New Roman" panose="02020603050405020304" pitchFamily="18" charset="0"/>
              </a:rPr>
              <a:t> </a:t>
            </a:r>
            <a:r>
              <a:rPr lang="en-IN" altLang="en-US" sz="2000">
                <a:solidFill>
                  <a:srgbClr val="C00000"/>
                </a:solidFill>
                <a:latin typeface="Times New Roman" panose="02020603050405020304" pitchFamily="18" charset="0"/>
                <a:cs typeface="Times New Roman" panose="02020603050405020304" pitchFamily="18" charset="0"/>
              </a:rPr>
              <a:t>Insulation between programs and data, and data abstraction </a:t>
            </a:r>
          </a:p>
          <a:p>
            <a:pPr marL="400050" lvl="1" indent="0" algn="just">
              <a:lnSpc>
                <a:spcPct val="150000"/>
              </a:lnSpc>
              <a:buFont typeface="Arial" panose="020B0604020202020204" pitchFamily="34" charset="0"/>
              <a:buNone/>
            </a:pPr>
            <a:r>
              <a:rPr lang="en-IN" altLang="en-US" sz="2000">
                <a:solidFill>
                  <a:srgbClr val="C00000"/>
                </a:solidFill>
                <a:latin typeface="Times New Roman" panose="02020603050405020304" pitchFamily="18" charset="0"/>
                <a:cs typeface="Times New Roman" panose="02020603050405020304" pitchFamily="18" charset="0"/>
              </a:rPr>
              <a:t>■ Support of multiple views of the data </a:t>
            </a:r>
          </a:p>
          <a:p>
            <a:pPr marL="400050" lvl="1" indent="0" algn="just">
              <a:lnSpc>
                <a:spcPct val="150000"/>
              </a:lnSpc>
              <a:buFont typeface="Arial" panose="020B0604020202020204" pitchFamily="34" charset="0"/>
              <a:buNone/>
            </a:pPr>
            <a:r>
              <a:rPr lang="en-IN" altLang="en-US" sz="2000">
                <a:solidFill>
                  <a:srgbClr val="C00000"/>
                </a:solidFill>
                <a:latin typeface="Times New Roman" panose="02020603050405020304" pitchFamily="18" charset="0"/>
                <a:cs typeface="Times New Roman" panose="02020603050405020304" pitchFamily="18" charset="0"/>
              </a:rPr>
              <a:t>■ Sharing of data and multiuser transaction processing</a:t>
            </a:r>
          </a:p>
        </p:txBody>
      </p:sp>
      <p:sp>
        <p:nvSpPr>
          <p:cNvPr id="4" name="Footer Placeholder 3">
            <a:extLst>
              <a:ext uri="{FF2B5EF4-FFF2-40B4-BE49-F238E27FC236}">
                <a16:creationId xmlns:a16="http://schemas.microsoft.com/office/drawing/2014/main" id="{D58EDD91-12F5-4531-88AD-F00C3B6E0D02}"/>
              </a:ext>
            </a:extLst>
          </p:cNvPr>
          <p:cNvSpPr>
            <a:spLocks noGrp="1"/>
          </p:cNvSpPr>
          <p:nvPr>
            <p:ph type="ftr" sz="quarter" idx="11"/>
          </p:nvPr>
        </p:nvSpPr>
        <p:spPr/>
        <p:txBody>
          <a:bodyPr/>
          <a:lstStyle/>
          <a:p>
            <a:pPr>
              <a:defRPr/>
            </a:pPr>
            <a:r>
              <a:rPr lang="en-US"/>
              <a:t>Dept Of ISE,DSCE</a:t>
            </a:r>
          </a:p>
        </p:txBody>
      </p:sp>
      <p:sp>
        <p:nvSpPr>
          <p:cNvPr id="15365" name="Slide Number Placeholder 4">
            <a:extLst>
              <a:ext uri="{FF2B5EF4-FFF2-40B4-BE49-F238E27FC236}">
                <a16:creationId xmlns:a16="http://schemas.microsoft.com/office/drawing/2014/main" id="{B179612B-E8B1-4D63-8002-A073F3225D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AB4B6A0-238E-49FD-9A05-2C964F45430F}" type="slidenum">
              <a:rPr lang="en-US" altLang="en-US" sz="1200">
                <a:solidFill>
                  <a:srgbClr val="898989"/>
                </a:solidFill>
              </a:rPr>
              <a:pPr>
                <a:spcBef>
                  <a:spcPct val="0"/>
                </a:spcBef>
                <a:buFontTx/>
                <a:buNone/>
              </a:pPr>
              <a:t>14</a:t>
            </a:fld>
            <a:endParaRPr lang="en-US" altLang="en-US" sz="1200">
              <a:solidFill>
                <a:srgbClr val="898989"/>
              </a:solidFill>
            </a:endParaRPr>
          </a:p>
        </p:txBody>
      </p:sp>
      <p:pic>
        <p:nvPicPr>
          <p:cNvPr id="15366" name="Picture 7">
            <a:extLst>
              <a:ext uri="{FF2B5EF4-FFF2-40B4-BE49-F238E27FC236}">
                <a16:creationId xmlns:a16="http://schemas.microsoft.com/office/drawing/2014/main" id="{298D9832-D36F-4A08-AE32-1D1D1365C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55588"/>
            <a:ext cx="190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F0E75E3-3C23-4674-A6E2-3DD65D7577AA}"/>
              </a:ext>
            </a:extLst>
          </p:cNvPr>
          <p:cNvSpPr>
            <a:spLocks noGrp="1"/>
          </p:cNvSpPr>
          <p:nvPr>
            <p:ph type="title"/>
          </p:nvPr>
        </p:nvSpPr>
        <p:spPr>
          <a:xfrm>
            <a:off x="457200" y="627063"/>
            <a:ext cx="8229600" cy="1354137"/>
          </a:xfrm>
        </p:spPr>
        <p:txBody>
          <a:bodyPr/>
          <a:lstStyle/>
          <a:p>
            <a:r>
              <a:rPr lang="en-IN" altLang="en-US" sz="2800" b="1">
                <a:solidFill>
                  <a:srgbClr val="C00000"/>
                </a:solidFill>
                <a:latin typeface="Times New Roman" panose="02020603050405020304" pitchFamily="18" charset="0"/>
                <a:cs typeface="Times New Roman" panose="02020603050405020304" pitchFamily="18" charset="0"/>
              </a:rPr>
              <a:t>Self-Describing Nature of a Database System</a:t>
            </a:r>
          </a:p>
        </p:txBody>
      </p:sp>
      <p:sp>
        <p:nvSpPr>
          <p:cNvPr id="16387" name="Content Placeholder 2">
            <a:extLst>
              <a:ext uri="{FF2B5EF4-FFF2-40B4-BE49-F238E27FC236}">
                <a16:creationId xmlns:a16="http://schemas.microsoft.com/office/drawing/2014/main" id="{725BBF98-E7E6-4640-A479-28A2DD1B7794}"/>
              </a:ext>
            </a:extLst>
          </p:cNvPr>
          <p:cNvSpPr>
            <a:spLocks noGrp="1"/>
          </p:cNvSpPr>
          <p:nvPr>
            <p:ph idx="1"/>
          </p:nvPr>
        </p:nvSpPr>
        <p:spPr>
          <a:xfrm>
            <a:off x="457200" y="1981200"/>
            <a:ext cx="8229600" cy="4144963"/>
          </a:xfrm>
        </p:spPr>
        <p:txBody>
          <a:bodyPr/>
          <a:lstStyle/>
          <a:p>
            <a:pPr algn="just"/>
            <a:r>
              <a:rPr lang="en-IN" altLang="en-US" sz="2800">
                <a:solidFill>
                  <a:srgbClr val="C00000"/>
                </a:solidFill>
                <a:latin typeface="Times New Roman" panose="02020603050405020304" pitchFamily="18" charset="0"/>
                <a:cs typeface="Times New Roman" panose="02020603050405020304" pitchFamily="18" charset="0"/>
              </a:rPr>
              <a:t>Meta-data </a:t>
            </a:r>
            <a:r>
              <a:rPr lang="en-IN" altLang="en-US" sz="2800">
                <a:latin typeface="Times New Roman" panose="02020603050405020304" pitchFamily="18" charset="0"/>
                <a:cs typeface="Times New Roman" panose="02020603050405020304" pitchFamily="18" charset="0"/>
              </a:rPr>
              <a:t>- DBMS catalog, which contains information such as the structure of each file, the type and storage format of each data item, and various constraints on the data.</a:t>
            </a:r>
          </a:p>
          <a:p>
            <a:pPr algn="just"/>
            <a:r>
              <a:rPr lang="en-IN" altLang="en-US" sz="2800">
                <a:latin typeface="Times New Roman" panose="02020603050405020304" pitchFamily="18" charset="0"/>
                <a:cs typeface="Times New Roman" panose="02020603050405020304" pitchFamily="18" charset="0"/>
              </a:rPr>
              <a:t>New database such as NOSQL systems, do not require meta-data.</a:t>
            </a:r>
          </a:p>
          <a:p>
            <a:pPr algn="just"/>
            <a:r>
              <a:rPr lang="en-IN" altLang="en-US" sz="2800">
                <a:latin typeface="Times New Roman" panose="02020603050405020304" pitchFamily="18" charset="0"/>
                <a:cs typeface="Times New Roman" panose="02020603050405020304" pitchFamily="18" charset="0"/>
              </a:rPr>
              <a:t>They contain self-describing data that includes the data item names and data values together in one structure</a:t>
            </a:r>
          </a:p>
        </p:txBody>
      </p:sp>
      <p:sp>
        <p:nvSpPr>
          <p:cNvPr id="4" name="Footer Placeholder 3">
            <a:extLst>
              <a:ext uri="{FF2B5EF4-FFF2-40B4-BE49-F238E27FC236}">
                <a16:creationId xmlns:a16="http://schemas.microsoft.com/office/drawing/2014/main" id="{3F658F1C-ADF2-4198-BBD6-BE9C8624C94C}"/>
              </a:ext>
            </a:extLst>
          </p:cNvPr>
          <p:cNvSpPr>
            <a:spLocks noGrp="1"/>
          </p:cNvSpPr>
          <p:nvPr>
            <p:ph type="ftr" sz="quarter" idx="11"/>
          </p:nvPr>
        </p:nvSpPr>
        <p:spPr/>
        <p:txBody>
          <a:bodyPr/>
          <a:lstStyle/>
          <a:p>
            <a:pPr>
              <a:defRPr/>
            </a:pPr>
            <a:r>
              <a:rPr lang="en-US"/>
              <a:t>Dept Of ISE,DSCE</a:t>
            </a:r>
          </a:p>
        </p:txBody>
      </p:sp>
      <p:sp>
        <p:nvSpPr>
          <p:cNvPr id="16389" name="Slide Number Placeholder 4">
            <a:extLst>
              <a:ext uri="{FF2B5EF4-FFF2-40B4-BE49-F238E27FC236}">
                <a16:creationId xmlns:a16="http://schemas.microsoft.com/office/drawing/2014/main" id="{A870D336-E4F1-45FC-847C-21743BF501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20B8136-F51E-4C01-BC22-8A16EE9550D2}" type="slidenum">
              <a:rPr lang="en-US" altLang="en-US" sz="1200">
                <a:solidFill>
                  <a:srgbClr val="898989"/>
                </a:solidFill>
              </a:rPr>
              <a:pPr>
                <a:spcBef>
                  <a:spcPct val="0"/>
                </a:spcBef>
                <a:buFontTx/>
                <a:buNone/>
              </a:pPr>
              <a:t>15</a:t>
            </a:fld>
            <a:endParaRPr lang="en-US" altLang="en-US" sz="1200">
              <a:solidFill>
                <a:srgbClr val="898989"/>
              </a:solidFill>
            </a:endParaRPr>
          </a:p>
        </p:txBody>
      </p:sp>
      <p:pic>
        <p:nvPicPr>
          <p:cNvPr id="16390" name="Picture 7">
            <a:extLst>
              <a:ext uri="{FF2B5EF4-FFF2-40B4-BE49-F238E27FC236}">
                <a16:creationId xmlns:a16="http://schemas.microsoft.com/office/drawing/2014/main" id="{105C9814-957E-4A75-BFCE-F0836CF38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55588"/>
            <a:ext cx="190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F952320-9F68-4F1C-9AB9-6E67CE9A573D}"/>
              </a:ext>
            </a:extLst>
          </p:cNvPr>
          <p:cNvSpPr>
            <a:spLocks noGrp="1"/>
          </p:cNvSpPr>
          <p:nvPr>
            <p:ph type="title"/>
          </p:nvPr>
        </p:nvSpPr>
        <p:spPr>
          <a:xfrm>
            <a:off x="457200" y="762000"/>
            <a:ext cx="8229600" cy="655638"/>
          </a:xfrm>
        </p:spPr>
        <p:txBody>
          <a:bodyPr/>
          <a:lstStyle/>
          <a:p>
            <a:r>
              <a:rPr lang="en-IN" altLang="en-US" sz="2000" b="1">
                <a:solidFill>
                  <a:srgbClr val="C00000"/>
                </a:solidFill>
                <a:latin typeface="Times New Roman" panose="02020603050405020304" pitchFamily="18" charset="0"/>
                <a:cs typeface="Times New Roman" panose="02020603050405020304" pitchFamily="18" charset="0"/>
              </a:rPr>
              <a:t>Self-Describing Nature of a Database System</a:t>
            </a:r>
            <a:endParaRPr lang="en-IN" altLang="en-US" sz="2000" b="1"/>
          </a:p>
        </p:txBody>
      </p:sp>
      <p:sp>
        <p:nvSpPr>
          <p:cNvPr id="4" name="Footer Placeholder 3">
            <a:extLst>
              <a:ext uri="{FF2B5EF4-FFF2-40B4-BE49-F238E27FC236}">
                <a16:creationId xmlns:a16="http://schemas.microsoft.com/office/drawing/2014/main" id="{8BB111BF-0C80-4770-AF61-81A58E9B9CD8}"/>
              </a:ext>
            </a:extLst>
          </p:cNvPr>
          <p:cNvSpPr>
            <a:spLocks noGrp="1"/>
          </p:cNvSpPr>
          <p:nvPr>
            <p:ph type="ftr" sz="quarter" idx="11"/>
          </p:nvPr>
        </p:nvSpPr>
        <p:spPr/>
        <p:txBody>
          <a:bodyPr/>
          <a:lstStyle/>
          <a:p>
            <a:pPr>
              <a:defRPr/>
            </a:pPr>
            <a:r>
              <a:rPr lang="en-US"/>
              <a:t>Dept Of ISE,DSCE</a:t>
            </a:r>
          </a:p>
        </p:txBody>
      </p:sp>
      <p:sp>
        <p:nvSpPr>
          <p:cNvPr id="17412" name="Slide Number Placeholder 4">
            <a:extLst>
              <a:ext uri="{FF2B5EF4-FFF2-40B4-BE49-F238E27FC236}">
                <a16:creationId xmlns:a16="http://schemas.microsoft.com/office/drawing/2014/main" id="{73A9BDF0-7CB4-4F2B-B7EA-6107D2A547A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E70AF23-508D-46F4-A83C-4B690AB2526B}" type="slidenum">
              <a:rPr lang="en-US" altLang="en-US" sz="1200">
                <a:solidFill>
                  <a:srgbClr val="898989"/>
                </a:solidFill>
              </a:rPr>
              <a:pPr>
                <a:spcBef>
                  <a:spcPct val="0"/>
                </a:spcBef>
                <a:buFontTx/>
                <a:buNone/>
              </a:pPr>
              <a:t>16</a:t>
            </a:fld>
            <a:endParaRPr lang="en-US" altLang="en-US" sz="1200">
              <a:solidFill>
                <a:srgbClr val="898989"/>
              </a:solidFill>
            </a:endParaRPr>
          </a:p>
        </p:txBody>
      </p:sp>
      <p:pic>
        <p:nvPicPr>
          <p:cNvPr id="17413" name="Picture 7">
            <a:extLst>
              <a:ext uri="{FF2B5EF4-FFF2-40B4-BE49-F238E27FC236}">
                <a16:creationId xmlns:a16="http://schemas.microsoft.com/office/drawing/2014/main" id="{E2FFABA0-05EC-41A1-9151-5B56600E5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12725"/>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Content Placeholder 8">
            <a:extLst>
              <a:ext uri="{FF2B5EF4-FFF2-40B4-BE49-F238E27FC236}">
                <a16:creationId xmlns:a16="http://schemas.microsoft.com/office/drawing/2014/main" id="{415C9D4E-563E-4044-B590-7C2A6AAA69E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066800" y="1417638"/>
            <a:ext cx="7162800" cy="4754562"/>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1A71A52-DEBE-48DB-9558-476BCCF2CF54}"/>
              </a:ext>
            </a:extLst>
          </p:cNvPr>
          <p:cNvSpPr>
            <a:spLocks noGrp="1"/>
          </p:cNvSpPr>
          <p:nvPr>
            <p:ph type="title"/>
          </p:nvPr>
        </p:nvSpPr>
        <p:spPr>
          <a:xfrm>
            <a:off x="457200" y="1524000"/>
            <a:ext cx="8229600" cy="655638"/>
          </a:xfrm>
        </p:spPr>
        <p:txBody>
          <a:bodyPr/>
          <a:lstStyle/>
          <a:p>
            <a:r>
              <a:rPr lang="en-IN" altLang="en-US" sz="3200" b="1">
                <a:solidFill>
                  <a:srgbClr val="C00000"/>
                </a:solidFill>
                <a:latin typeface="Times New Roman" panose="02020603050405020304" pitchFamily="18" charset="0"/>
                <a:cs typeface="Times New Roman" panose="02020603050405020304" pitchFamily="18" charset="0"/>
              </a:rPr>
              <a:t>Insulation between Programs and Data, and Data Abstraction</a:t>
            </a:r>
          </a:p>
        </p:txBody>
      </p:sp>
      <p:sp>
        <p:nvSpPr>
          <p:cNvPr id="18435" name="Content Placeholder 2">
            <a:extLst>
              <a:ext uri="{FF2B5EF4-FFF2-40B4-BE49-F238E27FC236}">
                <a16:creationId xmlns:a16="http://schemas.microsoft.com/office/drawing/2014/main" id="{5735E71F-9F7E-42FA-A4AF-D23B4F109CD9}"/>
              </a:ext>
            </a:extLst>
          </p:cNvPr>
          <p:cNvSpPr>
            <a:spLocks noGrp="1"/>
          </p:cNvSpPr>
          <p:nvPr>
            <p:ph idx="1"/>
          </p:nvPr>
        </p:nvSpPr>
        <p:spPr>
          <a:xfrm>
            <a:off x="457200" y="2667000"/>
            <a:ext cx="8229600" cy="3459163"/>
          </a:xfrm>
        </p:spPr>
        <p:txBody>
          <a:bodyPr/>
          <a:lstStyle/>
          <a:p>
            <a:pPr algn="just"/>
            <a:r>
              <a:rPr lang="en-IN" altLang="en-US" sz="2800">
                <a:latin typeface="Times New Roman" panose="02020603050405020304" pitchFamily="18" charset="0"/>
                <a:cs typeface="Times New Roman" panose="02020603050405020304" pitchFamily="18" charset="0"/>
              </a:rPr>
              <a:t>In </a:t>
            </a:r>
            <a:r>
              <a:rPr lang="en-IN" altLang="en-US" sz="2800" b="1">
                <a:latin typeface="Times New Roman" panose="02020603050405020304" pitchFamily="18" charset="0"/>
                <a:cs typeface="Times New Roman" panose="02020603050405020304" pitchFamily="18" charset="0"/>
              </a:rPr>
              <a:t>traditional file processing</a:t>
            </a:r>
            <a:r>
              <a:rPr lang="en-IN" altLang="en-US" sz="2800">
                <a:latin typeface="Times New Roman" panose="02020603050405020304" pitchFamily="18" charset="0"/>
                <a:cs typeface="Times New Roman" panose="02020603050405020304" pitchFamily="18" charset="0"/>
              </a:rPr>
              <a:t>, the structure of data files is embedded in the application programs.</a:t>
            </a:r>
          </a:p>
          <a:p>
            <a:pPr algn="just"/>
            <a:r>
              <a:rPr lang="en-IN" altLang="en-US" sz="2800">
                <a:latin typeface="Times New Roman" panose="02020603050405020304" pitchFamily="18" charset="0"/>
                <a:cs typeface="Times New Roman" panose="02020603050405020304" pitchFamily="18" charset="0"/>
              </a:rPr>
              <a:t>The structure of data files is stored in the </a:t>
            </a:r>
            <a:r>
              <a:rPr lang="en-IN" altLang="en-US" sz="2800" b="1">
                <a:latin typeface="Times New Roman" panose="02020603050405020304" pitchFamily="18" charset="0"/>
                <a:cs typeface="Times New Roman" panose="02020603050405020304" pitchFamily="18" charset="0"/>
              </a:rPr>
              <a:t>DBMS</a:t>
            </a:r>
            <a:r>
              <a:rPr lang="en-IN" altLang="en-US" sz="2800">
                <a:latin typeface="Times New Roman" panose="02020603050405020304" pitchFamily="18" charset="0"/>
                <a:cs typeface="Times New Roman" panose="02020603050405020304" pitchFamily="18" charset="0"/>
              </a:rPr>
              <a:t> catalog separately from the access programs – called as </a:t>
            </a:r>
            <a:r>
              <a:rPr lang="en-IN" altLang="en-US" sz="2800" b="1">
                <a:solidFill>
                  <a:srgbClr val="C00000"/>
                </a:solidFill>
                <a:latin typeface="Times New Roman" panose="02020603050405020304" pitchFamily="18" charset="0"/>
                <a:cs typeface="Times New Roman" panose="02020603050405020304" pitchFamily="18" charset="0"/>
              </a:rPr>
              <a:t>Program – Data independence</a:t>
            </a:r>
          </a:p>
        </p:txBody>
      </p:sp>
      <p:sp>
        <p:nvSpPr>
          <p:cNvPr id="4" name="Footer Placeholder 3">
            <a:extLst>
              <a:ext uri="{FF2B5EF4-FFF2-40B4-BE49-F238E27FC236}">
                <a16:creationId xmlns:a16="http://schemas.microsoft.com/office/drawing/2014/main" id="{7C490A18-71EF-4941-A357-63D3FD69F439}"/>
              </a:ext>
            </a:extLst>
          </p:cNvPr>
          <p:cNvSpPr>
            <a:spLocks noGrp="1"/>
          </p:cNvSpPr>
          <p:nvPr>
            <p:ph type="ftr" sz="quarter" idx="11"/>
          </p:nvPr>
        </p:nvSpPr>
        <p:spPr/>
        <p:txBody>
          <a:bodyPr/>
          <a:lstStyle/>
          <a:p>
            <a:pPr>
              <a:defRPr/>
            </a:pPr>
            <a:r>
              <a:rPr lang="en-US"/>
              <a:t>Dept Of ISE,DSCE</a:t>
            </a:r>
          </a:p>
        </p:txBody>
      </p:sp>
      <p:sp>
        <p:nvSpPr>
          <p:cNvPr id="18437" name="Slide Number Placeholder 4">
            <a:extLst>
              <a:ext uri="{FF2B5EF4-FFF2-40B4-BE49-F238E27FC236}">
                <a16:creationId xmlns:a16="http://schemas.microsoft.com/office/drawing/2014/main" id="{D7C9F5A3-AA97-43FE-AEAA-EDB3033F9B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829CBED-707A-4E68-9068-04B0FB5E5D3F}" type="slidenum">
              <a:rPr lang="en-US" altLang="en-US" sz="1200">
                <a:solidFill>
                  <a:srgbClr val="898989"/>
                </a:solidFill>
              </a:rPr>
              <a:pPr>
                <a:spcBef>
                  <a:spcPct val="0"/>
                </a:spcBef>
                <a:buFontTx/>
                <a:buNone/>
              </a:pPr>
              <a:t>17</a:t>
            </a:fld>
            <a:endParaRPr lang="en-US" altLang="en-US" sz="1200">
              <a:solidFill>
                <a:srgbClr val="898989"/>
              </a:solidFill>
            </a:endParaRPr>
          </a:p>
        </p:txBody>
      </p:sp>
      <p:pic>
        <p:nvPicPr>
          <p:cNvPr id="18438" name="Picture 7">
            <a:extLst>
              <a:ext uri="{FF2B5EF4-FFF2-40B4-BE49-F238E27FC236}">
                <a16:creationId xmlns:a16="http://schemas.microsoft.com/office/drawing/2014/main" id="{EAC031B4-A4E5-44E3-B084-31FC06760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86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C046E170-65F2-43A4-8062-BA75119325A3}"/>
              </a:ext>
            </a:extLst>
          </p:cNvPr>
          <p:cNvSpPr>
            <a:spLocks noGrp="1"/>
          </p:cNvSpPr>
          <p:nvPr>
            <p:ph type="title"/>
          </p:nvPr>
        </p:nvSpPr>
        <p:spPr>
          <a:xfrm>
            <a:off x="457200" y="969963"/>
            <a:ext cx="8229600" cy="655637"/>
          </a:xfrm>
        </p:spPr>
        <p:txBody>
          <a:bodyPr/>
          <a:lstStyle/>
          <a:p>
            <a:r>
              <a:rPr lang="en-IN" altLang="en-US" sz="2000" b="1">
                <a:solidFill>
                  <a:srgbClr val="C00000"/>
                </a:solidFill>
                <a:latin typeface="Times New Roman" panose="02020603050405020304" pitchFamily="18" charset="0"/>
                <a:cs typeface="Times New Roman" panose="02020603050405020304" pitchFamily="18" charset="0"/>
              </a:rPr>
              <a:t>Insulation between Programs and Data, and Data Abstraction</a:t>
            </a:r>
            <a:endParaRPr lang="en-IN" altLang="en-US" sz="2000"/>
          </a:p>
        </p:txBody>
      </p:sp>
      <p:sp>
        <p:nvSpPr>
          <p:cNvPr id="19459" name="Content Placeholder 2">
            <a:extLst>
              <a:ext uri="{FF2B5EF4-FFF2-40B4-BE49-F238E27FC236}">
                <a16:creationId xmlns:a16="http://schemas.microsoft.com/office/drawing/2014/main" id="{7F1E5AC0-261B-466F-9E60-BFB8DA004E89}"/>
              </a:ext>
            </a:extLst>
          </p:cNvPr>
          <p:cNvSpPr>
            <a:spLocks noGrp="1"/>
          </p:cNvSpPr>
          <p:nvPr>
            <p:ph idx="1"/>
          </p:nvPr>
        </p:nvSpPr>
        <p:spPr/>
        <p:txBody>
          <a:bodyPr/>
          <a:lstStyle/>
          <a:p>
            <a:r>
              <a:rPr lang="en-IN" altLang="en-US" sz="2800">
                <a:latin typeface="Times New Roman" panose="02020603050405020304" pitchFamily="18" charset="0"/>
                <a:cs typeface="Times New Roman" panose="02020603050405020304" pitchFamily="18" charset="0"/>
              </a:rPr>
              <a:t>An operation (also called a function or method) is specified in two parts.</a:t>
            </a:r>
          </a:p>
          <a:p>
            <a:r>
              <a:rPr lang="en-IN" altLang="en-US" sz="2800">
                <a:latin typeface="Times New Roman" panose="02020603050405020304" pitchFamily="18" charset="0"/>
                <a:cs typeface="Times New Roman" panose="02020603050405020304" pitchFamily="18" charset="0"/>
              </a:rPr>
              <a:t>The </a:t>
            </a:r>
            <a:r>
              <a:rPr lang="en-IN" altLang="en-US" sz="2800">
                <a:solidFill>
                  <a:srgbClr val="C00000"/>
                </a:solidFill>
                <a:latin typeface="Times New Roman" panose="02020603050405020304" pitchFamily="18" charset="0"/>
                <a:cs typeface="Times New Roman" panose="02020603050405020304" pitchFamily="18" charset="0"/>
              </a:rPr>
              <a:t>interface (or signature) </a:t>
            </a:r>
            <a:r>
              <a:rPr lang="en-IN" altLang="en-US" sz="2800">
                <a:latin typeface="Times New Roman" panose="02020603050405020304" pitchFamily="18" charset="0"/>
                <a:cs typeface="Times New Roman" panose="02020603050405020304" pitchFamily="18" charset="0"/>
              </a:rPr>
              <a:t>of an operation includes the operation name and the data types of its arguments (or parameters). </a:t>
            </a:r>
          </a:p>
          <a:p>
            <a:r>
              <a:rPr lang="en-IN" altLang="en-US" sz="2800">
                <a:latin typeface="Times New Roman" panose="02020603050405020304" pitchFamily="18" charset="0"/>
                <a:cs typeface="Times New Roman" panose="02020603050405020304" pitchFamily="18" charset="0"/>
              </a:rPr>
              <a:t>The </a:t>
            </a:r>
            <a:r>
              <a:rPr lang="en-IN" altLang="en-US" sz="2800">
                <a:solidFill>
                  <a:srgbClr val="C00000"/>
                </a:solidFill>
                <a:latin typeface="Times New Roman" panose="02020603050405020304" pitchFamily="18" charset="0"/>
                <a:cs typeface="Times New Roman" panose="02020603050405020304" pitchFamily="18" charset="0"/>
              </a:rPr>
              <a:t>implementation (or method) </a:t>
            </a:r>
            <a:r>
              <a:rPr lang="en-IN" altLang="en-US" sz="2800">
                <a:latin typeface="Times New Roman" panose="02020603050405020304" pitchFamily="18" charset="0"/>
                <a:cs typeface="Times New Roman" panose="02020603050405020304" pitchFamily="18" charset="0"/>
              </a:rPr>
              <a:t>of the operation is specified separately and can be changed without affecting the interface.</a:t>
            </a:r>
          </a:p>
          <a:p>
            <a:r>
              <a:rPr lang="en-IN" altLang="en-US" sz="2800" b="1">
                <a:solidFill>
                  <a:srgbClr val="C00000"/>
                </a:solidFill>
                <a:latin typeface="Times New Roman" panose="02020603050405020304" pitchFamily="18" charset="0"/>
                <a:cs typeface="Times New Roman" panose="02020603050405020304" pitchFamily="18" charset="0"/>
              </a:rPr>
              <a:t>Program – Operation Independence</a:t>
            </a:r>
          </a:p>
        </p:txBody>
      </p:sp>
      <p:sp>
        <p:nvSpPr>
          <p:cNvPr id="4" name="Footer Placeholder 3">
            <a:extLst>
              <a:ext uri="{FF2B5EF4-FFF2-40B4-BE49-F238E27FC236}">
                <a16:creationId xmlns:a16="http://schemas.microsoft.com/office/drawing/2014/main" id="{C6C859B2-099F-4636-AABE-8A2997CA6234}"/>
              </a:ext>
            </a:extLst>
          </p:cNvPr>
          <p:cNvSpPr>
            <a:spLocks noGrp="1"/>
          </p:cNvSpPr>
          <p:nvPr>
            <p:ph type="ftr" sz="quarter" idx="11"/>
          </p:nvPr>
        </p:nvSpPr>
        <p:spPr/>
        <p:txBody>
          <a:bodyPr/>
          <a:lstStyle/>
          <a:p>
            <a:pPr>
              <a:defRPr/>
            </a:pPr>
            <a:r>
              <a:rPr lang="en-US"/>
              <a:t>Dept Of ISE,DSCE</a:t>
            </a:r>
          </a:p>
        </p:txBody>
      </p:sp>
      <p:sp>
        <p:nvSpPr>
          <p:cNvPr id="19461" name="Slide Number Placeholder 4">
            <a:extLst>
              <a:ext uri="{FF2B5EF4-FFF2-40B4-BE49-F238E27FC236}">
                <a16:creationId xmlns:a16="http://schemas.microsoft.com/office/drawing/2014/main" id="{F3B2AF60-31C5-431A-8F8F-1B31A07C172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A79B385-337B-47E8-AAE1-C2876A1B059E}" type="slidenum">
              <a:rPr lang="en-US" altLang="en-US" sz="1200">
                <a:solidFill>
                  <a:srgbClr val="898989"/>
                </a:solidFill>
              </a:rPr>
              <a:pPr>
                <a:spcBef>
                  <a:spcPct val="0"/>
                </a:spcBef>
                <a:buFontTx/>
                <a:buNone/>
              </a:pPr>
              <a:t>18</a:t>
            </a:fld>
            <a:endParaRPr lang="en-US" altLang="en-US" sz="1200">
              <a:solidFill>
                <a:srgbClr val="898989"/>
              </a:solidFill>
            </a:endParaRPr>
          </a:p>
        </p:txBody>
      </p:sp>
      <p:pic>
        <p:nvPicPr>
          <p:cNvPr id="19462" name="Picture 7">
            <a:extLst>
              <a:ext uri="{FF2B5EF4-FFF2-40B4-BE49-F238E27FC236}">
                <a16:creationId xmlns:a16="http://schemas.microsoft.com/office/drawing/2014/main" id="{FC03D97C-4B79-4206-B60C-17B8E04B0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17488"/>
            <a:ext cx="19050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9F875A9-5BFA-4DB8-8E2A-DE2C78957D6C}"/>
              </a:ext>
            </a:extLst>
          </p:cNvPr>
          <p:cNvSpPr>
            <a:spLocks noGrp="1"/>
          </p:cNvSpPr>
          <p:nvPr>
            <p:ph type="title"/>
          </p:nvPr>
        </p:nvSpPr>
        <p:spPr>
          <a:xfrm>
            <a:off x="457200" y="914400"/>
            <a:ext cx="8229600" cy="503238"/>
          </a:xfrm>
        </p:spPr>
        <p:txBody>
          <a:bodyPr/>
          <a:lstStyle/>
          <a:p>
            <a:r>
              <a:rPr lang="en-IN" altLang="en-US" sz="2000" b="1">
                <a:solidFill>
                  <a:srgbClr val="C00000"/>
                </a:solidFill>
                <a:latin typeface="Times New Roman" panose="02020603050405020304" pitchFamily="18" charset="0"/>
                <a:cs typeface="Times New Roman" panose="02020603050405020304" pitchFamily="18" charset="0"/>
              </a:rPr>
              <a:t>Insulation between Programs and Data, and Data Abstraction</a:t>
            </a:r>
            <a:endParaRPr lang="en-IN" altLang="en-US" sz="2000"/>
          </a:p>
        </p:txBody>
      </p:sp>
      <p:sp>
        <p:nvSpPr>
          <p:cNvPr id="20483" name="Content Placeholder 2">
            <a:extLst>
              <a:ext uri="{FF2B5EF4-FFF2-40B4-BE49-F238E27FC236}">
                <a16:creationId xmlns:a16="http://schemas.microsoft.com/office/drawing/2014/main" id="{5C5E2D4A-3BEC-49BF-A606-159C3307ECB9}"/>
              </a:ext>
            </a:extLst>
          </p:cNvPr>
          <p:cNvSpPr>
            <a:spLocks noGrp="1"/>
          </p:cNvSpPr>
          <p:nvPr>
            <p:ph idx="1"/>
          </p:nvPr>
        </p:nvSpPr>
        <p:spPr/>
        <p:txBody>
          <a:bodyPr/>
          <a:lstStyle/>
          <a:p>
            <a:pPr>
              <a:lnSpc>
                <a:spcPct val="150000"/>
              </a:lnSpc>
            </a:pPr>
            <a:r>
              <a:rPr lang="en-IN" altLang="en-US" sz="2800" b="1">
                <a:solidFill>
                  <a:srgbClr val="C00000"/>
                </a:solidFill>
                <a:latin typeface="Times New Roman" panose="02020603050405020304" pitchFamily="18" charset="0"/>
                <a:cs typeface="Times New Roman" panose="02020603050405020304" pitchFamily="18" charset="0"/>
              </a:rPr>
              <a:t>Data abstraction</a:t>
            </a:r>
            <a:r>
              <a:rPr lang="en-IN" altLang="en-US" sz="2800">
                <a:latin typeface="Times New Roman" panose="02020603050405020304" pitchFamily="18" charset="0"/>
                <a:cs typeface="Times New Roman" panose="02020603050405020304" pitchFamily="18" charset="0"/>
              </a:rPr>
              <a:t>: allows program-data independence and program-operation independence </a:t>
            </a:r>
          </a:p>
          <a:p>
            <a:pPr>
              <a:lnSpc>
                <a:spcPct val="150000"/>
              </a:lnSpc>
            </a:pPr>
            <a:r>
              <a:rPr lang="en-IN" altLang="en-US" sz="2800" b="1">
                <a:solidFill>
                  <a:srgbClr val="C00000"/>
                </a:solidFill>
                <a:latin typeface="Times New Roman" panose="02020603050405020304" pitchFamily="18" charset="0"/>
                <a:cs typeface="Times New Roman" panose="02020603050405020304" pitchFamily="18" charset="0"/>
              </a:rPr>
              <a:t>Conceptual representation</a:t>
            </a:r>
            <a:r>
              <a:rPr lang="en-IN" altLang="en-US" sz="2800">
                <a:latin typeface="Times New Roman" panose="02020603050405020304" pitchFamily="18" charset="0"/>
                <a:cs typeface="Times New Roman" panose="02020603050405020304" pitchFamily="18" charset="0"/>
              </a:rPr>
              <a:t>: Does not include many of the details of how the data is stored or how the operations are implemented.</a:t>
            </a:r>
          </a:p>
          <a:p>
            <a:pPr>
              <a:lnSpc>
                <a:spcPct val="150000"/>
              </a:lnSpc>
            </a:pPr>
            <a:r>
              <a:rPr lang="en-IN" altLang="en-US" sz="2800" b="1">
                <a:solidFill>
                  <a:srgbClr val="C00000"/>
                </a:solidFill>
                <a:latin typeface="Times New Roman" panose="02020603050405020304" pitchFamily="18" charset="0"/>
                <a:cs typeface="Times New Roman" panose="02020603050405020304" pitchFamily="18" charset="0"/>
              </a:rPr>
              <a:t>Data model</a:t>
            </a:r>
            <a:r>
              <a:rPr lang="en-IN" altLang="en-US" sz="2800">
                <a:latin typeface="Times New Roman" panose="02020603050405020304" pitchFamily="18" charset="0"/>
                <a:cs typeface="Times New Roman" panose="02020603050405020304" pitchFamily="18" charset="0"/>
              </a:rPr>
              <a:t>: It is a type of data abstraction that is used to provide this conceptual representation</a:t>
            </a:r>
          </a:p>
        </p:txBody>
      </p:sp>
      <p:sp>
        <p:nvSpPr>
          <p:cNvPr id="4" name="Footer Placeholder 3">
            <a:extLst>
              <a:ext uri="{FF2B5EF4-FFF2-40B4-BE49-F238E27FC236}">
                <a16:creationId xmlns:a16="http://schemas.microsoft.com/office/drawing/2014/main" id="{C7DAC250-4B2E-4E62-B4B2-91AF33C1446E}"/>
              </a:ext>
            </a:extLst>
          </p:cNvPr>
          <p:cNvSpPr>
            <a:spLocks noGrp="1"/>
          </p:cNvSpPr>
          <p:nvPr>
            <p:ph type="ftr" sz="quarter" idx="11"/>
          </p:nvPr>
        </p:nvSpPr>
        <p:spPr/>
        <p:txBody>
          <a:bodyPr/>
          <a:lstStyle/>
          <a:p>
            <a:pPr>
              <a:defRPr/>
            </a:pPr>
            <a:r>
              <a:rPr lang="en-US"/>
              <a:t>Dept Of ISE,DSCE</a:t>
            </a:r>
          </a:p>
        </p:txBody>
      </p:sp>
      <p:sp>
        <p:nvSpPr>
          <p:cNvPr id="20485" name="Slide Number Placeholder 4">
            <a:extLst>
              <a:ext uri="{FF2B5EF4-FFF2-40B4-BE49-F238E27FC236}">
                <a16:creationId xmlns:a16="http://schemas.microsoft.com/office/drawing/2014/main" id="{54A05681-0ADE-4CCA-BA2A-7C578EE067E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E9C26E-E36C-42EA-95D6-BA6CA79B7C19}" type="slidenum">
              <a:rPr lang="en-US" altLang="en-US" sz="1200">
                <a:solidFill>
                  <a:srgbClr val="898989"/>
                </a:solidFill>
              </a:rPr>
              <a:pPr>
                <a:spcBef>
                  <a:spcPct val="0"/>
                </a:spcBef>
                <a:buFontTx/>
                <a:buNone/>
              </a:pPr>
              <a:t>19</a:t>
            </a:fld>
            <a:endParaRPr lang="en-US" altLang="en-US" sz="1200">
              <a:solidFill>
                <a:srgbClr val="898989"/>
              </a:solidFill>
            </a:endParaRPr>
          </a:p>
        </p:txBody>
      </p:sp>
      <p:pic>
        <p:nvPicPr>
          <p:cNvPr id="20486" name="Picture 7">
            <a:extLst>
              <a:ext uri="{FF2B5EF4-FFF2-40B4-BE49-F238E27FC236}">
                <a16:creationId xmlns:a16="http://schemas.microsoft.com/office/drawing/2014/main" id="{8D77551E-02D5-4E40-99CB-3FBE14C908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86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8">
            <a:extLst>
              <a:ext uri="{FF2B5EF4-FFF2-40B4-BE49-F238E27FC236}">
                <a16:creationId xmlns:a16="http://schemas.microsoft.com/office/drawing/2014/main" id="{F5F1FF20-09B6-4805-9A0F-FD45AC209A47}"/>
              </a:ext>
            </a:extLst>
          </p:cNvPr>
          <p:cNvSpPr>
            <a:spLocks noGrp="1"/>
          </p:cNvSpPr>
          <p:nvPr>
            <p:ph sz="half" idx="2"/>
          </p:nvPr>
        </p:nvSpPr>
        <p:spPr>
          <a:xfrm>
            <a:off x="457200" y="2286000"/>
            <a:ext cx="8229600" cy="3763963"/>
          </a:xfrm>
        </p:spPr>
        <p:txBody>
          <a:bodyPr/>
          <a:lstStyle/>
          <a:p>
            <a:pPr marL="457200" indent="-457200">
              <a:buFont typeface="+mj-lt"/>
              <a:buAutoNum type="arabicPeriod"/>
              <a:defRPr/>
            </a:pPr>
            <a:r>
              <a:rPr lang="en-IN" sz="2400" dirty="0">
                <a:latin typeface="Times New Roman" panose="02020603050405020304" pitchFamily="18" charset="0"/>
                <a:cs typeface="Times New Roman" panose="02020603050405020304" pitchFamily="18" charset="0"/>
              </a:rPr>
              <a:t>Know the fundamentals of database management systems, transactions and related concepts </a:t>
            </a:r>
          </a:p>
          <a:p>
            <a:pPr marL="457200" indent="-457200">
              <a:buFont typeface="+mj-lt"/>
              <a:buAutoNum type="arabicPeriod"/>
              <a:defRPr/>
            </a:pPr>
            <a:r>
              <a:rPr lang="en-IN" sz="2400" dirty="0">
                <a:latin typeface="Times New Roman" panose="02020603050405020304" pitchFamily="18" charset="0"/>
                <a:cs typeface="Times New Roman" panose="02020603050405020304" pitchFamily="18" charset="0"/>
              </a:rPr>
              <a:t>Study E-R model and relational model for designing database.</a:t>
            </a:r>
          </a:p>
          <a:p>
            <a:pPr marL="457200" indent="-457200">
              <a:buFont typeface="+mj-lt"/>
              <a:buAutoNum type="arabicPeriod"/>
              <a:defRPr/>
            </a:pPr>
            <a:r>
              <a:rPr lang="en-IN" sz="2400" dirty="0">
                <a:latin typeface="Times New Roman" panose="02020603050405020304" pitchFamily="18" charset="0"/>
                <a:cs typeface="Times New Roman" panose="02020603050405020304" pitchFamily="18" charset="0"/>
              </a:rPr>
              <a:t>Understand normalization techniques for designing good database.</a:t>
            </a:r>
          </a:p>
          <a:p>
            <a:pPr marL="457200" indent="-457200">
              <a:buFont typeface="+mj-lt"/>
              <a:buAutoNum type="arabicPeriod"/>
              <a:defRPr/>
            </a:pPr>
            <a:r>
              <a:rPr lang="en-IN" sz="2400" dirty="0">
                <a:latin typeface="Times New Roman" panose="02020603050405020304" pitchFamily="18" charset="0"/>
                <a:cs typeface="Times New Roman" panose="02020603050405020304" pitchFamily="18" charset="0"/>
              </a:rPr>
              <a:t>Learn writing SQL queries for the given requirements.</a:t>
            </a:r>
          </a:p>
          <a:p>
            <a:pPr marL="0" indent="0" eaLnBrk="1" hangingPunct="1">
              <a:buFont typeface="Arial" panose="020B0604020202020204" pitchFamily="34" charset="0"/>
              <a:buNone/>
              <a:defRPr/>
            </a:pPr>
            <a:endParaRPr lang="en-US" altLang="en-US" sz="1400" dirty="0">
              <a:latin typeface="Times New Roman" panose="02020603050405020304" pitchFamily="18" charset="0"/>
              <a:cs typeface="Times New Roman" panose="02020603050405020304" pitchFamily="18" charset="0"/>
            </a:endParaRPr>
          </a:p>
        </p:txBody>
      </p:sp>
      <p:sp>
        <p:nvSpPr>
          <p:cNvPr id="3075" name="Slide Number Placeholder 4">
            <a:extLst>
              <a:ext uri="{FF2B5EF4-FFF2-40B4-BE49-F238E27FC236}">
                <a16:creationId xmlns:a16="http://schemas.microsoft.com/office/drawing/2014/main" id="{DF92747B-2435-44C8-91A9-6BC82A7698B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A216CA2-CAA1-42C1-ACC5-C2F0122E2BDA}" type="slidenum">
              <a:rPr lang="en-US" altLang="en-US" sz="1200">
                <a:solidFill>
                  <a:srgbClr val="898989"/>
                </a:solidFill>
              </a:rPr>
              <a:pPr>
                <a:spcBef>
                  <a:spcPct val="0"/>
                </a:spcBef>
                <a:buFontTx/>
                <a:buNone/>
              </a:pPr>
              <a:t>2</a:t>
            </a:fld>
            <a:endParaRPr lang="en-US" altLang="en-US" sz="1200">
              <a:solidFill>
                <a:srgbClr val="898989"/>
              </a:solidFill>
            </a:endParaRPr>
          </a:p>
        </p:txBody>
      </p:sp>
      <p:sp>
        <p:nvSpPr>
          <p:cNvPr id="3076" name="Title 7">
            <a:extLst>
              <a:ext uri="{FF2B5EF4-FFF2-40B4-BE49-F238E27FC236}">
                <a16:creationId xmlns:a16="http://schemas.microsoft.com/office/drawing/2014/main" id="{0E016CC9-B97F-4F34-99E1-62FDE1A5AC34}"/>
              </a:ext>
            </a:extLst>
          </p:cNvPr>
          <p:cNvSpPr txBox="1">
            <a:spLocks/>
          </p:cNvSpPr>
          <p:nvPr/>
        </p:nvSpPr>
        <p:spPr bwMode="auto">
          <a:xfrm>
            <a:off x="1676400" y="1143000"/>
            <a:ext cx="541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b="1">
                <a:solidFill>
                  <a:srgbClr val="C00000"/>
                </a:solidFill>
                <a:latin typeface="Times New Roman" panose="02020603050405020304" pitchFamily="18" charset="0"/>
                <a:cs typeface="Times New Roman" panose="02020603050405020304" pitchFamily="18" charset="0"/>
              </a:rPr>
              <a:t>Course objectives</a:t>
            </a:r>
            <a:endParaRPr lang="en-US" altLang="en-US">
              <a:solidFill>
                <a:srgbClr val="C00000"/>
              </a:solidFill>
              <a:latin typeface="Times New Roman" panose="02020603050405020304" pitchFamily="18" charset="0"/>
              <a:cs typeface="Times New Roman" panose="02020603050405020304" pitchFamily="18" charset="0"/>
            </a:endParaRPr>
          </a:p>
        </p:txBody>
      </p:sp>
      <p:pic>
        <p:nvPicPr>
          <p:cNvPr id="3077" name="Picture 7">
            <a:extLst>
              <a:ext uri="{FF2B5EF4-FFF2-40B4-BE49-F238E27FC236}">
                <a16:creationId xmlns:a16="http://schemas.microsoft.com/office/drawing/2014/main" id="{6330120B-161C-43D2-9C0B-DC197E8F4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55563"/>
            <a:ext cx="190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36D07E01-E952-4815-8DE9-CDDC153C7B96}"/>
              </a:ext>
            </a:extLst>
          </p:cNvPr>
          <p:cNvSpPr>
            <a:spLocks noGrp="1"/>
          </p:cNvSpPr>
          <p:nvPr>
            <p:ph type="ftr" sz="quarter" idx="11"/>
          </p:nvPr>
        </p:nvSpPr>
        <p:spPr/>
        <p:txBody>
          <a:bodyPr/>
          <a:lstStyle/>
          <a:p>
            <a:pPr>
              <a:defRPr/>
            </a:pPr>
            <a:r>
              <a:rPr lang="en-US"/>
              <a:t>Dept Of ISE,DSCE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9306CE4-DFEB-4B23-B7DA-0BB98FB8914D}"/>
              </a:ext>
            </a:extLst>
          </p:cNvPr>
          <p:cNvSpPr>
            <a:spLocks noGrp="1"/>
          </p:cNvSpPr>
          <p:nvPr>
            <p:ph type="title"/>
          </p:nvPr>
        </p:nvSpPr>
        <p:spPr>
          <a:xfrm>
            <a:off x="457200" y="1123950"/>
            <a:ext cx="8229600" cy="579438"/>
          </a:xfrm>
        </p:spPr>
        <p:txBody>
          <a:bodyPr/>
          <a:lstStyle/>
          <a:p>
            <a:r>
              <a:rPr lang="en-IN" altLang="en-US" sz="3200" b="1">
                <a:solidFill>
                  <a:srgbClr val="C00000"/>
                </a:solidFill>
                <a:latin typeface="Times New Roman" panose="02020603050405020304" pitchFamily="18" charset="0"/>
                <a:cs typeface="Times New Roman" panose="02020603050405020304" pitchFamily="18" charset="0"/>
              </a:rPr>
              <a:t>Support of Multiple Views of the Data</a:t>
            </a:r>
          </a:p>
        </p:txBody>
      </p:sp>
      <p:sp>
        <p:nvSpPr>
          <p:cNvPr id="21507" name="Content Placeholder 2">
            <a:extLst>
              <a:ext uri="{FF2B5EF4-FFF2-40B4-BE49-F238E27FC236}">
                <a16:creationId xmlns:a16="http://schemas.microsoft.com/office/drawing/2014/main" id="{F8996C78-C1D6-4567-8497-AAA64298B7E5}"/>
              </a:ext>
            </a:extLst>
          </p:cNvPr>
          <p:cNvSpPr>
            <a:spLocks noGrp="1"/>
          </p:cNvSpPr>
          <p:nvPr>
            <p:ph idx="1"/>
          </p:nvPr>
        </p:nvSpPr>
        <p:spPr>
          <a:xfrm>
            <a:off x="457200" y="2027238"/>
            <a:ext cx="8229600" cy="4098925"/>
          </a:xfrm>
        </p:spPr>
        <p:txBody>
          <a:bodyPr/>
          <a:lstStyle/>
          <a:p>
            <a:pPr>
              <a:lnSpc>
                <a:spcPct val="150000"/>
              </a:lnSpc>
            </a:pPr>
            <a:r>
              <a:rPr lang="en-IN" altLang="en-US">
                <a:latin typeface="Times New Roman" panose="02020603050405020304" pitchFamily="18" charset="0"/>
                <a:cs typeface="Times New Roman" panose="02020603050405020304" pitchFamily="18" charset="0"/>
              </a:rPr>
              <a:t>A</a:t>
            </a:r>
            <a:r>
              <a:rPr lang="en-IN" altLang="en-US" b="1">
                <a:latin typeface="Times New Roman" panose="02020603050405020304" pitchFamily="18" charset="0"/>
                <a:cs typeface="Times New Roman" panose="02020603050405020304" pitchFamily="18" charset="0"/>
              </a:rPr>
              <a:t> view </a:t>
            </a:r>
            <a:r>
              <a:rPr lang="en-IN" altLang="en-US">
                <a:latin typeface="Times New Roman" panose="02020603050405020304" pitchFamily="18" charset="0"/>
                <a:cs typeface="Times New Roman" panose="02020603050405020304" pitchFamily="18" charset="0"/>
              </a:rPr>
              <a:t>may be a subset of the database or it may contain virtual data that is derived from the database files but is not explicitly stored. </a:t>
            </a:r>
          </a:p>
          <a:p>
            <a:pPr>
              <a:lnSpc>
                <a:spcPct val="150000"/>
              </a:lnSpc>
            </a:pPr>
            <a:r>
              <a:rPr lang="en-IN" altLang="en-US">
                <a:latin typeface="Times New Roman" panose="02020603050405020304" pitchFamily="18" charset="0"/>
                <a:cs typeface="Times New Roman" panose="02020603050405020304" pitchFamily="18" charset="0"/>
              </a:rPr>
              <a:t>A multiuser DBMS whose users have a variety of distinct applications must provide facilities for defining multiple views</a:t>
            </a:r>
          </a:p>
        </p:txBody>
      </p:sp>
      <p:sp>
        <p:nvSpPr>
          <p:cNvPr id="4" name="Footer Placeholder 3">
            <a:extLst>
              <a:ext uri="{FF2B5EF4-FFF2-40B4-BE49-F238E27FC236}">
                <a16:creationId xmlns:a16="http://schemas.microsoft.com/office/drawing/2014/main" id="{EA068390-9D86-4376-AFC9-4708C0DCD192}"/>
              </a:ext>
            </a:extLst>
          </p:cNvPr>
          <p:cNvSpPr>
            <a:spLocks noGrp="1"/>
          </p:cNvSpPr>
          <p:nvPr>
            <p:ph type="ftr" sz="quarter" idx="11"/>
          </p:nvPr>
        </p:nvSpPr>
        <p:spPr/>
        <p:txBody>
          <a:bodyPr/>
          <a:lstStyle/>
          <a:p>
            <a:pPr>
              <a:defRPr/>
            </a:pPr>
            <a:r>
              <a:rPr lang="en-US"/>
              <a:t>Dept Of ISE,DSCE</a:t>
            </a:r>
          </a:p>
        </p:txBody>
      </p:sp>
      <p:sp>
        <p:nvSpPr>
          <p:cNvPr id="21509" name="Slide Number Placeholder 4">
            <a:extLst>
              <a:ext uri="{FF2B5EF4-FFF2-40B4-BE49-F238E27FC236}">
                <a16:creationId xmlns:a16="http://schemas.microsoft.com/office/drawing/2014/main" id="{7967BC93-5D6E-4364-83E9-92279C78826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954726D-7A0A-4B93-9141-452FB89A0C69}" type="slidenum">
              <a:rPr lang="en-US" altLang="en-US" sz="1200">
                <a:solidFill>
                  <a:srgbClr val="898989"/>
                </a:solidFill>
              </a:rPr>
              <a:pPr>
                <a:spcBef>
                  <a:spcPct val="0"/>
                </a:spcBef>
                <a:buFontTx/>
                <a:buNone/>
              </a:pPr>
              <a:t>20</a:t>
            </a:fld>
            <a:endParaRPr lang="en-US" altLang="en-US" sz="1200">
              <a:solidFill>
                <a:srgbClr val="898989"/>
              </a:solidFill>
            </a:endParaRPr>
          </a:p>
        </p:txBody>
      </p:sp>
      <p:pic>
        <p:nvPicPr>
          <p:cNvPr id="21510" name="Picture 7">
            <a:extLst>
              <a:ext uri="{FF2B5EF4-FFF2-40B4-BE49-F238E27FC236}">
                <a16:creationId xmlns:a16="http://schemas.microsoft.com/office/drawing/2014/main" id="{51FBDD2F-D71A-4818-B0D6-A14A5B3EC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86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700DB94-C836-48D9-8F1B-C7AB45F627F4}"/>
              </a:ext>
            </a:extLst>
          </p:cNvPr>
          <p:cNvSpPr>
            <a:spLocks noGrp="1"/>
          </p:cNvSpPr>
          <p:nvPr>
            <p:ph type="title"/>
          </p:nvPr>
        </p:nvSpPr>
        <p:spPr>
          <a:xfrm>
            <a:off x="457200" y="990600"/>
            <a:ext cx="8229600" cy="427038"/>
          </a:xfrm>
        </p:spPr>
        <p:txBody>
          <a:bodyPr/>
          <a:lstStyle/>
          <a:p>
            <a:r>
              <a:rPr lang="en-IN" altLang="en-US" sz="2800" b="1">
                <a:solidFill>
                  <a:srgbClr val="C00000"/>
                </a:solidFill>
                <a:latin typeface="Times New Roman" panose="02020603050405020304" pitchFamily="18" charset="0"/>
                <a:cs typeface="Times New Roman" panose="02020603050405020304" pitchFamily="18" charset="0"/>
              </a:rPr>
              <a:t>Support of Multiple Views of the Data</a:t>
            </a:r>
            <a:endParaRPr lang="en-IN" altLang="en-US" sz="2800"/>
          </a:p>
        </p:txBody>
      </p:sp>
      <p:pic>
        <p:nvPicPr>
          <p:cNvPr id="22531" name="Content Placeholder 6">
            <a:extLst>
              <a:ext uri="{FF2B5EF4-FFF2-40B4-BE49-F238E27FC236}">
                <a16:creationId xmlns:a16="http://schemas.microsoft.com/office/drawing/2014/main" id="{2245C9FD-9A68-4EB7-AFB8-234B8A76C66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600200"/>
            <a:ext cx="7086600" cy="4756150"/>
          </a:xfrm>
        </p:spPr>
      </p:pic>
      <p:sp>
        <p:nvSpPr>
          <p:cNvPr id="4" name="Footer Placeholder 3">
            <a:extLst>
              <a:ext uri="{FF2B5EF4-FFF2-40B4-BE49-F238E27FC236}">
                <a16:creationId xmlns:a16="http://schemas.microsoft.com/office/drawing/2014/main" id="{A881E587-FF98-46BB-BC33-7D55D582B8E3}"/>
              </a:ext>
            </a:extLst>
          </p:cNvPr>
          <p:cNvSpPr>
            <a:spLocks noGrp="1"/>
          </p:cNvSpPr>
          <p:nvPr>
            <p:ph type="ftr" sz="quarter" idx="11"/>
          </p:nvPr>
        </p:nvSpPr>
        <p:spPr/>
        <p:txBody>
          <a:bodyPr/>
          <a:lstStyle/>
          <a:p>
            <a:pPr>
              <a:defRPr/>
            </a:pPr>
            <a:r>
              <a:rPr lang="en-US"/>
              <a:t>Dept Of ISE,DSCE</a:t>
            </a:r>
          </a:p>
        </p:txBody>
      </p:sp>
      <p:sp>
        <p:nvSpPr>
          <p:cNvPr id="22533" name="Slide Number Placeholder 4">
            <a:extLst>
              <a:ext uri="{FF2B5EF4-FFF2-40B4-BE49-F238E27FC236}">
                <a16:creationId xmlns:a16="http://schemas.microsoft.com/office/drawing/2014/main" id="{C0799156-7B5F-4087-93DE-4EFCBAE8933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52180-3C2E-4295-BA3A-E8B864026DDB}" type="slidenum">
              <a:rPr lang="en-US" altLang="en-US" sz="1200">
                <a:solidFill>
                  <a:srgbClr val="898989"/>
                </a:solidFill>
              </a:rPr>
              <a:pPr>
                <a:spcBef>
                  <a:spcPct val="0"/>
                </a:spcBef>
                <a:buFontTx/>
                <a:buNone/>
              </a:pPr>
              <a:t>21</a:t>
            </a:fld>
            <a:endParaRPr lang="en-US" altLang="en-US" sz="1200">
              <a:solidFill>
                <a:srgbClr val="898989"/>
              </a:solidFill>
            </a:endParaRPr>
          </a:p>
        </p:txBody>
      </p:sp>
      <p:pic>
        <p:nvPicPr>
          <p:cNvPr id="22534" name="Picture 7">
            <a:extLst>
              <a:ext uri="{FF2B5EF4-FFF2-40B4-BE49-F238E27FC236}">
                <a16:creationId xmlns:a16="http://schemas.microsoft.com/office/drawing/2014/main" id="{2D39C1AB-BA04-499D-8D20-6F1418D80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286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A0E34019-67F2-4101-B057-8DA5765C953A}"/>
              </a:ext>
            </a:extLst>
          </p:cNvPr>
          <p:cNvSpPr>
            <a:spLocks noGrp="1"/>
          </p:cNvSpPr>
          <p:nvPr>
            <p:ph type="title"/>
          </p:nvPr>
        </p:nvSpPr>
        <p:spPr>
          <a:xfrm>
            <a:off x="457200" y="741363"/>
            <a:ext cx="8229600" cy="427037"/>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Sharing of Data and Multiuser Transaction Processing</a:t>
            </a:r>
          </a:p>
        </p:txBody>
      </p:sp>
      <p:sp>
        <p:nvSpPr>
          <p:cNvPr id="23555" name="Content Placeholder 2">
            <a:extLst>
              <a:ext uri="{FF2B5EF4-FFF2-40B4-BE49-F238E27FC236}">
                <a16:creationId xmlns:a16="http://schemas.microsoft.com/office/drawing/2014/main" id="{E9FE4423-DF0A-405D-ADBE-64C04920752F}"/>
              </a:ext>
            </a:extLst>
          </p:cNvPr>
          <p:cNvSpPr>
            <a:spLocks noGrp="1"/>
          </p:cNvSpPr>
          <p:nvPr>
            <p:ph idx="1"/>
          </p:nvPr>
        </p:nvSpPr>
        <p:spPr>
          <a:xfrm>
            <a:off x="457200" y="1371600"/>
            <a:ext cx="8229600" cy="4754563"/>
          </a:xfrm>
        </p:spPr>
        <p:txBody>
          <a:bodyPr/>
          <a:lstStyle/>
          <a:p>
            <a:pPr algn="just"/>
            <a:r>
              <a:rPr lang="en-IN" altLang="en-US" sz="2400">
                <a:latin typeface="Times New Roman" panose="02020603050405020304" pitchFamily="18" charset="0"/>
                <a:cs typeface="Times New Roman" panose="02020603050405020304" pitchFamily="18" charset="0"/>
              </a:rPr>
              <a:t>The DBMS must include concurrency control.</a:t>
            </a:r>
          </a:p>
          <a:p>
            <a:pPr algn="just"/>
            <a:r>
              <a:rPr lang="en-IN" altLang="en-US" sz="2400">
                <a:latin typeface="Times New Roman" panose="02020603050405020304" pitchFamily="18" charset="0"/>
                <a:cs typeface="Times New Roman" panose="02020603050405020304" pitchFamily="18" charset="0"/>
              </a:rPr>
              <a:t>Online transaction processing (OLTP) applications.</a:t>
            </a:r>
          </a:p>
          <a:p>
            <a:pPr algn="just"/>
            <a:r>
              <a:rPr lang="en-IN" altLang="en-US" sz="2400">
                <a:latin typeface="Times New Roman" panose="02020603050405020304" pitchFamily="18" charset="0"/>
                <a:cs typeface="Times New Roman" panose="02020603050405020304" pitchFamily="18" charset="0"/>
              </a:rPr>
              <a:t>A </a:t>
            </a:r>
            <a:r>
              <a:rPr lang="en-IN" altLang="en-US" sz="2400" b="1">
                <a:latin typeface="Times New Roman" panose="02020603050405020304" pitchFamily="18" charset="0"/>
                <a:cs typeface="Times New Roman" panose="02020603050405020304" pitchFamily="18" charset="0"/>
              </a:rPr>
              <a:t>transaction </a:t>
            </a:r>
            <a:r>
              <a:rPr lang="en-IN" altLang="en-US" sz="2400">
                <a:latin typeface="Times New Roman" panose="02020603050405020304" pitchFamily="18" charset="0"/>
                <a:cs typeface="Times New Roman" panose="02020603050405020304" pitchFamily="18" charset="0"/>
              </a:rPr>
              <a:t>is an executing program or process that includes one or more database accesses.</a:t>
            </a:r>
          </a:p>
          <a:p>
            <a:pPr algn="just"/>
            <a:r>
              <a:rPr lang="en-IN" altLang="en-US" sz="2400">
                <a:latin typeface="Times New Roman" panose="02020603050405020304" pitchFamily="18" charset="0"/>
                <a:cs typeface="Times New Roman" panose="02020603050405020304" pitchFamily="18" charset="0"/>
              </a:rPr>
              <a:t>The DBMS must enforce several transaction properties. </a:t>
            </a:r>
          </a:p>
          <a:p>
            <a:pPr algn="just"/>
            <a:r>
              <a:rPr lang="en-IN" altLang="en-US" sz="2400">
                <a:latin typeface="Times New Roman" panose="02020603050405020304" pitchFamily="18" charset="0"/>
                <a:cs typeface="Times New Roman" panose="02020603050405020304" pitchFamily="18" charset="0"/>
              </a:rPr>
              <a:t>The </a:t>
            </a:r>
            <a:r>
              <a:rPr lang="en-IN" altLang="en-US" sz="2400" b="1">
                <a:solidFill>
                  <a:srgbClr val="C00000"/>
                </a:solidFill>
                <a:latin typeface="Times New Roman" panose="02020603050405020304" pitchFamily="18" charset="0"/>
                <a:cs typeface="Times New Roman" panose="02020603050405020304" pitchFamily="18" charset="0"/>
              </a:rPr>
              <a:t>isolation property </a:t>
            </a:r>
            <a:r>
              <a:rPr lang="en-IN" altLang="en-US" sz="2400">
                <a:latin typeface="Times New Roman" panose="02020603050405020304" pitchFamily="18" charset="0"/>
                <a:cs typeface="Times New Roman" panose="02020603050405020304" pitchFamily="18" charset="0"/>
              </a:rPr>
              <a:t>ensures that each transaction appears to execute in isolation from other transactions, even though hundreds of transactions may be executing concurrently. </a:t>
            </a:r>
          </a:p>
          <a:p>
            <a:pPr algn="just"/>
            <a:r>
              <a:rPr lang="en-IN" altLang="en-US" sz="2400">
                <a:latin typeface="Times New Roman" panose="02020603050405020304" pitchFamily="18" charset="0"/>
                <a:cs typeface="Times New Roman" panose="02020603050405020304" pitchFamily="18" charset="0"/>
              </a:rPr>
              <a:t>The </a:t>
            </a:r>
            <a:r>
              <a:rPr lang="en-IN" altLang="en-US" sz="2400" b="1">
                <a:solidFill>
                  <a:srgbClr val="C00000"/>
                </a:solidFill>
                <a:latin typeface="Times New Roman" panose="02020603050405020304" pitchFamily="18" charset="0"/>
                <a:cs typeface="Times New Roman" panose="02020603050405020304" pitchFamily="18" charset="0"/>
              </a:rPr>
              <a:t>atomicity property </a:t>
            </a:r>
            <a:r>
              <a:rPr lang="en-IN" altLang="en-US" sz="2400">
                <a:latin typeface="Times New Roman" panose="02020603050405020304" pitchFamily="18" charset="0"/>
                <a:cs typeface="Times New Roman" panose="02020603050405020304" pitchFamily="18" charset="0"/>
              </a:rPr>
              <a:t>ensures that either all the database operations in a transaction are executed or none are. </a:t>
            </a:r>
          </a:p>
        </p:txBody>
      </p:sp>
      <p:sp>
        <p:nvSpPr>
          <p:cNvPr id="4" name="Footer Placeholder 3">
            <a:extLst>
              <a:ext uri="{FF2B5EF4-FFF2-40B4-BE49-F238E27FC236}">
                <a16:creationId xmlns:a16="http://schemas.microsoft.com/office/drawing/2014/main" id="{EF3B3FFE-76E7-4E2C-95F2-C103847C2BA7}"/>
              </a:ext>
            </a:extLst>
          </p:cNvPr>
          <p:cNvSpPr>
            <a:spLocks noGrp="1"/>
          </p:cNvSpPr>
          <p:nvPr>
            <p:ph type="ftr" sz="quarter" idx="11"/>
          </p:nvPr>
        </p:nvSpPr>
        <p:spPr/>
        <p:txBody>
          <a:bodyPr/>
          <a:lstStyle/>
          <a:p>
            <a:pPr>
              <a:defRPr/>
            </a:pPr>
            <a:r>
              <a:rPr lang="en-US"/>
              <a:t>Dept Of ISE,DSCE</a:t>
            </a:r>
          </a:p>
        </p:txBody>
      </p:sp>
      <p:sp>
        <p:nvSpPr>
          <p:cNvPr id="23557" name="Slide Number Placeholder 4">
            <a:extLst>
              <a:ext uri="{FF2B5EF4-FFF2-40B4-BE49-F238E27FC236}">
                <a16:creationId xmlns:a16="http://schemas.microsoft.com/office/drawing/2014/main" id="{7E00524C-E6F3-46D0-959C-E7C90948AB5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37AE4E-A9DE-4415-A823-39EF32A80F6E}" type="slidenum">
              <a:rPr lang="en-US" altLang="en-US" sz="1200">
                <a:solidFill>
                  <a:srgbClr val="898989"/>
                </a:solidFill>
              </a:rPr>
              <a:pPr>
                <a:spcBef>
                  <a:spcPct val="0"/>
                </a:spcBef>
                <a:buFontTx/>
                <a:buNone/>
              </a:pPr>
              <a:t>22</a:t>
            </a:fld>
            <a:endParaRPr lang="en-US" altLang="en-US" sz="1200">
              <a:solidFill>
                <a:srgbClr val="898989"/>
              </a:solidFill>
            </a:endParaRPr>
          </a:p>
        </p:txBody>
      </p:sp>
      <p:pic>
        <p:nvPicPr>
          <p:cNvPr id="23558" name="Picture 7">
            <a:extLst>
              <a:ext uri="{FF2B5EF4-FFF2-40B4-BE49-F238E27FC236}">
                <a16:creationId xmlns:a16="http://schemas.microsoft.com/office/drawing/2014/main" id="{B9A64CE1-FBBA-4D81-82CE-7F7D508B5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86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2CCBEA33-9120-4093-B03D-A6AD5EA277A0}"/>
              </a:ext>
            </a:extLst>
          </p:cNvPr>
          <p:cNvSpPr>
            <a:spLocks noGrp="1"/>
          </p:cNvSpPr>
          <p:nvPr>
            <p:ph type="title"/>
          </p:nvPr>
        </p:nvSpPr>
        <p:spPr>
          <a:xfrm>
            <a:off x="457200" y="762000"/>
            <a:ext cx="8229600" cy="655638"/>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Advantages of Using the DBMS Approach</a:t>
            </a:r>
          </a:p>
        </p:txBody>
      </p:sp>
      <p:sp>
        <p:nvSpPr>
          <p:cNvPr id="24579" name="Content Placeholder 2">
            <a:extLst>
              <a:ext uri="{FF2B5EF4-FFF2-40B4-BE49-F238E27FC236}">
                <a16:creationId xmlns:a16="http://schemas.microsoft.com/office/drawing/2014/main" id="{96077CF0-A426-47FF-B1E3-7C2B52AFDBFE}"/>
              </a:ext>
            </a:extLst>
          </p:cNvPr>
          <p:cNvSpPr>
            <a:spLocks noGrp="1"/>
          </p:cNvSpPr>
          <p:nvPr>
            <p:ph idx="1"/>
          </p:nvPr>
        </p:nvSpPr>
        <p:spPr>
          <a:xfrm>
            <a:off x="457200" y="1417638"/>
            <a:ext cx="8229600" cy="4708525"/>
          </a:xfrm>
        </p:spPr>
        <p:txBody>
          <a:bodyPr/>
          <a:lstStyle/>
          <a:p>
            <a:r>
              <a:rPr lang="en-IN" altLang="en-US" sz="2400">
                <a:latin typeface="Times New Roman" panose="02020603050405020304" pitchFamily="18" charset="0"/>
                <a:cs typeface="Times New Roman" panose="02020603050405020304" pitchFamily="18" charset="0"/>
              </a:rPr>
              <a:t>Controlling Redundancy</a:t>
            </a:r>
          </a:p>
          <a:p>
            <a:r>
              <a:rPr lang="en-IN" altLang="en-US" sz="2400">
                <a:latin typeface="Times New Roman" panose="02020603050405020304" pitchFamily="18" charset="0"/>
                <a:cs typeface="Times New Roman" panose="02020603050405020304" pitchFamily="18" charset="0"/>
              </a:rPr>
              <a:t>Restricting Unauthorized Access</a:t>
            </a:r>
          </a:p>
          <a:p>
            <a:r>
              <a:rPr lang="en-IN" altLang="en-US" sz="2400">
                <a:latin typeface="Times New Roman" panose="02020603050405020304" pitchFamily="18" charset="0"/>
                <a:cs typeface="Times New Roman" panose="02020603050405020304" pitchFamily="18" charset="0"/>
              </a:rPr>
              <a:t>Providing Persistent Storage for Program Objects</a:t>
            </a:r>
          </a:p>
          <a:p>
            <a:r>
              <a:rPr lang="en-IN" altLang="en-US" sz="2400">
                <a:latin typeface="Times New Roman" panose="02020603050405020304" pitchFamily="18" charset="0"/>
                <a:cs typeface="Times New Roman" panose="02020603050405020304" pitchFamily="18" charset="0"/>
              </a:rPr>
              <a:t>Providing Storage Structures and Search Techniques for Efficient Query Processing</a:t>
            </a:r>
          </a:p>
          <a:p>
            <a:r>
              <a:rPr lang="en-IN" altLang="en-US" sz="2400">
                <a:latin typeface="Times New Roman" panose="02020603050405020304" pitchFamily="18" charset="0"/>
                <a:cs typeface="Times New Roman" panose="02020603050405020304" pitchFamily="18" charset="0"/>
              </a:rPr>
              <a:t>Providing Backup and Recovery</a:t>
            </a:r>
          </a:p>
          <a:p>
            <a:r>
              <a:rPr lang="en-IN" altLang="en-US" sz="2400">
                <a:latin typeface="Times New Roman" panose="02020603050405020304" pitchFamily="18" charset="0"/>
                <a:cs typeface="Times New Roman" panose="02020603050405020304" pitchFamily="18" charset="0"/>
              </a:rPr>
              <a:t>Providing Multiple User Interfaces</a:t>
            </a:r>
          </a:p>
          <a:p>
            <a:r>
              <a:rPr lang="en-IN" altLang="en-US" sz="2400">
                <a:latin typeface="Times New Roman" panose="02020603050405020304" pitchFamily="18" charset="0"/>
                <a:cs typeface="Times New Roman" panose="02020603050405020304" pitchFamily="18" charset="0"/>
              </a:rPr>
              <a:t>Representing Complex Relationships among Data</a:t>
            </a:r>
          </a:p>
          <a:p>
            <a:r>
              <a:rPr lang="en-IN" altLang="en-US" sz="2400"/>
              <a:t>Enforcing Integrity Constraints</a:t>
            </a:r>
          </a:p>
          <a:p>
            <a:r>
              <a:rPr lang="en-IN" altLang="en-US" sz="2400"/>
              <a:t>Permitting Inferencing and Actions Using Rules and Triggers</a:t>
            </a:r>
            <a:endParaRPr lang="en-IN" altLang="en-US" sz="240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75F7374-1D28-4F07-ABC3-260A184DACD9}"/>
              </a:ext>
            </a:extLst>
          </p:cNvPr>
          <p:cNvSpPr>
            <a:spLocks noGrp="1"/>
          </p:cNvSpPr>
          <p:nvPr>
            <p:ph type="ftr" sz="quarter" idx="11"/>
          </p:nvPr>
        </p:nvSpPr>
        <p:spPr/>
        <p:txBody>
          <a:bodyPr/>
          <a:lstStyle/>
          <a:p>
            <a:pPr>
              <a:defRPr/>
            </a:pPr>
            <a:r>
              <a:rPr lang="en-US"/>
              <a:t>Dept Of ISE,DSCE</a:t>
            </a:r>
          </a:p>
        </p:txBody>
      </p:sp>
      <p:sp>
        <p:nvSpPr>
          <p:cNvPr id="24581" name="Slide Number Placeholder 4">
            <a:extLst>
              <a:ext uri="{FF2B5EF4-FFF2-40B4-BE49-F238E27FC236}">
                <a16:creationId xmlns:a16="http://schemas.microsoft.com/office/drawing/2014/main" id="{D37D3A96-B71B-4F48-804C-4EA000508A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9FC6250-1C75-4AF9-9332-D9C92A4838FD}" type="slidenum">
              <a:rPr lang="en-US" altLang="en-US" sz="1200">
                <a:solidFill>
                  <a:srgbClr val="898989"/>
                </a:solidFill>
              </a:rPr>
              <a:pPr>
                <a:spcBef>
                  <a:spcPct val="0"/>
                </a:spcBef>
                <a:buFontTx/>
                <a:buNone/>
              </a:pPr>
              <a:t>23</a:t>
            </a:fld>
            <a:endParaRPr lang="en-US" altLang="en-US" sz="1200">
              <a:solidFill>
                <a:srgbClr val="898989"/>
              </a:solidFill>
            </a:endParaRPr>
          </a:p>
        </p:txBody>
      </p:sp>
      <p:pic>
        <p:nvPicPr>
          <p:cNvPr id="24582" name="Picture 7">
            <a:extLst>
              <a:ext uri="{FF2B5EF4-FFF2-40B4-BE49-F238E27FC236}">
                <a16:creationId xmlns:a16="http://schemas.microsoft.com/office/drawing/2014/main" id="{0FEB4E64-DC5A-45F1-90C7-06367165F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86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69DFA69-8E46-4BEB-8137-96D53622C10A}"/>
              </a:ext>
            </a:extLst>
          </p:cNvPr>
          <p:cNvSpPr>
            <a:spLocks noGrp="1"/>
          </p:cNvSpPr>
          <p:nvPr>
            <p:ph type="title"/>
          </p:nvPr>
        </p:nvSpPr>
        <p:spPr>
          <a:xfrm>
            <a:off x="457200" y="838200"/>
            <a:ext cx="8229600" cy="579438"/>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Advantages of Using the DBMS Approach</a:t>
            </a:r>
            <a:endParaRPr lang="en-IN" altLang="en-US" sz="2400"/>
          </a:p>
        </p:txBody>
      </p:sp>
      <p:sp>
        <p:nvSpPr>
          <p:cNvPr id="25603" name="Content Placeholder 2">
            <a:extLst>
              <a:ext uri="{FF2B5EF4-FFF2-40B4-BE49-F238E27FC236}">
                <a16:creationId xmlns:a16="http://schemas.microsoft.com/office/drawing/2014/main" id="{9AF3F08D-FF37-49AC-B0BA-EE8F23FD45EE}"/>
              </a:ext>
            </a:extLst>
          </p:cNvPr>
          <p:cNvSpPr>
            <a:spLocks noGrp="1"/>
          </p:cNvSpPr>
          <p:nvPr>
            <p:ph idx="1"/>
          </p:nvPr>
        </p:nvSpPr>
        <p:spPr>
          <a:xfrm>
            <a:off x="457200" y="1624013"/>
            <a:ext cx="8229600" cy="4525962"/>
          </a:xfrm>
        </p:spPr>
        <p:txBody>
          <a:bodyPr/>
          <a:lstStyle/>
          <a:p>
            <a:r>
              <a:rPr lang="en-IN" altLang="en-US" b="1"/>
              <a:t>Additional Implications of Using the Database Approach</a:t>
            </a:r>
          </a:p>
          <a:p>
            <a:pPr lvl="1"/>
            <a:r>
              <a:rPr lang="en-IN" altLang="en-US"/>
              <a:t>Potential for Enforcing Standards. </a:t>
            </a:r>
          </a:p>
          <a:p>
            <a:pPr lvl="1"/>
            <a:r>
              <a:rPr lang="en-IN" altLang="en-US"/>
              <a:t>Reduced Application Development Time</a:t>
            </a:r>
          </a:p>
          <a:p>
            <a:pPr lvl="1"/>
            <a:r>
              <a:rPr lang="en-IN" altLang="en-US"/>
              <a:t>Flexibility</a:t>
            </a:r>
          </a:p>
          <a:p>
            <a:pPr lvl="1"/>
            <a:r>
              <a:rPr lang="en-IN" altLang="en-US"/>
              <a:t>Availability of Up-to-Date Information. </a:t>
            </a:r>
          </a:p>
          <a:p>
            <a:pPr lvl="1"/>
            <a:r>
              <a:rPr lang="en-IN" altLang="en-US"/>
              <a:t>Economies of Scale</a:t>
            </a:r>
          </a:p>
        </p:txBody>
      </p:sp>
      <p:sp>
        <p:nvSpPr>
          <p:cNvPr id="4" name="Footer Placeholder 3">
            <a:extLst>
              <a:ext uri="{FF2B5EF4-FFF2-40B4-BE49-F238E27FC236}">
                <a16:creationId xmlns:a16="http://schemas.microsoft.com/office/drawing/2014/main" id="{449296EA-9B3D-49FD-9300-A6CE1748B472}"/>
              </a:ext>
            </a:extLst>
          </p:cNvPr>
          <p:cNvSpPr>
            <a:spLocks noGrp="1"/>
          </p:cNvSpPr>
          <p:nvPr>
            <p:ph type="ftr" sz="quarter" idx="11"/>
          </p:nvPr>
        </p:nvSpPr>
        <p:spPr/>
        <p:txBody>
          <a:bodyPr/>
          <a:lstStyle/>
          <a:p>
            <a:pPr>
              <a:defRPr/>
            </a:pPr>
            <a:r>
              <a:rPr lang="en-US"/>
              <a:t>Dept Of ISE,DSCE</a:t>
            </a:r>
          </a:p>
        </p:txBody>
      </p:sp>
      <p:sp>
        <p:nvSpPr>
          <p:cNvPr id="25605" name="Slide Number Placeholder 4">
            <a:extLst>
              <a:ext uri="{FF2B5EF4-FFF2-40B4-BE49-F238E27FC236}">
                <a16:creationId xmlns:a16="http://schemas.microsoft.com/office/drawing/2014/main" id="{0F1BACCD-E33B-4224-8EB3-BD7410012A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7FEB7B4-F919-46D5-8E16-093F6C127F13}" type="slidenum">
              <a:rPr lang="en-US" altLang="en-US" sz="1200">
                <a:solidFill>
                  <a:srgbClr val="898989"/>
                </a:solidFill>
              </a:rPr>
              <a:pPr>
                <a:spcBef>
                  <a:spcPct val="0"/>
                </a:spcBef>
                <a:buFontTx/>
                <a:buNone/>
              </a:pPr>
              <a:t>24</a:t>
            </a:fld>
            <a:endParaRPr lang="en-US" altLang="en-US" sz="1200">
              <a:solidFill>
                <a:srgbClr val="898989"/>
              </a:solidFill>
            </a:endParaRPr>
          </a:p>
        </p:txBody>
      </p:sp>
      <p:pic>
        <p:nvPicPr>
          <p:cNvPr id="25606" name="Picture 7">
            <a:extLst>
              <a:ext uri="{FF2B5EF4-FFF2-40B4-BE49-F238E27FC236}">
                <a16:creationId xmlns:a16="http://schemas.microsoft.com/office/drawing/2014/main" id="{0547C3FD-C7B0-4B2C-90D6-7261BB51C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86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DED59245-CBCD-4077-9DA7-C0D6B0D045C9}"/>
              </a:ext>
            </a:extLst>
          </p:cNvPr>
          <p:cNvSpPr>
            <a:spLocks noGrp="1"/>
          </p:cNvSpPr>
          <p:nvPr>
            <p:ph type="title"/>
          </p:nvPr>
        </p:nvSpPr>
        <p:spPr>
          <a:xfrm>
            <a:off x="457200" y="914400"/>
            <a:ext cx="8229600" cy="569913"/>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When Not to Use a DBMS?</a:t>
            </a:r>
          </a:p>
        </p:txBody>
      </p:sp>
      <p:sp>
        <p:nvSpPr>
          <p:cNvPr id="3" name="Content Placeholder 2">
            <a:extLst>
              <a:ext uri="{FF2B5EF4-FFF2-40B4-BE49-F238E27FC236}">
                <a16:creationId xmlns:a16="http://schemas.microsoft.com/office/drawing/2014/main" id="{1B6432DA-FA90-439A-861D-18438DFC5C9B}"/>
              </a:ext>
            </a:extLst>
          </p:cNvPr>
          <p:cNvSpPr>
            <a:spLocks noGrp="1"/>
          </p:cNvSpPr>
          <p:nvPr>
            <p:ph idx="1"/>
          </p:nvPr>
        </p:nvSpPr>
        <p:spPr/>
        <p:txBody>
          <a:bodyPr/>
          <a:lstStyle/>
          <a:p>
            <a:pPr marL="0" indent="0" algn="just">
              <a:buFont typeface="Arial" panose="020B0604020202020204" pitchFamily="34" charset="0"/>
              <a:buNone/>
              <a:defRPr/>
            </a:pPr>
            <a:r>
              <a:rPr lang="en-IN" b="1" dirty="0">
                <a:latin typeface="Times New Roman" panose="02020603050405020304" pitchFamily="18" charset="0"/>
                <a:cs typeface="Times New Roman" panose="02020603050405020304" pitchFamily="18" charset="0"/>
              </a:rPr>
              <a:t>The overhead costs of using a DBMS are due to the following: </a:t>
            </a:r>
          </a:p>
          <a:p>
            <a:pPr algn="just">
              <a:defRPr/>
            </a:pPr>
            <a:r>
              <a:rPr lang="en-IN" dirty="0">
                <a:latin typeface="Times New Roman" panose="02020603050405020304" pitchFamily="18" charset="0"/>
                <a:cs typeface="Times New Roman" panose="02020603050405020304" pitchFamily="18" charset="0"/>
              </a:rPr>
              <a:t>High initial investment in hardware, software, and training </a:t>
            </a:r>
          </a:p>
          <a:p>
            <a:pPr algn="just">
              <a:defRPr/>
            </a:pPr>
            <a:r>
              <a:rPr lang="en-IN" dirty="0">
                <a:latin typeface="Times New Roman" panose="02020603050405020304" pitchFamily="18" charset="0"/>
                <a:cs typeface="Times New Roman" panose="02020603050405020304" pitchFamily="18" charset="0"/>
              </a:rPr>
              <a:t>The generality that a DBMS provides for defining and processing data </a:t>
            </a:r>
          </a:p>
          <a:p>
            <a:pPr algn="just">
              <a:defRPr/>
            </a:pPr>
            <a:r>
              <a:rPr lang="en-IN" dirty="0">
                <a:latin typeface="Times New Roman" panose="02020603050405020304" pitchFamily="18" charset="0"/>
                <a:cs typeface="Times New Roman" panose="02020603050405020304" pitchFamily="18" charset="0"/>
              </a:rPr>
              <a:t>Overhead for providing security, concurrency control, recovery, and integrity functions</a:t>
            </a:r>
          </a:p>
        </p:txBody>
      </p:sp>
      <p:sp>
        <p:nvSpPr>
          <p:cNvPr id="4" name="Footer Placeholder 3">
            <a:extLst>
              <a:ext uri="{FF2B5EF4-FFF2-40B4-BE49-F238E27FC236}">
                <a16:creationId xmlns:a16="http://schemas.microsoft.com/office/drawing/2014/main" id="{A30D436A-B583-477D-A1D7-E3B4BA23355B}"/>
              </a:ext>
            </a:extLst>
          </p:cNvPr>
          <p:cNvSpPr>
            <a:spLocks noGrp="1"/>
          </p:cNvSpPr>
          <p:nvPr>
            <p:ph type="ftr" sz="quarter" idx="11"/>
          </p:nvPr>
        </p:nvSpPr>
        <p:spPr/>
        <p:txBody>
          <a:bodyPr/>
          <a:lstStyle/>
          <a:p>
            <a:pPr>
              <a:defRPr/>
            </a:pPr>
            <a:r>
              <a:rPr lang="en-US"/>
              <a:t>Dept Of ISE,DSCE</a:t>
            </a:r>
          </a:p>
        </p:txBody>
      </p:sp>
      <p:sp>
        <p:nvSpPr>
          <p:cNvPr id="26629" name="Slide Number Placeholder 4">
            <a:extLst>
              <a:ext uri="{FF2B5EF4-FFF2-40B4-BE49-F238E27FC236}">
                <a16:creationId xmlns:a16="http://schemas.microsoft.com/office/drawing/2014/main" id="{4C9981FA-705D-4C0C-AF9A-934E82DF74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0D70F71-C911-43CA-98FB-463852A9541E}" type="slidenum">
              <a:rPr lang="en-US" altLang="en-US" sz="1200">
                <a:solidFill>
                  <a:srgbClr val="898989"/>
                </a:solidFill>
              </a:rPr>
              <a:pPr>
                <a:spcBef>
                  <a:spcPct val="0"/>
                </a:spcBef>
                <a:buFontTx/>
                <a:buNone/>
              </a:pPr>
              <a:t>25</a:t>
            </a:fld>
            <a:endParaRPr lang="en-US" altLang="en-US" sz="1200">
              <a:solidFill>
                <a:srgbClr val="898989"/>
              </a:solidFill>
            </a:endParaRPr>
          </a:p>
        </p:txBody>
      </p:sp>
      <p:pic>
        <p:nvPicPr>
          <p:cNvPr id="26630" name="Picture 7">
            <a:extLst>
              <a:ext uri="{FF2B5EF4-FFF2-40B4-BE49-F238E27FC236}">
                <a16:creationId xmlns:a16="http://schemas.microsoft.com/office/drawing/2014/main" id="{9160ED95-21E9-4ED2-B0CC-BC32DF64A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86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57E16CB4-98AA-4DD8-8352-BF224DB2806D}"/>
              </a:ext>
            </a:extLst>
          </p:cNvPr>
          <p:cNvSpPr>
            <a:spLocks noGrp="1"/>
          </p:cNvSpPr>
          <p:nvPr>
            <p:ph type="title"/>
          </p:nvPr>
        </p:nvSpPr>
        <p:spPr>
          <a:xfrm>
            <a:off x="457200" y="1066800"/>
            <a:ext cx="8229600" cy="350838"/>
          </a:xfrm>
        </p:spPr>
        <p:txBody>
          <a:bodyPr/>
          <a:lstStyle/>
          <a:p>
            <a:r>
              <a:rPr lang="en-IN" altLang="en-US" sz="2800" b="1">
                <a:solidFill>
                  <a:srgbClr val="C00000"/>
                </a:solidFill>
                <a:latin typeface="Times New Roman" panose="02020603050405020304" pitchFamily="18" charset="0"/>
                <a:cs typeface="Times New Roman" panose="02020603050405020304" pitchFamily="18" charset="0"/>
              </a:rPr>
              <a:t>Data Models, Schemas, and Instances</a:t>
            </a:r>
          </a:p>
        </p:txBody>
      </p:sp>
      <p:sp>
        <p:nvSpPr>
          <p:cNvPr id="27651" name="Content Placeholder 2">
            <a:extLst>
              <a:ext uri="{FF2B5EF4-FFF2-40B4-BE49-F238E27FC236}">
                <a16:creationId xmlns:a16="http://schemas.microsoft.com/office/drawing/2014/main" id="{9E0D643B-14D0-463A-9F77-173BAC73748C}"/>
              </a:ext>
            </a:extLst>
          </p:cNvPr>
          <p:cNvSpPr>
            <a:spLocks noGrp="1"/>
          </p:cNvSpPr>
          <p:nvPr>
            <p:ph idx="1"/>
          </p:nvPr>
        </p:nvSpPr>
        <p:spPr/>
        <p:txBody>
          <a:bodyPr/>
          <a:lstStyle/>
          <a:p>
            <a:r>
              <a:rPr lang="en-IN" altLang="en-US">
                <a:solidFill>
                  <a:srgbClr val="C00000"/>
                </a:solidFill>
              </a:rPr>
              <a:t>Data abstraction </a:t>
            </a:r>
          </a:p>
          <a:p>
            <a:r>
              <a:rPr lang="en-IN" altLang="en-US">
                <a:solidFill>
                  <a:srgbClr val="C00000"/>
                </a:solidFill>
              </a:rPr>
              <a:t>Data model—a </a:t>
            </a:r>
            <a:r>
              <a:rPr lang="en-IN" altLang="en-US"/>
              <a:t>collection of concepts that can be used to describe the structure of a database</a:t>
            </a:r>
          </a:p>
          <a:p>
            <a:r>
              <a:rPr lang="en-IN" altLang="en-US">
                <a:solidFill>
                  <a:srgbClr val="C00000"/>
                </a:solidFill>
              </a:rPr>
              <a:t>Dynamic aspect or behavior of a database application </a:t>
            </a:r>
            <a:r>
              <a:rPr lang="en-IN" altLang="en-US"/>
              <a:t>- allows the database designer to specify a set of valid user-defined operations that are allowed on the database objects.</a:t>
            </a:r>
          </a:p>
        </p:txBody>
      </p:sp>
      <p:sp>
        <p:nvSpPr>
          <p:cNvPr id="4" name="Footer Placeholder 3">
            <a:extLst>
              <a:ext uri="{FF2B5EF4-FFF2-40B4-BE49-F238E27FC236}">
                <a16:creationId xmlns:a16="http://schemas.microsoft.com/office/drawing/2014/main" id="{FA71ACC0-130B-42E3-B50D-0ADF31DEBDA0}"/>
              </a:ext>
            </a:extLst>
          </p:cNvPr>
          <p:cNvSpPr>
            <a:spLocks noGrp="1"/>
          </p:cNvSpPr>
          <p:nvPr>
            <p:ph type="ftr" sz="quarter" idx="11"/>
          </p:nvPr>
        </p:nvSpPr>
        <p:spPr/>
        <p:txBody>
          <a:bodyPr/>
          <a:lstStyle/>
          <a:p>
            <a:pPr>
              <a:defRPr/>
            </a:pPr>
            <a:r>
              <a:rPr lang="en-US"/>
              <a:t>Dept Of ISE,DSCE</a:t>
            </a:r>
          </a:p>
        </p:txBody>
      </p:sp>
      <p:sp>
        <p:nvSpPr>
          <p:cNvPr id="27653" name="Slide Number Placeholder 4">
            <a:extLst>
              <a:ext uri="{FF2B5EF4-FFF2-40B4-BE49-F238E27FC236}">
                <a16:creationId xmlns:a16="http://schemas.microsoft.com/office/drawing/2014/main" id="{2B92B2DC-9617-4859-A317-DE37C06BB97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F2E4422-0B65-4262-9828-599319963DDF}" type="slidenum">
              <a:rPr lang="en-US" altLang="en-US" sz="1200">
                <a:solidFill>
                  <a:srgbClr val="898989"/>
                </a:solidFill>
              </a:rPr>
              <a:pPr>
                <a:spcBef>
                  <a:spcPct val="0"/>
                </a:spcBef>
                <a:buFontTx/>
                <a:buNone/>
              </a:pPr>
              <a:t>26</a:t>
            </a:fld>
            <a:endParaRPr lang="en-US" altLang="en-US" sz="1200">
              <a:solidFill>
                <a:srgbClr val="898989"/>
              </a:solidFill>
            </a:endParaRPr>
          </a:p>
        </p:txBody>
      </p:sp>
      <p:pic>
        <p:nvPicPr>
          <p:cNvPr id="27654" name="Picture 7">
            <a:extLst>
              <a:ext uri="{FF2B5EF4-FFF2-40B4-BE49-F238E27FC236}">
                <a16:creationId xmlns:a16="http://schemas.microsoft.com/office/drawing/2014/main" id="{0DB3A257-C0FF-454B-81BD-93051BE9B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86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98BE920E-A723-4054-AEE1-5DF8061A765D}"/>
              </a:ext>
            </a:extLst>
          </p:cNvPr>
          <p:cNvSpPr>
            <a:spLocks noGrp="1"/>
          </p:cNvSpPr>
          <p:nvPr>
            <p:ph type="title"/>
          </p:nvPr>
        </p:nvSpPr>
        <p:spPr>
          <a:xfrm>
            <a:off x="457200" y="762000"/>
            <a:ext cx="8229600" cy="655638"/>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Categories of Data Models</a:t>
            </a:r>
          </a:p>
        </p:txBody>
      </p:sp>
      <p:sp>
        <p:nvSpPr>
          <p:cNvPr id="28675" name="Content Placeholder 2">
            <a:extLst>
              <a:ext uri="{FF2B5EF4-FFF2-40B4-BE49-F238E27FC236}">
                <a16:creationId xmlns:a16="http://schemas.microsoft.com/office/drawing/2014/main" id="{047E8CD0-22FD-44DB-B63C-471B17C2A8B7}"/>
              </a:ext>
            </a:extLst>
          </p:cNvPr>
          <p:cNvSpPr>
            <a:spLocks noGrp="1"/>
          </p:cNvSpPr>
          <p:nvPr>
            <p:ph idx="1"/>
          </p:nvPr>
        </p:nvSpPr>
        <p:spPr/>
        <p:txBody>
          <a:bodyPr/>
          <a:lstStyle/>
          <a:p>
            <a:r>
              <a:rPr lang="en-IN" altLang="en-US" sz="2800">
                <a:latin typeface="Times New Roman" panose="02020603050405020304" pitchFamily="18" charset="0"/>
                <a:cs typeface="Times New Roman" panose="02020603050405020304" pitchFamily="18" charset="0"/>
              </a:rPr>
              <a:t>High-level or conceptual data models </a:t>
            </a:r>
          </a:p>
          <a:p>
            <a:r>
              <a:rPr lang="en-IN" altLang="en-US" sz="2800">
                <a:latin typeface="Times New Roman" panose="02020603050405020304" pitchFamily="18" charset="0"/>
                <a:cs typeface="Times New Roman" panose="02020603050405020304" pitchFamily="18" charset="0"/>
              </a:rPr>
              <a:t>Low-level or physical data models</a:t>
            </a:r>
          </a:p>
          <a:p>
            <a:r>
              <a:rPr lang="en-IN" altLang="en-US" sz="2800">
                <a:latin typeface="Times New Roman" panose="02020603050405020304" pitchFamily="18" charset="0"/>
                <a:cs typeface="Times New Roman" panose="02020603050405020304" pitchFamily="18" charset="0"/>
              </a:rPr>
              <a:t>Representational (or implementation) data models</a:t>
            </a:r>
          </a:p>
          <a:p>
            <a:r>
              <a:rPr lang="en-IN" altLang="en-US" sz="2800" b="1">
                <a:latin typeface="Times New Roman" panose="02020603050405020304" pitchFamily="18" charset="0"/>
                <a:cs typeface="Times New Roman" panose="02020603050405020304" pitchFamily="18" charset="0"/>
              </a:rPr>
              <a:t>Conceptual data models use concepts such as entities, attributes, and relationships. </a:t>
            </a:r>
          </a:p>
          <a:p>
            <a:r>
              <a:rPr lang="en-IN" altLang="en-US" sz="2800">
                <a:latin typeface="Times New Roman" panose="02020603050405020304" pitchFamily="18" charset="0"/>
                <a:cs typeface="Times New Roman" panose="02020603050405020304" pitchFamily="18" charset="0"/>
              </a:rPr>
              <a:t>Entity </a:t>
            </a:r>
          </a:p>
          <a:p>
            <a:r>
              <a:rPr lang="en-IN" altLang="en-US" sz="2800">
                <a:latin typeface="Times New Roman" panose="02020603050405020304" pitchFamily="18" charset="0"/>
                <a:cs typeface="Times New Roman" panose="02020603050405020304" pitchFamily="18" charset="0"/>
              </a:rPr>
              <a:t>Attribute</a:t>
            </a:r>
          </a:p>
          <a:p>
            <a:r>
              <a:rPr lang="en-IN" altLang="en-US" sz="2800">
                <a:latin typeface="Times New Roman" panose="02020603050405020304" pitchFamily="18" charset="0"/>
                <a:cs typeface="Times New Roman" panose="02020603050405020304" pitchFamily="18" charset="0"/>
              </a:rPr>
              <a:t>Relationship</a:t>
            </a:r>
          </a:p>
          <a:p>
            <a:r>
              <a:rPr lang="en-IN" altLang="en-US" sz="2800">
                <a:latin typeface="Times New Roman" panose="02020603050405020304" pitchFamily="18" charset="0"/>
                <a:cs typeface="Times New Roman" panose="02020603050405020304" pitchFamily="18" charset="0"/>
              </a:rPr>
              <a:t>Entity–relationship model</a:t>
            </a:r>
          </a:p>
          <a:p>
            <a:endParaRPr lang="en-IN" altLang="en-US"/>
          </a:p>
        </p:txBody>
      </p:sp>
      <p:sp>
        <p:nvSpPr>
          <p:cNvPr id="4" name="Footer Placeholder 3">
            <a:extLst>
              <a:ext uri="{FF2B5EF4-FFF2-40B4-BE49-F238E27FC236}">
                <a16:creationId xmlns:a16="http://schemas.microsoft.com/office/drawing/2014/main" id="{11389222-B360-49C8-9BF5-B763A1B9E31D}"/>
              </a:ext>
            </a:extLst>
          </p:cNvPr>
          <p:cNvSpPr>
            <a:spLocks noGrp="1"/>
          </p:cNvSpPr>
          <p:nvPr>
            <p:ph type="ftr" sz="quarter" idx="11"/>
          </p:nvPr>
        </p:nvSpPr>
        <p:spPr/>
        <p:txBody>
          <a:bodyPr/>
          <a:lstStyle/>
          <a:p>
            <a:pPr>
              <a:defRPr/>
            </a:pPr>
            <a:r>
              <a:rPr lang="en-US"/>
              <a:t>Dept Of ISE,DSCE</a:t>
            </a:r>
          </a:p>
        </p:txBody>
      </p:sp>
      <p:sp>
        <p:nvSpPr>
          <p:cNvPr id="28677" name="Slide Number Placeholder 4">
            <a:extLst>
              <a:ext uri="{FF2B5EF4-FFF2-40B4-BE49-F238E27FC236}">
                <a16:creationId xmlns:a16="http://schemas.microsoft.com/office/drawing/2014/main" id="{3B40EE53-16A4-4CEF-86F1-42823362084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73F1FF4-BC6C-41ED-826F-BAC74FDC7E4A}" type="slidenum">
              <a:rPr lang="en-US" altLang="en-US" sz="1200">
                <a:solidFill>
                  <a:srgbClr val="898989"/>
                </a:solidFill>
              </a:rPr>
              <a:pPr>
                <a:spcBef>
                  <a:spcPct val="0"/>
                </a:spcBef>
                <a:buFontTx/>
                <a:buNone/>
              </a:pPr>
              <a:t>27</a:t>
            </a:fld>
            <a:endParaRPr lang="en-US" altLang="en-US" sz="1200">
              <a:solidFill>
                <a:srgbClr val="898989"/>
              </a:solidFill>
            </a:endParaRPr>
          </a:p>
        </p:txBody>
      </p:sp>
      <p:pic>
        <p:nvPicPr>
          <p:cNvPr id="28678" name="Picture 7">
            <a:extLst>
              <a:ext uri="{FF2B5EF4-FFF2-40B4-BE49-F238E27FC236}">
                <a16:creationId xmlns:a16="http://schemas.microsoft.com/office/drawing/2014/main" id="{5504926A-3DF2-430F-9795-9C9302FFF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86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C53A5619-A652-4992-AF5A-8D2EA8E39242}"/>
              </a:ext>
            </a:extLst>
          </p:cNvPr>
          <p:cNvSpPr>
            <a:spLocks noGrp="1"/>
          </p:cNvSpPr>
          <p:nvPr>
            <p:ph type="title"/>
          </p:nvPr>
        </p:nvSpPr>
        <p:spPr>
          <a:xfrm>
            <a:off x="457200" y="571500"/>
            <a:ext cx="8229600" cy="503238"/>
          </a:xfrm>
        </p:spPr>
        <p:txBody>
          <a:bodyPr/>
          <a:lstStyle/>
          <a:p>
            <a:r>
              <a:rPr lang="en-IN" altLang="en-US" sz="2800" b="1">
                <a:solidFill>
                  <a:srgbClr val="C00000"/>
                </a:solidFill>
                <a:latin typeface="Times New Roman" panose="02020603050405020304" pitchFamily="18" charset="0"/>
                <a:cs typeface="Times New Roman" panose="02020603050405020304" pitchFamily="18" charset="0"/>
              </a:rPr>
              <a:t>Categories of Data Models</a:t>
            </a:r>
            <a:endParaRPr lang="en-IN" altLang="en-US" sz="2800"/>
          </a:p>
        </p:txBody>
      </p:sp>
      <p:sp>
        <p:nvSpPr>
          <p:cNvPr id="29699" name="Content Placeholder 2">
            <a:extLst>
              <a:ext uri="{FF2B5EF4-FFF2-40B4-BE49-F238E27FC236}">
                <a16:creationId xmlns:a16="http://schemas.microsoft.com/office/drawing/2014/main" id="{0EE849C7-4C39-4B10-898B-3AE323E34BE3}"/>
              </a:ext>
            </a:extLst>
          </p:cNvPr>
          <p:cNvSpPr>
            <a:spLocks noGrp="1"/>
          </p:cNvSpPr>
          <p:nvPr>
            <p:ph idx="1"/>
          </p:nvPr>
        </p:nvSpPr>
        <p:spPr>
          <a:xfrm>
            <a:off x="455613" y="1201738"/>
            <a:ext cx="8229600" cy="4525962"/>
          </a:xfrm>
        </p:spPr>
        <p:txBody>
          <a:bodyPr/>
          <a:lstStyle/>
          <a:p>
            <a:r>
              <a:rPr lang="en-IN" altLang="en-US" sz="2400">
                <a:latin typeface="Times New Roman" panose="02020603050405020304" pitchFamily="18" charset="0"/>
                <a:cs typeface="Times New Roman" panose="02020603050405020304" pitchFamily="18" charset="0"/>
              </a:rPr>
              <a:t>Representational or implementation data models are the models used most frequently in traditional commercial DBMSs. </a:t>
            </a:r>
          </a:p>
          <a:p>
            <a:r>
              <a:rPr lang="en-IN" altLang="en-US" sz="2400">
                <a:latin typeface="Times New Roman" panose="02020603050405020304" pitchFamily="18" charset="0"/>
                <a:cs typeface="Times New Roman" panose="02020603050405020304" pitchFamily="18" charset="0"/>
              </a:rPr>
              <a:t>They include Relational data model &amp; network and hierarchical models</a:t>
            </a:r>
          </a:p>
          <a:p>
            <a:r>
              <a:rPr lang="en-IN" altLang="en-US" sz="2400">
                <a:latin typeface="Times New Roman" panose="02020603050405020304" pitchFamily="18" charset="0"/>
                <a:cs typeface="Times New Roman" panose="02020603050405020304" pitchFamily="18" charset="0"/>
              </a:rPr>
              <a:t>Representational data models represent data by using record structures and hence are sometimes called record-based data models.</a:t>
            </a:r>
          </a:p>
          <a:p>
            <a:r>
              <a:rPr lang="en-IN" altLang="en-US" sz="2400" b="1">
                <a:solidFill>
                  <a:srgbClr val="C00000"/>
                </a:solidFill>
                <a:latin typeface="Times New Roman" panose="02020603050405020304" pitchFamily="18" charset="0"/>
                <a:cs typeface="Times New Roman" panose="02020603050405020304" pitchFamily="18" charset="0"/>
              </a:rPr>
              <a:t>Access path </a:t>
            </a:r>
            <a:r>
              <a:rPr lang="en-IN" altLang="en-US" sz="2400">
                <a:latin typeface="Times New Roman" panose="02020603050405020304" pitchFamily="18" charset="0"/>
                <a:cs typeface="Times New Roman" panose="02020603050405020304" pitchFamily="18" charset="0"/>
              </a:rPr>
              <a:t>is a search structure that makes the search for particular database records efficient.</a:t>
            </a:r>
          </a:p>
          <a:p>
            <a:r>
              <a:rPr lang="en-IN" altLang="en-US" sz="2400" b="1">
                <a:solidFill>
                  <a:srgbClr val="C00000"/>
                </a:solidFill>
                <a:latin typeface="Times New Roman" panose="02020603050405020304" pitchFamily="18" charset="0"/>
                <a:cs typeface="Times New Roman" panose="02020603050405020304" pitchFamily="18" charset="0"/>
              </a:rPr>
              <a:t>An index </a:t>
            </a:r>
            <a:r>
              <a:rPr lang="en-IN" altLang="en-US" sz="2400">
                <a:latin typeface="Times New Roman" panose="02020603050405020304" pitchFamily="18" charset="0"/>
                <a:cs typeface="Times New Roman" panose="02020603050405020304" pitchFamily="18" charset="0"/>
              </a:rPr>
              <a:t>is an example of an access path that allows direct access to data using an index term or a keyword. </a:t>
            </a:r>
          </a:p>
        </p:txBody>
      </p:sp>
      <p:sp>
        <p:nvSpPr>
          <p:cNvPr id="4" name="Footer Placeholder 3">
            <a:extLst>
              <a:ext uri="{FF2B5EF4-FFF2-40B4-BE49-F238E27FC236}">
                <a16:creationId xmlns:a16="http://schemas.microsoft.com/office/drawing/2014/main" id="{7D6D8794-940D-4A72-9509-774C387F59FD}"/>
              </a:ext>
            </a:extLst>
          </p:cNvPr>
          <p:cNvSpPr>
            <a:spLocks noGrp="1"/>
          </p:cNvSpPr>
          <p:nvPr>
            <p:ph type="ftr" sz="quarter" idx="11"/>
          </p:nvPr>
        </p:nvSpPr>
        <p:spPr/>
        <p:txBody>
          <a:bodyPr/>
          <a:lstStyle/>
          <a:p>
            <a:pPr>
              <a:defRPr/>
            </a:pPr>
            <a:r>
              <a:rPr lang="en-US"/>
              <a:t>Dept Of ISE,DSCE</a:t>
            </a:r>
          </a:p>
        </p:txBody>
      </p:sp>
      <p:sp>
        <p:nvSpPr>
          <p:cNvPr id="29701" name="Slide Number Placeholder 4">
            <a:extLst>
              <a:ext uri="{FF2B5EF4-FFF2-40B4-BE49-F238E27FC236}">
                <a16:creationId xmlns:a16="http://schemas.microsoft.com/office/drawing/2014/main" id="{A0CBECE3-2A8F-40AC-BAF9-6AA23EA6C48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AB10BC6-BA64-47AF-8CBA-2F5E2CD9B1F8}" type="slidenum">
              <a:rPr lang="en-US" altLang="en-US" sz="1200">
                <a:solidFill>
                  <a:srgbClr val="898989"/>
                </a:solidFill>
              </a:rPr>
              <a:pPr>
                <a:spcBef>
                  <a:spcPct val="0"/>
                </a:spcBef>
                <a:buFontTx/>
                <a:buNone/>
              </a:pPr>
              <a:t>28</a:t>
            </a:fld>
            <a:endParaRPr lang="en-US" altLang="en-US" sz="1200">
              <a:solidFill>
                <a:srgbClr val="898989"/>
              </a:solidFill>
            </a:endParaRPr>
          </a:p>
        </p:txBody>
      </p:sp>
      <p:pic>
        <p:nvPicPr>
          <p:cNvPr id="29702" name="Picture 7">
            <a:extLst>
              <a:ext uri="{FF2B5EF4-FFF2-40B4-BE49-F238E27FC236}">
                <a16:creationId xmlns:a16="http://schemas.microsoft.com/office/drawing/2014/main" id="{199475ED-F7BC-4C00-8F12-99582D017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86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833E0AE7-20C0-434E-B794-A7F9CEC7BBDD}"/>
              </a:ext>
            </a:extLst>
          </p:cNvPr>
          <p:cNvSpPr>
            <a:spLocks noGrp="1"/>
          </p:cNvSpPr>
          <p:nvPr>
            <p:ph type="title"/>
          </p:nvPr>
        </p:nvSpPr>
        <p:spPr>
          <a:xfrm>
            <a:off x="228600" y="622300"/>
            <a:ext cx="8229600" cy="723900"/>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Schemas, Instances, and Database State</a:t>
            </a:r>
          </a:p>
        </p:txBody>
      </p:sp>
      <p:sp>
        <p:nvSpPr>
          <p:cNvPr id="30723" name="Content Placeholder 2">
            <a:extLst>
              <a:ext uri="{FF2B5EF4-FFF2-40B4-BE49-F238E27FC236}">
                <a16:creationId xmlns:a16="http://schemas.microsoft.com/office/drawing/2014/main" id="{DC0B4537-86BF-411C-B4A1-8146C63C98F7}"/>
              </a:ext>
            </a:extLst>
          </p:cNvPr>
          <p:cNvSpPr>
            <a:spLocks noGrp="1"/>
          </p:cNvSpPr>
          <p:nvPr>
            <p:ph idx="1"/>
          </p:nvPr>
        </p:nvSpPr>
        <p:spPr>
          <a:xfrm>
            <a:off x="457200" y="1343025"/>
            <a:ext cx="8229600" cy="4525963"/>
          </a:xfrm>
        </p:spPr>
        <p:txBody>
          <a:bodyPr/>
          <a:lstStyle/>
          <a:p>
            <a:pPr algn="just"/>
            <a:r>
              <a:rPr lang="en-IN" altLang="en-US" sz="2000">
                <a:latin typeface="Times New Roman" panose="02020603050405020304" pitchFamily="18" charset="0"/>
                <a:cs typeface="Times New Roman" panose="02020603050405020304" pitchFamily="18" charset="0"/>
              </a:rPr>
              <a:t>The description of a database is called the </a:t>
            </a:r>
            <a:r>
              <a:rPr lang="en-IN" altLang="en-US" sz="2000" b="1">
                <a:solidFill>
                  <a:srgbClr val="C00000"/>
                </a:solidFill>
                <a:latin typeface="Times New Roman" panose="02020603050405020304" pitchFamily="18" charset="0"/>
                <a:cs typeface="Times New Roman" panose="02020603050405020304" pitchFamily="18" charset="0"/>
              </a:rPr>
              <a:t>database schema</a:t>
            </a:r>
            <a:r>
              <a:rPr lang="en-IN" altLang="en-US" sz="2000">
                <a:latin typeface="Times New Roman" panose="02020603050405020304" pitchFamily="18" charset="0"/>
                <a:cs typeface="Times New Roman" panose="02020603050405020304" pitchFamily="18" charset="0"/>
              </a:rPr>
              <a:t>, which is specified during database design and is not expected to change frequently.</a:t>
            </a:r>
          </a:p>
          <a:p>
            <a:pPr algn="just"/>
            <a:r>
              <a:rPr lang="en-IN" altLang="en-US" sz="2000">
                <a:latin typeface="Times New Roman" panose="02020603050405020304" pitchFamily="18" charset="0"/>
                <a:cs typeface="Times New Roman" panose="02020603050405020304" pitchFamily="18" charset="0"/>
              </a:rPr>
              <a:t>A displayed schema is called a </a:t>
            </a:r>
            <a:r>
              <a:rPr lang="en-IN" altLang="en-US" sz="2000" b="1">
                <a:solidFill>
                  <a:srgbClr val="C00000"/>
                </a:solidFill>
                <a:latin typeface="Times New Roman" panose="02020603050405020304" pitchFamily="18" charset="0"/>
                <a:cs typeface="Times New Roman" panose="02020603050405020304" pitchFamily="18" charset="0"/>
              </a:rPr>
              <a:t>schema diagram.</a:t>
            </a:r>
          </a:p>
          <a:p>
            <a:pPr algn="just"/>
            <a:endParaRPr lang="en-IN" altLang="en-US" sz="2800" b="1">
              <a:solidFill>
                <a:srgbClr val="C00000"/>
              </a:solidFill>
            </a:endParaRPr>
          </a:p>
          <a:p>
            <a:pPr algn="just"/>
            <a:endParaRPr lang="en-IN" altLang="en-US" sz="2800" b="1">
              <a:solidFill>
                <a:srgbClr val="C0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CF75B63-CEE4-446E-89CE-45681D5E96D5}"/>
              </a:ext>
            </a:extLst>
          </p:cNvPr>
          <p:cNvSpPr>
            <a:spLocks noGrp="1"/>
          </p:cNvSpPr>
          <p:nvPr>
            <p:ph type="ftr" sz="quarter" idx="11"/>
          </p:nvPr>
        </p:nvSpPr>
        <p:spPr/>
        <p:txBody>
          <a:bodyPr/>
          <a:lstStyle/>
          <a:p>
            <a:pPr>
              <a:defRPr/>
            </a:pPr>
            <a:r>
              <a:rPr lang="en-US"/>
              <a:t>Dept Of ISE,DSCE</a:t>
            </a:r>
          </a:p>
        </p:txBody>
      </p:sp>
      <p:sp>
        <p:nvSpPr>
          <p:cNvPr id="30725" name="Slide Number Placeholder 4">
            <a:extLst>
              <a:ext uri="{FF2B5EF4-FFF2-40B4-BE49-F238E27FC236}">
                <a16:creationId xmlns:a16="http://schemas.microsoft.com/office/drawing/2014/main" id="{209AF17D-D41A-4569-A03B-70ADF779F34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5D870CB-F60C-4891-97EA-B2BCB1E4B815}" type="slidenum">
              <a:rPr lang="en-US" altLang="en-US" sz="1200">
                <a:solidFill>
                  <a:srgbClr val="898989"/>
                </a:solidFill>
              </a:rPr>
              <a:pPr>
                <a:spcBef>
                  <a:spcPct val="0"/>
                </a:spcBef>
                <a:buFontTx/>
                <a:buNone/>
              </a:pPr>
              <a:t>29</a:t>
            </a:fld>
            <a:endParaRPr lang="en-US" altLang="en-US" sz="1200">
              <a:solidFill>
                <a:srgbClr val="898989"/>
              </a:solidFill>
            </a:endParaRPr>
          </a:p>
        </p:txBody>
      </p:sp>
      <p:pic>
        <p:nvPicPr>
          <p:cNvPr id="30726" name="Picture 7">
            <a:extLst>
              <a:ext uri="{FF2B5EF4-FFF2-40B4-BE49-F238E27FC236}">
                <a16:creationId xmlns:a16="http://schemas.microsoft.com/office/drawing/2014/main" id="{01706761-B0E8-4D22-B6CC-646CEE3BB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86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8">
            <a:extLst>
              <a:ext uri="{FF2B5EF4-FFF2-40B4-BE49-F238E27FC236}">
                <a16:creationId xmlns:a16="http://schemas.microsoft.com/office/drawing/2014/main" id="{7D1171FC-BD7D-4C38-801A-F6C4DBF09F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514600"/>
            <a:ext cx="4953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27C763DD-D742-44D9-80B5-32064EA391A4}"/>
              </a:ext>
            </a:extLst>
          </p:cNvPr>
          <p:cNvGraphicFramePr>
            <a:graphicFrameLocks noGrp="1"/>
          </p:cNvGraphicFramePr>
          <p:nvPr>
            <p:ph sz="half" idx="2"/>
          </p:nvPr>
        </p:nvGraphicFramePr>
        <p:xfrm>
          <a:off x="533400" y="1828800"/>
          <a:ext cx="8229600" cy="2662238"/>
        </p:xfrm>
        <a:graphic>
          <a:graphicData uri="http://schemas.openxmlformats.org/drawingml/2006/table">
            <a:tbl>
              <a:tblPr>
                <a:tableStyleId>{5C22544A-7EE6-4342-B048-85BDC9FD1C3A}</a:tableStyleId>
              </a:tblPr>
              <a:tblGrid>
                <a:gridCol w="967652">
                  <a:extLst>
                    <a:ext uri="{9D8B030D-6E8A-4147-A177-3AD203B41FA5}">
                      <a16:colId xmlns:a16="http://schemas.microsoft.com/office/drawing/2014/main" val="20000"/>
                    </a:ext>
                  </a:extLst>
                </a:gridCol>
                <a:gridCol w="7261948">
                  <a:extLst>
                    <a:ext uri="{9D8B030D-6E8A-4147-A177-3AD203B41FA5}">
                      <a16:colId xmlns:a16="http://schemas.microsoft.com/office/drawing/2014/main" val="20001"/>
                    </a:ext>
                  </a:extLst>
                </a:gridCol>
              </a:tblGrid>
              <a:tr h="1026352">
                <a:tc>
                  <a:txBody>
                    <a:bodyPr/>
                    <a:lstStyle/>
                    <a:p>
                      <a:pPr>
                        <a:lnSpc>
                          <a:spcPct val="100000"/>
                        </a:lnSpc>
                        <a:spcAft>
                          <a:spcPts val="0"/>
                        </a:spcAft>
                      </a:pPr>
                      <a:r>
                        <a:rPr lang="en-US" sz="2000" dirty="0">
                          <a:effectLst/>
                          <a:latin typeface="Times New Roman" panose="02020603050405020304" pitchFamily="18" charset="0"/>
                          <a:cs typeface="Times New Roman" panose="02020603050405020304" pitchFamily="18" charset="0"/>
                        </a:rPr>
                        <a:t>CO1</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55" marR="68580" marT="0" marB="0" anchor="ctr"/>
                </a:tc>
                <a:tc>
                  <a:txBody>
                    <a:bodyPr/>
                    <a:lstStyle/>
                    <a:p>
                      <a:pPr marL="0" marR="0" algn="just">
                        <a:lnSpc>
                          <a:spcPct val="115000"/>
                        </a:lnSpc>
                        <a:spcBef>
                          <a:spcPts val="0"/>
                        </a:spcBef>
                        <a:spcAft>
                          <a:spcPts val="1000"/>
                        </a:spcAft>
                      </a:pPr>
                      <a:r>
                        <a:rPr lang="en-US" sz="2000" dirty="0">
                          <a:effectLst/>
                          <a:latin typeface="Times New Roman"/>
                          <a:ea typeface="Times New Roman"/>
                          <a:cs typeface="Times New Roman"/>
                        </a:rPr>
                        <a:t>Interpret and explore the related concepts of database management systems and transactions.</a:t>
                      </a:r>
                      <a:endParaRPr lang="en-US" sz="2000" dirty="0">
                        <a:effectLst/>
                        <a:latin typeface="Calibri"/>
                        <a:ea typeface="Times New Roman"/>
                        <a:cs typeface="Times New Roman"/>
                      </a:endParaRPr>
                    </a:p>
                  </a:txBody>
                  <a:tcPr marL="68580" marR="68580" marT="0" marB="0" anchor="b"/>
                </a:tc>
                <a:extLst>
                  <a:ext uri="{0D108BD9-81ED-4DB2-BD59-A6C34878D82A}">
                    <a16:rowId xmlns:a16="http://schemas.microsoft.com/office/drawing/2014/main" val="10000"/>
                  </a:ext>
                </a:extLst>
              </a:tr>
              <a:tr h="609536">
                <a:tc>
                  <a:txBody>
                    <a:bodyPr/>
                    <a:lstStyle/>
                    <a:p>
                      <a:pPr>
                        <a:lnSpc>
                          <a:spcPct val="100000"/>
                        </a:lnSpc>
                        <a:spcAft>
                          <a:spcPts val="0"/>
                        </a:spcAft>
                      </a:pPr>
                      <a:r>
                        <a:rPr lang="en-US" sz="2000">
                          <a:effectLst/>
                          <a:latin typeface="Times New Roman" panose="02020603050405020304" pitchFamily="18" charset="0"/>
                          <a:cs typeface="Times New Roman" panose="02020603050405020304" pitchFamily="18" charset="0"/>
                        </a:rPr>
                        <a:t>CO2</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55" marR="68580" marT="0" marB="0" anchor="ctr"/>
                </a:tc>
                <a:tc>
                  <a:txBody>
                    <a:bodyPr/>
                    <a:lstStyle/>
                    <a:p>
                      <a:pPr marL="0" marR="0" algn="just">
                        <a:lnSpc>
                          <a:spcPct val="115000"/>
                        </a:lnSpc>
                        <a:spcBef>
                          <a:spcPts val="0"/>
                        </a:spcBef>
                        <a:spcAft>
                          <a:spcPts val="1000"/>
                        </a:spcAft>
                      </a:pPr>
                      <a:r>
                        <a:rPr lang="en-US" sz="2000">
                          <a:effectLst/>
                          <a:latin typeface="Times New Roman"/>
                          <a:ea typeface="Times New Roman"/>
                          <a:cs typeface="Times New Roman"/>
                        </a:rPr>
                        <a:t>Apply database design models to real time scenarios.</a:t>
                      </a:r>
                      <a:endParaRPr lang="en-US" sz="2000">
                        <a:effectLst/>
                        <a:latin typeface="Calibri"/>
                        <a:ea typeface="Times New Roman"/>
                        <a:cs typeface="Times New Roman"/>
                      </a:endParaRPr>
                    </a:p>
                  </a:txBody>
                  <a:tcPr marL="68580" marR="68580" marT="0" marB="0" anchor="b"/>
                </a:tc>
                <a:extLst>
                  <a:ext uri="{0D108BD9-81ED-4DB2-BD59-A6C34878D82A}">
                    <a16:rowId xmlns:a16="http://schemas.microsoft.com/office/drawing/2014/main" val="10001"/>
                  </a:ext>
                </a:extLst>
              </a:tr>
              <a:tr h="501965">
                <a:tc>
                  <a:txBody>
                    <a:bodyPr/>
                    <a:lstStyle/>
                    <a:p>
                      <a:pPr>
                        <a:lnSpc>
                          <a:spcPct val="100000"/>
                        </a:lnSpc>
                        <a:spcAft>
                          <a:spcPts val="0"/>
                        </a:spcAft>
                      </a:pPr>
                      <a:r>
                        <a:rPr lang="en-US" sz="2000">
                          <a:effectLst/>
                          <a:latin typeface="Times New Roman" panose="02020603050405020304" pitchFamily="18" charset="0"/>
                          <a:cs typeface="Times New Roman" panose="02020603050405020304" pitchFamily="18" charset="0"/>
                        </a:rPr>
                        <a:t>CO3</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55" marR="68580" marT="0" marB="0" anchor="ctr"/>
                </a:tc>
                <a:tc>
                  <a:txBody>
                    <a:bodyPr/>
                    <a:lstStyle/>
                    <a:p>
                      <a:pPr marL="0" marR="0" algn="just">
                        <a:lnSpc>
                          <a:spcPct val="115000"/>
                        </a:lnSpc>
                        <a:spcBef>
                          <a:spcPts val="0"/>
                        </a:spcBef>
                        <a:spcAft>
                          <a:spcPts val="1000"/>
                        </a:spcAft>
                      </a:pPr>
                      <a:r>
                        <a:rPr lang="en-US" sz="2000">
                          <a:effectLst/>
                          <a:latin typeface="Times New Roman"/>
                          <a:ea typeface="Times New Roman"/>
                          <a:cs typeface="Times New Roman"/>
                        </a:rPr>
                        <a:t>Practice and apply SQL to the specified requirements</a:t>
                      </a:r>
                      <a:endParaRPr lang="en-US" sz="2000">
                        <a:effectLst/>
                        <a:latin typeface="Calibri"/>
                        <a:ea typeface="Times New Roman"/>
                        <a:cs typeface="Times New Roman"/>
                      </a:endParaRPr>
                    </a:p>
                  </a:txBody>
                  <a:tcPr marL="68580" marR="68580" marT="0" marB="0" anchor="b"/>
                </a:tc>
                <a:extLst>
                  <a:ext uri="{0D108BD9-81ED-4DB2-BD59-A6C34878D82A}">
                    <a16:rowId xmlns:a16="http://schemas.microsoft.com/office/drawing/2014/main" val="10002"/>
                  </a:ext>
                </a:extLst>
              </a:tr>
              <a:tr h="524386">
                <a:tc>
                  <a:txBody>
                    <a:bodyPr/>
                    <a:lstStyle/>
                    <a:p>
                      <a:pPr>
                        <a:lnSpc>
                          <a:spcPct val="100000"/>
                        </a:lnSpc>
                        <a:spcAft>
                          <a:spcPts val="0"/>
                        </a:spcAft>
                      </a:pPr>
                      <a:r>
                        <a:rPr lang="en-US" sz="2000">
                          <a:effectLst/>
                          <a:latin typeface="Times New Roman" panose="02020603050405020304" pitchFamily="18" charset="0"/>
                          <a:cs typeface="Times New Roman" panose="02020603050405020304" pitchFamily="18" charset="0"/>
                        </a:rPr>
                        <a:t>CO4</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1755" marR="68580" marT="0" marB="0" anchor="ctr"/>
                </a:tc>
                <a:tc>
                  <a:txBody>
                    <a:bodyPr/>
                    <a:lstStyle/>
                    <a:p>
                      <a:pPr marL="0" marR="0" algn="just">
                        <a:lnSpc>
                          <a:spcPct val="115000"/>
                        </a:lnSpc>
                        <a:spcBef>
                          <a:spcPts val="0"/>
                        </a:spcBef>
                        <a:spcAft>
                          <a:spcPts val="1000"/>
                        </a:spcAft>
                      </a:pPr>
                      <a:r>
                        <a:rPr lang="en-US" sz="2000" dirty="0">
                          <a:effectLst/>
                          <a:latin typeface="Times New Roman"/>
                          <a:ea typeface="Times New Roman"/>
                          <a:cs typeface="Times New Roman"/>
                        </a:rPr>
                        <a:t>Develop applications using relational and NoSQL database.</a:t>
                      </a:r>
                      <a:endParaRPr lang="en-US" sz="2000" dirty="0">
                        <a:effectLst/>
                        <a:latin typeface="Calibri"/>
                        <a:ea typeface="Times New Roman"/>
                        <a:cs typeface="Times New Roman"/>
                      </a:endParaRPr>
                    </a:p>
                  </a:txBody>
                  <a:tcPr marL="68580" marR="68580" marT="0" marB="0" anchor="b"/>
                </a:tc>
                <a:extLst>
                  <a:ext uri="{0D108BD9-81ED-4DB2-BD59-A6C34878D82A}">
                    <a16:rowId xmlns:a16="http://schemas.microsoft.com/office/drawing/2014/main" val="10003"/>
                  </a:ext>
                </a:extLst>
              </a:tr>
            </a:tbl>
          </a:graphicData>
        </a:graphic>
      </p:graphicFrame>
      <p:sp>
        <p:nvSpPr>
          <p:cNvPr id="4115" name="Slide Number Placeholder 4">
            <a:extLst>
              <a:ext uri="{FF2B5EF4-FFF2-40B4-BE49-F238E27FC236}">
                <a16:creationId xmlns:a16="http://schemas.microsoft.com/office/drawing/2014/main" id="{E0FDAC1C-5BB0-4A64-8406-8BEEC4F5164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53521DA-106C-46BD-B1E1-CF69657BD650}" type="slidenum">
              <a:rPr lang="en-US" altLang="en-US" sz="1200">
                <a:solidFill>
                  <a:srgbClr val="898989"/>
                </a:solidFill>
              </a:rPr>
              <a:pPr>
                <a:spcBef>
                  <a:spcPct val="0"/>
                </a:spcBef>
                <a:buFontTx/>
                <a:buNone/>
              </a:pPr>
              <a:t>3</a:t>
            </a:fld>
            <a:endParaRPr lang="en-US" altLang="en-US" sz="1200">
              <a:solidFill>
                <a:srgbClr val="898989"/>
              </a:solidFill>
            </a:endParaRPr>
          </a:p>
        </p:txBody>
      </p:sp>
      <p:sp>
        <p:nvSpPr>
          <p:cNvPr id="4116" name="Title 7">
            <a:extLst>
              <a:ext uri="{FF2B5EF4-FFF2-40B4-BE49-F238E27FC236}">
                <a16:creationId xmlns:a16="http://schemas.microsoft.com/office/drawing/2014/main" id="{0DF853E7-9F1E-44BC-A82B-971287B0B5A2}"/>
              </a:ext>
            </a:extLst>
          </p:cNvPr>
          <p:cNvSpPr txBox="1">
            <a:spLocks/>
          </p:cNvSpPr>
          <p:nvPr/>
        </p:nvSpPr>
        <p:spPr bwMode="auto">
          <a:xfrm>
            <a:off x="1828800" y="709613"/>
            <a:ext cx="541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b="1">
                <a:solidFill>
                  <a:srgbClr val="C00000"/>
                </a:solidFill>
                <a:latin typeface="Times New Roman" panose="02020603050405020304" pitchFamily="18" charset="0"/>
                <a:cs typeface="Times New Roman" panose="02020603050405020304" pitchFamily="18" charset="0"/>
              </a:rPr>
              <a:t>Course Outcomes</a:t>
            </a:r>
            <a:endParaRPr lang="en-US" altLang="en-US">
              <a:solidFill>
                <a:srgbClr val="C00000"/>
              </a:solidFill>
              <a:latin typeface="Times New Roman" panose="02020603050405020304" pitchFamily="18" charset="0"/>
              <a:cs typeface="Times New Roman" panose="02020603050405020304" pitchFamily="18" charset="0"/>
            </a:endParaRPr>
          </a:p>
        </p:txBody>
      </p:sp>
      <p:pic>
        <p:nvPicPr>
          <p:cNvPr id="4117" name="Picture 7">
            <a:extLst>
              <a:ext uri="{FF2B5EF4-FFF2-40B4-BE49-F238E27FC236}">
                <a16:creationId xmlns:a16="http://schemas.microsoft.com/office/drawing/2014/main" id="{0E27626D-30E4-449B-8FB2-8CA16615B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55563"/>
            <a:ext cx="190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E533D167-DDAB-4C54-9298-E6BE18D38CCD}"/>
              </a:ext>
            </a:extLst>
          </p:cNvPr>
          <p:cNvSpPr>
            <a:spLocks noGrp="1"/>
          </p:cNvSpPr>
          <p:nvPr>
            <p:ph type="ftr" sz="quarter" idx="11"/>
          </p:nvPr>
        </p:nvSpPr>
        <p:spPr/>
        <p:txBody>
          <a:bodyPr/>
          <a:lstStyle/>
          <a:p>
            <a:pPr>
              <a:defRPr/>
            </a:pPr>
            <a:r>
              <a:rPr lang="en-US"/>
              <a:t>Dept Of ISE,DSCE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4FD46AC2-58F9-4DD5-8510-94DCA93D11D2}"/>
              </a:ext>
            </a:extLst>
          </p:cNvPr>
          <p:cNvSpPr>
            <a:spLocks noGrp="1"/>
          </p:cNvSpPr>
          <p:nvPr>
            <p:ph type="title"/>
          </p:nvPr>
        </p:nvSpPr>
        <p:spPr>
          <a:xfrm>
            <a:off x="228600" y="684213"/>
            <a:ext cx="8229600" cy="427037"/>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Schemas, Instances, and Database State</a:t>
            </a:r>
            <a:endParaRPr lang="en-IN" altLang="en-US" sz="2400"/>
          </a:p>
        </p:txBody>
      </p:sp>
      <p:sp>
        <p:nvSpPr>
          <p:cNvPr id="31747" name="Content Placeholder 2">
            <a:extLst>
              <a:ext uri="{FF2B5EF4-FFF2-40B4-BE49-F238E27FC236}">
                <a16:creationId xmlns:a16="http://schemas.microsoft.com/office/drawing/2014/main" id="{F58D05AC-3B65-463F-9C9C-6F072071DB32}"/>
              </a:ext>
            </a:extLst>
          </p:cNvPr>
          <p:cNvSpPr>
            <a:spLocks noGrp="1"/>
          </p:cNvSpPr>
          <p:nvPr>
            <p:ph idx="1"/>
          </p:nvPr>
        </p:nvSpPr>
        <p:spPr>
          <a:xfrm>
            <a:off x="457200" y="1314450"/>
            <a:ext cx="8229600" cy="4525963"/>
          </a:xfrm>
        </p:spPr>
        <p:txBody>
          <a:bodyPr/>
          <a:lstStyle/>
          <a:p>
            <a:pPr algn="just">
              <a:lnSpc>
                <a:spcPct val="150000"/>
              </a:lnSpc>
            </a:pPr>
            <a:r>
              <a:rPr lang="en-IN" altLang="en-US" sz="2000">
                <a:latin typeface="Times New Roman" panose="02020603050405020304" pitchFamily="18" charset="0"/>
                <a:cs typeface="Times New Roman" panose="02020603050405020304" pitchFamily="18" charset="0"/>
              </a:rPr>
              <a:t>Each object in the schema—such as STUDENT or COURSE—a </a:t>
            </a:r>
            <a:r>
              <a:rPr lang="en-IN" altLang="en-US" sz="2000" b="1">
                <a:solidFill>
                  <a:srgbClr val="C00000"/>
                </a:solidFill>
                <a:latin typeface="Times New Roman" panose="02020603050405020304" pitchFamily="18" charset="0"/>
                <a:cs typeface="Times New Roman" panose="02020603050405020304" pitchFamily="18" charset="0"/>
              </a:rPr>
              <a:t>schema construct</a:t>
            </a:r>
            <a:r>
              <a:rPr lang="en-IN" altLang="en-US" sz="2000" b="1">
                <a:latin typeface="Times New Roman" panose="02020603050405020304" pitchFamily="18" charset="0"/>
                <a:cs typeface="Times New Roman" panose="02020603050405020304" pitchFamily="18" charset="0"/>
              </a:rPr>
              <a:t>.</a:t>
            </a:r>
          </a:p>
          <a:p>
            <a:pPr algn="just">
              <a:lnSpc>
                <a:spcPct val="150000"/>
              </a:lnSpc>
            </a:pPr>
            <a:r>
              <a:rPr lang="en-IN" altLang="en-US" sz="2000">
                <a:latin typeface="Times New Roman" panose="02020603050405020304" pitchFamily="18" charset="0"/>
                <a:cs typeface="Times New Roman" panose="02020603050405020304" pitchFamily="18" charset="0"/>
              </a:rPr>
              <a:t>The data in the database at a particular moment in time is called a </a:t>
            </a:r>
            <a:r>
              <a:rPr lang="en-IN" altLang="en-US" sz="2000" b="1">
                <a:solidFill>
                  <a:srgbClr val="C00000"/>
                </a:solidFill>
                <a:latin typeface="Times New Roman" panose="02020603050405020304" pitchFamily="18" charset="0"/>
                <a:cs typeface="Times New Roman" panose="02020603050405020304" pitchFamily="18" charset="0"/>
              </a:rPr>
              <a:t>database state or snapshot</a:t>
            </a:r>
            <a:r>
              <a:rPr lang="en-IN" altLang="en-US" sz="2000">
                <a:latin typeface="Times New Roman" panose="02020603050405020304" pitchFamily="18" charset="0"/>
                <a:cs typeface="Times New Roman" panose="02020603050405020304" pitchFamily="18" charset="0"/>
              </a:rPr>
              <a:t>. It is also called the </a:t>
            </a:r>
            <a:r>
              <a:rPr lang="en-IN" altLang="en-US" sz="2000" b="1">
                <a:solidFill>
                  <a:srgbClr val="C00000"/>
                </a:solidFill>
                <a:latin typeface="Times New Roman" panose="02020603050405020304" pitchFamily="18" charset="0"/>
                <a:cs typeface="Times New Roman" panose="02020603050405020304" pitchFamily="18" charset="0"/>
              </a:rPr>
              <a:t>current set of occurrences or instances in the database</a:t>
            </a:r>
            <a:r>
              <a:rPr lang="en-IN" altLang="en-US" sz="2000">
                <a:latin typeface="Times New Roman" panose="02020603050405020304" pitchFamily="18" charset="0"/>
                <a:cs typeface="Times New Roman" panose="02020603050405020304" pitchFamily="18" charset="0"/>
              </a:rPr>
              <a:t>.</a:t>
            </a:r>
          </a:p>
          <a:p>
            <a:pPr algn="just">
              <a:lnSpc>
                <a:spcPct val="150000"/>
              </a:lnSpc>
            </a:pPr>
            <a:r>
              <a:rPr lang="en-IN" altLang="en-US" sz="2000">
                <a:latin typeface="Times New Roman" panose="02020603050405020304" pitchFamily="18" charset="0"/>
                <a:cs typeface="Times New Roman" panose="02020603050405020304" pitchFamily="18" charset="0"/>
              </a:rPr>
              <a:t>The </a:t>
            </a:r>
            <a:r>
              <a:rPr lang="en-IN" altLang="en-US" sz="2000" b="1">
                <a:latin typeface="Times New Roman" panose="02020603050405020304" pitchFamily="18" charset="0"/>
                <a:cs typeface="Times New Roman" panose="02020603050405020304" pitchFamily="18" charset="0"/>
              </a:rPr>
              <a:t>distinction between database schema and database state </a:t>
            </a:r>
            <a:r>
              <a:rPr lang="en-IN" altLang="en-US" sz="2000">
                <a:latin typeface="Times New Roman" panose="02020603050405020304" pitchFamily="18" charset="0"/>
                <a:cs typeface="Times New Roman" panose="02020603050405020304" pitchFamily="18" charset="0"/>
              </a:rPr>
              <a:t>is very important. When we define a new database, we specify its database schema only to the DBMS. At this point, the corresponding database state is the empty state with no data. We get the initial state of the database when the database is first populated or loaded with the initial data. </a:t>
            </a:r>
            <a:endParaRPr lang="en-IN" altLang="en-US" sz="2000" b="1">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D5A47C5-5D95-4908-BECF-C8B0AEB73D0E}"/>
              </a:ext>
            </a:extLst>
          </p:cNvPr>
          <p:cNvSpPr>
            <a:spLocks noGrp="1"/>
          </p:cNvSpPr>
          <p:nvPr>
            <p:ph type="ftr" sz="quarter" idx="11"/>
          </p:nvPr>
        </p:nvSpPr>
        <p:spPr/>
        <p:txBody>
          <a:bodyPr/>
          <a:lstStyle/>
          <a:p>
            <a:pPr>
              <a:defRPr/>
            </a:pPr>
            <a:r>
              <a:rPr lang="en-US"/>
              <a:t>Dept Of ISE,DSCE</a:t>
            </a:r>
          </a:p>
        </p:txBody>
      </p:sp>
      <p:sp>
        <p:nvSpPr>
          <p:cNvPr id="31749" name="Slide Number Placeholder 4">
            <a:extLst>
              <a:ext uri="{FF2B5EF4-FFF2-40B4-BE49-F238E27FC236}">
                <a16:creationId xmlns:a16="http://schemas.microsoft.com/office/drawing/2014/main" id="{49D56DC1-F795-48F4-A626-C34D0D5DC8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431FB6-ECDC-4A62-A065-1D94560C62F7}" type="slidenum">
              <a:rPr lang="en-US" altLang="en-US" sz="1200">
                <a:solidFill>
                  <a:srgbClr val="898989"/>
                </a:solidFill>
              </a:rPr>
              <a:pPr>
                <a:spcBef>
                  <a:spcPct val="0"/>
                </a:spcBef>
                <a:buFontTx/>
                <a:buNone/>
              </a:pPr>
              <a:t>30</a:t>
            </a:fld>
            <a:endParaRPr lang="en-US" altLang="en-US" sz="1200">
              <a:solidFill>
                <a:srgbClr val="898989"/>
              </a:solidFill>
            </a:endParaRPr>
          </a:p>
        </p:txBody>
      </p:sp>
      <p:pic>
        <p:nvPicPr>
          <p:cNvPr id="31750" name="Picture 7">
            <a:extLst>
              <a:ext uri="{FF2B5EF4-FFF2-40B4-BE49-F238E27FC236}">
                <a16:creationId xmlns:a16="http://schemas.microsoft.com/office/drawing/2014/main" id="{E338158A-9F86-45C2-ADC3-522520356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86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77A9EEFA-FA3B-418D-B1C2-DDD43B31DC34}"/>
              </a:ext>
            </a:extLst>
          </p:cNvPr>
          <p:cNvSpPr>
            <a:spLocks noGrp="1"/>
          </p:cNvSpPr>
          <p:nvPr>
            <p:ph type="title"/>
          </p:nvPr>
        </p:nvSpPr>
        <p:spPr>
          <a:xfrm>
            <a:off x="457200" y="838200"/>
            <a:ext cx="8229600" cy="579438"/>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The Three-Schema Architecture</a:t>
            </a:r>
          </a:p>
        </p:txBody>
      </p:sp>
      <p:sp>
        <p:nvSpPr>
          <p:cNvPr id="32771" name="Content Placeholder 2">
            <a:extLst>
              <a:ext uri="{FF2B5EF4-FFF2-40B4-BE49-F238E27FC236}">
                <a16:creationId xmlns:a16="http://schemas.microsoft.com/office/drawing/2014/main" id="{BC18B566-F302-4DDA-ACDF-422BDF5D6420}"/>
              </a:ext>
            </a:extLst>
          </p:cNvPr>
          <p:cNvSpPr>
            <a:spLocks noGrp="1"/>
          </p:cNvSpPr>
          <p:nvPr>
            <p:ph idx="1"/>
          </p:nvPr>
        </p:nvSpPr>
        <p:spPr/>
        <p:txBody>
          <a:bodyPr/>
          <a:lstStyle/>
          <a:p>
            <a:r>
              <a:rPr lang="en-IN" altLang="en-US">
                <a:latin typeface="Times New Roman" panose="02020603050405020304" pitchFamily="18" charset="0"/>
                <a:cs typeface="Times New Roman" panose="02020603050405020304" pitchFamily="18" charset="0"/>
              </a:rPr>
              <a:t>The </a:t>
            </a:r>
            <a:r>
              <a:rPr lang="en-IN" altLang="en-US" b="1">
                <a:solidFill>
                  <a:srgbClr val="C00000"/>
                </a:solidFill>
                <a:latin typeface="Times New Roman" panose="02020603050405020304" pitchFamily="18" charset="0"/>
                <a:cs typeface="Times New Roman" panose="02020603050405020304" pitchFamily="18" charset="0"/>
              </a:rPr>
              <a:t>goal of the three-schema architecture </a:t>
            </a:r>
            <a:r>
              <a:rPr lang="en-IN" altLang="en-US">
                <a:latin typeface="Times New Roman" panose="02020603050405020304" pitchFamily="18" charset="0"/>
                <a:cs typeface="Times New Roman" panose="02020603050405020304" pitchFamily="18" charset="0"/>
              </a:rPr>
              <a:t>is to separate the user applications from the physical database.</a:t>
            </a:r>
          </a:p>
          <a:p>
            <a:r>
              <a:rPr lang="en-IN" altLang="en-US">
                <a:latin typeface="Times New Roman" panose="02020603050405020304" pitchFamily="18" charset="0"/>
                <a:cs typeface="Times New Roman" panose="02020603050405020304" pitchFamily="18" charset="0"/>
              </a:rPr>
              <a:t> In this architecture, schemas can be defined at the following </a:t>
            </a:r>
            <a:r>
              <a:rPr lang="en-IN" altLang="en-US" b="1">
                <a:solidFill>
                  <a:srgbClr val="C00000"/>
                </a:solidFill>
                <a:latin typeface="Times New Roman" panose="02020603050405020304" pitchFamily="18" charset="0"/>
                <a:cs typeface="Times New Roman" panose="02020603050405020304" pitchFamily="18" charset="0"/>
              </a:rPr>
              <a:t>three levels</a:t>
            </a:r>
            <a:r>
              <a:rPr lang="en-IN" altLang="en-US">
                <a:latin typeface="Times New Roman" panose="02020603050405020304" pitchFamily="18" charset="0"/>
                <a:cs typeface="Times New Roman" panose="02020603050405020304" pitchFamily="18" charset="0"/>
              </a:rPr>
              <a:t>:</a:t>
            </a:r>
          </a:p>
          <a:p>
            <a:r>
              <a:rPr lang="en-IN" altLang="en-US">
                <a:solidFill>
                  <a:srgbClr val="002060"/>
                </a:solidFill>
                <a:latin typeface="Times New Roman" panose="02020603050405020304" pitchFamily="18" charset="0"/>
                <a:cs typeface="Times New Roman" panose="02020603050405020304" pitchFamily="18" charset="0"/>
              </a:rPr>
              <a:t>The internal level</a:t>
            </a:r>
          </a:p>
          <a:p>
            <a:r>
              <a:rPr lang="en-IN" altLang="en-US">
                <a:solidFill>
                  <a:srgbClr val="002060"/>
                </a:solidFill>
                <a:latin typeface="Times New Roman" panose="02020603050405020304" pitchFamily="18" charset="0"/>
                <a:cs typeface="Times New Roman" panose="02020603050405020304" pitchFamily="18" charset="0"/>
              </a:rPr>
              <a:t>The conceptual level </a:t>
            </a:r>
          </a:p>
          <a:p>
            <a:r>
              <a:rPr lang="en-IN" altLang="en-US">
                <a:solidFill>
                  <a:srgbClr val="002060"/>
                </a:solidFill>
                <a:latin typeface="Times New Roman" panose="02020603050405020304" pitchFamily="18" charset="0"/>
                <a:cs typeface="Times New Roman" panose="02020603050405020304" pitchFamily="18" charset="0"/>
              </a:rPr>
              <a:t>The external or view level </a:t>
            </a:r>
          </a:p>
        </p:txBody>
      </p:sp>
      <p:sp>
        <p:nvSpPr>
          <p:cNvPr id="4" name="Footer Placeholder 3">
            <a:extLst>
              <a:ext uri="{FF2B5EF4-FFF2-40B4-BE49-F238E27FC236}">
                <a16:creationId xmlns:a16="http://schemas.microsoft.com/office/drawing/2014/main" id="{E6AB9F15-7C44-4155-8AF2-8AC396495D43}"/>
              </a:ext>
            </a:extLst>
          </p:cNvPr>
          <p:cNvSpPr>
            <a:spLocks noGrp="1"/>
          </p:cNvSpPr>
          <p:nvPr>
            <p:ph type="ftr" sz="quarter" idx="11"/>
          </p:nvPr>
        </p:nvSpPr>
        <p:spPr/>
        <p:txBody>
          <a:bodyPr/>
          <a:lstStyle/>
          <a:p>
            <a:pPr>
              <a:defRPr/>
            </a:pPr>
            <a:r>
              <a:rPr lang="en-US"/>
              <a:t>Dept Of ISE,DSCE</a:t>
            </a:r>
          </a:p>
        </p:txBody>
      </p:sp>
      <p:sp>
        <p:nvSpPr>
          <p:cNvPr id="32773" name="Slide Number Placeholder 4">
            <a:extLst>
              <a:ext uri="{FF2B5EF4-FFF2-40B4-BE49-F238E27FC236}">
                <a16:creationId xmlns:a16="http://schemas.microsoft.com/office/drawing/2014/main" id="{5E512932-994B-406B-AA12-897F7CCAE7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6F73A0A-93B9-4E92-9AB0-3049DC003D14}" type="slidenum">
              <a:rPr lang="en-US" altLang="en-US" sz="1200">
                <a:solidFill>
                  <a:srgbClr val="898989"/>
                </a:solidFill>
              </a:rPr>
              <a:pPr>
                <a:spcBef>
                  <a:spcPct val="0"/>
                </a:spcBef>
                <a:buFontTx/>
                <a:buNone/>
              </a:pPr>
              <a:t>31</a:t>
            </a:fld>
            <a:endParaRPr lang="en-US" altLang="en-US" sz="1200">
              <a:solidFill>
                <a:srgbClr val="898989"/>
              </a:solidFill>
            </a:endParaRPr>
          </a:p>
        </p:txBody>
      </p:sp>
      <p:pic>
        <p:nvPicPr>
          <p:cNvPr id="32774" name="Picture 7">
            <a:extLst>
              <a:ext uri="{FF2B5EF4-FFF2-40B4-BE49-F238E27FC236}">
                <a16:creationId xmlns:a16="http://schemas.microsoft.com/office/drawing/2014/main" id="{10779661-45A9-4C29-BCB2-019A9CA29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86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31C2219-1059-4E06-BAD6-19C0389D14AA}"/>
              </a:ext>
            </a:extLst>
          </p:cNvPr>
          <p:cNvSpPr>
            <a:spLocks noGrp="1"/>
          </p:cNvSpPr>
          <p:nvPr>
            <p:ph type="title"/>
          </p:nvPr>
        </p:nvSpPr>
        <p:spPr>
          <a:xfrm>
            <a:off x="431800" y="830263"/>
            <a:ext cx="8229600" cy="655637"/>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The Three-Schema Architecture</a:t>
            </a:r>
            <a:endParaRPr lang="en-IN" altLang="en-US" sz="2400"/>
          </a:p>
        </p:txBody>
      </p:sp>
      <p:pic>
        <p:nvPicPr>
          <p:cNvPr id="33795" name="Content Placeholder 6">
            <a:extLst>
              <a:ext uri="{FF2B5EF4-FFF2-40B4-BE49-F238E27FC236}">
                <a16:creationId xmlns:a16="http://schemas.microsoft.com/office/drawing/2014/main" id="{97A783FD-FEB8-4E72-81E7-C3CFBCB2A0F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00200" y="1828800"/>
            <a:ext cx="6858000" cy="4267200"/>
          </a:xfrm>
        </p:spPr>
      </p:pic>
      <p:sp>
        <p:nvSpPr>
          <p:cNvPr id="4" name="Footer Placeholder 3">
            <a:extLst>
              <a:ext uri="{FF2B5EF4-FFF2-40B4-BE49-F238E27FC236}">
                <a16:creationId xmlns:a16="http://schemas.microsoft.com/office/drawing/2014/main" id="{05D75434-F7C1-4CF8-B9C6-8318E3B06CCB}"/>
              </a:ext>
            </a:extLst>
          </p:cNvPr>
          <p:cNvSpPr>
            <a:spLocks noGrp="1"/>
          </p:cNvSpPr>
          <p:nvPr>
            <p:ph type="ftr" sz="quarter" idx="11"/>
          </p:nvPr>
        </p:nvSpPr>
        <p:spPr/>
        <p:txBody>
          <a:bodyPr/>
          <a:lstStyle/>
          <a:p>
            <a:pPr>
              <a:defRPr/>
            </a:pPr>
            <a:r>
              <a:rPr lang="en-US"/>
              <a:t>Dept Of ISE,DSCE</a:t>
            </a:r>
          </a:p>
        </p:txBody>
      </p:sp>
      <p:sp>
        <p:nvSpPr>
          <p:cNvPr id="33797" name="Slide Number Placeholder 4">
            <a:extLst>
              <a:ext uri="{FF2B5EF4-FFF2-40B4-BE49-F238E27FC236}">
                <a16:creationId xmlns:a16="http://schemas.microsoft.com/office/drawing/2014/main" id="{59462C79-6EDD-47F0-9FBA-6BC0196559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4904D99-6D0B-4391-9BEC-7D451C671E8A}" type="slidenum">
              <a:rPr lang="en-US" altLang="en-US" sz="1200">
                <a:solidFill>
                  <a:srgbClr val="898989"/>
                </a:solidFill>
              </a:rPr>
              <a:pPr>
                <a:spcBef>
                  <a:spcPct val="0"/>
                </a:spcBef>
                <a:buFontTx/>
                <a:buNone/>
              </a:pPr>
              <a:t>32</a:t>
            </a:fld>
            <a:endParaRPr lang="en-US" altLang="en-US" sz="1200">
              <a:solidFill>
                <a:srgbClr val="898989"/>
              </a:solidFill>
            </a:endParaRPr>
          </a:p>
        </p:txBody>
      </p:sp>
      <p:pic>
        <p:nvPicPr>
          <p:cNvPr id="33798" name="Picture 7">
            <a:extLst>
              <a:ext uri="{FF2B5EF4-FFF2-40B4-BE49-F238E27FC236}">
                <a16:creationId xmlns:a16="http://schemas.microsoft.com/office/drawing/2014/main" id="{9012AA07-655C-4FC5-99C0-D8FF34C5F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286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3859AE80-43B7-428C-B298-E71FC01726F0}"/>
              </a:ext>
            </a:extLst>
          </p:cNvPr>
          <p:cNvSpPr>
            <a:spLocks noGrp="1"/>
          </p:cNvSpPr>
          <p:nvPr>
            <p:ph type="title"/>
          </p:nvPr>
        </p:nvSpPr>
        <p:spPr>
          <a:xfrm>
            <a:off x="457200" y="914400"/>
            <a:ext cx="8229600" cy="1098550"/>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The Three-Schema Architecture</a:t>
            </a:r>
            <a:endParaRPr lang="en-IN" altLang="en-US" sz="2400"/>
          </a:p>
        </p:txBody>
      </p:sp>
      <p:sp>
        <p:nvSpPr>
          <p:cNvPr id="34819" name="Content Placeholder 2">
            <a:extLst>
              <a:ext uri="{FF2B5EF4-FFF2-40B4-BE49-F238E27FC236}">
                <a16:creationId xmlns:a16="http://schemas.microsoft.com/office/drawing/2014/main" id="{FBC7E4C5-DFD9-4D77-8A1E-780629EAC745}"/>
              </a:ext>
            </a:extLst>
          </p:cNvPr>
          <p:cNvSpPr>
            <a:spLocks noGrp="1"/>
          </p:cNvSpPr>
          <p:nvPr>
            <p:ph idx="1"/>
          </p:nvPr>
        </p:nvSpPr>
        <p:spPr>
          <a:xfrm>
            <a:off x="457200" y="2012950"/>
            <a:ext cx="8229600" cy="4525963"/>
          </a:xfrm>
        </p:spPr>
        <p:txBody>
          <a:bodyPr/>
          <a:lstStyle/>
          <a:p>
            <a:pPr algn="just"/>
            <a:r>
              <a:rPr lang="en-IN" altLang="en-US" sz="2800">
                <a:latin typeface="Times New Roman" panose="02020603050405020304" pitchFamily="18" charset="0"/>
                <a:cs typeface="Times New Roman" panose="02020603050405020304" pitchFamily="18" charset="0"/>
              </a:rPr>
              <a:t>The </a:t>
            </a:r>
            <a:r>
              <a:rPr lang="en-IN" altLang="en-US" sz="2800" b="1">
                <a:latin typeface="Times New Roman" panose="02020603050405020304" pitchFamily="18" charset="0"/>
                <a:cs typeface="Times New Roman" panose="02020603050405020304" pitchFamily="18" charset="0"/>
              </a:rPr>
              <a:t>internal level </a:t>
            </a:r>
            <a:r>
              <a:rPr lang="en-IN" altLang="en-US" sz="2800">
                <a:latin typeface="Times New Roman" panose="02020603050405020304" pitchFamily="18" charset="0"/>
                <a:cs typeface="Times New Roman" panose="02020603050405020304" pitchFamily="18" charset="0"/>
              </a:rPr>
              <a:t>has an internal schema, which describes the physical storage structure of the database.</a:t>
            </a:r>
          </a:p>
          <a:p>
            <a:pPr algn="just"/>
            <a:r>
              <a:rPr lang="en-IN" altLang="en-US" sz="2800">
                <a:latin typeface="Times New Roman" panose="02020603050405020304" pitchFamily="18" charset="0"/>
                <a:cs typeface="Times New Roman" panose="02020603050405020304" pitchFamily="18" charset="0"/>
              </a:rPr>
              <a:t>The </a:t>
            </a:r>
            <a:r>
              <a:rPr lang="en-IN" altLang="en-US" sz="2800" b="1">
                <a:latin typeface="Times New Roman" panose="02020603050405020304" pitchFamily="18" charset="0"/>
                <a:cs typeface="Times New Roman" panose="02020603050405020304" pitchFamily="18" charset="0"/>
              </a:rPr>
              <a:t>conceptual level </a:t>
            </a:r>
            <a:r>
              <a:rPr lang="en-IN" altLang="en-US" sz="2800">
                <a:latin typeface="Times New Roman" panose="02020603050405020304" pitchFamily="18" charset="0"/>
                <a:cs typeface="Times New Roman" panose="02020603050405020304" pitchFamily="18" charset="0"/>
              </a:rPr>
              <a:t>has a conceptual schema, which describes the structure of the whole database for a community of users.</a:t>
            </a:r>
          </a:p>
          <a:p>
            <a:pPr algn="just"/>
            <a:r>
              <a:rPr lang="en-IN" altLang="en-US" sz="2800">
                <a:latin typeface="Times New Roman" panose="02020603050405020304" pitchFamily="18" charset="0"/>
                <a:cs typeface="Times New Roman" panose="02020603050405020304" pitchFamily="18" charset="0"/>
              </a:rPr>
              <a:t>The </a:t>
            </a:r>
            <a:r>
              <a:rPr lang="en-IN" altLang="en-US" sz="2800" b="1">
                <a:latin typeface="Times New Roman" panose="02020603050405020304" pitchFamily="18" charset="0"/>
                <a:cs typeface="Times New Roman" panose="02020603050405020304" pitchFamily="18" charset="0"/>
              </a:rPr>
              <a:t>external or view level </a:t>
            </a:r>
            <a:r>
              <a:rPr lang="en-IN" altLang="en-US" sz="2800">
                <a:latin typeface="Times New Roman" panose="02020603050405020304" pitchFamily="18" charset="0"/>
                <a:cs typeface="Times New Roman" panose="02020603050405020304" pitchFamily="18" charset="0"/>
              </a:rPr>
              <a:t>includes a number of external schemas or user views.</a:t>
            </a:r>
          </a:p>
        </p:txBody>
      </p:sp>
      <p:sp>
        <p:nvSpPr>
          <p:cNvPr id="4" name="Footer Placeholder 3">
            <a:extLst>
              <a:ext uri="{FF2B5EF4-FFF2-40B4-BE49-F238E27FC236}">
                <a16:creationId xmlns:a16="http://schemas.microsoft.com/office/drawing/2014/main" id="{C36D6554-6AE0-4C54-8948-0AFA210CDFD0}"/>
              </a:ext>
            </a:extLst>
          </p:cNvPr>
          <p:cNvSpPr>
            <a:spLocks noGrp="1"/>
          </p:cNvSpPr>
          <p:nvPr>
            <p:ph type="ftr" sz="quarter" idx="11"/>
          </p:nvPr>
        </p:nvSpPr>
        <p:spPr/>
        <p:txBody>
          <a:bodyPr/>
          <a:lstStyle/>
          <a:p>
            <a:pPr>
              <a:defRPr/>
            </a:pPr>
            <a:r>
              <a:rPr lang="en-US"/>
              <a:t>Dept Of ISE,DSCE</a:t>
            </a:r>
          </a:p>
        </p:txBody>
      </p:sp>
      <p:sp>
        <p:nvSpPr>
          <p:cNvPr id="34821" name="Slide Number Placeholder 4">
            <a:extLst>
              <a:ext uri="{FF2B5EF4-FFF2-40B4-BE49-F238E27FC236}">
                <a16:creationId xmlns:a16="http://schemas.microsoft.com/office/drawing/2014/main" id="{CBE1F026-9857-45B6-A4C8-5EA0ABCD6E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76D4007-FBA3-47FA-842D-D2DADB2EF949}" type="slidenum">
              <a:rPr lang="en-US" altLang="en-US" sz="1200">
                <a:solidFill>
                  <a:srgbClr val="898989"/>
                </a:solidFill>
              </a:rPr>
              <a:pPr>
                <a:spcBef>
                  <a:spcPct val="0"/>
                </a:spcBef>
                <a:buFontTx/>
                <a:buNone/>
              </a:pPr>
              <a:t>33</a:t>
            </a:fld>
            <a:endParaRPr lang="en-US" altLang="en-US" sz="1200">
              <a:solidFill>
                <a:srgbClr val="898989"/>
              </a:solidFill>
            </a:endParaRPr>
          </a:p>
        </p:txBody>
      </p:sp>
      <p:pic>
        <p:nvPicPr>
          <p:cNvPr id="34822" name="Picture 7">
            <a:extLst>
              <a:ext uri="{FF2B5EF4-FFF2-40B4-BE49-F238E27FC236}">
                <a16:creationId xmlns:a16="http://schemas.microsoft.com/office/drawing/2014/main" id="{BCE4EEB3-03B3-4F00-91B8-0EEA6F206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86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D6E08767-548C-4EDB-9A95-EC2D0F9B7E3A}"/>
              </a:ext>
            </a:extLst>
          </p:cNvPr>
          <p:cNvSpPr>
            <a:spLocks noGrp="1"/>
          </p:cNvSpPr>
          <p:nvPr>
            <p:ph type="title"/>
          </p:nvPr>
        </p:nvSpPr>
        <p:spPr>
          <a:xfrm>
            <a:off x="457200" y="433388"/>
            <a:ext cx="8229600" cy="655637"/>
          </a:xfrm>
        </p:spPr>
        <p:txBody>
          <a:bodyPr/>
          <a:lstStyle/>
          <a:p>
            <a:r>
              <a:rPr lang="en-IN" altLang="en-US" sz="2800" b="1">
                <a:solidFill>
                  <a:srgbClr val="C00000"/>
                </a:solidFill>
                <a:latin typeface="Times New Roman" panose="02020603050405020304" pitchFamily="18" charset="0"/>
                <a:cs typeface="Times New Roman" panose="02020603050405020304" pitchFamily="18" charset="0"/>
              </a:rPr>
              <a:t>Data Independence</a:t>
            </a:r>
          </a:p>
        </p:txBody>
      </p:sp>
      <p:sp>
        <p:nvSpPr>
          <p:cNvPr id="35843" name="Content Placeholder 2">
            <a:extLst>
              <a:ext uri="{FF2B5EF4-FFF2-40B4-BE49-F238E27FC236}">
                <a16:creationId xmlns:a16="http://schemas.microsoft.com/office/drawing/2014/main" id="{3E2BF884-5485-444E-9256-109D1268A1EA}"/>
              </a:ext>
            </a:extLst>
          </p:cNvPr>
          <p:cNvSpPr>
            <a:spLocks noGrp="1"/>
          </p:cNvSpPr>
          <p:nvPr>
            <p:ph idx="1"/>
          </p:nvPr>
        </p:nvSpPr>
        <p:spPr>
          <a:xfrm>
            <a:off x="485775" y="1174750"/>
            <a:ext cx="8229600" cy="4525963"/>
          </a:xfrm>
        </p:spPr>
        <p:txBody>
          <a:bodyPr/>
          <a:lstStyle/>
          <a:p>
            <a:pPr algn="just"/>
            <a:r>
              <a:rPr lang="en-IN" altLang="en-US" sz="2800" b="1">
                <a:solidFill>
                  <a:srgbClr val="C00000"/>
                </a:solidFill>
                <a:latin typeface="Times New Roman" panose="02020603050405020304" pitchFamily="18" charset="0"/>
                <a:cs typeface="Times New Roman" panose="02020603050405020304" pitchFamily="18" charset="0"/>
              </a:rPr>
              <a:t>Data independence </a:t>
            </a:r>
            <a:r>
              <a:rPr lang="en-IN" altLang="en-US" sz="2800">
                <a:latin typeface="Times New Roman" panose="02020603050405020304" pitchFamily="18" charset="0"/>
                <a:cs typeface="Times New Roman" panose="02020603050405020304" pitchFamily="18" charset="0"/>
              </a:rPr>
              <a:t>is defined as the capacity to change the schema at one level of a database system without having to change the schema at the next higher level.</a:t>
            </a:r>
          </a:p>
          <a:p>
            <a:pPr algn="just"/>
            <a:r>
              <a:rPr lang="en-IN" altLang="en-US" sz="2800" b="1">
                <a:solidFill>
                  <a:srgbClr val="C00000"/>
                </a:solidFill>
                <a:latin typeface="Times New Roman" panose="02020603050405020304" pitchFamily="18" charset="0"/>
                <a:cs typeface="Times New Roman" panose="02020603050405020304" pitchFamily="18" charset="0"/>
              </a:rPr>
              <a:t>Two types of data independence </a:t>
            </a:r>
            <a:r>
              <a:rPr lang="en-IN" altLang="en-US" sz="2800">
                <a:latin typeface="Times New Roman" panose="02020603050405020304" pitchFamily="18" charset="0"/>
                <a:cs typeface="Times New Roman" panose="02020603050405020304" pitchFamily="18" charset="0"/>
              </a:rPr>
              <a:t>are:</a:t>
            </a:r>
          </a:p>
          <a:p>
            <a:pPr algn="just"/>
            <a:r>
              <a:rPr lang="en-IN" altLang="en-US" sz="2800" b="1">
                <a:solidFill>
                  <a:srgbClr val="C00000"/>
                </a:solidFill>
                <a:latin typeface="Times New Roman" panose="02020603050405020304" pitchFamily="18" charset="0"/>
                <a:cs typeface="Times New Roman" panose="02020603050405020304" pitchFamily="18" charset="0"/>
              </a:rPr>
              <a:t>Logical data independence </a:t>
            </a:r>
            <a:r>
              <a:rPr lang="en-IN" altLang="en-US" sz="2800">
                <a:latin typeface="Times New Roman" panose="02020603050405020304" pitchFamily="18" charset="0"/>
                <a:cs typeface="Times New Roman" panose="02020603050405020304" pitchFamily="18" charset="0"/>
              </a:rPr>
              <a:t>is the capacity to change the conceptual schema without having to change external schemas or application programs.</a:t>
            </a:r>
          </a:p>
          <a:p>
            <a:pPr algn="just"/>
            <a:r>
              <a:rPr lang="en-IN" altLang="en-US" sz="2800" b="1">
                <a:solidFill>
                  <a:srgbClr val="C00000"/>
                </a:solidFill>
                <a:latin typeface="Times New Roman" panose="02020603050405020304" pitchFamily="18" charset="0"/>
                <a:cs typeface="Times New Roman" panose="02020603050405020304" pitchFamily="18" charset="0"/>
              </a:rPr>
              <a:t>Physical data independence </a:t>
            </a:r>
            <a:r>
              <a:rPr lang="en-IN" altLang="en-US" sz="2800">
                <a:latin typeface="Times New Roman" panose="02020603050405020304" pitchFamily="18" charset="0"/>
                <a:cs typeface="Times New Roman" panose="02020603050405020304" pitchFamily="18" charset="0"/>
              </a:rPr>
              <a:t>is the capacity to change the internal schema without having to change the conceptual schema. </a:t>
            </a:r>
            <a:endParaRPr lang="en-IN" altLang="en-US" sz="2800" b="1">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03C2D83-6583-41C0-93A4-B1B31769C455}"/>
              </a:ext>
            </a:extLst>
          </p:cNvPr>
          <p:cNvSpPr>
            <a:spLocks noGrp="1"/>
          </p:cNvSpPr>
          <p:nvPr>
            <p:ph type="ftr" sz="quarter" idx="11"/>
          </p:nvPr>
        </p:nvSpPr>
        <p:spPr/>
        <p:txBody>
          <a:bodyPr/>
          <a:lstStyle/>
          <a:p>
            <a:pPr>
              <a:defRPr/>
            </a:pPr>
            <a:r>
              <a:rPr lang="en-US"/>
              <a:t>Dept Of ISE,DSCE</a:t>
            </a:r>
          </a:p>
        </p:txBody>
      </p:sp>
      <p:sp>
        <p:nvSpPr>
          <p:cNvPr id="35845" name="Slide Number Placeholder 4">
            <a:extLst>
              <a:ext uri="{FF2B5EF4-FFF2-40B4-BE49-F238E27FC236}">
                <a16:creationId xmlns:a16="http://schemas.microsoft.com/office/drawing/2014/main" id="{34E485C6-95C0-4F98-9040-0D75FEC937E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661853-4451-4F5E-9431-2405E5B22626}" type="slidenum">
              <a:rPr lang="en-US" altLang="en-US" sz="1200">
                <a:solidFill>
                  <a:srgbClr val="898989"/>
                </a:solidFill>
              </a:rPr>
              <a:pPr>
                <a:spcBef>
                  <a:spcPct val="0"/>
                </a:spcBef>
                <a:buFontTx/>
                <a:buNone/>
              </a:pPr>
              <a:t>34</a:t>
            </a:fld>
            <a:endParaRPr lang="en-US" altLang="en-US" sz="1200">
              <a:solidFill>
                <a:srgbClr val="898989"/>
              </a:solidFill>
            </a:endParaRPr>
          </a:p>
        </p:txBody>
      </p:sp>
      <p:pic>
        <p:nvPicPr>
          <p:cNvPr id="35846" name="Picture 7">
            <a:extLst>
              <a:ext uri="{FF2B5EF4-FFF2-40B4-BE49-F238E27FC236}">
                <a16:creationId xmlns:a16="http://schemas.microsoft.com/office/drawing/2014/main" id="{E931B5E0-7552-4806-930F-101EAC8B3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286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D32ED6B9-8365-4981-BAC4-D7D3FE45A8AE}"/>
              </a:ext>
            </a:extLst>
          </p:cNvPr>
          <p:cNvSpPr>
            <a:spLocks noGrp="1"/>
          </p:cNvSpPr>
          <p:nvPr>
            <p:ph type="title"/>
          </p:nvPr>
        </p:nvSpPr>
        <p:spPr>
          <a:xfrm>
            <a:off x="474663" y="531813"/>
            <a:ext cx="8229600" cy="655637"/>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The Database System Environment</a:t>
            </a:r>
          </a:p>
        </p:txBody>
      </p:sp>
      <p:sp>
        <p:nvSpPr>
          <p:cNvPr id="36867" name="Content Placeholder 2">
            <a:extLst>
              <a:ext uri="{FF2B5EF4-FFF2-40B4-BE49-F238E27FC236}">
                <a16:creationId xmlns:a16="http://schemas.microsoft.com/office/drawing/2014/main" id="{5E441413-1014-4497-8933-F59F464CA729}"/>
              </a:ext>
            </a:extLst>
          </p:cNvPr>
          <p:cNvSpPr>
            <a:spLocks noGrp="1"/>
          </p:cNvSpPr>
          <p:nvPr>
            <p:ph idx="1"/>
          </p:nvPr>
        </p:nvSpPr>
        <p:spPr>
          <a:xfrm>
            <a:off x="488950" y="1281113"/>
            <a:ext cx="8229600" cy="4525962"/>
          </a:xfrm>
        </p:spPr>
        <p:txBody>
          <a:bodyPr/>
          <a:lstStyle/>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DBMS Component Modules</a:t>
            </a:r>
          </a:p>
          <a:p>
            <a:pPr marL="0" indent="0">
              <a:buFont typeface="Arial" panose="020B0604020202020204" pitchFamily="34" charset="0"/>
              <a:buNone/>
            </a:pPr>
            <a:endParaRPr lang="en-IN" altLang="en-US"/>
          </a:p>
        </p:txBody>
      </p:sp>
      <p:sp>
        <p:nvSpPr>
          <p:cNvPr id="4" name="Footer Placeholder 3">
            <a:extLst>
              <a:ext uri="{FF2B5EF4-FFF2-40B4-BE49-F238E27FC236}">
                <a16:creationId xmlns:a16="http://schemas.microsoft.com/office/drawing/2014/main" id="{46D1367B-0826-4565-8AFA-BB2B3BA135F6}"/>
              </a:ext>
            </a:extLst>
          </p:cNvPr>
          <p:cNvSpPr>
            <a:spLocks noGrp="1"/>
          </p:cNvSpPr>
          <p:nvPr>
            <p:ph type="ftr" sz="quarter" idx="11"/>
          </p:nvPr>
        </p:nvSpPr>
        <p:spPr/>
        <p:txBody>
          <a:bodyPr/>
          <a:lstStyle/>
          <a:p>
            <a:pPr>
              <a:defRPr/>
            </a:pPr>
            <a:r>
              <a:rPr lang="en-US"/>
              <a:t>Dept Of ISE,DSCE</a:t>
            </a:r>
          </a:p>
        </p:txBody>
      </p:sp>
      <p:sp>
        <p:nvSpPr>
          <p:cNvPr id="36869" name="Slide Number Placeholder 4">
            <a:extLst>
              <a:ext uri="{FF2B5EF4-FFF2-40B4-BE49-F238E27FC236}">
                <a16:creationId xmlns:a16="http://schemas.microsoft.com/office/drawing/2014/main" id="{F7A17D5B-E33E-4FD4-83FC-3EC6F30197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75BF827-CEC3-4007-AF6A-597BEE7C91F7}" type="slidenum">
              <a:rPr lang="en-US" altLang="en-US" sz="1200">
                <a:solidFill>
                  <a:srgbClr val="898989"/>
                </a:solidFill>
              </a:rPr>
              <a:pPr>
                <a:spcBef>
                  <a:spcPct val="0"/>
                </a:spcBef>
                <a:buFontTx/>
                <a:buNone/>
              </a:pPr>
              <a:t>35</a:t>
            </a:fld>
            <a:endParaRPr lang="en-US" altLang="en-US" sz="1200">
              <a:solidFill>
                <a:srgbClr val="898989"/>
              </a:solidFill>
            </a:endParaRPr>
          </a:p>
        </p:txBody>
      </p:sp>
      <p:pic>
        <p:nvPicPr>
          <p:cNvPr id="36870" name="Picture 7">
            <a:extLst>
              <a:ext uri="{FF2B5EF4-FFF2-40B4-BE49-F238E27FC236}">
                <a16:creationId xmlns:a16="http://schemas.microsoft.com/office/drawing/2014/main" id="{E65595B9-127A-4786-8801-7431DBDD2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86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6">
            <a:extLst>
              <a:ext uri="{FF2B5EF4-FFF2-40B4-BE49-F238E27FC236}">
                <a16:creationId xmlns:a16="http://schemas.microsoft.com/office/drawing/2014/main" id="{4A978E68-820E-4982-B2BD-8A79B3F1DA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7848600"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65AE9444-8335-4FD4-88A8-9553A2DE3981}"/>
              </a:ext>
            </a:extLst>
          </p:cNvPr>
          <p:cNvSpPr>
            <a:spLocks noGrp="1"/>
          </p:cNvSpPr>
          <p:nvPr>
            <p:ph type="title"/>
          </p:nvPr>
        </p:nvSpPr>
        <p:spPr>
          <a:xfrm>
            <a:off x="447675" y="1220788"/>
            <a:ext cx="8229600" cy="427037"/>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DBMS Component Modules</a:t>
            </a:r>
            <a:br>
              <a:rPr lang="en-IN" altLang="en-US">
                <a:latin typeface="Times New Roman" panose="02020603050405020304" pitchFamily="18" charset="0"/>
                <a:cs typeface="Times New Roman" panose="02020603050405020304" pitchFamily="18" charset="0"/>
              </a:rPr>
            </a:br>
            <a:endParaRPr lang="en-IN" altLang="en-US"/>
          </a:p>
        </p:txBody>
      </p:sp>
      <p:sp>
        <p:nvSpPr>
          <p:cNvPr id="37891" name="Content Placeholder 2">
            <a:extLst>
              <a:ext uri="{FF2B5EF4-FFF2-40B4-BE49-F238E27FC236}">
                <a16:creationId xmlns:a16="http://schemas.microsoft.com/office/drawing/2014/main" id="{2785E14E-F961-4AAA-98B2-6DDE8015267E}"/>
              </a:ext>
            </a:extLst>
          </p:cNvPr>
          <p:cNvSpPr>
            <a:spLocks noGrp="1"/>
          </p:cNvSpPr>
          <p:nvPr>
            <p:ph idx="1"/>
          </p:nvPr>
        </p:nvSpPr>
        <p:spPr>
          <a:xfrm>
            <a:off x="457200" y="1533525"/>
            <a:ext cx="8229600" cy="4592638"/>
          </a:xfrm>
        </p:spPr>
        <p:txBody>
          <a:bodyPr/>
          <a:lstStyle/>
          <a:p>
            <a:r>
              <a:rPr lang="en-IN" altLang="en-US" sz="2400">
                <a:latin typeface="Times New Roman" panose="02020603050405020304" pitchFamily="18" charset="0"/>
                <a:cs typeface="Times New Roman" panose="02020603050405020304" pitchFamily="18" charset="0"/>
              </a:rPr>
              <a:t>Operating system (OS)</a:t>
            </a:r>
          </a:p>
          <a:p>
            <a:r>
              <a:rPr lang="en-IN" altLang="en-US" sz="2400">
                <a:latin typeface="Times New Roman" panose="02020603050405020304" pitchFamily="18" charset="0"/>
                <a:cs typeface="Times New Roman" panose="02020603050405020304" pitchFamily="18" charset="0"/>
              </a:rPr>
              <a:t>Buffer management module</a:t>
            </a:r>
          </a:p>
          <a:p>
            <a:r>
              <a:rPr lang="en-IN" altLang="en-US" sz="2400">
                <a:latin typeface="Times New Roman" panose="02020603050405020304" pitchFamily="18" charset="0"/>
                <a:cs typeface="Times New Roman" panose="02020603050405020304" pitchFamily="18" charset="0"/>
              </a:rPr>
              <a:t>Stored data manager module</a:t>
            </a:r>
          </a:p>
          <a:p>
            <a:r>
              <a:rPr lang="en-IN" altLang="en-US" sz="2400">
                <a:latin typeface="Times New Roman" panose="02020603050405020304" pitchFamily="18" charset="0"/>
                <a:cs typeface="Times New Roman" panose="02020603050405020304" pitchFamily="18" charset="0"/>
              </a:rPr>
              <a:t>Interactive query</a:t>
            </a:r>
          </a:p>
          <a:p>
            <a:r>
              <a:rPr lang="en-IN" altLang="en-US" sz="2400">
                <a:latin typeface="Times New Roman" panose="02020603050405020304" pitchFamily="18" charset="0"/>
                <a:cs typeface="Times New Roman" panose="02020603050405020304" pitchFamily="18" charset="0"/>
              </a:rPr>
              <a:t>Query compiler </a:t>
            </a:r>
          </a:p>
          <a:p>
            <a:r>
              <a:rPr lang="en-IN" altLang="en-US" sz="2400">
                <a:latin typeface="Times New Roman" panose="02020603050405020304" pitchFamily="18" charset="0"/>
                <a:cs typeface="Times New Roman" panose="02020603050405020304" pitchFamily="18" charset="0"/>
              </a:rPr>
              <a:t>Query optimizer </a:t>
            </a:r>
          </a:p>
          <a:p>
            <a:r>
              <a:rPr lang="en-IN" altLang="en-US" sz="2400">
                <a:latin typeface="Times New Roman" panose="02020603050405020304" pitchFamily="18" charset="0"/>
                <a:cs typeface="Times New Roman" panose="02020603050405020304" pitchFamily="18" charset="0"/>
              </a:rPr>
              <a:t>Precompiler</a:t>
            </a:r>
          </a:p>
          <a:p>
            <a:r>
              <a:rPr lang="en-IN" altLang="en-US" sz="2400">
                <a:latin typeface="Times New Roman" panose="02020603050405020304" pitchFamily="18" charset="0"/>
                <a:cs typeface="Times New Roman" panose="02020603050405020304" pitchFamily="18" charset="0"/>
              </a:rPr>
              <a:t>Runtime database processor </a:t>
            </a:r>
          </a:p>
          <a:p>
            <a:r>
              <a:rPr lang="en-IN" altLang="en-US" sz="2400">
                <a:latin typeface="Times New Roman" panose="02020603050405020304" pitchFamily="18" charset="0"/>
                <a:cs typeface="Times New Roman" panose="02020603050405020304" pitchFamily="18" charset="0"/>
              </a:rPr>
              <a:t>System catalog </a:t>
            </a:r>
          </a:p>
          <a:p>
            <a:r>
              <a:rPr lang="en-IN" altLang="en-US" sz="2400">
                <a:latin typeface="Times New Roman" panose="02020603050405020304" pitchFamily="18" charset="0"/>
                <a:cs typeface="Times New Roman" panose="02020603050405020304" pitchFamily="18" charset="0"/>
              </a:rPr>
              <a:t>Concurrency control and backup and recovery systems</a:t>
            </a:r>
          </a:p>
        </p:txBody>
      </p:sp>
      <p:sp>
        <p:nvSpPr>
          <p:cNvPr id="4" name="Footer Placeholder 3">
            <a:extLst>
              <a:ext uri="{FF2B5EF4-FFF2-40B4-BE49-F238E27FC236}">
                <a16:creationId xmlns:a16="http://schemas.microsoft.com/office/drawing/2014/main" id="{FDD19957-7F4F-4B47-8F8D-C43F3A36A30C}"/>
              </a:ext>
            </a:extLst>
          </p:cNvPr>
          <p:cNvSpPr>
            <a:spLocks noGrp="1"/>
          </p:cNvSpPr>
          <p:nvPr>
            <p:ph type="ftr" sz="quarter" idx="11"/>
          </p:nvPr>
        </p:nvSpPr>
        <p:spPr/>
        <p:txBody>
          <a:bodyPr/>
          <a:lstStyle/>
          <a:p>
            <a:pPr>
              <a:defRPr/>
            </a:pPr>
            <a:r>
              <a:rPr lang="en-US"/>
              <a:t>Dept Of ISE,DSCE</a:t>
            </a:r>
          </a:p>
        </p:txBody>
      </p:sp>
      <p:sp>
        <p:nvSpPr>
          <p:cNvPr id="37893" name="Slide Number Placeholder 4">
            <a:extLst>
              <a:ext uri="{FF2B5EF4-FFF2-40B4-BE49-F238E27FC236}">
                <a16:creationId xmlns:a16="http://schemas.microsoft.com/office/drawing/2014/main" id="{80D82BC6-8F8A-43FB-986B-01D45884C17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6C9B327-E8C3-43C0-9A7E-E25645073363}" type="slidenum">
              <a:rPr lang="en-US" altLang="en-US" sz="1200">
                <a:solidFill>
                  <a:srgbClr val="898989"/>
                </a:solidFill>
              </a:rPr>
              <a:pPr>
                <a:spcBef>
                  <a:spcPct val="0"/>
                </a:spcBef>
                <a:buFontTx/>
                <a:buNone/>
              </a:pPr>
              <a:t>36</a:t>
            </a:fld>
            <a:endParaRPr lang="en-US" altLang="en-US" sz="1200">
              <a:solidFill>
                <a:srgbClr val="898989"/>
              </a:solidFill>
            </a:endParaRPr>
          </a:p>
        </p:txBody>
      </p:sp>
      <p:pic>
        <p:nvPicPr>
          <p:cNvPr id="37894" name="Picture 7">
            <a:extLst>
              <a:ext uri="{FF2B5EF4-FFF2-40B4-BE49-F238E27FC236}">
                <a16:creationId xmlns:a16="http://schemas.microsoft.com/office/drawing/2014/main" id="{C73B5ADF-20D0-4B8D-9C15-3B2E910E84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2860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C4B31AF5-79DC-40C6-830A-B2192BDC8F53}"/>
              </a:ext>
            </a:extLst>
          </p:cNvPr>
          <p:cNvSpPr>
            <a:spLocks noGrp="1"/>
          </p:cNvSpPr>
          <p:nvPr>
            <p:ph type="title"/>
          </p:nvPr>
        </p:nvSpPr>
        <p:spPr>
          <a:xfrm>
            <a:off x="381000" y="690563"/>
            <a:ext cx="8229600" cy="579437"/>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Database System Utilities</a:t>
            </a:r>
          </a:p>
        </p:txBody>
      </p:sp>
      <p:sp>
        <p:nvSpPr>
          <p:cNvPr id="38915" name="Content Placeholder 2">
            <a:extLst>
              <a:ext uri="{FF2B5EF4-FFF2-40B4-BE49-F238E27FC236}">
                <a16:creationId xmlns:a16="http://schemas.microsoft.com/office/drawing/2014/main" id="{E7913153-F608-4AAF-8CF9-D98C830C5988}"/>
              </a:ext>
            </a:extLst>
          </p:cNvPr>
          <p:cNvSpPr>
            <a:spLocks noGrp="1"/>
          </p:cNvSpPr>
          <p:nvPr>
            <p:ph idx="1"/>
          </p:nvPr>
        </p:nvSpPr>
        <p:spPr>
          <a:xfrm>
            <a:off x="457200" y="1546225"/>
            <a:ext cx="8229600" cy="4525963"/>
          </a:xfrm>
        </p:spPr>
        <p:txBody>
          <a:bodyPr/>
          <a:lstStyle/>
          <a:p>
            <a:r>
              <a:rPr lang="en-IN" altLang="en-US">
                <a:latin typeface="Times New Roman" panose="02020603050405020304" pitchFamily="18" charset="0"/>
                <a:cs typeface="Times New Roman" panose="02020603050405020304" pitchFamily="18" charset="0"/>
              </a:rPr>
              <a:t>Database utilities help the DBA manage the database system. Common utilities have the following types of functions:</a:t>
            </a:r>
          </a:p>
          <a:p>
            <a:pPr lvl="1"/>
            <a:r>
              <a:rPr lang="en-IN" altLang="en-US" sz="3200">
                <a:solidFill>
                  <a:srgbClr val="C00000"/>
                </a:solidFill>
                <a:latin typeface="Times New Roman" panose="02020603050405020304" pitchFamily="18" charset="0"/>
                <a:cs typeface="Times New Roman" panose="02020603050405020304" pitchFamily="18" charset="0"/>
              </a:rPr>
              <a:t>Loading  </a:t>
            </a:r>
          </a:p>
          <a:p>
            <a:pPr lvl="1"/>
            <a:r>
              <a:rPr lang="en-IN" altLang="en-US" sz="3200">
                <a:solidFill>
                  <a:srgbClr val="C00000"/>
                </a:solidFill>
                <a:latin typeface="Times New Roman" panose="02020603050405020304" pitchFamily="18" charset="0"/>
                <a:cs typeface="Times New Roman" panose="02020603050405020304" pitchFamily="18" charset="0"/>
              </a:rPr>
              <a:t>Backup</a:t>
            </a:r>
          </a:p>
          <a:p>
            <a:pPr lvl="1"/>
            <a:r>
              <a:rPr lang="en-IN" altLang="en-US" sz="3200">
                <a:solidFill>
                  <a:srgbClr val="C00000"/>
                </a:solidFill>
                <a:latin typeface="Times New Roman" panose="02020603050405020304" pitchFamily="18" charset="0"/>
                <a:cs typeface="Times New Roman" panose="02020603050405020304" pitchFamily="18" charset="0"/>
              </a:rPr>
              <a:t>Database storage reorganization</a:t>
            </a:r>
          </a:p>
          <a:p>
            <a:pPr lvl="1"/>
            <a:r>
              <a:rPr lang="en-IN" altLang="en-US" sz="3200">
                <a:solidFill>
                  <a:srgbClr val="C00000"/>
                </a:solidFill>
                <a:latin typeface="Times New Roman" panose="02020603050405020304" pitchFamily="18" charset="0"/>
                <a:cs typeface="Times New Roman" panose="02020603050405020304" pitchFamily="18" charset="0"/>
              </a:rPr>
              <a:t>Performance monitoring</a:t>
            </a:r>
          </a:p>
        </p:txBody>
      </p:sp>
      <p:sp>
        <p:nvSpPr>
          <p:cNvPr id="4" name="Footer Placeholder 3">
            <a:extLst>
              <a:ext uri="{FF2B5EF4-FFF2-40B4-BE49-F238E27FC236}">
                <a16:creationId xmlns:a16="http://schemas.microsoft.com/office/drawing/2014/main" id="{328C9D59-4D03-4729-A551-E29A16D15BB8}"/>
              </a:ext>
            </a:extLst>
          </p:cNvPr>
          <p:cNvSpPr>
            <a:spLocks noGrp="1"/>
          </p:cNvSpPr>
          <p:nvPr>
            <p:ph type="ftr" sz="quarter" idx="11"/>
          </p:nvPr>
        </p:nvSpPr>
        <p:spPr/>
        <p:txBody>
          <a:bodyPr/>
          <a:lstStyle/>
          <a:p>
            <a:pPr>
              <a:defRPr/>
            </a:pPr>
            <a:r>
              <a:rPr lang="en-US"/>
              <a:t>Dept Of ISE,DSCE</a:t>
            </a:r>
          </a:p>
        </p:txBody>
      </p:sp>
      <p:sp>
        <p:nvSpPr>
          <p:cNvPr id="38917" name="Slide Number Placeholder 4">
            <a:extLst>
              <a:ext uri="{FF2B5EF4-FFF2-40B4-BE49-F238E27FC236}">
                <a16:creationId xmlns:a16="http://schemas.microsoft.com/office/drawing/2014/main" id="{8B045BBC-95E0-4B88-8484-CD067C14978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B1FFD8B-B4FD-4653-B6A7-5761855D18CA}" type="slidenum">
              <a:rPr lang="en-US" altLang="en-US" sz="1200">
                <a:solidFill>
                  <a:srgbClr val="898989"/>
                </a:solidFill>
              </a:rPr>
              <a:pPr>
                <a:spcBef>
                  <a:spcPct val="0"/>
                </a:spcBef>
                <a:buFontTx/>
                <a:buNone/>
              </a:pPr>
              <a:t>37</a:t>
            </a:fld>
            <a:endParaRPr lang="en-US" altLang="en-US" sz="1200">
              <a:solidFill>
                <a:srgbClr val="898989"/>
              </a:solidFill>
            </a:endParaRPr>
          </a:p>
        </p:txBody>
      </p:sp>
      <p:pic>
        <p:nvPicPr>
          <p:cNvPr id="38918" name="Picture 7">
            <a:extLst>
              <a:ext uri="{FF2B5EF4-FFF2-40B4-BE49-F238E27FC236}">
                <a16:creationId xmlns:a16="http://schemas.microsoft.com/office/drawing/2014/main" id="{B7FA3418-48F7-4B1C-B4E4-B1E9A78A3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07963"/>
            <a:ext cx="190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87BF2AE8-C170-4379-BEF9-4347F153A2C3}"/>
              </a:ext>
            </a:extLst>
          </p:cNvPr>
          <p:cNvSpPr>
            <a:spLocks noGrp="1"/>
          </p:cNvSpPr>
          <p:nvPr>
            <p:ph type="title"/>
          </p:nvPr>
        </p:nvSpPr>
        <p:spPr>
          <a:xfrm>
            <a:off x="466725" y="1295400"/>
            <a:ext cx="8229600" cy="503238"/>
          </a:xfrm>
        </p:spPr>
        <p:txBody>
          <a:bodyPr/>
          <a:lstStyle/>
          <a:p>
            <a:r>
              <a:rPr lang="en-IN" altLang="en-US" sz="3200" b="1">
                <a:solidFill>
                  <a:srgbClr val="C00000"/>
                </a:solidFill>
                <a:latin typeface="Times New Roman" panose="02020603050405020304" pitchFamily="18" charset="0"/>
                <a:cs typeface="Times New Roman" panose="02020603050405020304" pitchFamily="18" charset="0"/>
              </a:rPr>
              <a:t>Tools, Application Environments, and Communications Facilities</a:t>
            </a:r>
          </a:p>
        </p:txBody>
      </p:sp>
      <p:sp>
        <p:nvSpPr>
          <p:cNvPr id="39939" name="Content Placeholder 2">
            <a:extLst>
              <a:ext uri="{FF2B5EF4-FFF2-40B4-BE49-F238E27FC236}">
                <a16:creationId xmlns:a16="http://schemas.microsoft.com/office/drawing/2014/main" id="{C2CE2642-D95C-4B03-834B-BB2608DF459F}"/>
              </a:ext>
            </a:extLst>
          </p:cNvPr>
          <p:cNvSpPr>
            <a:spLocks noGrp="1"/>
          </p:cNvSpPr>
          <p:nvPr>
            <p:ph idx="1"/>
          </p:nvPr>
        </p:nvSpPr>
        <p:spPr>
          <a:xfrm>
            <a:off x="457200" y="2362200"/>
            <a:ext cx="8229600" cy="3763963"/>
          </a:xfrm>
        </p:spPr>
        <p:txBody>
          <a:bodyPr/>
          <a:lstStyle/>
          <a:p>
            <a:r>
              <a:rPr lang="en-IN" altLang="en-US">
                <a:latin typeface="Times New Roman" panose="02020603050405020304" pitchFamily="18" charset="0"/>
                <a:cs typeface="Times New Roman" panose="02020603050405020304" pitchFamily="18" charset="0"/>
              </a:rPr>
              <a:t>Data dictionary (or data repository) system</a:t>
            </a:r>
          </a:p>
          <a:p>
            <a:r>
              <a:rPr lang="en-IN" altLang="en-US">
                <a:latin typeface="Times New Roman" panose="02020603050405020304" pitchFamily="18" charset="0"/>
                <a:cs typeface="Times New Roman" panose="02020603050405020304" pitchFamily="18" charset="0"/>
              </a:rPr>
              <a:t>Information repository</a:t>
            </a:r>
          </a:p>
          <a:p>
            <a:r>
              <a:rPr lang="en-IN" altLang="en-US">
                <a:latin typeface="Times New Roman" panose="02020603050405020304" pitchFamily="18" charset="0"/>
                <a:cs typeface="Times New Roman" panose="02020603050405020304" pitchFamily="18" charset="0"/>
              </a:rPr>
              <a:t>Application development environments</a:t>
            </a:r>
          </a:p>
          <a:p>
            <a:r>
              <a:rPr lang="en-IN" altLang="en-US">
                <a:latin typeface="Times New Roman" panose="02020603050405020304" pitchFamily="18" charset="0"/>
                <a:cs typeface="Times New Roman" panose="02020603050405020304" pitchFamily="18" charset="0"/>
              </a:rPr>
              <a:t>Communications software</a:t>
            </a:r>
          </a:p>
          <a:p>
            <a:r>
              <a:rPr lang="en-IN" altLang="en-US">
                <a:latin typeface="Times New Roman" panose="02020603050405020304" pitchFamily="18" charset="0"/>
                <a:cs typeface="Times New Roman" panose="02020603050405020304" pitchFamily="18" charset="0"/>
              </a:rPr>
              <a:t>DB/DC system</a:t>
            </a:r>
          </a:p>
        </p:txBody>
      </p:sp>
      <p:sp>
        <p:nvSpPr>
          <p:cNvPr id="4" name="Footer Placeholder 3">
            <a:extLst>
              <a:ext uri="{FF2B5EF4-FFF2-40B4-BE49-F238E27FC236}">
                <a16:creationId xmlns:a16="http://schemas.microsoft.com/office/drawing/2014/main" id="{518C9A2C-4C9C-4BD3-A230-CBF6E50A3053}"/>
              </a:ext>
            </a:extLst>
          </p:cNvPr>
          <p:cNvSpPr>
            <a:spLocks noGrp="1"/>
          </p:cNvSpPr>
          <p:nvPr>
            <p:ph type="ftr" sz="quarter" idx="11"/>
          </p:nvPr>
        </p:nvSpPr>
        <p:spPr/>
        <p:txBody>
          <a:bodyPr/>
          <a:lstStyle/>
          <a:p>
            <a:pPr>
              <a:defRPr/>
            </a:pPr>
            <a:r>
              <a:rPr lang="en-US"/>
              <a:t>Dept Of ISE,DSCE</a:t>
            </a:r>
          </a:p>
        </p:txBody>
      </p:sp>
      <p:sp>
        <p:nvSpPr>
          <p:cNvPr id="39941" name="Slide Number Placeholder 4">
            <a:extLst>
              <a:ext uri="{FF2B5EF4-FFF2-40B4-BE49-F238E27FC236}">
                <a16:creationId xmlns:a16="http://schemas.microsoft.com/office/drawing/2014/main" id="{0BDAB885-1325-4ECA-A4E2-15256DC199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A1C36BC-AFA5-4FD7-9751-065654397D57}" type="slidenum">
              <a:rPr lang="en-US" altLang="en-US" sz="1200">
                <a:solidFill>
                  <a:srgbClr val="898989"/>
                </a:solidFill>
              </a:rPr>
              <a:pPr>
                <a:spcBef>
                  <a:spcPct val="0"/>
                </a:spcBef>
                <a:buFontTx/>
                <a:buNone/>
              </a:pPr>
              <a:t>38</a:t>
            </a:fld>
            <a:endParaRPr lang="en-US" altLang="en-US" sz="1200">
              <a:solidFill>
                <a:srgbClr val="898989"/>
              </a:solidFill>
            </a:endParaRPr>
          </a:p>
        </p:txBody>
      </p:sp>
      <p:pic>
        <p:nvPicPr>
          <p:cNvPr id="39942" name="Picture 7">
            <a:extLst>
              <a:ext uri="{FF2B5EF4-FFF2-40B4-BE49-F238E27FC236}">
                <a16:creationId xmlns:a16="http://schemas.microsoft.com/office/drawing/2014/main" id="{217795D3-4E96-4700-9F63-A306328507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07963"/>
            <a:ext cx="190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C91135B5-4448-41AC-B946-641DEAE16EA8}"/>
              </a:ext>
            </a:extLst>
          </p:cNvPr>
          <p:cNvSpPr>
            <a:spLocks noGrp="1"/>
          </p:cNvSpPr>
          <p:nvPr>
            <p:ph type="title"/>
          </p:nvPr>
        </p:nvSpPr>
        <p:spPr>
          <a:xfrm>
            <a:off x="457200" y="687388"/>
            <a:ext cx="8229600" cy="1143000"/>
          </a:xfrm>
        </p:spPr>
        <p:txBody>
          <a:bodyPr/>
          <a:lstStyle/>
          <a:p>
            <a:r>
              <a:rPr lang="en-IN" altLang="en-US" b="1">
                <a:solidFill>
                  <a:srgbClr val="C00000"/>
                </a:solidFill>
                <a:latin typeface="Times New Roman" panose="02020603050405020304" pitchFamily="18" charset="0"/>
                <a:cs typeface="Times New Roman" panose="02020603050405020304" pitchFamily="18" charset="0"/>
              </a:rPr>
              <a:t>UNIT 1 – Chapter 2</a:t>
            </a:r>
          </a:p>
        </p:txBody>
      </p:sp>
      <p:sp>
        <p:nvSpPr>
          <p:cNvPr id="40963" name="Content Placeholder 2">
            <a:extLst>
              <a:ext uri="{FF2B5EF4-FFF2-40B4-BE49-F238E27FC236}">
                <a16:creationId xmlns:a16="http://schemas.microsoft.com/office/drawing/2014/main" id="{D196850A-C544-4540-B1F1-4EBAD7AB9EA0}"/>
              </a:ext>
            </a:extLst>
          </p:cNvPr>
          <p:cNvSpPr>
            <a:spLocks noGrp="1"/>
          </p:cNvSpPr>
          <p:nvPr>
            <p:ph idx="1"/>
          </p:nvPr>
        </p:nvSpPr>
        <p:spPr>
          <a:xfrm>
            <a:off x="457200" y="2012950"/>
            <a:ext cx="8229600" cy="4525963"/>
          </a:xfrm>
        </p:spPr>
        <p:txBody>
          <a:bodyPr/>
          <a:lstStyle/>
          <a:p>
            <a:pPr marL="0" indent="0">
              <a:buFont typeface="Arial" panose="020B0604020202020204" pitchFamily="34" charset="0"/>
              <a:buNone/>
            </a:pPr>
            <a:r>
              <a:rPr lang="en-US" altLang="en-US" b="1">
                <a:solidFill>
                  <a:srgbClr val="C00000"/>
                </a:solidFill>
                <a:latin typeface="Times New Roman" panose="02020603050405020304" pitchFamily="18" charset="0"/>
                <a:cs typeface="Times New Roman" panose="02020603050405020304" pitchFamily="18" charset="0"/>
              </a:rPr>
              <a:t>Entity-Relationship model</a:t>
            </a:r>
            <a:r>
              <a:rPr lang="en-US" altLang="en-US">
                <a:latin typeface="Times New Roman" panose="02020603050405020304" pitchFamily="18" charset="0"/>
                <a:cs typeface="Times New Roman" panose="02020603050405020304" pitchFamily="18" charset="0"/>
              </a:rPr>
              <a:t>: A sample Database Application; Entity types, Entity Sets, Attributes and Keys; Relationship types, Relationship Sets, Roles and structural Constraints; Weak Entity types; ER Diagrams, Naming Conventions and Design issues.</a:t>
            </a:r>
            <a:endParaRPr lang="en-IN" altLang="en-US">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0CBBB75-D06B-45C1-B263-70B85C2989F8}"/>
              </a:ext>
            </a:extLst>
          </p:cNvPr>
          <p:cNvSpPr>
            <a:spLocks noGrp="1"/>
          </p:cNvSpPr>
          <p:nvPr>
            <p:ph type="ftr" sz="quarter" idx="11"/>
          </p:nvPr>
        </p:nvSpPr>
        <p:spPr/>
        <p:txBody>
          <a:bodyPr/>
          <a:lstStyle/>
          <a:p>
            <a:pPr>
              <a:defRPr/>
            </a:pPr>
            <a:r>
              <a:rPr lang="en-US"/>
              <a:t>Dept Of ISE,DSCE</a:t>
            </a:r>
          </a:p>
        </p:txBody>
      </p:sp>
      <p:sp>
        <p:nvSpPr>
          <p:cNvPr id="40965" name="Slide Number Placeholder 4">
            <a:extLst>
              <a:ext uri="{FF2B5EF4-FFF2-40B4-BE49-F238E27FC236}">
                <a16:creationId xmlns:a16="http://schemas.microsoft.com/office/drawing/2014/main" id="{2C1FFB18-D43B-433A-856F-F46CCB02FF4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E842741-175C-402F-882A-9F7596758970}" type="slidenum">
              <a:rPr lang="en-US" altLang="en-US" sz="1200">
                <a:solidFill>
                  <a:srgbClr val="898989"/>
                </a:solidFill>
              </a:rPr>
              <a:pPr>
                <a:spcBef>
                  <a:spcPct val="0"/>
                </a:spcBef>
                <a:buFontTx/>
                <a:buNone/>
              </a:pPr>
              <a:t>39</a:t>
            </a:fld>
            <a:endParaRPr lang="en-US" altLang="en-US" sz="120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8">
            <a:extLst>
              <a:ext uri="{FF2B5EF4-FFF2-40B4-BE49-F238E27FC236}">
                <a16:creationId xmlns:a16="http://schemas.microsoft.com/office/drawing/2014/main" id="{E3D167BE-7F44-4C8C-A206-AA1174780B30}"/>
              </a:ext>
            </a:extLst>
          </p:cNvPr>
          <p:cNvSpPr>
            <a:spLocks noGrp="1"/>
          </p:cNvSpPr>
          <p:nvPr>
            <p:ph sz="half" idx="2"/>
          </p:nvPr>
        </p:nvSpPr>
        <p:spPr>
          <a:xfrm>
            <a:off x="457200" y="1828800"/>
            <a:ext cx="8229600" cy="4221163"/>
          </a:xfrm>
        </p:spPr>
        <p:txBody>
          <a:bodyPr/>
          <a:lstStyle/>
          <a:p>
            <a:pPr marL="0" indent="0">
              <a:buFont typeface="Arial" panose="020B0604020202020204" pitchFamily="34" charset="0"/>
              <a:buNone/>
              <a:defRPr/>
            </a:pPr>
            <a:endParaRPr lang="en-IN" sz="2400" dirty="0"/>
          </a:p>
          <a:p>
            <a:pPr marL="457200" indent="-457200">
              <a:buFont typeface="Arial" panose="020B0604020202020204" pitchFamily="34" charset="0"/>
              <a:buAutoNum type="arabicPeriod"/>
              <a:defRPr/>
            </a:pPr>
            <a:r>
              <a:rPr lang="en-US" sz="2400" dirty="0">
                <a:latin typeface="Times New Roman" panose="02020603050405020304" pitchFamily="18" charset="0"/>
                <a:cs typeface="Times New Roman" panose="02020603050405020304" pitchFamily="18" charset="0"/>
              </a:rPr>
              <a:t>Fundamentals of Database Systems, </a:t>
            </a:r>
            <a:r>
              <a:rPr lang="en-US" sz="2400" dirty="0" err="1">
                <a:latin typeface="Times New Roman" panose="02020603050405020304" pitchFamily="18" charset="0"/>
                <a:cs typeface="Times New Roman" panose="02020603050405020304" pitchFamily="18" charset="0"/>
              </a:rPr>
              <a:t>Ramez</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Elmasri</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Shamkant</a:t>
            </a:r>
            <a:r>
              <a:rPr lang="en-US" sz="2400" dirty="0">
                <a:latin typeface="Times New Roman" panose="02020603050405020304" pitchFamily="18" charset="0"/>
                <a:cs typeface="Times New Roman" panose="02020603050405020304" pitchFamily="18" charset="0"/>
              </a:rPr>
              <a:t> B. </a:t>
            </a:r>
            <a:r>
              <a:rPr lang="en-US" sz="2400" dirty="0" err="1">
                <a:latin typeface="Times New Roman" panose="02020603050405020304" pitchFamily="18" charset="0"/>
                <a:cs typeface="Times New Roman" panose="02020603050405020304" pitchFamily="18" charset="0"/>
              </a:rPr>
              <a:t>Navathe</a:t>
            </a:r>
            <a:r>
              <a:rPr lang="en-US" sz="2400" dirty="0">
                <a:latin typeface="Times New Roman" panose="02020603050405020304" pitchFamily="18" charset="0"/>
                <a:cs typeface="Times New Roman" panose="02020603050405020304" pitchFamily="18" charset="0"/>
              </a:rPr>
              <a:t>, 7</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Edition,2017,Pearson.</a:t>
            </a:r>
          </a:p>
          <a:p>
            <a:pPr marL="0" indent="0">
              <a:buFont typeface="Arial" charset="0"/>
              <a:buNone/>
              <a:defRPr/>
            </a:pPr>
            <a:endParaRPr lang="en-IN" sz="2400" dirty="0">
              <a:latin typeface="Times New Roman" panose="02020603050405020304" pitchFamily="18" charset="0"/>
              <a:cs typeface="Times New Roman" panose="02020603050405020304" pitchFamily="18" charset="0"/>
            </a:endParaRPr>
          </a:p>
          <a:p>
            <a:pPr marL="339725" indent="-339725">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2. Database management systems, Ramakrishnan, and </a:t>
            </a:r>
            <a:r>
              <a:rPr lang="en-US" sz="2400" dirty="0" err="1">
                <a:latin typeface="Times New Roman" panose="02020603050405020304" pitchFamily="18" charset="0"/>
                <a:cs typeface="Times New Roman" panose="02020603050405020304" pitchFamily="18" charset="0"/>
              </a:rPr>
              <a:t>Gehrke</a:t>
            </a:r>
            <a:r>
              <a:rPr lang="en-US" sz="2400" dirty="0">
                <a:latin typeface="Times New Roman" panose="02020603050405020304" pitchFamily="18" charset="0"/>
                <a:cs typeface="Times New Roman" panose="02020603050405020304" pitchFamily="18" charset="0"/>
              </a:rPr>
              <a:t>, 3</a:t>
            </a:r>
            <a:r>
              <a:rPr lang="en-US" sz="2400" baseline="30000"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Edition, 2014, McGraw Hill </a:t>
            </a:r>
            <a:r>
              <a:rPr lang="en-US"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p:txBody>
      </p:sp>
      <p:sp>
        <p:nvSpPr>
          <p:cNvPr id="5123" name="Slide Number Placeholder 4">
            <a:extLst>
              <a:ext uri="{FF2B5EF4-FFF2-40B4-BE49-F238E27FC236}">
                <a16:creationId xmlns:a16="http://schemas.microsoft.com/office/drawing/2014/main" id="{D14F9A62-5D52-43D0-8B2F-713D088ED2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6145C44-034D-4F1B-9C49-880F4346336D}" type="slidenum">
              <a:rPr lang="en-US" altLang="en-US" sz="1200">
                <a:solidFill>
                  <a:srgbClr val="898989"/>
                </a:solidFill>
              </a:rPr>
              <a:pPr>
                <a:spcBef>
                  <a:spcPct val="0"/>
                </a:spcBef>
                <a:buFontTx/>
                <a:buNone/>
              </a:pPr>
              <a:t>4</a:t>
            </a:fld>
            <a:endParaRPr lang="en-US" altLang="en-US" sz="1200">
              <a:solidFill>
                <a:srgbClr val="898989"/>
              </a:solidFill>
            </a:endParaRPr>
          </a:p>
        </p:txBody>
      </p:sp>
      <p:sp>
        <p:nvSpPr>
          <p:cNvPr id="3079" name="Title 7">
            <a:extLst>
              <a:ext uri="{FF2B5EF4-FFF2-40B4-BE49-F238E27FC236}">
                <a16:creationId xmlns:a16="http://schemas.microsoft.com/office/drawing/2014/main" id="{62B6FC90-3B45-470E-ABD1-537C59F1AACD}"/>
              </a:ext>
            </a:extLst>
          </p:cNvPr>
          <p:cNvSpPr txBox="1">
            <a:spLocks/>
          </p:cNvSpPr>
          <p:nvPr/>
        </p:nvSpPr>
        <p:spPr bwMode="auto">
          <a:xfrm>
            <a:off x="1797050" y="1065213"/>
            <a:ext cx="541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defRPr/>
            </a:pPr>
            <a:r>
              <a:rPr lang="en-US" b="1" dirty="0">
                <a:solidFill>
                  <a:srgbClr val="C00000"/>
                </a:solidFill>
                <a:latin typeface="Times New Roman" panose="02020603050405020304" pitchFamily="18" charset="0"/>
                <a:cs typeface="Times New Roman" panose="02020603050405020304" pitchFamily="18" charset="0"/>
              </a:rPr>
              <a:t>TEXT BOOKS</a:t>
            </a:r>
            <a:r>
              <a:rPr lang="en-US" altLang="en-US" b="1" u="sng" kern="0" dirty="0">
                <a:solidFill>
                  <a:srgbClr val="C00000"/>
                </a:solidFill>
                <a:latin typeface="Times New Roman" panose="02020603050405020304" pitchFamily="18" charset="0"/>
                <a:cs typeface="Times New Roman" panose="02020603050405020304" pitchFamily="18" charset="0"/>
              </a:rPr>
              <a:t> </a:t>
            </a:r>
            <a:endParaRPr lang="en-US" altLang="en-US" dirty="0">
              <a:solidFill>
                <a:srgbClr val="C00000"/>
              </a:solidFill>
              <a:latin typeface="Times New Roman" pitchFamily="18" charset="0"/>
              <a:cs typeface="Times New Roman" pitchFamily="18" charset="0"/>
            </a:endParaRPr>
          </a:p>
        </p:txBody>
      </p:sp>
      <p:pic>
        <p:nvPicPr>
          <p:cNvPr id="5125" name="Picture 7">
            <a:extLst>
              <a:ext uri="{FF2B5EF4-FFF2-40B4-BE49-F238E27FC236}">
                <a16:creationId xmlns:a16="http://schemas.microsoft.com/office/drawing/2014/main" id="{76894CCB-D235-4684-9E15-5B4A78076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55563"/>
            <a:ext cx="190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CE311EEA-AC4C-49E7-8ABA-DA73108C7147}"/>
              </a:ext>
            </a:extLst>
          </p:cNvPr>
          <p:cNvSpPr>
            <a:spLocks noGrp="1"/>
          </p:cNvSpPr>
          <p:nvPr>
            <p:ph type="ftr" sz="quarter" idx="11"/>
          </p:nvPr>
        </p:nvSpPr>
        <p:spPr/>
        <p:txBody>
          <a:bodyPr/>
          <a:lstStyle/>
          <a:p>
            <a:pPr>
              <a:defRPr/>
            </a:pPr>
            <a:r>
              <a:rPr lang="en-US"/>
              <a:t>Dept Of ISE,DSCE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A0631437-6BAF-49BC-BEEB-1664E38B3ED1}"/>
              </a:ext>
            </a:extLst>
          </p:cNvPr>
          <p:cNvSpPr>
            <a:spLocks noGrp="1"/>
          </p:cNvSpPr>
          <p:nvPr>
            <p:ph type="title"/>
          </p:nvPr>
        </p:nvSpPr>
        <p:spPr>
          <a:xfrm>
            <a:off x="635000" y="1724025"/>
            <a:ext cx="7886700" cy="552450"/>
          </a:xfrm>
        </p:spPr>
        <p:txBody>
          <a:bodyPr/>
          <a:lstStyle/>
          <a:p>
            <a:r>
              <a:rPr lang="en-IN" altLang="en-US" sz="3200" b="1">
                <a:solidFill>
                  <a:srgbClr val="C00000"/>
                </a:solidFill>
                <a:latin typeface="Times New Roman" panose="02020603050405020304" pitchFamily="18" charset="0"/>
                <a:cs typeface="Times New Roman" panose="02020603050405020304" pitchFamily="18" charset="0"/>
              </a:rPr>
              <a:t>A Sample Database Application</a:t>
            </a:r>
          </a:p>
        </p:txBody>
      </p:sp>
      <p:sp>
        <p:nvSpPr>
          <p:cNvPr id="41987" name="Content Placeholder 2">
            <a:extLst>
              <a:ext uri="{FF2B5EF4-FFF2-40B4-BE49-F238E27FC236}">
                <a16:creationId xmlns:a16="http://schemas.microsoft.com/office/drawing/2014/main" id="{AFA95BB2-A05D-4BA1-9892-356B9F33055A}"/>
              </a:ext>
            </a:extLst>
          </p:cNvPr>
          <p:cNvSpPr>
            <a:spLocks noGrp="1"/>
          </p:cNvSpPr>
          <p:nvPr>
            <p:ph idx="1"/>
          </p:nvPr>
        </p:nvSpPr>
        <p:spPr>
          <a:xfrm>
            <a:off x="628650" y="2590800"/>
            <a:ext cx="8229600" cy="4525963"/>
          </a:xfrm>
        </p:spPr>
        <p:txBody>
          <a:bodyPr/>
          <a:lstStyle/>
          <a:p>
            <a:r>
              <a:rPr lang="en-IN" altLang="en-US" sz="2400">
                <a:latin typeface="Times New Roman" panose="02020603050405020304" pitchFamily="18" charset="0"/>
                <a:cs typeface="Times New Roman" panose="02020603050405020304" pitchFamily="18" charset="0"/>
              </a:rPr>
              <a:t>A sample database application, called COMPANY</a:t>
            </a:r>
          </a:p>
          <a:p>
            <a:r>
              <a:rPr lang="en-IN" altLang="en-US" sz="2400">
                <a:latin typeface="Times New Roman" panose="02020603050405020304" pitchFamily="18" charset="0"/>
                <a:cs typeface="Times New Roman" panose="02020603050405020304" pitchFamily="18" charset="0"/>
              </a:rPr>
              <a:t>The COMPANY database keeps track of a company’s employees, departments, and projects</a:t>
            </a:r>
          </a:p>
        </p:txBody>
      </p:sp>
      <p:pic>
        <p:nvPicPr>
          <p:cNvPr id="41988" name="Picture 7">
            <a:extLst>
              <a:ext uri="{FF2B5EF4-FFF2-40B4-BE49-F238E27FC236}">
                <a16:creationId xmlns:a16="http://schemas.microsoft.com/office/drawing/2014/main" id="{369DD1CC-0185-4E4E-88FE-E442870D3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5163" y="998538"/>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0AA3DBCE-A781-464D-95E0-FADC5DD2FB3A}"/>
              </a:ext>
            </a:extLst>
          </p:cNvPr>
          <p:cNvSpPr>
            <a:spLocks noGrp="1"/>
          </p:cNvSpPr>
          <p:nvPr>
            <p:ph type="title"/>
          </p:nvPr>
        </p:nvSpPr>
        <p:spPr>
          <a:xfrm>
            <a:off x="628650" y="815975"/>
            <a:ext cx="7886700" cy="492125"/>
          </a:xfrm>
        </p:spPr>
        <p:txBody>
          <a:bodyPr/>
          <a:lstStyle/>
          <a:p>
            <a:r>
              <a:rPr lang="en-IN" altLang="en-US" sz="1800">
                <a:solidFill>
                  <a:srgbClr val="C00000"/>
                </a:solidFill>
                <a:latin typeface="Times New Roman" panose="02020603050405020304" pitchFamily="18" charset="0"/>
                <a:cs typeface="Times New Roman" panose="02020603050405020304" pitchFamily="18" charset="0"/>
              </a:rPr>
              <a:t>A Sample Database Application</a:t>
            </a:r>
            <a:endParaRPr lang="en-IN" altLang="en-US" sz="1800"/>
          </a:p>
        </p:txBody>
      </p:sp>
      <p:pic>
        <p:nvPicPr>
          <p:cNvPr id="43011" name="Content Placeholder 4">
            <a:extLst>
              <a:ext uri="{FF2B5EF4-FFF2-40B4-BE49-F238E27FC236}">
                <a16:creationId xmlns:a16="http://schemas.microsoft.com/office/drawing/2014/main" id="{C5FEA39A-A86F-4CC2-A730-2A41315F641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28650" y="1417638"/>
            <a:ext cx="8134350" cy="5211762"/>
          </a:xfrm>
        </p:spPr>
      </p:pic>
      <p:pic>
        <p:nvPicPr>
          <p:cNvPr id="43012" name="Picture 7">
            <a:extLst>
              <a:ext uri="{FF2B5EF4-FFF2-40B4-BE49-F238E27FC236}">
                <a16:creationId xmlns:a16="http://schemas.microsoft.com/office/drawing/2014/main" id="{12F14C64-1184-4FD2-B234-B8E3D429B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33363"/>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A3AF8E70-6C6A-46DA-A018-792D20968E41}"/>
              </a:ext>
            </a:extLst>
          </p:cNvPr>
          <p:cNvSpPr>
            <a:spLocks noGrp="1"/>
          </p:cNvSpPr>
          <p:nvPr>
            <p:ph type="title"/>
          </p:nvPr>
        </p:nvSpPr>
        <p:spPr>
          <a:xfrm>
            <a:off x="457200" y="990600"/>
            <a:ext cx="8229600" cy="427038"/>
          </a:xfrm>
        </p:spPr>
        <p:txBody>
          <a:bodyPr/>
          <a:lstStyle/>
          <a:p>
            <a:r>
              <a:rPr lang="en-IN" altLang="en-US" sz="2800" b="1">
                <a:solidFill>
                  <a:srgbClr val="C00000"/>
                </a:solidFill>
                <a:latin typeface="Times New Roman" panose="02020603050405020304" pitchFamily="18" charset="0"/>
                <a:cs typeface="Times New Roman" panose="02020603050405020304" pitchFamily="18" charset="0"/>
              </a:rPr>
              <a:t>Entity Types, Entity Sets, Attributes, and Keys</a:t>
            </a:r>
          </a:p>
        </p:txBody>
      </p:sp>
      <p:sp>
        <p:nvSpPr>
          <p:cNvPr id="3" name="Content Placeholder 2">
            <a:extLst>
              <a:ext uri="{FF2B5EF4-FFF2-40B4-BE49-F238E27FC236}">
                <a16:creationId xmlns:a16="http://schemas.microsoft.com/office/drawing/2014/main" id="{0C2B3E9A-DF6C-4562-9809-5145E42EFF8A}"/>
              </a:ext>
            </a:extLst>
          </p:cNvPr>
          <p:cNvSpPr>
            <a:spLocks noGrp="1"/>
          </p:cNvSpPr>
          <p:nvPr>
            <p:ph idx="1"/>
          </p:nvPr>
        </p:nvSpPr>
        <p:spPr/>
        <p:txBody>
          <a:bodyPr/>
          <a:lstStyle/>
          <a:p>
            <a:pPr marL="0" indent="0">
              <a:buFont typeface="Arial" panose="020B0604020202020204" pitchFamily="34" charset="0"/>
              <a:buNone/>
              <a:defRPr/>
            </a:pPr>
            <a:r>
              <a:rPr lang="en-IN" sz="2800" b="1" dirty="0">
                <a:solidFill>
                  <a:srgbClr val="C00000"/>
                </a:solidFill>
                <a:latin typeface="Times New Roman" panose="02020603050405020304" pitchFamily="18" charset="0"/>
                <a:cs typeface="Times New Roman" panose="02020603050405020304" pitchFamily="18" charset="0"/>
              </a:rPr>
              <a:t>Entities and Attributes</a:t>
            </a:r>
          </a:p>
          <a:p>
            <a:pPr>
              <a:defRPr/>
            </a:pPr>
            <a:r>
              <a:rPr lang="en-IN" sz="2800" dirty="0">
                <a:latin typeface="Times New Roman" panose="02020603050405020304" pitchFamily="18" charset="0"/>
                <a:cs typeface="Times New Roman" panose="02020603050405020304" pitchFamily="18" charset="0"/>
              </a:rPr>
              <a:t>An </a:t>
            </a:r>
            <a:r>
              <a:rPr lang="en-IN" sz="2800" b="1" dirty="0">
                <a:latin typeface="Times New Roman" panose="02020603050405020304" pitchFamily="18" charset="0"/>
                <a:cs typeface="Times New Roman" panose="02020603050405020304" pitchFamily="18" charset="0"/>
              </a:rPr>
              <a:t>entity</a:t>
            </a:r>
            <a:r>
              <a:rPr lang="en-IN" sz="2800" dirty="0">
                <a:latin typeface="Times New Roman" panose="02020603050405020304" pitchFamily="18" charset="0"/>
                <a:cs typeface="Times New Roman" panose="02020603050405020304" pitchFamily="18" charset="0"/>
              </a:rPr>
              <a:t> may be an object with a physical existence (for example, a particular person, car, house, or employee) or it may be an object with a conceptual existence (for instance, a company, a job, or a university course).</a:t>
            </a:r>
          </a:p>
          <a:p>
            <a:pPr>
              <a:defRPr/>
            </a:pPr>
            <a:r>
              <a:rPr lang="en-IN" sz="2800" b="1" dirty="0">
                <a:latin typeface="Times New Roman" panose="02020603050405020304" pitchFamily="18" charset="0"/>
                <a:cs typeface="Times New Roman" panose="02020603050405020304" pitchFamily="18" charset="0"/>
              </a:rPr>
              <a:t>Attributes</a:t>
            </a:r>
            <a:r>
              <a:rPr lang="en-IN" sz="2800" dirty="0">
                <a:latin typeface="Times New Roman" panose="02020603050405020304" pitchFamily="18" charset="0"/>
                <a:cs typeface="Times New Roman" panose="02020603050405020304" pitchFamily="18" charset="0"/>
              </a:rPr>
              <a:t>—the particular properties that describe it. For example, an EMPLOYEE entity may be described by the employee’s name, age, address, salary, and job. </a:t>
            </a:r>
          </a:p>
        </p:txBody>
      </p:sp>
      <p:sp>
        <p:nvSpPr>
          <p:cNvPr id="4" name="Footer Placeholder 3">
            <a:extLst>
              <a:ext uri="{FF2B5EF4-FFF2-40B4-BE49-F238E27FC236}">
                <a16:creationId xmlns:a16="http://schemas.microsoft.com/office/drawing/2014/main" id="{DEAD4046-7E48-4D81-B781-02F13B86CB9E}"/>
              </a:ext>
            </a:extLst>
          </p:cNvPr>
          <p:cNvSpPr>
            <a:spLocks noGrp="1"/>
          </p:cNvSpPr>
          <p:nvPr>
            <p:ph type="ftr" sz="quarter" idx="11"/>
          </p:nvPr>
        </p:nvSpPr>
        <p:spPr/>
        <p:txBody>
          <a:bodyPr/>
          <a:lstStyle/>
          <a:p>
            <a:pPr>
              <a:defRPr/>
            </a:pPr>
            <a:r>
              <a:rPr lang="en-US" dirty="0" err="1"/>
              <a:t>Dept</a:t>
            </a:r>
            <a:r>
              <a:rPr lang="en-US" dirty="0"/>
              <a:t> Of ISE,DSCE</a:t>
            </a:r>
          </a:p>
        </p:txBody>
      </p:sp>
      <p:sp>
        <p:nvSpPr>
          <p:cNvPr id="44037" name="Slide Number Placeholder 4">
            <a:extLst>
              <a:ext uri="{FF2B5EF4-FFF2-40B4-BE49-F238E27FC236}">
                <a16:creationId xmlns:a16="http://schemas.microsoft.com/office/drawing/2014/main" id="{36E9B5CD-F215-48AD-80A8-129ED2A2813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2FE30B0-3DA7-4749-8032-6A1C8C3ADF87}" type="slidenum">
              <a:rPr lang="en-US" altLang="en-US" sz="1200">
                <a:solidFill>
                  <a:srgbClr val="898989"/>
                </a:solidFill>
              </a:rPr>
              <a:pPr>
                <a:spcBef>
                  <a:spcPct val="0"/>
                </a:spcBef>
                <a:buFontTx/>
                <a:buNone/>
              </a:pPr>
              <a:t>42</a:t>
            </a:fld>
            <a:endParaRPr lang="en-US" altLang="en-US" sz="1200">
              <a:solidFill>
                <a:srgbClr val="898989"/>
              </a:solidFill>
            </a:endParaRPr>
          </a:p>
        </p:txBody>
      </p:sp>
      <p:pic>
        <p:nvPicPr>
          <p:cNvPr id="44038" name="Picture 7">
            <a:extLst>
              <a:ext uri="{FF2B5EF4-FFF2-40B4-BE49-F238E27FC236}">
                <a16:creationId xmlns:a16="http://schemas.microsoft.com/office/drawing/2014/main" id="{F7D1E27C-20AC-4529-AC1C-71C37993D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33363"/>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1E17F636-6B64-4A6C-B6FD-82F6B17CAC43}"/>
              </a:ext>
            </a:extLst>
          </p:cNvPr>
          <p:cNvSpPr>
            <a:spLocks noGrp="1"/>
          </p:cNvSpPr>
          <p:nvPr>
            <p:ph type="title"/>
          </p:nvPr>
        </p:nvSpPr>
        <p:spPr>
          <a:xfrm>
            <a:off x="471488" y="1200150"/>
            <a:ext cx="8229600" cy="655638"/>
          </a:xfrm>
        </p:spPr>
        <p:txBody>
          <a:bodyPr/>
          <a:lstStyle/>
          <a:p>
            <a:r>
              <a:rPr lang="en-IN" altLang="en-US" sz="3600" b="1">
                <a:solidFill>
                  <a:srgbClr val="C00000"/>
                </a:solidFill>
                <a:latin typeface="Times New Roman" panose="02020603050405020304" pitchFamily="18" charset="0"/>
                <a:cs typeface="Times New Roman" panose="02020603050405020304" pitchFamily="18" charset="0"/>
              </a:rPr>
              <a:t>Entities and Attributes</a:t>
            </a:r>
            <a:br>
              <a:rPr lang="en-IN" altLang="en-US" b="1">
                <a:solidFill>
                  <a:srgbClr val="C00000"/>
                </a:solidFill>
                <a:latin typeface="Times New Roman" panose="02020603050405020304" pitchFamily="18" charset="0"/>
                <a:cs typeface="Times New Roman" panose="02020603050405020304" pitchFamily="18" charset="0"/>
              </a:rPr>
            </a:br>
            <a:endParaRPr lang="en-IN" altLang="en-US"/>
          </a:p>
        </p:txBody>
      </p:sp>
      <p:pic>
        <p:nvPicPr>
          <p:cNvPr id="45059" name="Content Placeholder 6">
            <a:extLst>
              <a:ext uri="{FF2B5EF4-FFF2-40B4-BE49-F238E27FC236}">
                <a16:creationId xmlns:a16="http://schemas.microsoft.com/office/drawing/2014/main" id="{C0C16BD8-9022-4FC1-85AC-2CAE11076C3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2133600"/>
            <a:ext cx="6858000" cy="3657600"/>
          </a:xfrm>
        </p:spPr>
      </p:pic>
      <p:sp>
        <p:nvSpPr>
          <p:cNvPr id="4" name="Footer Placeholder 3">
            <a:extLst>
              <a:ext uri="{FF2B5EF4-FFF2-40B4-BE49-F238E27FC236}">
                <a16:creationId xmlns:a16="http://schemas.microsoft.com/office/drawing/2014/main" id="{84A42BD4-2986-4FFC-BF6B-B4D570C9AD2F}"/>
              </a:ext>
            </a:extLst>
          </p:cNvPr>
          <p:cNvSpPr>
            <a:spLocks noGrp="1"/>
          </p:cNvSpPr>
          <p:nvPr>
            <p:ph type="ftr" sz="quarter" idx="11"/>
          </p:nvPr>
        </p:nvSpPr>
        <p:spPr/>
        <p:txBody>
          <a:bodyPr/>
          <a:lstStyle/>
          <a:p>
            <a:pPr>
              <a:defRPr/>
            </a:pPr>
            <a:r>
              <a:rPr lang="en-US"/>
              <a:t>Dept Of ISE,DSCE</a:t>
            </a:r>
          </a:p>
        </p:txBody>
      </p:sp>
      <p:sp>
        <p:nvSpPr>
          <p:cNvPr id="45061" name="Slide Number Placeholder 4">
            <a:extLst>
              <a:ext uri="{FF2B5EF4-FFF2-40B4-BE49-F238E27FC236}">
                <a16:creationId xmlns:a16="http://schemas.microsoft.com/office/drawing/2014/main" id="{D63ECB3A-F740-4E62-A6B5-9709AA61CC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3CC8CB-CDD4-4BD4-A7DC-AB3404D04EEC}" type="slidenum">
              <a:rPr lang="en-US" altLang="en-US" sz="1200">
                <a:solidFill>
                  <a:srgbClr val="898989"/>
                </a:solidFill>
              </a:rPr>
              <a:pPr>
                <a:spcBef>
                  <a:spcPct val="0"/>
                </a:spcBef>
                <a:buFontTx/>
                <a:buNone/>
              </a:pPr>
              <a:t>43</a:t>
            </a:fld>
            <a:endParaRPr lang="en-US" altLang="en-US" sz="1200">
              <a:solidFill>
                <a:srgbClr val="898989"/>
              </a:solidFill>
            </a:endParaRPr>
          </a:p>
        </p:txBody>
      </p:sp>
      <p:pic>
        <p:nvPicPr>
          <p:cNvPr id="45062" name="Picture 7">
            <a:extLst>
              <a:ext uri="{FF2B5EF4-FFF2-40B4-BE49-F238E27FC236}">
                <a16:creationId xmlns:a16="http://schemas.microsoft.com/office/drawing/2014/main" id="{3E06A43A-35F2-4B6D-8346-284B4858E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33363"/>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31851BC2-9C4C-4FF7-98C2-42E70E8E9E9F}"/>
              </a:ext>
            </a:extLst>
          </p:cNvPr>
          <p:cNvSpPr>
            <a:spLocks noGrp="1"/>
          </p:cNvSpPr>
          <p:nvPr>
            <p:ph type="title"/>
          </p:nvPr>
        </p:nvSpPr>
        <p:spPr>
          <a:xfrm>
            <a:off x="457200" y="762000"/>
            <a:ext cx="8229600" cy="655638"/>
          </a:xfrm>
        </p:spPr>
        <p:txBody>
          <a:bodyPr/>
          <a:lstStyle/>
          <a:p>
            <a:r>
              <a:rPr lang="en-IN" altLang="en-US" b="1">
                <a:solidFill>
                  <a:srgbClr val="C00000"/>
                </a:solidFill>
                <a:latin typeface="Times New Roman" panose="02020603050405020304" pitchFamily="18" charset="0"/>
                <a:cs typeface="Times New Roman" panose="02020603050405020304" pitchFamily="18" charset="0"/>
              </a:rPr>
              <a:t>Entities and Attributes</a:t>
            </a:r>
            <a:endParaRPr lang="en-IN" altLang="en-US"/>
          </a:p>
        </p:txBody>
      </p:sp>
      <p:sp>
        <p:nvSpPr>
          <p:cNvPr id="3" name="Content Placeholder 2">
            <a:extLst>
              <a:ext uri="{FF2B5EF4-FFF2-40B4-BE49-F238E27FC236}">
                <a16:creationId xmlns:a16="http://schemas.microsoft.com/office/drawing/2014/main" id="{5C8078C0-D461-4759-A28E-E815E58CEAEB}"/>
              </a:ext>
            </a:extLst>
          </p:cNvPr>
          <p:cNvSpPr>
            <a:spLocks noGrp="1"/>
          </p:cNvSpPr>
          <p:nvPr>
            <p:ph idx="1"/>
          </p:nvPr>
        </p:nvSpPr>
        <p:spPr/>
        <p:txBody>
          <a:bodyPr/>
          <a:lstStyle/>
          <a:p>
            <a:pPr algn="just">
              <a:defRPr/>
            </a:pPr>
            <a:r>
              <a:rPr lang="en-IN" sz="2400" b="1" dirty="0">
                <a:latin typeface="Times New Roman" panose="02020603050405020304" pitchFamily="18" charset="0"/>
                <a:cs typeface="Times New Roman" panose="02020603050405020304" pitchFamily="18" charset="0"/>
              </a:rPr>
              <a:t>Composite versus Simple (Atomic) Attributes</a:t>
            </a:r>
            <a:r>
              <a:rPr lang="en-IN" sz="2400" dirty="0">
                <a:latin typeface="Times New Roman" panose="02020603050405020304" pitchFamily="18" charset="0"/>
                <a:cs typeface="Times New Roman" panose="02020603050405020304" pitchFamily="18" charset="0"/>
              </a:rPr>
              <a:t>.</a:t>
            </a:r>
          </a:p>
          <a:p>
            <a:pPr marL="0" indent="0" algn="just">
              <a:buFont typeface="Arial" panose="020B0604020202020204" pitchFamily="34" charset="0"/>
              <a:buNone/>
              <a:defRPr/>
            </a:pPr>
            <a:r>
              <a:rPr lang="en-IN" sz="2400" dirty="0">
                <a:latin typeface="Times New Roman" panose="02020603050405020304" pitchFamily="18" charset="0"/>
                <a:cs typeface="Times New Roman" panose="02020603050405020304" pitchFamily="18" charset="0"/>
              </a:rPr>
              <a:t>	</a:t>
            </a:r>
            <a:r>
              <a:rPr lang="en-IN" sz="2400" dirty="0">
                <a:solidFill>
                  <a:srgbClr val="C00000"/>
                </a:solidFill>
                <a:latin typeface="Times New Roman" panose="02020603050405020304" pitchFamily="18" charset="0"/>
                <a:cs typeface="Times New Roman" panose="02020603050405020304" pitchFamily="18" charset="0"/>
              </a:rPr>
              <a:t>Composite attributes </a:t>
            </a:r>
            <a:r>
              <a:rPr lang="en-IN" sz="2400" dirty="0">
                <a:latin typeface="Times New Roman" panose="02020603050405020304" pitchFamily="18" charset="0"/>
                <a:cs typeface="Times New Roman" panose="02020603050405020304" pitchFamily="18" charset="0"/>
              </a:rPr>
              <a:t>can be divided into smaller subparts, which represent more basic attributes with independent meanings.</a:t>
            </a:r>
          </a:p>
          <a:p>
            <a:pPr algn="just">
              <a:defRPr/>
            </a:pPr>
            <a:r>
              <a:rPr lang="en-IN" sz="2400" dirty="0">
                <a:latin typeface="Times New Roman" panose="02020603050405020304" pitchFamily="18" charset="0"/>
                <a:cs typeface="Times New Roman" panose="02020603050405020304" pitchFamily="18" charset="0"/>
              </a:rPr>
              <a:t>Attributes that are not divisible are called </a:t>
            </a:r>
            <a:r>
              <a:rPr lang="en-IN" sz="2400" dirty="0">
                <a:solidFill>
                  <a:srgbClr val="C00000"/>
                </a:solidFill>
                <a:latin typeface="Times New Roman" panose="02020603050405020304" pitchFamily="18" charset="0"/>
                <a:cs typeface="Times New Roman" panose="02020603050405020304" pitchFamily="18" charset="0"/>
              </a:rPr>
              <a:t>simple or atomic attributes.</a:t>
            </a:r>
          </a:p>
          <a:p>
            <a:pPr>
              <a:defRPr/>
            </a:pPr>
            <a:endParaRPr lang="en-IN" dirty="0"/>
          </a:p>
        </p:txBody>
      </p:sp>
      <p:sp>
        <p:nvSpPr>
          <p:cNvPr id="4" name="Footer Placeholder 3">
            <a:extLst>
              <a:ext uri="{FF2B5EF4-FFF2-40B4-BE49-F238E27FC236}">
                <a16:creationId xmlns:a16="http://schemas.microsoft.com/office/drawing/2014/main" id="{2B08451D-C963-4861-AEC2-9AB07B0EE0BF}"/>
              </a:ext>
            </a:extLst>
          </p:cNvPr>
          <p:cNvSpPr>
            <a:spLocks noGrp="1"/>
          </p:cNvSpPr>
          <p:nvPr>
            <p:ph type="ftr" sz="quarter" idx="11"/>
          </p:nvPr>
        </p:nvSpPr>
        <p:spPr/>
        <p:txBody>
          <a:bodyPr/>
          <a:lstStyle/>
          <a:p>
            <a:pPr>
              <a:defRPr/>
            </a:pPr>
            <a:r>
              <a:rPr lang="en-US"/>
              <a:t>Dept Of ISE,DSCE</a:t>
            </a:r>
          </a:p>
        </p:txBody>
      </p:sp>
      <p:sp>
        <p:nvSpPr>
          <p:cNvPr id="46085" name="Slide Number Placeholder 4">
            <a:extLst>
              <a:ext uri="{FF2B5EF4-FFF2-40B4-BE49-F238E27FC236}">
                <a16:creationId xmlns:a16="http://schemas.microsoft.com/office/drawing/2014/main" id="{93E9A9F3-F142-4BEB-BD68-FB49D893D7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F757C6A-A35C-4F5E-B9C1-F604192A25C0}" type="slidenum">
              <a:rPr lang="en-US" altLang="en-US" sz="1200">
                <a:solidFill>
                  <a:srgbClr val="898989"/>
                </a:solidFill>
              </a:rPr>
              <a:pPr>
                <a:spcBef>
                  <a:spcPct val="0"/>
                </a:spcBef>
                <a:buFontTx/>
                <a:buNone/>
              </a:pPr>
              <a:t>44</a:t>
            </a:fld>
            <a:endParaRPr lang="en-US" altLang="en-US" sz="1200">
              <a:solidFill>
                <a:srgbClr val="898989"/>
              </a:solidFill>
            </a:endParaRPr>
          </a:p>
        </p:txBody>
      </p:sp>
      <p:pic>
        <p:nvPicPr>
          <p:cNvPr id="46086" name="Picture 7">
            <a:extLst>
              <a:ext uri="{FF2B5EF4-FFF2-40B4-BE49-F238E27FC236}">
                <a16:creationId xmlns:a16="http://schemas.microsoft.com/office/drawing/2014/main" id="{257108E8-FBAA-490D-B132-4C30B1B1C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33363"/>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6">
            <a:extLst>
              <a:ext uri="{FF2B5EF4-FFF2-40B4-BE49-F238E27FC236}">
                <a16:creationId xmlns:a16="http://schemas.microsoft.com/office/drawing/2014/main" id="{4FF6A0E3-A29F-4DED-BD51-8A2C04E318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673475"/>
            <a:ext cx="4343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820C29EC-CA4C-47BA-87AC-EDF8D878DD77}"/>
              </a:ext>
            </a:extLst>
          </p:cNvPr>
          <p:cNvSpPr>
            <a:spLocks noGrp="1"/>
          </p:cNvSpPr>
          <p:nvPr>
            <p:ph type="title"/>
          </p:nvPr>
        </p:nvSpPr>
        <p:spPr>
          <a:xfrm>
            <a:off x="457200" y="914400"/>
            <a:ext cx="8229600" cy="503238"/>
          </a:xfrm>
        </p:spPr>
        <p:txBody>
          <a:bodyPr/>
          <a:lstStyle/>
          <a:p>
            <a:r>
              <a:rPr lang="en-IN" altLang="en-US" sz="4000" b="1">
                <a:solidFill>
                  <a:srgbClr val="C00000"/>
                </a:solidFill>
                <a:latin typeface="Times New Roman" panose="02020603050405020304" pitchFamily="18" charset="0"/>
                <a:cs typeface="Times New Roman" panose="02020603050405020304" pitchFamily="18" charset="0"/>
              </a:rPr>
              <a:t>Entities and Attributes</a:t>
            </a:r>
            <a:endParaRPr lang="en-IN" altLang="en-US" sz="4000"/>
          </a:p>
        </p:txBody>
      </p:sp>
      <p:sp>
        <p:nvSpPr>
          <p:cNvPr id="3" name="Content Placeholder 2">
            <a:extLst>
              <a:ext uri="{FF2B5EF4-FFF2-40B4-BE49-F238E27FC236}">
                <a16:creationId xmlns:a16="http://schemas.microsoft.com/office/drawing/2014/main" id="{5FBFED90-D4C0-447A-8F3A-8BC039980F36}"/>
              </a:ext>
            </a:extLst>
          </p:cNvPr>
          <p:cNvSpPr>
            <a:spLocks noGrp="1"/>
          </p:cNvSpPr>
          <p:nvPr>
            <p:ph idx="1"/>
          </p:nvPr>
        </p:nvSpPr>
        <p:spPr>
          <a:xfrm>
            <a:off x="609600" y="1830388"/>
            <a:ext cx="8229600" cy="4525962"/>
          </a:xfrm>
        </p:spPr>
        <p:txBody>
          <a:bodyPr/>
          <a:lstStyle/>
          <a:p>
            <a:pPr marL="0" indent="0">
              <a:buFont typeface="Arial" panose="020B0604020202020204" pitchFamily="34" charset="0"/>
              <a:buNone/>
              <a:defRPr/>
            </a:pPr>
            <a:r>
              <a:rPr lang="en-IN" b="1" dirty="0">
                <a:solidFill>
                  <a:srgbClr val="C00000"/>
                </a:solidFill>
                <a:latin typeface="Times New Roman" panose="02020603050405020304" pitchFamily="18" charset="0"/>
                <a:cs typeface="Times New Roman" panose="02020603050405020304" pitchFamily="18" charset="0"/>
              </a:rPr>
              <a:t>Single-Valued versus Multivalued Attributes</a:t>
            </a:r>
          </a:p>
          <a:p>
            <a:pPr>
              <a:defRPr/>
            </a:pPr>
            <a:r>
              <a:rPr lang="en-IN" dirty="0">
                <a:latin typeface="Times New Roman" panose="02020603050405020304" pitchFamily="18" charset="0"/>
                <a:cs typeface="Times New Roman" panose="02020603050405020304" pitchFamily="18" charset="0"/>
              </a:rPr>
              <a:t>Age is a single-valued attribute of a person.</a:t>
            </a:r>
          </a:p>
          <a:p>
            <a:pPr>
              <a:defRPr/>
            </a:pPr>
            <a:r>
              <a:rPr lang="en-IN" dirty="0" err="1">
                <a:latin typeface="Times New Roman" panose="02020603050405020304" pitchFamily="18" charset="0"/>
                <a:cs typeface="Times New Roman" panose="02020603050405020304" pitchFamily="18" charset="0"/>
              </a:rPr>
              <a:t>Colors</a:t>
            </a:r>
            <a:r>
              <a:rPr lang="en-IN" dirty="0">
                <a:latin typeface="Times New Roman" panose="02020603050405020304" pitchFamily="18" charset="0"/>
                <a:cs typeface="Times New Roman" panose="02020603050405020304" pitchFamily="18" charset="0"/>
              </a:rPr>
              <a:t> attribute for a car, or a </a:t>
            </a:r>
            <a:r>
              <a:rPr lang="en-IN" dirty="0" err="1">
                <a:latin typeface="Times New Roman" panose="02020603050405020304" pitchFamily="18" charset="0"/>
                <a:cs typeface="Times New Roman" panose="02020603050405020304" pitchFamily="18" charset="0"/>
              </a:rPr>
              <a:t>College_degrees</a:t>
            </a:r>
            <a:r>
              <a:rPr lang="en-IN" dirty="0">
                <a:latin typeface="Times New Roman" panose="02020603050405020304" pitchFamily="18" charset="0"/>
                <a:cs typeface="Times New Roman" panose="02020603050405020304" pitchFamily="18" charset="0"/>
              </a:rPr>
              <a:t> attribute for a person- multivalued</a:t>
            </a:r>
          </a:p>
          <a:p>
            <a:pPr marL="0" indent="0">
              <a:buFont typeface="Arial" panose="020B0604020202020204" pitchFamily="34" charset="0"/>
              <a:buNone/>
              <a:defRPr/>
            </a:pPr>
            <a:r>
              <a:rPr lang="en-IN" b="1" dirty="0">
                <a:solidFill>
                  <a:srgbClr val="C00000"/>
                </a:solidFill>
                <a:latin typeface="Times New Roman" panose="02020603050405020304" pitchFamily="18" charset="0"/>
                <a:cs typeface="Times New Roman" panose="02020603050405020304" pitchFamily="18" charset="0"/>
              </a:rPr>
              <a:t>Stored versus Derived Attributes</a:t>
            </a:r>
          </a:p>
          <a:p>
            <a:pPr>
              <a:defRPr/>
            </a:pPr>
            <a:r>
              <a:rPr lang="en-IN" dirty="0">
                <a:latin typeface="Times New Roman" panose="02020603050405020304" pitchFamily="18" charset="0"/>
                <a:cs typeface="Times New Roman" panose="02020603050405020304" pitchFamily="18" charset="0"/>
              </a:rPr>
              <a:t>Age attribute of a person – derived </a:t>
            </a:r>
          </a:p>
          <a:p>
            <a:pPr>
              <a:defRPr/>
            </a:pPr>
            <a:r>
              <a:rPr lang="en-IN" dirty="0" err="1">
                <a:latin typeface="Times New Roman" panose="02020603050405020304" pitchFamily="18" charset="0"/>
                <a:cs typeface="Times New Roman" panose="02020603050405020304" pitchFamily="18" charset="0"/>
              </a:rPr>
              <a:t>Birth_date</a:t>
            </a:r>
            <a:r>
              <a:rPr lang="en-IN" dirty="0">
                <a:latin typeface="Times New Roman" panose="02020603050405020304" pitchFamily="18" charset="0"/>
                <a:cs typeface="Times New Roman" panose="02020603050405020304" pitchFamily="18" charset="0"/>
              </a:rPr>
              <a:t> attribute of a person - stored</a:t>
            </a:r>
          </a:p>
        </p:txBody>
      </p:sp>
      <p:sp>
        <p:nvSpPr>
          <p:cNvPr id="4" name="Footer Placeholder 3">
            <a:extLst>
              <a:ext uri="{FF2B5EF4-FFF2-40B4-BE49-F238E27FC236}">
                <a16:creationId xmlns:a16="http://schemas.microsoft.com/office/drawing/2014/main" id="{5B3DBF48-8573-445E-8539-A4B86B97E809}"/>
              </a:ext>
            </a:extLst>
          </p:cNvPr>
          <p:cNvSpPr>
            <a:spLocks noGrp="1"/>
          </p:cNvSpPr>
          <p:nvPr>
            <p:ph type="ftr" sz="quarter" idx="11"/>
          </p:nvPr>
        </p:nvSpPr>
        <p:spPr/>
        <p:txBody>
          <a:bodyPr/>
          <a:lstStyle/>
          <a:p>
            <a:pPr>
              <a:defRPr/>
            </a:pPr>
            <a:r>
              <a:rPr lang="en-US"/>
              <a:t>Dept Of ISE,DSCE</a:t>
            </a:r>
          </a:p>
        </p:txBody>
      </p:sp>
      <p:sp>
        <p:nvSpPr>
          <p:cNvPr id="47109" name="Slide Number Placeholder 4">
            <a:extLst>
              <a:ext uri="{FF2B5EF4-FFF2-40B4-BE49-F238E27FC236}">
                <a16:creationId xmlns:a16="http://schemas.microsoft.com/office/drawing/2014/main" id="{EC8C6D0E-C8B3-481D-9B6A-48AAE3363A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0162F25-F564-4BB7-94C2-760828FE9FA5}" type="slidenum">
              <a:rPr lang="en-US" altLang="en-US" sz="1200">
                <a:solidFill>
                  <a:srgbClr val="898989"/>
                </a:solidFill>
              </a:rPr>
              <a:pPr>
                <a:spcBef>
                  <a:spcPct val="0"/>
                </a:spcBef>
                <a:buFontTx/>
                <a:buNone/>
              </a:pPr>
              <a:t>45</a:t>
            </a:fld>
            <a:endParaRPr lang="en-US" altLang="en-US" sz="1200">
              <a:solidFill>
                <a:srgbClr val="898989"/>
              </a:solidFill>
            </a:endParaRPr>
          </a:p>
        </p:txBody>
      </p:sp>
      <p:pic>
        <p:nvPicPr>
          <p:cNvPr id="47110" name="Picture 7">
            <a:extLst>
              <a:ext uri="{FF2B5EF4-FFF2-40B4-BE49-F238E27FC236}">
                <a16:creationId xmlns:a16="http://schemas.microsoft.com/office/drawing/2014/main" id="{7B2FFDF3-DB72-42F9-9EC9-CD7A61420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06375"/>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0DB0AFF8-49AB-4140-935C-F67BA08A06BD}"/>
              </a:ext>
            </a:extLst>
          </p:cNvPr>
          <p:cNvSpPr>
            <a:spLocks noGrp="1"/>
          </p:cNvSpPr>
          <p:nvPr>
            <p:ph type="title"/>
          </p:nvPr>
        </p:nvSpPr>
        <p:spPr>
          <a:xfrm>
            <a:off x="457200" y="560388"/>
            <a:ext cx="8229600" cy="579437"/>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Entities and Attributes</a:t>
            </a:r>
            <a:endParaRPr lang="en-IN" altLang="en-US" sz="2400"/>
          </a:p>
        </p:txBody>
      </p:sp>
      <p:sp>
        <p:nvSpPr>
          <p:cNvPr id="3" name="Content Placeholder 2">
            <a:extLst>
              <a:ext uri="{FF2B5EF4-FFF2-40B4-BE49-F238E27FC236}">
                <a16:creationId xmlns:a16="http://schemas.microsoft.com/office/drawing/2014/main" id="{AB128A60-7222-479F-A39C-B0F77D7D3BD7}"/>
              </a:ext>
            </a:extLst>
          </p:cNvPr>
          <p:cNvSpPr>
            <a:spLocks noGrp="1"/>
          </p:cNvSpPr>
          <p:nvPr>
            <p:ph idx="1"/>
          </p:nvPr>
        </p:nvSpPr>
        <p:spPr>
          <a:xfrm>
            <a:off x="457200" y="1139825"/>
            <a:ext cx="8229600" cy="4525963"/>
          </a:xfrm>
        </p:spPr>
        <p:txBody>
          <a:bodyPr/>
          <a:lstStyle/>
          <a:p>
            <a:pPr marL="0" indent="0">
              <a:buFont typeface="Arial" panose="020B0604020202020204" pitchFamily="34" charset="0"/>
              <a:buNone/>
              <a:defRPr/>
            </a:pPr>
            <a:r>
              <a:rPr lang="en-IN" sz="2000" b="1" dirty="0">
                <a:solidFill>
                  <a:srgbClr val="C00000"/>
                </a:solidFill>
                <a:latin typeface="Times New Roman" panose="02020603050405020304" pitchFamily="18" charset="0"/>
                <a:cs typeface="Times New Roman" panose="02020603050405020304" pitchFamily="18" charset="0"/>
              </a:rPr>
              <a:t>NULL Values</a:t>
            </a:r>
          </a:p>
          <a:p>
            <a:pPr>
              <a:defRPr/>
            </a:pPr>
            <a:r>
              <a:rPr lang="en-IN" sz="2000" dirty="0">
                <a:latin typeface="Times New Roman" panose="02020603050405020304" pitchFamily="18" charset="0"/>
                <a:cs typeface="Times New Roman" panose="02020603050405020304" pitchFamily="18" charset="0"/>
              </a:rPr>
              <a:t>An address of a single-family home would have NULL for its </a:t>
            </a:r>
            <a:r>
              <a:rPr lang="en-IN" sz="2000" dirty="0" err="1">
                <a:latin typeface="Times New Roman" panose="02020603050405020304" pitchFamily="18" charset="0"/>
                <a:cs typeface="Times New Roman" panose="02020603050405020304" pitchFamily="18" charset="0"/>
              </a:rPr>
              <a:t>Apartment_number</a:t>
            </a:r>
            <a:r>
              <a:rPr lang="en-IN" sz="2000" dirty="0">
                <a:latin typeface="Times New Roman" panose="02020603050405020304" pitchFamily="18" charset="0"/>
                <a:cs typeface="Times New Roman" panose="02020603050405020304" pitchFamily="18" charset="0"/>
              </a:rPr>
              <a:t> attribute, and a person with no college degree would have NULL for </a:t>
            </a:r>
            <a:r>
              <a:rPr lang="en-IN" sz="2000" dirty="0" err="1">
                <a:latin typeface="Times New Roman" panose="02020603050405020304" pitchFamily="18" charset="0"/>
                <a:cs typeface="Times New Roman" panose="02020603050405020304" pitchFamily="18" charset="0"/>
              </a:rPr>
              <a:t>College_degrees</a:t>
            </a:r>
            <a:r>
              <a:rPr lang="en-IN" sz="2000" dirty="0">
                <a:latin typeface="Times New Roman" panose="02020603050405020304" pitchFamily="18" charset="0"/>
                <a:cs typeface="Times New Roman" panose="02020603050405020304" pitchFamily="18" charset="0"/>
              </a:rPr>
              <a:t>. </a:t>
            </a:r>
          </a:p>
          <a:p>
            <a:pPr>
              <a:defRPr/>
            </a:pPr>
            <a:r>
              <a:rPr lang="en-IN" sz="2000" dirty="0">
                <a:latin typeface="Times New Roman" panose="02020603050405020304" pitchFamily="18" charset="0"/>
                <a:cs typeface="Times New Roman" panose="02020603050405020304" pitchFamily="18" charset="0"/>
              </a:rPr>
              <a:t>NULL can also be used if we do not know the value of an attribute for a particular entity.</a:t>
            </a:r>
          </a:p>
          <a:p>
            <a:pPr marL="0" indent="0">
              <a:buFont typeface="Arial" panose="020B0604020202020204" pitchFamily="34" charset="0"/>
              <a:buNone/>
              <a:defRPr/>
            </a:pPr>
            <a:r>
              <a:rPr lang="en-IN" sz="2000" b="1" dirty="0">
                <a:solidFill>
                  <a:srgbClr val="C00000"/>
                </a:solidFill>
                <a:latin typeface="Times New Roman" panose="02020603050405020304" pitchFamily="18" charset="0"/>
                <a:cs typeface="Times New Roman" panose="02020603050405020304" pitchFamily="18" charset="0"/>
              </a:rPr>
              <a:t>Complex Attributes</a:t>
            </a:r>
          </a:p>
          <a:p>
            <a:pPr>
              <a:defRPr/>
            </a:pPr>
            <a:r>
              <a:rPr lang="en-IN" sz="2000" dirty="0">
                <a:latin typeface="Times New Roman" panose="02020603050405020304" pitchFamily="18" charset="0"/>
                <a:cs typeface="Times New Roman" panose="02020603050405020304" pitchFamily="18" charset="0"/>
              </a:rPr>
              <a:t>If a person can have more than one residence and each residence can have a single address and multiple phones, an attribute </a:t>
            </a:r>
            <a:r>
              <a:rPr lang="en-IN" sz="2000" dirty="0" err="1">
                <a:latin typeface="Times New Roman" panose="02020603050405020304" pitchFamily="18" charset="0"/>
                <a:cs typeface="Times New Roman" panose="02020603050405020304" pitchFamily="18" charset="0"/>
              </a:rPr>
              <a:t>Address_phone</a:t>
            </a:r>
            <a:r>
              <a:rPr lang="en-IN" sz="2000" dirty="0">
                <a:latin typeface="Times New Roman" panose="02020603050405020304" pitchFamily="18" charset="0"/>
                <a:cs typeface="Times New Roman" panose="02020603050405020304" pitchFamily="18" charset="0"/>
              </a:rPr>
              <a:t> for a person can be specified as shown below</a:t>
            </a:r>
          </a:p>
          <a:p>
            <a:pPr>
              <a:defRPr/>
            </a:pPr>
            <a:endParaRPr lang="en-IN" sz="2000" dirty="0">
              <a:latin typeface="Times New Roman" panose="02020603050405020304" pitchFamily="18" charset="0"/>
              <a:cs typeface="Times New Roman" panose="02020603050405020304" pitchFamily="18" charset="0"/>
            </a:endParaRPr>
          </a:p>
          <a:p>
            <a:pPr>
              <a:defRPr/>
            </a:pPr>
            <a:endParaRPr lang="en-IN" dirty="0"/>
          </a:p>
        </p:txBody>
      </p:sp>
      <p:sp>
        <p:nvSpPr>
          <p:cNvPr id="4" name="Footer Placeholder 3">
            <a:extLst>
              <a:ext uri="{FF2B5EF4-FFF2-40B4-BE49-F238E27FC236}">
                <a16:creationId xmlns:a16="http://schemas.microsoft.com/office/drawing/2014/main" id="{84C4DFB6-0448-43A5-B6D2-D85EA6331838}"/>
              </a:ext>
            </a:extLst>
          </p:cNvPr>
          <p:cNvSpPr>
            <a:spLocks noGrp="1"/>
          </p:cNvSpPr>
          <p:nvPr>
            <p:ph type="ftr" sz="quarter" idx="11"/>
          </p:nvPr>
        </p:nvSpPr>
        <p:spPr/>
        <p:txBody>
          <a:bodyPr/>
          <a:lstStyle/>
          <a:p>
            <a:pPr>
              <a:defRPr/>
            </a:pPr>
            <a:r>
              <a:rPr lang="en-US"/>
              <a:t>Dept Of ISE,DSCE</a:t>
            </a:r>
          </a:p>
        </p:txBody>
      </p:sp>
      <p:sp>
        <p:nvSpPr>
          <p:cNvPr id="48133" name="Slide Number Placeholder 4">
            <a:extLst>
              <a:ext uri="{FF2B5EF4-FFF2-40B4-BE49-F238E27FC236}">
                <a16:creationId xmlns:a16="http://schemas.microsoft.com/office/drawing/2014/main" id="{6AF7FC57-9B44-4EC6-9244-FFD021B69A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5CC2752-82D6-4079-9849-244F9F78D55E}" type="slidenum">
              <a:rPr lang="en-US" altLang="en-US" sz="1200">
                <a:solidFill>
                  <a:srgbClr val="898989"/>
                </a:solidFill>
              </a:rPr>
              <a:pPr>
                <a:spcBef>
                  <a:spcPct val="0"/>
                </a:spcBef>
                <a:buFontTx/>
                <a:buNone/>
              </a:pPr>
              <a:t>46</a:t>
            </a:fld>
            <a:endParaRPr lang="en-US" altLang="en-US" sz="1200">
              <a:solidFill>
                <a:srgbClr val="898989"/>
              </a:solidFill>
            </a:endParaRPr>
          </a:p>
        </p:txBody>
      </p:sp>
      <p:pic>
        <p:nvPicPr>
          <p:cNvPr id="48134" name="Picture 7">
            <a:extLst>
              <a:ext uri="{FF2B5EF4-FFF2-40B4-BE49-F238E27FC236}">
                <a16:creationId xmlns:a16="http://schemas.microsoft.com/office/drawing/2014/main" id="{7B768179-1ACD-4450-8525-519920070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06375"/>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6">
            <a:extLst>
              <a:ext uri="{FF2B5EF4-FFF2-40B4-BE49-F238E27FC236}">
                <a16:creationId xmlns:a16="http://schemas.microsoft.com/office/drawing/2014/main" id="{2175A6EF-78D8-4D06-843F-CDB3518D10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28863" y="4559300"/>
            <a:ext cx="4681537"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01DA6342-0921-4C88-A8B1-096A9FD481A2}"/>
              </a:ext>
            </a:extLst>
          </p:cNvPr>
          <p:cNvSpPr>
            <a:spLocks noGrp="1"/>
          </p:cNvSpPr>
          <p:nvPr>
            <p:ph type="title"/>
          </p:nvPr>
        </p:nvSpPr>
        <p:spPr>
          <a:xfrm>
            <a:off x="457200" y="914400"/>
            <a:ext cx="8229600" cy="503238"/>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Entity Types, Entity Sets, Keys, and Value Sets</a:t>
            </a:r>
          </a:p>
        </p:txBody>
      </p:sp>
      <p:sp>
        <p:nvSpPr>
          <p:cNvPr id="3" name="Content Placeholder 2">
            <a:extLst>
              <a:ext uri="{FF2B5EF4-FFF2-40B4-BE49-F238E27FC236}">
                <a16:creationId xmlns:a16="http://schemas.microsoft.com/office/drawing/2014/main" id="{E30CB027-2985-4908-9914-C70523A4299E}"/>
              </a:ext>
            </a:extLst>
          </p:cNvPr>
          <p:cNvSpPr>
            <a:spLocks noGrp="1"/>
          </p:cNvSpPr>
          <p:nvPr>
            <p:ph idx="1"/>
          </p:nvPr>
        </p:nvSpPr>
        <p:spPr/>
        <p:txBody>
          <a:bodyPr/>
          <a:lstStyle/>
          <a:p>
            <a:pPr marL="0" indent="0">
              <a:buFont typeface="Arial" panose="020B0604020202020204" pitchFamily="34" charset="0"/>
              <a:buNone/>
              <a:defRPr/>
            </a:pPr>
            <a:r>
              <a:rPr lang="en-IN" sz="2000" b="1" u="sng" dirty="0">
                <a:latin typeface="Times New Roman" panose="02020603050405020304" pitchFamily="18" charset="0"/>
                <a:cs typeface="Times New Roman" panose="02020603050405020304" pitchFamily="18" charset="0"/>
              </a:rPr>
              <a:t>Entity Types and Entity Sets</a:t>
            </a:r>
          </a:p>
          <a:p>
            <a:pPr>
              <a:defRPr/>
            </a:pPr>
            <a:r>
              <a:rPr lang="en-IN" sz="2000" dirty="0">
                <a:latin typeface="Times New Roman" panose="02020603050405020304" pitchFamily="18" charset="0"/>
                <a:cs typeface="Times New Roman" panose="02020603050405020304" pitchFamily="18" charset="0"/>
              </a:rPr>
              <a:t>An </a:t>
            </a:r>
            <a:r>
              <a:rPr lang="en-IN" sz="2000" b="1" dirty="0">
                <a:solidFill>
                  <a:srgbClr val="C00000"/>
                </a:solidFill>
                <a:latin typeface="Times New Roman" panose="02020603050405020304" pitchFamily="18" charset="0"/>
                <a:cs typeface="Times New Roman" panose="02020603050405020304" pitchFamily="18" charset="0"/>
              </a:rPr>
              <a:t>entity</a:t>
            </a:r>
            <a:r>
              <a:rPr lang="en-IN" sz="2000" dirty="0">
                <a:latin typeface="Times New Roman" panose="02020603050405020304" pitchFamily="18" charset="0"/>
                <a:cs typeface="Times New Roman" panose="02020603050405020304" pitchFamily="18" charset="0"/>
              </a:rPr>
              <a:t> type defines a collection (or set) of entities that have the same attributes.</a:t>
            </a:r>
          </a:p>
          <a:p>
            <a:pPr>
              <a:defRPr/>
            </a:pPr>
            <a:endParaRPr lang="en-IN" dirty="0"/>
          </a:p>
        </p:txBody>
      </p:sp>
      <p:sp>
        <p:nvSpPr>
          <p:cNvPr id="4" name="Footer Placeholder 3">
            <a:extLst>
              <a:ext uri="{FF2B5EF4-FFF2-40B4-BE49-F238E27FC236}">
                <a16:creationId xmlns:a16="http://schemas.microsoft.com/office/drawing/2014/main" id="{08250AA1-97AB-4490-A1B6-BD4666D09E74}"/>
              </a:ext>
            </a:extLst>
          </p:cNvPr>
          <p:cNvSpPr>
            <a:spLocks noGrp="1"/>
          </p:cNvSpPr>
          <p:nvPr>
            <p:ph type="ftr" sz="quarter" idx="11"/>
          </p:nvPr>
        </p:nvSpPr>
        <p:spPr/>
        <p:txBody>
          <a:bodyPr/>
          <a:lstStyle/>
          <a:p>
            <a:pPr>
              <a:defRPr/>
            </a:pPr>
            <a:r>
              <a:rPr lang="en-US"/>
              <a:t>Dept Of ISE,DSCE</a:t>
            </a:r>
          </a:p>
        </p:txBody>
      </p:sp>
      <p:sp>
        <p:nvSpPr>
          <p:cNvPr id="49157" name="Slide Number Placeholder 4">
            <a:extLst>
              <a:ext uri="{FF2B5EF4-FFF2-40B4-BE49-F238E27FC236}">
                <a16:creationId xmlns:a16="http://schemas.microsoft.com/office/drawing/2014/main" id="{7E504441-4DC4-45C3-8FA1-8F406B35C44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C790F9-179D-4E18-9BA7-2F2B601821A6}" type="slidenum">
              <a:rPr lang="en-US" altLang="en-US" sz="1200">
                <a:solidFill>
                  <a:srgbClr val="898989"/>
                </a:solidFill>
              </a:rPr>
              <a:pPr>
                <a:spcBef>
                  <a:spcPct val="0"/>
                </a:spcBef>
                <a:buFontTx/>
                <a:buNone/>
              </a:pPr>
              <a:t>47</a:t>
            </a:fld>
            <a:endParaRPr lang="en-US" altLang="en-US" sz="1200">
              <a:solidFill>
                <a:srgbClr val="898989"/>
              </a:solidFill>
            </a:endParaRPr>
          </a:p>
        </p:txBody>
      </p:sp>
      <p:pic>
        <p:nvPicPr>
          <p:cNvPr id="49158" name="Picture 7">
            <a:extLst>
              <a:ext uri="{FF2B5EF4-FFF2-40B4-BE49-F238E27FC236}">
                <a16:creationId xmlns:a16="http://schemas.microsoft.com/office/drawing/2014/main" id="{39146FA8-B094-4915-BFCA-22FF3B92F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06375"/>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6">
            <a:extLst>
              <a:ext uri="{FF2B5EF4-FFF2-40B4-BE49-F238E27FC236}">
                <a16:creationId xmlns:a16="http://schemas.microsoft.com/office/drawing/2014/main" id="{A305F5BD-5968-4FEA-92CC-07D5E65E3E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2820988"/>
            <a:ext cx="57626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9E32710B-0057-47D8-B398-4FF0AB802332}"/>
              </a:ext>
            </a:extLst>
          </p:cNvPr>
          <p:cNvSpPr>
            <a:spLocks noGrp="1"/>
          </p:cNvSpPr>
          <p:nvPr>
            <p:ph type="title"/>
          </p:nvPr>
        </p:nvSpPr>
        <p:spPr>
          <a:xfrm>
            <a:off x="457200" y="1295400"/>
            <a:ext cx="8229600" cy="427038"/>
          </a:xfrm>
        </p:spPr>
        <p:txBody>
          <a:bodyPr/>
          <a:lstStyle/>
          <a:p>
            <a:r>
              <a:rPr lang="en-IN" altLang="en-US" sz="3200" b="1">
                <a:solidFill>
                  <a:srgbClr val="C00000"/>
                </a:solidFill>
                <a:latin typeface="Times New Roman" panose="02020603050405020304" pitchFamily="18" charset="0"/>
                <a:cs typeface="Times New Roman" panose="02020603050405020304" pitchFamily="18" charset="0"/>
              </a:rPr>
              <a:t>Entity Types, Entity Sets, Keys, and Value Sets</a:t>
            </a:r>
            <a:endParaRPr lang="en-IN" altLang="en-US" sz="3200"/>
          </a:p>
        </p:txBody>
      </p:sp>
      <p:sp>
        <p:nvSpPr>
          <p:cNvPr id="50179" name="Content Placeholder 2">
            <a:extLst>
              <a:ext uri="{FF2B5EF4-FFF2-40B4-BE49-F238E27FC236}">
                <a16:creationId xmlns:a16="http://schemas.microsoft.com/office/drawing/2014/main" id="{9E21D843-C636-4DBA-A445-00664214004C}"/>
              </a:ext>
            </a:extLst>
          </p:cNvPr>
          <p:cNvSpPr>
            <a:spLocks noGrp="1"/>
          </p:cNvSpPr>
          <p:nvPr>
            <p:ph idx="1"/>
          </p:nvPr>
        </p:nvSpPr>
        <p:spPr>
          <a:xfrm>
            <a:off x="457200" y="2338388"/>
            <a:ext cx="8229600" cy="4525962"/>
          </a:xfrm>
        </p:spPr>
        <p:txBody>
          <a:bodyPr/>
          <a:lstStyle/>
          <a:p>
            <a:r>
              <a:rPr lang="en-IN" altLang="en-US">
                <a:latin typeface="Times New Roman" panose="02020603050405020304" pitchFamily="18" charset="0"/>
                <a:cs typeface="Times New Roman" panose="02020603050405020304" pitchFamily="18" charset="0"/>
              </a:rPr>
              <a:t>The collection of all entities of a particular entity type in the database at any point in time is called an entity set or entity collection.</a:t>
            </a:r>
          </a:p>
          <a:p>
            <a:r>
              <a:rPr lang="en-IN" altLang="en-US">
                <a:latin typeface="Times New Roman" panose="02020603050405020304" pitchFamily="18" charset="0"/>
                <a:cs typeface="Times New Roman" panose="02020603050405020304" pitchFamily="18" charset="0"/>
              </a:rPr>
              <a:t>The collection of entities of a particular entity type is grouped into an entity set, which is also called the extension of the entity type. </a:t>
            </a:r>
          </a:p>
        </p:txBody>
      </p:sp>
      <p:sp>
        <p:nvSpPr>
          <p:cNvPr id="4" name="Footer Placeholder 3">
            <a:extLst>
              <a:ext uri="{FF2B5EF4-FFF2-40B4-BE49-F238E27FC236}">
                <a16:creationId xmlns:a16="http://schemas.microsoft.com/office/drawing/2014/main" id="{3199FEF7-1097-4DEA-9C46-7BCF2B97A627}"/>
              </a:ext>
            </a:extLst>
          </p:cNvPr>
          <p:cNvSpPr>
            <a:spLocks noGrp="1"/>
          </p:cNvSpPr>
          <p:nvPr>
            <p:ph type="ftr" sz="quarter" idx="11"/>
          </p:nvPr>
        </p:nvSpPr>
        <p:spPr/>
        <p:txBody>
          <a:bodyPr/>
          <a:lstStyle/>
          <a:p>
            <a:pPr>
              <a:defRPr/>
            </a:pPr>
            <a:r>
              <a:rPr lang="en-US"/>
              <a:t>Dept Of ISE,DSCE</a:t>
            </a:r>
          </a:p>
        </p:txBody>
      </p:sp>
      <p:sp>
        <p:nvSpPr>
          <p:cNvPr id="50181" name="Slide Number Placeholder 4">
            <a:extLst>
              <a:ext uri="{FF2B5EF4-FFF2-40B4-BE49-F238E27FC236}">
                <a16:creationId xmlns:a16="http://schemas.microsoft.com/office/drawing/2014/main" id="{558AC152-695A-4246-9605-C2320599807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C29F3F4-7069-45B8-A983-0DA7E5A65EFB}" type="slidenum">
              <a:rPr lang="en-US" altLang="en-US" sz="1200">
                <a:solidFill>
                  <a:srgbClr val="898989"/>
                </a:solidFill>
              </a:rPr>
              <a:pPr>
                <a:spcBef>
                  <a:spcPct val="0"/>
                </a:spcBef>
                <a:buFontTx/>
                <a:buNone/>
              </a:pPr>
              <a:t>48</a:t>
            </a:fld>
            <a:endParaRPr lang="en-US" altLang="en-US" sz="1200">
              <a:solidFill>
                <a:srgbClr val="898989"/>
              </a:solidFill>
            </a:endParaRPr>
          </a:p>
        </p:txBody>
      </p:sp>
      <p:pic>
        <p:nvPicPr>
          <p:cNvPr id="50182" name="Picture 7">
            <a:extLst>
              <a:ext uri="{FF2B5EF4-FFF2-40B4-BE49-F238E27FC236}">
                <a16:creationId xmlns:a16="http://schemas.microsoft.com/office/drawing/2014/main" id="{FAEAF009-0ED3-436A-8E73-89ED6CA87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206375"/>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0CC864C9-3BB6-44C5-9D4E-EA9204A46A83}"/>
              </a:ext>
            </a:extLst>
          </p:cNvPr>
          <p:cNvSpPr>
            <a:spLocks noGrp="1"/>
          </p:cNvSpPr>
          <p:nvPr>
            <p:ph type="title"/>
          </p:nvPr>
        </p:nvSpPr>
        <p:spPr>
          <a:xfrm>
            <a:off x="458788" y="952500"/>
            <a:ext cx="8229600" cy="647700"/>
          </a:xfrm>
        </p:spPr>
        <p:txBody>
          <a:bodyPr/>
          <a:lstStyle/>
          <a:p>
            <a:r>
              <a:rPr lang="en-IN" altLang="en-US" sz="2800" b="1">
                <a:solidFill>
                  <a:srgbClr val="C00000"/>
                </a:solidFill>
                <a:latin typeface="Times New Roman" panose="02020603050405020304" pitchFamily="18" charset="0"/>
                <a:cs typeface="Times New Roman" panose="02020603050405020304" pitchFamily="18" charset="0"/>
              </a:rPr>
              <a:t>Entity Types, Entity Sets, Keys, and Value Sets</a:t>
            </a:r>
            <a:endParaRPr lang="en-IN" altLang="en-US" sz="2800"/>
          </a:p>
        </p:txBody>
      </p:sp>
      <p:sp>
        <p:nvSpPr>
          <p:cNvPr id="3" name="Content Placeholder 2">
            <a:extLst>
              <a:ext uri="{FF2B5EF4-FFF2-40B4-BE49-F238E27FC236}">
                <a16:creationId xmlns:a16="http://schemas.microsoft.com/office/drawing/2014/main" id="{5AAEFD6A-E9FB-4BDB-8BE0-4BA0B4A43992}"/>
              </a:ext>
            </a:extLst>
          </p:cNvPr>
          <p:cNvSpPr>
            <a:spLocks noGrp="1"/>
          </p:cNvSpPr>
          <p:nvPr>
            <p:ph idx="1"/>
          </p:nvPr>
        </p:nvSpPr>
        <p:spPr>
          <a:xfrm>
            <a:off x="433388" y="1830388"/>
            <a:ext cx="8229600" cy="4525962"/>
          </a:xfrm>
        </p:spPr>
        <p:txBody>
          <a:bodyPr/>
          <a:lstStyle/>
          <a:p>
            <a:pPr marL="0" indent="0" algn="just">
              <a:buFont typeface="Arial" panose="020B0604020202020204" pitchFamily="34" charset="0"/>
              <a:buNone/>
              <a:defRPr/>
            </a:pPr>
            <a:r>
              <a:rPr lang="en-IN" sz="2400" b="1" u="sng" dirty="0">
                <a:latin typeface="Times New Roman" panose="02020603050405020304" pitchFamily="18" charset="0"/>
                <a:cs typeface="Times New Roman" panose="02020603050405020304" pitchFamily="18" charset="0"/>
              </a:rPr>
              <a:t>Key Attributes of an Entity Type</a:t>
            </a:r>
          </a:p>
          <a:p>
            <a:pPr algn="just">
              <a:defRPr/>
            </a:pPr>
            <a:r>
              <a:rPr lang="en-IN" sz="2400" dirty="0">
                <a:latin typeface="Times New Roman" panose="02020603050405020304" pitchFamily="18" charset="0"/>
                <a:cs typeface="Times New Roman" panose="02020603050405020304" pitchFamily="18" charset="0"/>
              </a:rPr>
              <a:t>An entity type usually has one or more attributes whose values are distinct for each individual entity in the entity set. Such an attribute is called </a:t>
            </a:r>
            <a:r>
              <a:rPr lang="en-IN" sz="2400" b="1" dirty="0">
                <a:latin typeface="Times New Roman" panose="02020603050405020304" pitchFamily="18" charset="0"/>
                <a:cs typeface="Times New Roman" panose="02020603050405020304" pitchFamily="18" charset="0"/>
              </a:rPr>
              <a:t>a key attribute.</a:t>
            </a:r>
          </a:p>
          <a:p>
            <a:pPr algn="just">
              <a:defRPr/>
            </a:pPr>
            <a:r>
              <a:rPr lang="en-IN" sz="2400" dirty="0">
                <a:latin typeface="Times New Roman" panose="02020603050405020304" pitchFamily="18" charset="0"/>
                <a:cs typeface="Times New Roman" panose="02020603050405020304" pitchFamily="18" charset="0"/>
              </a:rPr>
              <a:t>For example, the Name attribute is a key of the COMPANY entity type because no two companies are allowed to have the same name.</a:t>
            </a:r>
          </a:p>
          <a:p>
            <a:pPr algn="just">
              <a:defRPr/>
            </a:pPr>
            <a:r>
              <a:rPr lang="en-IN" sz="2400" dirty="0">
                <a:latin typeface="Times New Roman" panose="02020603050405020304" pitchFamily="18" charset="0"/>
                <a:cs typeface="Times New Roman" panose="02020603050405020304" pitchFamily="18" charset="0"/>
              </a:rPr>
              <a:t>In ER diagrammatic notation, each key attribute has its name underlined inside the oval.</a:t>
            </a:r>
          </a:p>
          <a:p>
            <a:pPr algn="just">
              <a:defRPr/>
            </a:pPr>
            <a:endParaRPr lang="en-IN" sz="2000" dirty="0">
              <a:latin typeface="Times New Roman" panose="02020603050405020304" pitchFamily="18" charset="0"/>
              <a:cs typeface="Times New Roman" panose="02020603050405020304" pitchFamily="18" charset="0"/>
            </a:endParaRPr>
          </a:p>
          <a:p>
            <a:pPr>
              <a:defRPr/>
            </a:pPr>
            <a:endParaRPr lang="en-IN" dirty="0"/>
          </a:p>
        </p:txBody>
      </p:sp>
      <p:sp>
        <p:nvSpPr>
          <p:cNvPr id="4" name="Footer Placeholder 3">
            <a:extLst>
              <a:ext uri="{FF2B5EF4-FFF2-40B4-BE49-F238E27FC236}">
                <a16:creationId xmlns:a16="http://schemas.microsoft.com/office/drawing/2014/main" id="{623A5CBF-A81C-4B2C-B4D0-B65B858D5C79}"/>
              </a:ext>
            </a:extLst>
          </p:cNvPr>
          <p:cNvSpPr>
            <a:spLocks noGrp="1"/>
          </p:cNvSpPr>
          <p:nvPr>
            <p:ph type="ftr" sz="quarter" idx="11"/>
          </p:nvPr>
        </p:nvSpPr>
        <p:spPr/>
        <p:txBody>
          <a:bodyPr/>
          <a:lstStyle/>
          <a:p>
            <a:pPr>
              <a:defRPr/>
            </a:pPr>
            <a:r>
              <a:rPr lang="en-US"/>
              <a:t>Dept Of ISE,DSCE</a:t>
            </a:r>
          </a:p>
        </p:txBody>
      </p:sp>
      <p:sp>
        <p:nvSpPr>
          <p:cNvPr id="51205" name="Slide Number Placeholder 4">
            <a:extLst>
              <a:ext uri="{FF2B5EF4-FFF2-40B4-BE49-F238E27FC236}">
                <a16:creationId xmlns:a16="http://schemas.microsoft.com/office/drawing/2014/main" id="{B0B7B5D7-2E31-4C75-885F-714A27970A0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8D08B6E-F6AA-4855-B57D-DDD75158441D}" type="slidenum">
              <a:rPr lang="en-US" altLang="en-US" sz="1200">
                <a:solidFill>
                  <a:srgbClr val="898989"/>
                </a:solidFill>
              </a:rPr>
              <a:pPr>
                <a:spcBef>
                  <a:spcPct val="0"/>
                </a:spcBef>
                <a:buFontTx/>
                <a:buNone/>
              </a:pPr>
              <a:t>49</a:t>
            </a:fld>
            <a:endParaRPr lang="en-US" altLang="en-US" sz="1200">
              <a:solidFill>
                <a:srgbClr val="898989"/>
              </a:solidFill>
            </a:endParaRPr>
          </a:p>
        </p:txBody>
      </p:sp>
      <p:pic>
        <p:nvPicPr>
          <p:cNvPr id="51206" name="Picture 7">
            <a:extLst>
              <a:ext uri="{FF2B5EF4-FFF2-40B4-BE49-F238E27FC236}">
                <a16:creationId xmlns:a16="http://schemas.microsoft.com/office/drawing/2014/main" id="{31B18AB6-848A-44C9-8BBA-27F031928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49238"/>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5C01969-353E-42B6-AC11-90CA5FD5C96C}"/>
              </a:ext>
            </a:extLst>
          </p:cNvPr>
          <p:cNvSpPr>
            <a:spLocks noGrp="1"/>
          </p:cNvSpPr>
          <p:nvPr>
            <p:ph type="title"/>
          </p:nvPr>
        </p:nvSpPr>
        <p:spPr>
          <a:xfrm>
            <a:off x="457200" y="798513"/>
            <a:ext cx="8229600" cy="649287"/>
          </a:xfrm>
        </p:spPr>
        <p:txBody>
          <a:bodyPr/>
          <a:lstStyle/>
          <a:p>
            <a:r>
              <a:rPr lang="en-IN" altLang="en-US" sz="2800" b="1">
                <a:solidFill>
                  <a:srgbClr val="C00000"/>
                </a:solidFill>
                <a:latin typeface="Times New Roman" panose="02020603050405020304" pitchFamily="18" charset="0"/>
                <a:cs typeface="Times New Roman" panose="02020603050405020304" pitchFamily="18" charset="0"/>
              </a:rPr>
              <a:t>Module 1- INTRODUCTION</a:t>
            </a:r>
          </a:p>
        </p:txBody>
      </p:sp>
      <p:sp>
        <p:nvSpPr>
          <p:cNvPr id="6147" name="Content Placeholder 2">
            <a:extLst>
              <a:ext uri="{FF2B5EF4-FFF2-40B4-BE49-F238E27FC236}">
                <a16:creationId xmlns:a16="http://schemas.microsoft.com/office/drawing/2014/main" id="{B992C9D9-ADA0-4A11-BAD4-80FADEC4BE71}"/>
              </a:ext>
            </a:extLst>
          </p:cNvPr>
          <p:cNvSpPr>
            <a:spLocks noGrp="1"/>
          </p:cNvSpPr>
          <p:nvPr>
            <p:ph idx="1"/>
          </p:nvPr>
        </p:nvSpPr>
        <p:spPr>
          <a:xfrm>
            <a:off x="457200" y="1533525"/>
            <a:ext cx="8229600" cy="4592638"/>
          </a:xfrm>
        </p:spPr>
        <p:txBody>
          <a:bodyPr/>
          <a:lstStyle/>
          <a:p>
            <a:r>
              <a:rPr lang="en-IN" altLang="en-US"/>
              <a:t>Database</a:t>
            </a:r>
          </a:p>
          <a:p>
            <a:r>
              <a:rPr lang="en-IN" altLang="en-US"/>
              <a:t>Data</a:t>
            </a:r>
          </a:p>
          <a:p>
            <a:r>
              <a:rPr lang="en-IN" altLang="en-US"/>
              <a:t>Examples</a:t>
            </a:r>
          </a:p>
          <a:p>
            <a:r>
              <a:rPr lang="en-IN" altLang="en-US"/>
              <a:t>Properties of database</a:t>
            </a:r>
          </a:p>
          <a:p>
            <a:pPr lvl="1"/>
            <a:r>
              <a:rPr lang="en-IN" altLang="en-US"/>
              <a:t>DB represents mini world</a:t>
            </a:r>
          </a:p>
          <a:p>
            <a:pPr lvl="1"/>
            <a:r>
              <a:rPr lang="en-IN" altLang="en-US"/>
              <a:t>Logically coherent collection of data</a:t>
            </a:r>
          </a:p>
          <a:p>
            <a:pPr lvl="1"/>
            <a:r>
              <a:rPr lang="en-IN" altLang="en-US"/>
              <a:t>Data for specific purpose</a:t>
            </a:r>
          </a:p>
        </p:txBody>
      </p:sp>
      <p:sp>
        <p:nvSpPr>
          <p:cNvPr id="4" name="Footer Placeholder 3">
            <a:extLst>
              <a:ext uri="{FF2B5EF4-FFF2-40B4-BE49-F238E27FC236}">
                <a16:creationId xmlns:a16="http://schemas.microsoft.com/office/drawing/2014/main" id="{C31EEB76-42FD-49B7-9BDC-31545E9D29EB}"/>
              </a:ext>
            </a:extLst>
          </p:cNvPr>
          <p:cNvSpPr>
            <a:spLocks noGrp="1"/>
          </p:cNvSpPr>
          <p:nvPr>
            <p:ph type="ftr" sz="quarter" idx="11"/>
          </p:nvPr>
        </p:nvSpPr>
        <p:spPr/>
        <p:txBody>
          <a:bodyPr/>
          <a:lstStyle/>
          <a:p>
            <a:pPr>
              <a:defRPr/>
            </a:pPr>
            <a:r>
              <a:rPr lang="en-US"/>
              <a:t>Dept Of ISE,DSCE</a:t>
            </a:r>
          </a:p>
        </p:txBody>
      </p:sp>
      <p:sp>
        <p:nvSpPr>
          <p:cNvPr id="6149" name="Slide Number Placeholder 4">
            <a:extLst>
              <a:ext uri="{FF2B5EF4-FFF2-40B4-BE49-F238E27FC236}">
                <a16:creationId xmlns:a16="http://schemas.microsoft.com/office/drawing/2014/main" id="{CC5D8DF3-5228-4B01-8D61-E05E37929A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E28C732-696A-466F-BF67-C208FD78B8F4}" type="slidenum">
              <a:rPr lang="en-US" altLang="en-US" sz="1200">
                <a:solidFill>
                  <a:srgbClr val="898989"/>
                </a:solidFill>
              </a:rPr>
              <a:pPr>
                <a:spcBef>
                  <a:spcPct val="0"/>
                </a:spcBef>
                <a:buFontTx/>
                <a:buNone/>
              </a:pPr>
              <a:t>5</a:t>
            </a:fld>
            <a:endParaRPr lang="en-US" altLang="en-US" sz="1200">
              <a:solidFill>
                <a:srgbClr val="898989"/>
              </a:solidFill>
            </a:endParaRPr>
          </a:p>
        </p:txBody>
      </p:sp>
      <p:pic>
        <p:nvPicPr>
          <p:cNvPr id="6150" name="Picture 7">
            <a:extLst>
              <a:ext uri="{FF2B5EF4-FFF2-40B4-BE49-F238E27FC236}">
                <a16:creationId xmlns:a16="http://schemas.microsoft.com/office/drawing/2014/main" id="{CF22BFF6-C283-474E-A644-445E9A376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82550"/>
            <a:ext cx="19050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34F42B3A-634C-4EF9-A1D3-22B054219E1C}"/>
              </a:ext>
            </a:extLst>
          </p:cNvPr>
          <p:cNvSpPr>
            <a:spLocks noGrp="1"/>
          </p:cNvSpPr>
          <p:nvPr>
            <p:ph type="title"/>
          </p:nvPr>
        </p:nvSpPr>
        <p:spPr>
          <a:xfrm>
            <a:off x="457200" y="838200"/>
            <a:ext cx="8229600" cy="579438"/>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Entity Types, Entity Sets, Keys, and Value Sets</a:t>
            </a:r>
            <a:endParaRPr lang="en-IN" altLang="en-US" sz="2400"/>
          </a:p>
        </p:txBody>
      </p:sp>
      <p:pic>
        <p:nvPicPr>
          <p:cNvPr id="52227" name="Content Placeholder 6">
            <a:extLst>
              <a:ext uri="{FF2B5EF4-FFF2-40B4-BE49-F238E27FC236}">
                <a16:creationId xmlns:a16="http://schemas.microsoft.com/office/drawing/2014/main" id="{FEFBDC28-F9CE-4398-8EF8-1EE43496D20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905000"/>
            <a:ext cx="7372350" cy="4038600"/>
          </a:xfrm>
        </p:spPr>
      </p:pic>
      <p:sp>
        <p:nvSpPr>
          <p:cNvPr id="4" name="Footer Placeholder 3">
            <a:extLst>
              <a:ext uri="{FF2B5EF4-FFF2-40B4-BE49-F238E27FC236}">
                <a16:creationId xmlns:a16="http://schemas.microsoft.com/office/drawing/2014/main" id="{9DA5BEF5-7AA6-4D62-86D2-7F896F71EF06}"/>
              </a:ext>
            </a:extLst>
          </p:cNvPr>
          <p:cNvSpPr>
            <a:spLocks noGrp="1"/>
          </p:cNvSpPr>
          <p:nvPr>
            <p:ph type="ftr" sz="quarter" idx="11"/>
          </p:nvPr>
        </p:nvSpPr>
        <p:spPr/>
        <p:txBody>
          <a:bodyPr/>
          <a:lstStyle/>
          <a:p>
            <a:pPr>
              <a:defRPr/>
            </a:pPr>
            <a:r>
              <a:rPr lang="en-US"/>
              <a:t>Dept Of ISE,DSCE</a:t>
            </a:r>
          </a:p>
        </p:txBody>
      </p:sp>
      <p:sp>
        <p:nvSpPr>
          <p:cNvPr id="52229" name="Slide Number Placeholder 4">
            <a:extLst>
              <a:ext uri="{FF2B5EF4-FFF2-40B4-BE49-F238E27FC236}">
                <a16:creationId xmlns:a16="http://schemas.microsoft.com/office/drawing/2014/main" id="{0A6E21A8-8D36-41BD-81FB-6A95BFBFEF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93FD5D-7081-4A8A-8AE3-ECF3F4064571}" type="slidenum">
              <a:rPr lang="en-US" altLang="en-US" sz="1200">
                <a:solidFill>
                  <a:srgbClr val="898989"/>
                </a:solidFill>
              </a:rPr>
              <a:pPr>
                <a:spcBef>
                  <a:spcPct val="0"/>
                </a:spcBef>
                <a:buFontTx/>
                <a:buNone/>
              </a:pPr>
              <a:t>50</a:t>
            </a:fld>
            <a:endParaRPr lang="en-US" altLang="en-US" sz="1200">
              <a:solidFill>
                <a:srgbClr val="898989"/>
              </a:solidFill>
            </a:endParaRPr>
          </a:p>
        </p:txBody>
      </p:sp>
      <p:pic>
        <p:nvPicPr>
          <p:cNvPr id="52230" name="Picture 7">
            <a:extLst>
              <a:ext uri="{FF2B5EF4-FFF2-40B4-BE49-F238E27FC236}">
                <a16:creationId xmlns:a16="http://schemas.microsoft.com/office/drawing/2014/main" id="{419B68E0-8593-49DC-9C5D-B7534C5F56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49238"/>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5EF906C8-0CAA-4C87-A9DF-8763F367C637}"/>
              </a:ext>
            </a:extLst>
          </p:cNvPr>
          <p:cNvSpPr>
            <a:spLocks noGrp="1"/>
          </p:cNvSpPr>
          <p:nvPr>
            <p:ph type="title"/>
          </p:nvPr>
        </p:nvSpPr>
        <p:spPr>
          <a:xfrm>
            <a:off x="457200" y="914400"/>
            <a:ext cx="8229600" cy="503238"/>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Entity Types, Entity Sets, Keys, and Value Sets</a:t>
            </a:r>
            <a:endParaRPr lang="en-IN" altLang="en-US" sz="2400"/>
          </a:p>
        </p:txBody>
      </p:sp>
      <p:sp>
        <p:nvSpPr>
          <p:cNvPr id="3" name="Content Placeholder 2">
            <a:extLst>
              <a:ext uri="{FF2B5EF4-FFF2-40B4-BE49-F238E27FC236}">
                <a16:creationId xmlns:a16="http://schemas.microsoft.com/office/drawing/2014/main" id="{9537F2E6-9668-4CE7-8B3D-C568E7EAD7DE}"/>
              </a:ext>
            </a:extLst>
          </p:cNvPr>
          <p:cNvSpPr>
            <a:spLocks noGrp="1"/>
          </p:cNvSpPr>
          <p:nvPr>
            <p:ph idx="1"/>
          </p:nvPr>
        </p:nvSpPr>
        <p:spPr/>
        <p:txBody>
          <a:bodyPr/>
          <a:lstStyle/>
          <a:p>
            <a:pPr marL="0" indent="0">
              <a:buFont typeface="Arial" panose="020B0604020202020204" pitchFamily="34" charset="0"/>
              <a:buNone/>
              <a:defRPr/>
            </a:pPr>
            <a:r>
              <a:rPr lang="en-IN" b="1" u="sng" dirty="0"/>
              <a:t>Value Sets (Domains) of Attributes</a:t>
            </a:r>
          </a:p>
          <a:p>
            <a:pPr algn="just">
              <a:lnSpc>
                <a:spcPct val="150000"/>
              </a:lnSpc>
              <a:defRPr/>
            </a:pPr>
            <a:r>
              <a:rPr lang="en-IN" sz="2400" dirty="0">
                <a:latin typeface="Times New Roman" panose="02020603050405020304" pitchFamily="18" charset="0"/>
                <a:cs typeface="Times New Roman" panose="02020603050405020304" pitchFamily="18" charset="0"/>
              </a:rPr>
              <a:t>Each simple attribute of an entity type is associated with a value set (or domain of values), which specifies the set of values that may be assigned to that attribute for each individual entity.</a:t>
            </a:r>
          </a:p>
          <a:p>
            <a:pPr algn="just">
              <a:lnSpc>
                <a:spcPct val="150000"/>
              </a:lnSpc>
              <a:defRPr/>
            </a:pPr>
            <a:r>
              <a:rPr lang="en-IN" sz="2400" dirty="0">
                <a:latin typeface="Times New Roman" panose="02020603050405020304" pitchFamily="18" charset="0"/>
                <a:cs typeface="Times New Roman" panose="02020603050405020304" pitchFamily="18" charset="0"/>
              </a:rPr>
              <a:t>Example, if the range of ages allowed for employees is between 16 and 70, we can specify the value set of the Age attribute of EMPLOYEE to be the set of integer numbers between 16 and 70.</a:t>
            </a:r>
          </a:p>
          <a:p>
            <a:pPr>
              <a:defRPr/>
            </a:pPr>
            <a:endParaRPr lang="en-IN" dirty="0"/>
          </a:p>
        </p:txBody>
      </p:sp>
      <p:sp>
        <p:nvSpPr>
          <p:cNvPr id="4" name="Footer Placeholder 3">
            <a:extLst>
              <a:ext uri="{FF2B5EF4-FFF2-40B4-BE49-F238E27FC236}">
                <a16:creationId xmlns:a16="http://schemas.microsoft.com/office/drawing/2014/main" id="{A837DACC-BD9D-4A21-89EE-EB575C797988}"/>
              </a:ext>
            </a:extLst>
          </p:cNvPr>
          <p:cNvSpPr>
            <a:spLocks noGrp="1"/>
          </p:cNvSpPr>
          <p:nvPr>
            <p:ph type="ftr" sz="quarter" idx="11"/>
          </p:nvPr>
        </p:nvSpPr>
        <p:spPr/>
        <p:txBody>
          <a:bodyPr/>
          <a:lstStyle/>
          <a:p>
            <a:pPr>
              <a:defRPr/>
            </a:pPr>
            <a:r>
              <a:rPr lang="en-US"/>
              <a:t>Dept Of ISE,DSCE</a:t>
            </a:r>
          </a:p>
        </p:txBody>
      </p:sp>
      <p:sp>
        <p:nvSpPr>
          <p:cNvPr id="53253" name="Slide Number Placeholder 4">
            <a:extLst>
              <a:ext uri="{FF2B5EF4-FFF2-40B4-BE49-F238E27FC236}">
                <a16:creationId xmlns:a16="http://schemas.microsoft.com/office/drawing/2014/main" id="{B51D259B-33D1-46DF-98BB-1DF1A8B21CF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2D3E63-0A68-42C4-9FFA-D77102DD81C2}" type="slidenum">
              <a:rPr lang="en-US" altLang="en-US" sz="1200">
                <a:solidFill>
                  <a:srgbClr val="898989"/>
                </a:solidFill>
              </a:rPr>
              <a:pPr>
                <a:spcBef>
                  <a:spcPct val="0"/>
                </a:spcBef>
                <a:buFontTx/>
                <a:buNone/>
              </a:pPr>
              <a:t>51</a:t>
            </a:fld>
            <a:endParaRPr lang="en-US" altLang="en-US" sz="1200">
              <a:solidFill>
                <a:srgbClr val="898989"/>
              </a:solidFill>
            </a:endParaRPr>
          </a:p>
        </p:txBody>
      </p:sp>
      <p:pic>
        <p:nvPicPr>
          <p:cNvPr id="53254" name="Picture 7">
            <a:extLst>
              <a:ext uri="{FF2B5EF4-FFF2-40B4-BE49-F238E27FC236}">
                <a16:creationId xmlns:a16="http://schemas.microsoft.com/office/drawing/2014/main" id="{0776DAD2-BEDB-4927-AEE7-73E3DC773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49238"/>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6D4294BE-3886-4250-87DB-174CBC8C0ACD}"/>
              </a:ext>
            </a:extLst>
          </p:cNvPr>
          <p:cNvSpPr>
            <a:spLocks noGrp="1"/>
          </p:cNvSpPr>
          <p:nvPr>
            <p:ph type="title"/>
          </p:nvPr>
        </p:nvSpPr>
        <p:spPr>
          <a:xfrm>
            <a:off x="457200" y="914400"/>
            <a:ext cx="8229600" cy="503238"/>
          </a:xfrm>
        </p:spPr>
        <p:txBody>
          <a:bodyPr/>
          <a:lstStyle/>
          <a:p>
            <a:r>
              <a:rPr lang="en-IN" altLang="en-US" sz="2000" b="1">
                <a:solidFill>
                  <a:srgbClr val="C00000"/>
                </a:solidFill>
                <a:latin typeface="Times New Roman" panose="02020603050405020304" pitchFamily="18" charset="0"/>
                <a:cs typeface="Times New Roman" panose="02020603050405020304" pitchFamily="18" charset="0"/>
              </a:rPr>
              <a:t>Initial Conceptual Design of the COMPANY Database</a:t>
            </a:r>
          </a:p>
        </p:txBody>
      </p:sp>
      <p:sp>
        <p:nvSpPr>
          <p:cNvPr id="54275" name="Content Placeholder 2">
            <a:extLst>
              <a:ext uri="{FF2B5EF4-FFF2-40B4-BE49-F238E27FC236}">
                <a16:creationId xmlns:a16="http://schemas.microsoft.com/office/drawing/2014/main" id="{0E055429-7F25-45DF-B437-D38805F33342}"/>
              </a:ext>
            </a:extLst>
          </p:cNvPr>
          <p:cNvSpPr>
            <a:spLocks noGrp="1"/>
          </p:cNvSpPr>
          <p:nvPr>
            <p:ph idx="1"/>
          </p:nvPr>
        </p:nvSpPr>
        <p:spPr/>
        <p:txBody>
          <a:bodyPr/>
          <a:lstStyle/>
          <a:p>
            <a:pPr algn="just"/>
            <a:r>
              <a:rPr lang="en-IN" altLang="en-US" sz="2400" b="1">
                <a:latin typeface="Times New Roman" panose="02020603050405020304" pitchFamily="18" charset="0"/>
                <a:cs typeface="Times New Roman" panose="02020603050405020304" pitchFamily="18" charset="0"/>
              </a:rPr>
              <a:t>An entity type DEPARTMENT </a:t>
            </a:r>
            <a:r>
              <a:rPr lang="en-IN" altLang="en-US" sz="2400">
                <a:latin typeface="Times New Roman" panose="02020603050405020304" pitchFamily="18" charset="0"/>
                <a:cs typeface="Times New Roman" panose="02020603050405020304" pitchFamily="18" charset="0"/>
              </a:rPr>
              <a:t>with attributes Name, Number, Locations, Manager, and Manager_start_date. Locations is the only multivalued attribute. We can specify that both Name and Number are (separate) key attributes because each was specified to be unique.</a:t>
            </a:r>
          </a:p>
          <a:p>
            <a:pPr algn="just">
              <a:lnSpc>
                <a:spcPct val="150000"/>
              </a:lnSpc>
            </a:pPr>
            <a:r>
              <a:rPr lang="en-IN" altLang="en-US" sz="2400" b="1">
                <a:latin typeface="Times New Roman" panose="02020603050405020304" pitchFamily="18" charset="0"/>
                <a:cs typeface="Times New Roman" panose="02020603050405020304" pitchFamily="18" charset="0"/>
              </a:rPr>
              <a:t>An entity type PROJECT </a:t>
            </a:r>
            <a:r>
              <a:rPr lang="en-IN" altLang="en-US" sz="2400">
                <a:latin typeface="Times New Roman" panose="02020603050405020304" pitchFamily="18" charset="0"/>
                <a:cs typeface="Times New Roman" panose="02020603050405020304" pitchFamily="18" charset="0"/>
              </a:rPr>
              <a:t>with attributes Name, Number, Location, and Controlling_department. Both Name and Number are (separate) key attributes.</a:t>
            </a:r>
          </a:p>
          <a:p>
            <a:pPr algn="just">
              <a:lnSpc>
                <a:spcPct val="150000"/>
              </a:lnSpc>
            </a:pPr>
            <a:r>
              <a:rPr lang="en-IN" altLang="en-US" sz="2400" b="1">
                <a:latin typeface="Times New Roman" panose="02020603050405020304" pitchFamily="18" charset="0"/>
                <a:cs typeface="Times New Roman" panose="02020603050405020304" pitchFamily="18" charset="0"/>
              </a:rPr>
              <a:t>An entity type EMPLOYEE </a:t>
            </a:r>
            <a:r>
              <a:rPr lang="en-IN" altLang="en-US" sz="2400">
                <a:latin typeface="Times New Roman" panose="02020603050405020304" pitchFamily="18" charset="0"/>
                <a:cs typeface="Times New Roman" panose="02020603050405020304" pitchFamily="18" charset="0"/>
              </a:rPr>
              <a:t>with attributes Name, Ssn, Sex, Address, Salary, Birth_date, Department, and Supervisor</a:t>
            </a:r>
          </a:p>
        </p:txBody>
      </p:sp>
      <p:sp>
        <p:nvSpPr>
          <p:cNvPr id="4" name="Footer Placeholder 3">
            <a:extLst>
              <a:ext uri="{FF2B5EF4-FFF2-40B4-BE49-F238E27FC236}">
                <a16:creationId xmlns:a16="http://schemas.microsoft.com/office/drawing/2014/main" id="{0C1B249C-6BAB-4569-BAE1-8D03DDBB2578}"/>
              </a:ext>
            </a:extLst>
          </p:cNvPr>
          <p:cNvSpPr>
            <a:spLocks noGrp="1"/>
          </p:cNvSpPr>
          <p:nvPr>
            <p:ph type="ftr" sz="quarter" idx="11"/>
          </p:nvPr>
        </p:nvSpPr>
        <p:spPr/>
        <p:txBody>
          <a:bodyPr/>
          <a:lstStyle/>
          <a:p>
            <a:pPr>
              <a:defRPr/>
            </a:pPr>
            <a:r>
              <a:rPr lang="en-US"/>
              <a:t>Dept Of ISE,DSCE</a:t>
            </a:r>
          </a:p>
        </p:txBody>
      </p:sp>
      <p:sp>
        <p:nvSpPr>
          <p:cNvPr id="54277" name="Slide Number Placeholder 4">
            <a:extLst>
              <a:ext uri="{FF2B5EF4-FFF2-40B4-BE49-F238E27FC236}">
                <a16:creationId xmlns:a16="http://schemas.microsoft.com/office/drawing/2014/main" id="{19ABED56-72BC-497B-88B9-837E672C9C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1EB04F6-5F2E-48B0-8524-E8A29A444D37}" type="slidenum">
              <a:rPr lang="en-US" altLang="en-US" sz="1200">
                <a:solidFill>
                  <a:srgbClr val="898989"/>
                </a:solidFill>
              </a:rPr>
              <a:pPr>
                <a:spcBef>
                  <a:spcPct val="0"/>
                </a:spcBef>
                <a:buFontTx/>
                <a:buNone/>
              </a:pPr>
              <a:t>52</a:t>
            </a:fld>
            <a:endParaRPr lang="en-US" altLang="en-US" sz="1200">
              <a:solidFill>
                <a:srgbClr val="898989"/>
              </a:solidFill>
            </a:endParaRPr>
          </a:p>
        </p:txBody>
      </p:sp>
      <p:pic>
        <p:nvPicPr>
          <p:cNvPr id="54278" name="Picture 7">
            <a:extLst>
              <a:ext uri="{FF2B5EF4-FFF2-40B4-BE49-F238E27FC236}">
                <a16:creationId xmlns:a16="http://schemas.microsoft.com/office/drawing/2014/main" id="{BCC4668D-DFA5-4B81-A264-66907E179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49238"/>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0815DC15-84D3-4770-8D69-80DBEA4C65F3}"/>
              </a:ext>
            </a:extLst>
          </p:cNvPr>
          <p:cNvSpPr>
            <a:spLocks noGrp="1"/>
          </p:cNvSpPr>
          <p:nvPr>
            <p:ph type="title"/>
          </p:nvPr>
        </p:nvSpPr>
        <p:spPr>
          <a:xfrm>
            <a:off x="457200" y="914400"/>
            <a:ext cx="8229600" cy="503238"/>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Initial Conceptual Design of the COMPANY Database</a:t>
            </a:r>
            <a:endParaRPr lang="en-IN" altLang="en-US" sz="2400"/>
          </a:p>
        </p:txBody>
      </p:sp>
      <p:pic>
        <p:nvPicPr>
          <p:cNvPr id="55299" name="Content Placeholder 6">
            <a:extLst>
              <a:ext uri="{FF2B5EF4-FFF2-40B4-BE49-F238E27FC236}">
                <a16:creationId xmlns:a16="http://schemas.microsoft.com/office/drawing/2014/main" id="{95B5790D-8369-42AE-A2EC-E1A98576386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95400" y="1600200"/>
            <a:ext cx="6858000" cy="4525963"/>
          </a:xfrm>
        </p:spPr>
      </p:pic>
      <p:sp>
        <p:nvSpPr>
          <p:cNvPr id="4" name="Footer Placeholder 3">
            <a:extLst>
              <a:ext uri="{FF2B5EF4-FFF2-40B4-BE49-F238E27FC236}">
                <a16:creationId xmlns:a16="http://schemas.microsoft.com/office/drawing/2014/main" id="{B2094C40-B5F1-4268-A1ED-1EDF6CBCDBEC}"/>
              </a:ext>
            </a:extLst>
          </p:cNvPr>
          <p:cNvSpPr>
            <a:spLocks noGrp="1"/>
          </p:cNvSpPr>
          <p:nvPr>
            <p:ph type="ftr" sz="quarter" idx="11"/>
          </p:nvPr>
        </p:nvSpPr>
        <p:spPr/>
        <p:txBody>
          <a:bodyPr/>
          <a:lstStyle/>
          <a:p>
            <a:pPr>
              <a:defRPr/>
            </a:pPr>
            <a:r>
              <a:rPr lang="en-US"/>
              <a:t>Dept Of ISE,DSCE</a:t>
            </a:r>
          </a:p>
        </p:txBody>
      </p:sp>
      <p:sp>
        <p:nvSpPr>
          <p:cNvPr id="55301" name="Slide Number Placeholder 4">
            <a:extLst>
              <a:ext uri="{FF2B5EF4-FFF2-40B4-BE49-F238E27FC236}">
                <a16:creationId xmlns:a16="http://schemas.microsoft.com/office/drawing/2014/main" id="{1CA0AADE-6B10-453F-BD45-D9249B76772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18B720A-40F8-4DE6-AD3E-666B8A05FA1E}" type="slidenum">
              <a:rPr lang="en-US" altLang="en-US" sz="1200">
                <a:solidFill>
                  <a:srgbClr val="898989"/>
                </a:solidFill>
              </a:rPr>
              <a:pPr>
                <a:spcBef>
                  <a:spcPct val="0"/>
                </a:spcBef>
                <a:buFontTx/>
                <a:buNone/>
              </a:pPr>
              <a:t>53</a:t>
            </a:fld>
            <a:endParaRPr lang="en-US" altLang="en-US" sz="1200">
              <a:solidFill>
                <a:srgbClr val="898989"/>
              </a:solidFill>
            </a:endParaRPr>
          </a:p>
        </p:txBody>
      </p:sp>
      <p:pic>
        <p:nvPicPr>
          <p:cNvPr id="55302" name="Picture 7">
            <a:extLst>
              <a:ext uri="{FF2B5EF4-FFF2-40B4-BE49-F238E27FC236}">
                <a16:creationId xmlns:a16="http://schemas.microsoft.com/office/drawing/2014/main" id="{7E6F5869-B8D8-4AFF-8E71-0757E8641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49238"/>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321FA540-A5C2-4B1D-85B1-D4992488D93D}"/>
              </a:ext>
            </a:extLst>
          </p:cNvPr>
          <p:cNvSpPr>
            <a:spLocks noGrp="1"/>
          </p:cNvSpPr>
          <p:nvPr>
            <p:ph type="title"/>
          </p:nvPr>
        </p:nvSpPr>
        <p:spPr>
          <a:xfrm>
            <a:off x="457200" y="914400"/>
            <a:ext cx="8229600" cy="503238"/>
          </a:xfrm>
        </p:spPr>
        <p:txBody>
          <a:bodyPr/>
          <a:lstStyle/>
          <a:p>
            <a:r>
              <a:rPr lang="en-IN" altLang="en-US" sz="2000" b="1">
                <a:solidFill>
                  <a:srgbClr val="C00000"/>
                </a:solidFill>
                <a:latin typeface="Times New Roman" panose="02020603050405020304" pitchFamily="18" charset="0"/>
                <a:cs typeface="Times New Roman" panose="02020603050405020304" pitchFamily="18" charset="0"/>
              </a:rPr>
              <a:t>Relationship Types, Relationship Sets, Roles, and Structural Constraints</a:t>
            </a:r>
          </a:p>
        </p:txBody>
      </p:sp>
      <p:sp>
        <p:nvSpPr>
          <p:cNvPr id="3" name="Content Placeholder 2">
            <a:extLst>
              <a:ext uri="{FF2B5EF4-FFF2-40B4-BE49-F238E27FC236}">
                <a16:creationId xmlns:a16="http://schemas.microsoft.com/office/drawing/2014/main" id="{5B648456-E4D9-40B6-807E-D998D4D1D830}"/>
              </a:ext>
            </a:extLst>
          </p:cNvPr>
          <p:cNvSpPr>
            <a:spLocks noGrp="1"/>
          </p:cNvSpPr>
          <p:nvPr>
            <p:ph idx="1"/>
          </p:nvPr>
        </p:nvSpPr>
        <p:spPr/>
        <p:txBody>
          <a:bodyPr/>
          <a:lstStyle/>
          <a:p>
            <a:pPr marL="0" indent="0">
              <a:buFont typeface="Arial" panose="020B0604020202020204" pitchFamily="34" charset="0"/>
              <a:buNone/>
              <a:defRPr/>
            </a:pPr>
            <a:r>
              <a:rPr lang="en-IN" b="1" u="sng" dirty="0"/>
              <a:t>Relationship Types, Sets, and Instances</a:t>
            </a:r>
          </a:p>
          <a:p>
            <a:pPr algn="just">
              <a:defRPr/>
            </a:pPr>
            <a:r>
              <a:rPr lang="en-IN" sz="2800" dirty="0">
                <a:latin typeface="Times New Roman" panose="02020603050405020304" pitchFamily="18" charset="0"/>
                <a:cs typeface="Times New Roman" panose="02020603050405020304" pitchFamily="18" charset="0"/>
              </a:rPr>
              <a:t>A relationship type R among n entity types E1, E2, . . . , En defines a set of associations—or a relationship set—among entities from these entity types.</a:t>
            </a:r>
          </a:p>
          <a:p>
            <a:pPr algn="just">
              <a:defRPr/>
            </a:pPr>
            <a:r>
              <a:rPr lang="en-IN" sz="2800" dirty="0">
                <a:latin typeface="Times New Roman" panose="02020603050405020304" pitchFamily="18" charset="0"/>
                <a:cs typeface="Times New Roman" panose="02020603050405020304" pitchFamily="18" charset="0"/>
              </a:rPr>
              <a:t>Mathematically, the relationship set R is a set of relationship instances </a:t>
            </a:r>
            <a:r>
              <a:rPr lang="en-IN" sz="2800" dirty="0" err="1">
                <a:latin typeface="Times New Roman" panose="02020603050405020304" pitchFamily="18" charset="0"/>
                <a:cs typeface="Times New Roman" panose="02020603050405020304" pitchFamily="18" charset="0"/>
              </a:rPr>
              <a:t>ri</a:t>
            </a:r>
            <a:r>
              <a:rPr lang="en-IN" sz="2800" dirty="0">
                <a:latin typeface="Times New Roman" panose="02020603050405020304" pitchFamily="18" charset="0"/>
                <a:cs typeface="Times New Roman" panose="02020603050405020304" pitchFamily="18" charset="0"/>
              </a:rPr>
              <a:t>, where each </a:t>
            </a:r>
            <a:r>
              <a:rPr lang="en-IN" sz="2800" dirty="0" err="1">
                <a:latin typeface="Times New Roman" panose="02020603050405020304" pitchFamily="18" charset="0"/>
                <a:cs typeface="Times New Roman" panose="02020603050405020304" pitchFamily="18" charset="0"/>
              </a:rPr>
              <a:t>ri</a:t>
            </a:r>
            <a:r>
              <a:rPr lang="en-IN" sz="2800" dirty="0">
                <a:latin typeface="Times New Roman" panose="02020603050405020304" pitchFamily="18" charset="0"/>
                <a:cs typeface="Times New Roman" panose="02020603050405020304" pitchFamily="18" charset="0"/>
              </a:rPr>
              <a:t> associates n individual entities (e1, e2, . . . , en), and each entity </a:t>
            </a:r>
            <a:r>
              <a:rPr lang="en-IN" sz="2800" dirty="0" err="1">
                <a:latin typeface="Times New Roman" panose="02020603050405020304" pitchFamily="18" charset="0"/>
                <a:cs typeface="Times New Roman" panose="02020603050405020304" pitchFamily="18" charset="0"/>
              </a:rPr>
              <a:t>ej</a:t>
            </a:r>
            <a:r>
              <a:rPr lang="en-IN" sz="2800" dirty="0">
                <a:latin typeface="Times New Roman" panose="02020603050405020304" pitchFamily="18" charset="0"/>
                <a:cs typeface="Times New Roman" panose="02020603050405020304" pitchFamily="18" charset="0"/>
              </a:rPr>
              <a:t> in </a:t>
            </a:r>
            <a:r>
              <a:rPr lang="en-IN" sz="2800" dirty="0" err="1">
                <a:latin typeface="Times New Roman" panose="02020603050405020304" pitchFamily="18" charset="0"/>
                <a:cs typeface="Times New Roman" panose="02020603050405020304" pitchFamily="18" charset="0"/>
              </a:rPr>
              <a:t>ri</a:t>
            </a:r>
            <a:r>
              <a:rPr lang="en-IN" sz="2800" dirty="0">
                <a:latin typeface="Times New Roman" panose="02020603050405020304" pitchFamily="18" charset="0"/>
                <a:cs typeface="Times New Roman" panose="02020603050405020304" pitchFamily="18" charset="0"/>
              </a:rPr>
              <a:t> is a member of entity set </a:t>
            </a:r>
            <a:r>
              <a:rPr lang="en-IN" sz="2800" dirty="0" err="1">
                <a:latin typeface="Times New Roman" panose="02020603050405020304" pitchFamily="18" charset="0"/>
                <a:cs typeface="Times New Roman" panose="02020603050405020304" pitchFamily="18" charset="0"/>
              </a:rPr>
              <a:t>Ej</a:t>
            </a:r>
            <a:r>
              <a:rPr lang="en-IN" sz="2800" dirty="0">
                <a:latin typeface="Times New Roman" panose="02020603050405020304" pitchFamily="18" charset="0"/>
                <a:cs typeface="Times New Roman" panose="02020603050405020304" pitchFamily="18" charset="0"/>
              </a:rPr>
              <a:t> , 1 ≤ j ≤ n</a:t>
            </a:r>
          </a:p>
          <a:p>
            <a:pPr>
              <a:defRPr/>
            </a:pPr>
            <a:endParaRPr lang="en-IN" dirty="0"/>
          </a:p>
          <a:p>
            <a:pPr>
              <a:defRPr/>
            </a:pPr>
            <a:endParaRPr lang="en-IN" dirty="0"/>
          </a:p>
        </p:txBody>
      </p:sp>
      <p:sp>
        <p:nvSpPr>
          <p:cNvPr id="4" name="Footer Placeholder 3">
            <a:extLst>
              <a:ext uri="{FF2B5EF4-FFF2-40B4-BE49-F238E27FC236}">
                <a16:creationId xmlns:a16="http://schemas.microsoft.com/office/drawing/2014/main" id="{BB36563C-3418-4E32-A786-6BFD3B6E9ED0}"/>
              </a:ext>
            </a:extLst>
          </p:cNvPr>
          <p:cNvSpPr>
            <a:spLocks noGrp="1"/>
          </p:cNvSpPr>
          <p:nvPr>
            <p:ph type="ftr" sz="quarter" idx="11"/>
          </p:nvPr>
        </p:nvSpPr>
        <p:spPr/>
        <p:txBody>
          <a:bodyPr/>
          <a:lstStyle/>
          <a:p>
            <a:pPr>
              <a:defRPr/>
            </a:pPr>
            <a:r>
              <a:rPr lang="en-US" dirty="0" err="1"/>
              <a:t>Dept</a:t>
            </a:r>
            <a:r>
              <a:rPr lang="en-US" dirty="0"/>
              <a:t> Of ISE,DSCE</a:t>
            </a:r>
          </a:p>
        </p:txBody>
      </p:sp>
      <p:sp>
        <p:nvSpPr>
          <p:cNvPr id="56325" name="Slide Number Placeholder 4">
            <a:extLst>
              <a:ext uri="{FF2B5EF4-FFF2-40B4-BE49-F238E27FC236}">
                <a16:creationId xmlns:a16="http://schemas.microsoft.com/office/drawing/2014/main" id="{AA5EB6F5-0C68-4F91-8C26-7EB2DBC24BC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C5C3831-C434-4192-8177-17B512B6A085}" type="slidenum">
              <a:rPr lang="en-US" altLang="en-US" sz="1200">
                <a:solidFill>
                  <a:srgbClr val="898989"/>
                </a:solidFill>
              </a:rPr>
              <a:pPr>
                <a:spcBef>
                  <a:spcPct val="0"/>
                </a:spcBef>
                <a:buFontTx/>
                <a:buNone/>
              </a:pPr>
              <a:t>54</a:t>
            </a:fld>
            <a:endParaRPr lang="en-US" altLang="en-US" sz="1200">
              <a:solidFill>
                <a:srgbClr val="898989"/>
              </a:solidFill>
            </a:endParaRPr>
          </a:p>
        </p:txBody>
      </p:sp>
      <p:pic>
        <p:nvPicPr>
          <p:cNvPr id="56326" name="Picture 7">
            <a:extLst>
              <a:ext uri="{FF2B5EF4-FFF2-40B4-BE49-F238E27FC236}">
                <a16:creationId xmlns:a16="http://schemas.microsoft.com/office/drawing/2014/main" id="{AF200801-7909-45C5-9281-7E711146E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49238"/>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D5D15416-FD77-4F69-97D9-08785AF27AF4}"/>
              </a:ext>
            </a:extLst>
          </p:cNvPr>
          <p:cNvSpPr>
            <a:spLocks noGrp="1"/>
          </p:cNvSpPr>
          <p:nvPr>
            <p:ph type="title"/>
          </p:nvPr>
        </p:nvSpPr>
        <p:spPr>
          <a:xfrm>
            <a:off x="457200" y="838200"/>
            <a:ext cx="8229600" cy="579438"/>
          </a:xfrm>
        </p:spPr>
        <p:txBody>
          <a:bodyPr/>
          <a:lstStyle/>
          <a:p>
            <a:r>
              <a:rPr lang="en-IN" altLang="en-US" sz="2000" b="1">
                <a:solidFill>
                  <a:srgbClr val="C00000"/>
                </a:solidFill>
                <a:latin typeface="Times New Roman" panose="02020603050405020304" pitchFamily="18" charset="0"/>
                <a:cs typeface="Times New Roman" panose="02020603050405020304" pitchFamily="18" charset="0"/>
              </a:rPr>
              <a:t>Relationship Types, Relationship Sets, Roles, and Structural Constraints</a:t>
            </a:r>
            <a:endParaRPr lang="en-IN" altLang="en-US" sz="2000"/>
          </a:p>
        </p:txBody>
      </p:sp>
      <p:pic>
        <p:nvPicPr>
          <p:cNvPr id="57347" name="Content Placeholder 6">
            <a:extLst>
              <a:ext uri="{FF2B5EF4-FFF2-40B4-BE49-F238E27FC236}">
                <a16:creationId xmlns:a16="http://schemas.microsoft.com/office/drawing/2014/main" id="{51C10748-491F-4991-8EEA-F4892F04E81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1916113"/>
            <a:ext cx="7296150" cy="4256087"/>
          </a:xfrm>
        </p:spPr>
      </p:pic>
      <p:sp>
        <p:nvSpPr>
          <p:cNvPr id="4" name="Footer Placeholder 3">
            <a:extLst>
              <a:ext uri="{FF2B5EF4-FFF2-40B4-BE49-F238E27FC236}">
                <a16:creationId xmlns:a16="http://schemas.microsoft.com/office/drawing/2014/main" id="{09EEAF5D-DF0F-4590-81AD-F62FE2715579}"/>
              </a:ext>
            </a:extLst>
          </p:cNvPr>
          <p:cNvSpPr>
            <a:spLocks noGrp="1"/>
          </p:cNvSpPr>
          <p:nvPr>
            <p:ph type="ftr" sz="quarter" idx="11"/>
          </p:nvPr>
        </p:nvSpPr>
        <p:spPr/>
        <p:txBody>
          <a:bodyPr/>
          <a:lstStyle/>
          <a:p>
            <a:pPr>
              <a:defRPr/>
            </a:pPr>
            <a:r>
              <a:rPr lang="en-US"/>
              <a:t>Dept Of ISE,DSCE</a:t>
            </a:r>
          </a:p>
        </p:txBody>
      </p:sp>
      <p:sp>
        <p:nvSpPr>
          <p:cNvPr id="57349" name="Slide Number Placeholder 4">
            <a:extLst>
              <a:ext uri="{FF2B5EF4-FFF2-40B4-BE49-F238E27FC236}">
                <a16:creationId xmlns:a16="http://schemas.microsoft.com/office/drawing/2014/main" id="{D87994DD-AE45-4DB3-B222-0B2B1A3814D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D7077F5-0685-47DE-BD71-E3702039E029}" type="slidenum">
              <a:rPr lang="en-US" altLang="en-US" sz="1200">
                <a:solidFill>
                  <a:srgbClr val="898989"/>
                </a:solidFill>
              </a:rPr>
              <a:pPr>
                <a:spcBef>
                  <a:spcPct val="0"/>
                </a:spcBef>
                <a:buFontTx/>
                <a:buNone/>
              </a:pPr>
              <a:t>55</a:t>
            </a:fld>
            <a:endParaRPr lang="en-US" altLang="en-US" sz="1200">
              <a:solidFill>
                <a:srgbClr val="898989"/>
              </a:solidFill>
            </a:endParaRPr>
          </a:p>
        </p:txBody>
      </p:sp>
      <p:pic>
        <p:nvPicPr>
          <p:cNvPr id="57350" name="Picture 7">
            <a:extLst>
              <a:ext uri="{FF2B5EF4-FFF2-40B4-BE49-F238E27FC236}">
                <a16:creationId xmlns:a16="http://schemas.microsoft.com/office/drawing/2014/main" id="{D90FB486-21B4-43F6-827E-16ABDAB99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49238"/>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7F29D5C6-2924-4A46-A887-ACF8C72B5F6D}"/>
              </a:ext>
            </a:extLst>
          </p:cNvPr>
          <p:cNvSpPr>
            <a:spLocks noGrp="1"/>
          </p:cNvSpPr>
          <p:nvPr>
            <p:ph type="title"/>
          </p:nvPr>
        </p:nvSpPr>
        <p:spPr>
          <a:xfrm>
            <a:off x="457200" y="581025"/>
            <a:ext cx="8229600" cy="579438"/>
          </a:xfrm>
        </p:spPr>
        <p:txBody>
          <a:bodyPr/>
          <a:lstStyle/>
          <a:p>
            <a:r>
              <a:rPr lang="en-IN" altLang="en-US" sz="2000" b="1">
                <a:solidFill>
                  <a:srgbClr val="C00000"/>
                </a:solidFill>
                <a:latin typeface="Times New Roman" panose="02020603050405020304" pitchFamily="18" charset="0"/>
                <a:cs typeface="Times New Roman" panose="02020603050405020304" pitchFamily="18" charset="0"/>
              </a:rPr>
              <a:t>Relationship Degree, Role Names, and Recursive Relationships</a:t>
            </a:r>
          </a:p>
        </p:txBody>
      </p:sp>
      <p:sp>
        <p:nvSpPr>
          <p:cNvPr id="58371" name="Content Placeholder 2">
            <a:extLst>
              <a:ext uri="{FF2B5EF4-FFF2-40B4-BE49-F238E27FC236}">
                <a16:creationId xmlns:a16="http://schemas.microsoft.com/office/drawing/2014/main" id="{13AEDF1F-1D83-4CE3-9FE8-7AA1C1D459BE}"/>
              </a:ext>
            </a:extLst>
          </p:cNvPr>
          <p:cNvSpPr>
            <a:spLocks noGrp="1"/>
          </p:cNvSpPr>
          <p:nvPr>
            <p:ph idx="1"/>
          </p:nvPr>
        </p:nvSpPr>
        <p:spPr>
          <a:xfrm>
            <a:off x="466725" y="1160463"/>
            <a:ext cx="8229600" cy="4527550"/>
          </a:xfrm>
        </p:spPr>
        <p:txBody>
          <a:bodyPr/>
          <a:lstStyle/>
          <a:p>
            <a:r>
              <a:rPr lang="en-IN" altLang="en-US" sz="2000">
                <a:latin typeface="Times New Roman" panose="02020603050405020304" pitchFamily="18" charset="0"/>
                <a:cs typeface="Times New Roman" panose="02020603050405020304" pitchFamily="18" charset="0"/>
              </a:rPr>
              <a:t>The degree of a relationship type is the number of participating entity types.</a:t>
            </a:r>
          </a:p>
          <a:p>
            <a:r>
              <a:rPr lang="en-IN" altLang="en-US" sz="2000">
                <a:latin typeface="Times New Roman" panose="02020603050405020304" pitchFamily="18" charset="0"/>
                <a:cs typeface="Times New Roman" panose="02020603050405020304" pitchFamily="18" charset="0"/>
              </a:rPr>
              <a:t>Example WORKS_FOR relationship is of degree two.</a:t>
            </a:r>
          </a:p>
          <a:p>
            <a:r>
              <a:rPr lang="en-IN" altLang="en-US" sz="2000">
                <a:latin typeface="Times New Roman" panose="02020603050405020304" pitchFamily="18" charset="0"/>
                <a:cs typeface="Times New Roman" panose="02020603050405020304" pitchFamily="18" charset="0"/>
              </a:rPr>
              <a:t>A relationship type of degree two is called binary, and one of degree three is called ternary. </a:t>
            </a:r>
          </a:p>
          <a:p>
            <a:endParaRPr lang="en-IN" altLang="en-US" sz="2000">
              <a:latin typeface="Times New Roman" panose="02020603050405020304" pitchFamily="18" charset="0"/>
              <a:cs typeface="Times New Roman" panose="02020603050405020304" pitchFamily="18" charset="0"/>
            </a:endParaRPr>
          </a:p>
          <a:p>
            <a:endParaRPr lang="en-IN" altLang="en-US"/>
          </a:p>
        </p:txBody>
      </p:sp>
      <p:sp>
        <p:nvSpPr>
          <p:cNvPr id="4" name="Footer Placeholder 3">
            <a:extLst>
              <a:ext uri="{FF2B5EF4-FFF2-40B4-BE49-F238E27FC236}">
                <a16:creationId xmlns:a16="http://schemas.microsoft.com/office/drawing/2014/main" id="{B2C47CFE-1DC2-427C-B729-69DA75912593}"/>
              </a:ext>
            </a:extLst>
          </p:cNvPr>
          <p:cNvSpPr>
            <a:spLocks noGrp="1"/>
          </p:cNvSpPr>
          <p:nvPr>
            <p:ph type="ftr" sz="quarter" idx="11"/>
          </p:nvPr>
        </p:nvSpPr>
        <p:spPr/>
        <p:txBody>
          <a:bodyPr/>
          <a:lstStyle/>
          <a:p>
            <a:pPr>
              <a:defRPr/>
            </a:pPr>
            <a:r>
              <a:rPr lang="en-US"/>
              <a:t>Dept Of ISE,DSCE</a:t>
            </a:r>
          </a:p>
        </p:txBody>
      </p:sp>
      <p:sp>
        <p:nvSpPr>
          <p:cNvPr id="58373" name="Slide Number Placeholder 4">
            <a:extLst>
              <a:ext uri="{FF2B5EF4-FFF2-40B4-BE49-F238E27FC236}">
                <a16:creationId xmlns:a16="http://schemas.microsoft.com/office/drawing/2014/main" id="{8CE3DAD9-3FEF-405B-96B7-42BFE14D0B8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33B56AE-D3B6-4684-BFDF-1A0EA8D5CE95}" type="slidenum">
              <a:rPr lang="en-US" altLang="en-US" sz="1200">
                <a:solidFill>
                  <a:srgbClr val="898989"/>
                </a:solidFill>
              </a:rPr>
              <a:pPr>
                <a:spcBef>
                  <a:spcPct val="0"/>
                </a:spcBef>
                <a:buFontTx/>
                <a:buNone/>
              </a:pPr>
              <a:t>56</a:t>
            </a:fld>
            <a:endParaRPr lang="en-US" altLang="en-US" sz="1200">
              <a:solidFill>
                <a:srgbClr val="898989"/>
              </a:solidFill>
            </a:endParaRPr>
          </a:p>
        </p:txBody>
      </p:sp>
      <p:pic>
        <p:nvPicPr>
          <p:cNvPr id="58374" name="Picture 7">
            <a:extLst>
              <a:ext uri="{FF2B5EF4-FFF2-40B4-BE49-F238E27FC236}">
                <a16:creationId xmlns:a16="http://schemas.microsoft.com/office/drawing/2014/main" id="{D2CCDDD6-AB39-4179-9D4C-6945D2713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25" y="114300"/>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1">
            <a:extLst>
              <a:ext uri="{FF2B5EF4-FFF2-40B4-BE49-F238E27FC236}">
                <a16:creationId xmlns:a16="http://schemas.microsoft.com/office/drawing/2014/main" id="{15C89CE1-EA61-4475-B3DD-1D3AA677FF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971800"/>
            <a:ext cx="6324600"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2DC75AC5-16BD-47DD-A4FF-84A1428A1D5F}"/>
              </a:ext>
            </a:extLst>
          </p:cNvPr>
          <p:cNvSpPr>
            <a:spLocks noGrp="1"/>
          </p:cNvSpPr>
          <p:nvPr>
            <p:ph type="title"/>
          </p:nvPr>
        </p:nvSpPr>
        <p:spPr>
          <a:xfrm>
            <a:off x="457200" y="914400"/>
            <a:ext cx="8229600" cy="503238"/>
          </a:xfrm>
        </p:spPr>
        <p:txBody>
          <a:bodyPr/>
          <a:lstStyle/>
          <a:p>
            <a:r>
              <a:rPr lang="en-IN" altLang="en-US" sz="2000" b="1">
                <a:solidFill>
                  <a:srgbClr val="C00000"/>
                </a:solidFill>
                <a:latin typeface="Times New Roman" panose="02020603050405020304" pitchFamily="18" charset="0"/>
                <a:cs typeface="Times New Roman" panose="02020603050405020304" pitchFamily="18" charset="0"/>
              </a:rPr>
              <a:t>Relationship Degree, Role Names, and Recursive Relationships</a:t>
            </a:r>
            <a:endParaRPr lang="en-IN" altLang="en-US" sz="2000"/>
          </a:p>
        </p:txBody>
      </p:sp>
      <p:sp>
        <p:nvSpPr>
          <p:cNvPr id="59395" name="Content Placeholder 2">
            <a:extLst>
              <a:ext uri="{FF2B5EF4-FFF2-40B4-BE49-F238E27FC236}">
                <a16:creationId xmlns:a16="http://schemas.microsoft.com/office/drawing/2014/main" id="{04888E58-F7A4-4229-9499-A0FB169012DD}"/>
              </a:ext>
            </a:extLst>
          </p:cNvPr>
          <p:cNvSpPr>
            <a:spLocks noGrp="1"/>
          </p:cNvSpPr>
          <p:nvPr>
            <p:ph idx="1"/>
          </p:nvPr>
        </p:nvSpPr>
        <p:spPr/>
        <p:txBody>
          <a:bodyPr/>
          <a:lstStyle/>
          <a:p>
            <a:pPr algn="just"/>
            <a:r>
              <a:rPr lang="en-IN" altLang="en-US" sz="2800">
                <a:latin typeface="Times New Roman" panose="02020603050405020304" pitchFamily="18" charset="0"/>
                <a:cs typeface="Times New Roman" panose="02020603050405020304" pitchFamily="18" charset="0"/>
              </a:rPr>
              <a:t>Role Names and Recursive Relationships</a:t>
            </a:r>
          </a:p>
          <a:p>
            <a:pPr algn="just"/>
            <a:r>
              <a:rPr lang="en-IN" altLang="en-US" sz="2800">
                <a:latin typeface="Times New Roman" panose="02020603050405020304" pitchFamily="18" charset="0"/>
                <a:cs typeface="Times New Roman" panose="02020603050405020304" pitchFamily="18" charset="0"/>
              </a:rPr>
              <a:t>The role name signifies the role that a participating entity from the entity type plays in each relationship instance.</a:t>
            </a:r>
          </a:p>
          <a:p>
            <a:pPr algn="just"/>
            <a:r>
              <a:rPr lang="en-IN" altLang="en-US" sz="2800">
                <a:latin typeface="Times New Roman" panose="02020603050405020304" pitchFamily="18" charset="0"/>
                <a:cs typeface="Times New Roman" panose="02020603050405020304" pitchFamily="18" charset="0"/>
              </a:rPr>
              <a:t>For example, in the WORKS_FOR relationship type, EMPLOYEE plays the role of employee or worker and DEPARTMENT plays the role of department or employer.</a:t>
            </a:r>
          </a:p>
          <a:p>
            <a:pPr algn="just"/>
            <a:r>
              <a:rPr lang="en-IN" altLang="en-US" sz="2800">
                <a:latin typeface="Times New Roman" panose="02020603050405020304" pitchFamily="18" charset="0"/>
                <a:cs typeface="Times New Roman" panose="02020603050405020304" pitchFamily="18" charset="0"/>
              </a:rPr>
              <a:t>Recursive relationships or self-referencing relationships</a:t>
            </a:r>
          </a:p>
        </p:txBody>
      </p:sp>
      <p:sp>
        <p:nvSpPr>
          <p:cNvPr id="4" name="Footer Placeholder 3">
            <a:extLst>
              <a:ext uri="{FF2B5EF4-FFF2-40B4-BE49-F238E27FC236}">
                <a16:creationId xmlns:a16="http://schemas.microsoft.com/office/drawing/2014/main" id="{8B29C2B0-4420-4122-9E20-0ECEDEE4A292}"/>
              </a:ext>
            </a:extLst>
          </p:cNvPr>
          <p:cNvSpPr>
            <a:spLocks noGrp="1"/>
          </p:cNvSpPr>
          <p:nvPr>
            <p:ph type="ftr" sz="quarter" idx="11"/>
          </p:nvPr>
        </p:nvSpPr>
        <p:spPr/>
        <p:txBody>
          <a:bodyPr/>
          <a:lstStyle/>
          <a:p>
            <a:pPr>
              <a:defRPr/>
            </a:pPr>
            <a:r>
              <a:rPr lang="en-US"/>
              <a:t>Dept Of ISE,DSCE</a:t>
            </a:r>
          </a:p>
        </p:txBody>
      </p:sp>
      <p:sp>
        <p:nvSpPr>
          <p:cNvPr id="59397" name="Slide Number Placeholder 4">
            <a:extLst>
              <a:ext uri="{FF2B5EF4-FFF2-40B4-BE49-F238E27FC236}">
                <a16:creationId xmlns:a16="http://schemas.microsoft.com/office/drawing/2014/main" id="{E50A7341-E290-4393-9111-47E2F923F66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6060C6A-01E8-4F21-8CFE-1A56DC4C038E}" type="slidenum">
              <a:rPr lang="en-US" altLang="en-US" sz="1200">
                <a:solidFill>
                  <a:srgbClr val="898989"/>
                </a:solidFill>
              </a:rPr>
              <a:pPr>
                <a:spcBef>
                  <a:spcPct val="0"/>
                </a:spcBef>
                <a:buFontTx/>
                <a:buNone/>
              </a:pPr>
              <a:t>57</a:t>
            </a:fld>
            <a:endParaRPr lang="en-US" altLang="en-US" sz="1200">
              <a:solidFill>
                <a:srgbClr val="898989"/>
              </a:solidFill>
            </a:endParaRPr>
          </a:p>
        </p:txBody>
      </p:sp>
      <p:pic>
        <p:nvPicPr>
          <p:cNvPr id="59398" name="Picture 7">
            <a:extLst>
              <a:ext uri="{FF2B5EF4-FFF2-40B4-BE49-F238E27FC236}">
                <a16:creationId xmlns:a16="http://schemas.microsoft.com/office/drawing/2014/main" id="{0F885B2E-7508-4B20-A1D1-DFA4D1BA5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25" y="114300"/>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E3120511-B3A0-4720-89D1-F182483F1CAC}"/>
              </a:ext>
            </a:extLst>
          </p:cNvPr>
          <p:cNvSpPr>
            <a:spLocks noGrp="1"/>
          </p:cNvSpPr>
          <p:nvPr>
            <p:ph type="title"/>
          </p:nvPr>
        </p:nvSpPr>
        <p:spPr>
          <a:xfrm>
            <a:off x="457200" y="914400"/>
            <a:ext cx="8229600" cy="503238"/>
          </a:xfrm>
        </p:spPr>
        <p:txBody>
          <a:bodyPr/>
          <a:lstStyle/>
          <a:p>
            <a:r>
              <a:rPr lang="en-IN" altLang="en-US" sz="2000" b="1">
                <a:solidFill>
                  <a:srgbClr val="C00000"/>
                </a:solidFill>
                <a:latin typeface="Times New Roman" panose="02020603050405020304" pitchFamily="18" charset="0"/>
                <a:cs typeface="Times New Roman" panose="02020603050405020304" pitchFamily="18" charset="0"/>
              </a:rPr>
              <a:t>Constraints on Binary Relationship Types</a:t>
            </a:r>
          </a:p>
        </p:txBody>
      </p:sp>
      <p:sp>
        <p:nvSpPr>
          <p:cNvPr id="60419" name="Content Placeholder 2">
            <a:extLst>
              <a:ext uri="{FF2B5EF4-FFF2-40B4-BE49-F238E27FC236}">
                <a16:creationId xmlns:a16="http://schemas.microsoft.com/office/drawing/2014/main" id="{9CFDFCC2-A003-49F1-A5CE-E80F8B73D83D}"/>
              </a:ext>
            </a:extLst>
          </p:cNvPr>
          <p:cNvSpPr>
            <a:spLocks noGrp="1"/>
          </p:cNvSpPr>
          <p:nvPr>
            <p:ph idx="1"/>
          </p:nvPr>
        </p:nvSpPr>
        <p:spPr/>
        <p:txBody>
          <a:bodyPr/>
          <a:lstStyle/>
          <a:p>
            <a:pPr algn="just"/>
            <a:r>
              <a:rPr lang="en-IN" altLang="en-US" sz="2000">
                <a:latin typeface="Times New Roman" panose="02020603050405020304" pitchFamily="18" charset="0"/>
                <a:cs typeface="Times New Roman" panose="02020603050405020304" pitchFamily="18" charset="0"/>
              </a:rPr>
              <a:t>Two main types of binary relationship constraints: </a:t>
            </a:r>
            <a:r>
              <a:rPr lang="en-IN" altLang="en-US" sz="2000" b="1">
                <a:solidFill>
                  <a:srgbClr val="C00000"/>
                </a:solidFill>
                <a:latin typeface="Times New Roman" panose="02020603050405020304" pitchFamily="18" charset="0"/>
                <a:cs typeface="Times New Roman" panose="02020603050405020304" pitchFamily="18" charset="0"/>
              </a:rPr>
              <a:t>cardinality ratio and participation.</a:t>
            </a:r>
          </a:p>
          <a:p>
            <a:pPr algn="just"/>
            <a:r>
              <a:rPr lang="en-IN" altLang="en-US" sz="2000">
                <a:latin typeface="Times New Roman" panose="02020603050405020304" pitchFamily="18" charset="0"/>
                <a:cs typeface="Times New Roman" panose="02020603050405020304" pitchFamily="18" charset="0"/>
              </a:rPr>
              <a:t>Cardinality Ratios for Binary Relationships</a:t>
            </a:r>
          </a:p>
          <a:p>
            <a:pPr algn="just"/>
            <a:r>
              <a:rPr lang="en-IN" altLang="en-US" sz="2000">
                <a:latin typeface="Times New Roman" panose="02020603050405020304" pitchFamily="18" charset="0"/>
                <a:cs typeface="Times New Roman" panose="02020603050405020304" pitchFamily="18" charset="0"/>
              </a:rPr>
              <a:t>The cardinality ratio for a binary relationship specifies the maximum number of relationship instances that an entity can participate in.</a:t>
            </a:r>
          </a:p>
          <a:p>
            <a:pPr algn="just"/>
            <a:r>
              <a:rPr lang="en-IN" altLang="en-US" sz="2000">
                <a:latin typeface="Times New Roman" panose="02020603050405020304" pitchFamily="18" charset="0"/>
                <a:cs typeface="Times New Roman" panose="02020603050405020304" pitchFamily="18" charset="0"/>
              </a:rPr>
              <a:t>For example, in the WORKS_FOR binary relationship type, DEPARTMENT:EMPLOYEE is of cardinality ratio 1:N, meaning that each department can be related to (that is, employs) any number of employees (N),9 but an employee can be related to (work for) at most one department (1).</a:t>
            </a:r>
          </a:p>
          <a:p>
            <a:pPr algn="just"/>
            <a:r>
              <a:rPr lang="en-IN" altLang="en-US" sz="2000">
                <a:latin typeface="Times New Roman" panose="02020603050405020304" pitchFamily="18" charset="0"/>
                <a:cs typeface="Times New Roman" panose="02020603050405020304" pitchFamily="18" charset="0"/>
              </a:rPr>
              <a:t>The possible cardinality ratios for binary relationship types are 1:1, 1:N, N:1, and M:N.</a:t>
            </a:r>
            <a:endParaRPr lang="en-IN" altLang="en-US" sz="2000">
              <a:solidFill>
                <a:srgbClr val="C0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1AE1B52-0E32-4351-9582-96E4E2487340}"/>
              </a:ext>
            </a:extLst>
          </p:cNvPr>
          <p:cNvSpPr>
            <a:spLocks noGrp="1"/>
          </p:cNvSpPr>
          <p:nvPr>
            <p:ph type="ftr" sz="quarter" idx="11"/>
          </p:nvPr>
        </p:nvSpPr>
        <p:spPr/>
        <p:txBody>
          <a:bodyPr/>
          <a:lstStyle/>
          <a:p>
            <a:pPr>
              <a:defRPr/>
            </a:pPr>
            <a:r>
              <a:rPr lang="en-US"/>
              <a:t>Dept Of ISE,DSCE</a:t>
            </a:r>
          </a:p>
        </p:txBody>
      </p:sp>
      <p:sp>
        <p:nvSpPr>
          <p:cNvPr id="60421" name="Slide Number Placeholder 4">
            <a:extLst>
              <a:ext uri="{FF2B5EF4-FFF2-40B4-BE49-F238E27FC236}">
                <a16:creationId xmlns:a16="http://schemas.microsoft.com/office/drawing/2014/main" id="{C82594CF-3458-470B-8DFB-345C3C75EB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060501-2927-4EF5-9DAC-61D106535A46}" type="slidenum">
              <a:rPr lang="en-US" altLang="en-US" sz="1200">
                <a:solidFill>
                  <a:srgbClr val="898989"/>
                </a:solidFill>
              </a:rPr>
              <a:pPr>
                <a:spcBef>
                  <a:spcPct val="0"/>
                </a:spcBef>
                <a:buFontTx/>
                <a:buNone/>
              </a:pPr>
              <a:t>58</a:t>
            </a:fld>
            <a:endParaRPr lang="en-US" altLang="en-US" sz="1200">
              <a:solidFill>
                <a:srgbClr val="898989"/>
              </a:solidFill>
            </a:endParaRPr>
          </a:p>
        </p:txBody>
      </p:sp>
      <p:pic>
        <p:nvPicPr>
          <p:cNvPr id="60422" name="Picture 7">
            <a:extLst>
              <a:ext uri="{FF2B5EF4-FFF2-40B4-BE49-F238E27FC236}">
                <a16:creationId xmlns:a16="http://schemas.microsoft.com/office/drawing/2014/main" id="{42FE0255-7A5E-449E-80F2-347F3E227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25" y="350838"/>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6729573D-D89E-4FB8-A41C-770EBFD5BDBA}"/>
              </a:ext>
            </a:extLst>
          </p:cNvPr>
          <p:cNvSpPr>
            <a:spLocks noGrp="1"/>
          </p:cNvSpPr>
          <p:nvPr>
            <p:ph type="title"/>
          </p:nvPr>
        </p:nvSpPr>
        <p:spPr>
          <a:xfrm>
            <a:off x="457200" y="1066800"/>
            <a:ext cx="8229600" cy="350838"/>
          </a:xfrm>
        </p:spPr>
        <p:txBody>
          <a:bodyPr/>
          <a:lstStyle/>
          <a:p>
            <a:r>
              <a:rPr lang="en-IN" altLang="en-US" sz="2000" b="1">
                <a:solidFill>
                  <a:srgbClr val="C00000"/>
                </a:solidFill>
                <a:latin typeface="Times New Roman" panose="02020603050405020304" pitchFamily="18" charset="0"/>
                <a:cs typeface="Times New Roman" panose="02020603050405020304" pitchFamily="18" charset="0"/>
              </a:rPr>
              <a:t>Constraints on Binary Relationship Types</a:t>
            </a:r>
            <a:endParaRPr lang="en-IN" altLang="en-US" sz="2000"/>
          </a:p>
        </p:txBody>
      </p:sp>
      <p:pic>
        <p:nvPicPr>
          <p:cNvPr id="61443" name="Content Placeholder 6">
            <a:extLst>
              <a:ext uri="{FF2B5EF4-FFF2-40B4-BE49-F238E27FC236}">
                <a16:creationId xmlns:a16="http://schemas.microsoft.com/office/drawing/2014/main" id="{D7C87381-D38A-438A-BB18-5C4EFDD8D02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39825" y="1752600"/>
            <a:ext cx="6556375" cy="4267200"/>
          </a:xfrm>
        </p:spPr>
      </p:pic>
      <p:sp>
        <p:nvSpPr>
          <p:cNvPr id="4" name="Footer Placeholder 3">
            <a:extLst>
              <a:ext uri="{FF2B5EF4-FFF2-40B4-BE49-F238E27FC236}">
                <a16:creationId xmlns:a16="http://schemas.microsoft.com/office/drawing/2014/main" id="{E76EB4F9-F224-4E5D-A76F-38823E960CF6}"/>
              </a:ext>
            </a:extLst>
          </p:cNvPr>
          <p:cNvSpPr>
            <a:spLocks noGrp="1"/>
          </p:cNvSpPr>
          <p:nvPr>
            <p:ph type="ftr" sz="quarter" idx="11"/>
          </p:nvPr>
        </p:nvSpPr>
        <p:spPr/>
        <p:txBody>
          <a:bodyPr/>
          <a:lstStyle/>
          <a:p>
            <a:pPr>
              <a:defRPr/>
            </a:pPr>
            <a:r>
              <a:rPr lang="en-US"/>
              <a:t>Dept Of ISE,DSCE</a:t>
            </a:r>
          </a:p>
        </p:txBody>
      </p:sp>
      <p:sp>
        <p:nvSpPr>
          <p:cNvPr id="61445" name="Slide Number Placeholder 4">
            <a:extLst>
              <a:ext uri="{FF2B5EF4-FFF2-40B4-BE49-F238E27FC236}">
                <a16:creationId xmlns:a16="http://schemas.microsoft.com/office/drawing/2014/main" id="{77DAA234-FCFC-4188-B006-B74621FF06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8B99428-53C4-412C-A849-F8EDE090F671}" type="slidenum">
              <a:rPr lang="en-US" altLang="en-US" sz="1200">
                <a:solidFill>
                  <a:srgbClr val="898989"/>
                </a:solidFill>
              </a:rPr>
              <a:pPr>
                <a:spcBef>
                  <a:spcPct val="0"/>
                </a:spcBef>
                <a:buFontTx/>
                <a:buNone/>
              </a:pPr>
              <a:t>59</a:t>
            </a:fld>
            <a:endParaRPr lang="en-US" altLang="en-US" sz="1200">
              <a:solidFill>
                <a:srgbClr val="898989"/>
              </a:solidFill>
            </a:endParaRPr>
          </a:p>
        </p:txBody>
      </p:sp>
      <p:pic>
        <p:nvPicPr>
          <p:cNvPr id="61446" name="Picture 7">
            <a:extLst>
              <a:ext uri="{FF2B5EF4-FFF2-40B4-BE49-F238E27FC236}">
                <a16:creationId xmlns:a16="http://schemas.microsoft.com/office/drawing/2014/main" id="{F990D13F-AFA6-4B1D-8D35-47ED891ED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25" y="350838"/>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7C3D19A-679B-4C4C-B61D-B3C028782E87}"/>
              </a:ext>
            </a:extLst>
          </p:cNvPr>
          <p:cNvSpPr>
            <a:spLocks noGrp="1"/>
          </p:cNvSpPr>
          <p:nvPr>
            <p:ph type="title"/>
          </p:nvPr>
        </p:nvSpPr>
        <p:spPr>
          <a:xfrm>
            <a:off x="457200" y="717550"/>
            <a:ext cx="8229600" cy="652463"/>
          </a:xfrm>
        </p:spPr>
        <p:txBody>
          <a:bodyPr/>
          <a:lstStyle/>
          <a:p>
            <a:r>
              <a:rPr lang="en-IN" altLang="en-US" sz="3200" b="1">
                <a:solidFill>
                  <a:srgbClr val="C00000"/>
                </a:solidFill>
                <a:latin typeface="Times New Roman" panose="02020603050405020304" pitchFamily="18" charset="0"/>
                <a:cs typeface="Times New Roman" panose="02020603050405020304" pitchFamily="18" charset="0"/>
              </a:rPr>
              <a:t>Module 1- INTRODUCTION</a:t>
            </a:r>
            <a:endParaRPr lang="en-IN" altLang="en-US" sz="3200"/>
          </a:p>
        </p:txBody>
      </p:sp>
      <p:sp>
        <p:nvSpPr>
          <p:cNvPr id="7171" name="Content Placeholder 2">
            <a:extLst>
              <a:ext uri="{FF2B5EF4-FFF2-40B4-BE49-F238E27FC236}">
                <a16:creationId xmlns:a16="http://schemas.microsoft.com/office/drawing/2014/main" id="{6717A28E-2C1B-42D9-A035-2555706A5A16}"/>
              </a:ext>
            </a:extLst>
          </p:cNvPr>
          <p:cNvSpPr>
            <a:spLocks noGrp="1"/>
          </p:cNvSpPr>
          <p:nvPr>
            <p:ph idx="1"/>
          </p:nvPr>
        </p:nvSpPr>
        <p:spPr/>
        <p:txBody>
          <a:bodyPr/>
          <a:lstStyle/>
          <a:p>
            <a:pPr algn="just"/>
            <a:r>
              <a:rPr lang="en-IN" altLang="en-US"/>
              <a:t>A database has </a:t>
            </a:r>
          </a:p>
          <a:p>
            <a:pPr lvl="1" algn="just"/>
            <a:r>
              <a:rPr lang="en-IN" altLang="en-US"/>
              <a:t>some source from which data is derived, </a:t>
            </a:r>
          </a:p>
          <a:p>
            <a:pPr lvl="1" algn="just"/>
            <a:r>
              <a:rPr lang="en-IN" altLang="en-US"/>
              <a:t>some degree of interaction with events in the real world, </a:t>
            </a:r>
          </a:p>
          <a:p>
            <a:pPr lvl="1" algn="just"/>
            <a:r>
              <a:rPr lang="en-IN" altLang="en-US"/>
              <a:t>and an audience that is actively interested in its contents.</a:t>
            </a:r>
          </a:p>
          <a:p>
            <a:pPr algn="just"/>
            <a:r>
              <a:rPr lang="en-IN" altLang="en-US"/>
              <a:t>A database can be of any size and complexity</a:t>
            </a:r>
          </a:p>
          <a:p>
            <a:pPr algn="just"/>
            <a:r>
              <a:rPr lang="en-IN" altLang="en-US"/>
              <a:t>A database may be generated and maintained manually or it may be computerized</a:t>
            </a:r>
          </a:p>
        </p:txBody>
      </p:sp>
      <p:sp>
        <p:nvSpPr>
          <p:cNvPr id="4" name="Footer Placeholder 3">
            <a:extLst>
              <a:ext uri="{FF2B5EF4-FFF2-40B4-BE49-F238E27FC236}">
                <a16:creationId xmlns:a16="http://schemas.microsoft.com/office/drawing/2014/main" id="{3EAED073-BB38-46AB-9E17-9EA97F365806}"/>
              </a:ext>
            </a:extLst>
          </p:cNvPr>
          <p:cNvSpPr>
            <a:spLocks noGrp="1"/>
          </p:cNvSpPr>
          <p:nvPr>
            <p:ph type="ftr" sz="quarter" idx="11"/>
          </p:nvPr>
        </p:nvSpPr>
        <p:spPr/>
        <p:txBody>
          <a:bodyPr/>
          <a:lstStyle/>
          <a:p>
            <a:pPr>
              <a:defRPr/>
            </a:pPr>
            <a:r>
              <a:rPr lang="en-US"/>
              <a:t>Dept Of ISE,DSCE</a:t>
            </a:r>
          </a:p>
        </p:txBody>
      </p:sp>
      <p:sp>
        <p:nvSpPr>
          <p:cNvPr id="7173" name="Slide Number Placeholder 4">
            <a:extLst>
              <a:ext uri="{FF2B5EF4-FFF2-40B4-BE49-F238E27FC236}">
                <a16:creationId xmlns:a16="http://schemas.microsoft.com/office/drawing/2014/main" id="{446E0452-FC77-4243-BE5D-60E8443D35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B280034-BFE6-443B-A6C9-667F447F784D}" type="slidenum">
              <a:rPr lang="en-US" altLang="en-US" sz="1200">
                <a:solidFill>
                  <a:srgbClr val="898989"/>
                </a:solidFill>
              </a:rPr>
              <a:pPr>
                <a:spcBef>
                  <a:spcPct val="0"/>
                </a:spcBef>
                <a:buFontTx/>
                <a:buNone/>
              </a:pPr>
              <a:t>6</a:t>
            </a:fld>
            <a:endParaRPr lang="en-US" altLang="en-US" sz="1200">
              <a:solidFill>
                <a:srgbClr val="898989"/>
              </a:solidFill>
            </a:endParaRPr>
          </a:p>
        </p:txBody>
      </p:sp>
      <p:pic>
        <p:nvPicPr>
          <p:cNvPr id="7174" name="Picture 7">
            <a:extLst>
              <a:ext uri="{FF2B5EF4-FFF2-40B4-BE49-F238E27FC236}">
                <a16:creationId xmlns:a16="http://schemas.microsoft.com/office/drawing/2014/main" id="{D574E3DB-6474-4C64-B9E2-A7CC1F01E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34938"/>
            <a:ext cx="190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8E8ED528-240A-42A2-9C6A-79E9C948D787}"/>
              </a:ext>
            </a:extLst>
          </p:cNvPr>
          <p:cNvSpPr>
            <a:spLocks noGrp="1"/>
          </p:cNvSpPr>
          <p:nvPr>
            <p:ph type="title"/>
          </p:nvPr>
        </p:nvSpPr>
        <p:spPr>
          <a:xfrm>
            <a:off x="457200" y="990600"/>
            <a:ext cx="8229600" cy="427038"/>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Constraints on Binary Relationship Types</a:t>
            </a:r>
            <a:endParaRPr lang="en-IN" altLang="en-US" sz="2400"/>
          </a:p>
        </p:txBody>
      </p:sp>
      <p:pic>
        <p:nvPicPr>
          <p:cNvPr id="62467" name="Content Placeholder 6">
            <a:extLst>
              <a:ext uri="{FF2B5EF4-FFF2-40B4-BE49-F238E27FC236}">
                <a16:creationId xmlns:a16="http://schemas.microsoft.com/office/drawing/2014/main" id="{AC30B50E-CA07-4191-A3CD-9B5A5D603E8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00200" y="2057400"/>
            <a:ext cx="6629400" cy="4191000"/>
          </a:xfrm>
        </p:spPr>
      </p:pic>
      <p:sp>
        <p:nvSpPr>
          <p:cNvPr id="4" name="Footer Placeholder 3">
            <a:extLst>
              <a:ext uri="{FF2B5EF4-FFF2-40B4-BE49-F238E27FC236}">
                <a16:creationId xmlns:a16="http://schemas.microsoft.com/office/drawing/2014/main" id="{51DCBFAC-6C30-46E2-AA16-6FDE6EEEB15A}"/>
              </a:ext>
            </a:extLst>
          </p:cNvPr>
          <p:cNvSpPr>
            <a:spLocks noGrp="1"/>
          </p:cNvSpPr>
          <p:nvPr>
            <p:ph type="ftr" sz="quarter" idx="11"/>
          </p:nvPr>
        </p:nvSpPr>
        <p:spPr/>
        <p:txBody>
          <a:bodyPr/>
          <a:lstStyle/>
          <a:p>
            <a:pPr>
              <a:defRPr/>
            </a:pPr>
            <a:r>
              <a:rPr lang="en-US"/>
              <a:t>Dept Of ISE,DSCE</a:t>
            </a:r>
          </a:p>
        </p:txBody>
      </p:sp>
      <p:sp>
        <p:nvSpPr>
          <p:cNvPr id="62469" name="Slide Number Placeholder 4">
            <a:extLst>
              <a:ext uri="{FF2B5EF4-FFF2-40B4-BE49-F238E27FC236}">
                <a16:creationId xmlns:a16="http://schemas.microsoft.com/office/drawing/2014/main" id="{C40173D3-5C44-4552-BEF9-FF8030FD85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DCC78B0-9AA3-44E2-9C69-E3F472C933E7}" type="slidenum">
              <a:rPr lang="en-US" altLang="en-US" sz="1200">
                <a:solidFill>
                  <a:srgbClr val="898989"/>
                </a:solidFill>
              </a:rPr>
              <a:pPr>
                <a:spcBef>
                  <a:spcPct val="0"/>
                </a:spcBef>
                <a:buFontTx/>
                <a:buNone/>
              </a:pPr>
              <a:t>60</a:t>
            </a:fld>
            <a:endParaRPr lang="en-US" altLang="en-US" sz="1200">
              <a:solidFill>
                <a:srgbClr val="898989"/>
              </a:solidFill>
            </a:endParaRPr>
          </a:p>
        </p:txBody>
      </p:sp>
      <p:pic>
        <p:nvPicPr>
          <p:cNvPr id="62470" name="Picture 7">
            <a:extLst>
              <a:ext uri="{FF2B5EF4-FFF2-40B4-BE49-F238E27FC236}">
                <a16:creationId xmlns:a16="http://schemas.microsoft.com/office/drawing/2014/main" id="{D5F905A9-4D57-431D-BBD7-6AE1BE673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25" y="350838"/>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7B872688-83EE-4F62-B379-FDDC5BDEBDE3}"/>
              </a:ext>
            </a:extLst>
          </p:cNvPr>
          <p:cNvSpPr>
            <a:spLocks noGrp="1"/>
          </p:cNvSpPr>
          <p:nvPr>
            <p:ph type="title"/>
          </p:nvPr>
        </p:nvSpPr>
        <p:spPr>
          <a:xfrm>
            <a:off x="457200" y="914400"/>
            <a:ext cx="8229600" cy="503238"/>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Participation Constraints and Existence Dependencies</a:t>
            </a:r>
            <a:endParaRPr lang="en-IN" altLang="en-US"/>
          </a:p>
        </p:txBody>
      </p:sp>
      <p:sp>
        <p:nvSpPr>
          <p:cNvPr id="63491" name="Content Placeholder 2">
            <a:extLst>
              <a:ext uri="{FF2B5EF4-FFF2-40B4-BE49-F238E27FC236}">
                <a16:creationId xmlns:a16="http://schemas.microsoft.com/office/drawing/2014/main" id="{CF0F8BED-50C4-4DF9-ADFB-7F5D2DB6F8EF}"/>
              </a:ext>
            </a:extLst>
          </p:cNvPr>
          <p:cNvSpPr>
            <a:spLocks noGrp="1"/>
          </p:cNvSpPr>
          <p:nvPr>
            <p:ph idx="1"/>
          </p:nvPr>
        </p:nvSpPr>
        <p:spPr/>
        <p:txBody>
          <a:bodyPr/>
          <a:lstStyle/>
          <a:p>
            <a:pPr algn="just"/>
            <a:r>
              <a:rPr lang="en-IN" altLang="en-US" sz="2000">
                <a:latin typeface="Times New Roman" panose="02020603050405020304" pitchFamily="18" charset="0"/>
                <a:cs typeface="Times New Roman" panose="02020603050405020304" pitchFamily="18" charset="0"/>
              </a:rPr>
              <a:t>The participation constraint specifies whether the existence of an entity depends on its being related to another entity via the relationship type.</a:t>
            </a:r>
          </a:p>
          <a:p>
            <a:pPr algn="just"/>
            <a:r>
              <a:rPr lang="en-IN" altLang="en-US" sz="2000">
                <a:latin typeface="Times New Roman" panose="02020603050405020304" pitchFamily="18" charset="0"/>
                <a:cs typeface="Times New Roman" panose="02020603050405020304" pitchFamily="18" charset="0"/>
              </a:rPr>
              <a:t>There are two types of participation constraints—total and partial.</a:t>
            </a:r>
          </a:p>
          <a:p>
            <a:pPr algn="just"/>
            <a:r>
              <a:rPr lang="en-IN" altLang="en-US" sz="2000">
                <a:latin typeface="Times New Roman" panose="02020603050405020304" pitchFamily="18" charset="0"/>
                <a:cs typeface="Times New Roman" panose="02020603050405020304" pitchFamily="18" charset="0"/>
              </a:rPr>
              <a:t>Example , If a company policy states that every employee must work for a department, then an employee entity can exist only if it participates in at least one WORKS_FOR relationship instance.</a:t>
            </a:r>
          </a:p>
          <a:p>
            <a:pPr algn="just"/>
            <a:r>
              <a:rPr lang="en-IN" altLang="en-US" sz="2000">
                <a:latin typeface="Times New Roman" panose="02020603050405020304" pitchFamily="18" charset="0"/>
                <a:cs typeface="Times New Roman" panose="02020603050405020304" pitchFamily="18" charset="0"/>
              </a:rPr>
              <a:t>Thus, the participation of EMPLOYEE in WORKS_FOR is called total participation, meaning that every entity in the total set of employee entities must be related to a department entity via WORKS_FOR.</a:t>
            </a:r>
          </a:p>
          <a:p>
            <a:pPr algn="just"/>
            <a:r>
              <a:rPr lang="en-IN" altLang="en-US" sz="2000" b="1">
                <a:solidFill>
                  <a:srgbClr val="C00000"/>
                </a:solidFill>
                <a:latin typeface="Times New Roman" panose="02020603050405020304" pitchFamily="18" charset="0"/>
                <a:cs typeface="Times New Roman" panose="02020603050405020304" pitchFamily="18" charset="0"/>
              </a:rPr>
              <a:t>Total participation is also called existence dependency.</a:t>
            </a:r>
          </a:p>
          <a:p>
            <a:pPr algn="just"/>
            <a:r>
              <a:rPr lang="en-IN" altLang="en-US" sz="2000">
                <a:latin typeface="Times New Roman" panose="02020603050405020304" pitchFamily="18" charset="0"/>
                <a:cs typeface="Times New Roman" panose="02020603050405020304" pitchFamily="18" charset="0"/>
              </a:rPr>
              <a:t>If it is not expected that every employee to manage a department, so the participation of EMPLOYEE in the MANAGES relationship type is </a:t>
            </a:r>
            <a:r>
              <a:rPr lang="en-IN" altLang="en-US" sz="2000" b="1">
                <a:solidFill>
                  <a:srgbClr val="C00000"/>
                </a:solidFill>
                <a:latin typeface="Times New Roman" panose="02020603050405020304" pitchFamily="18" charset="0"/>
                <a:cs typeface="Times New Roman" panose="02020603050405020304" pitchFamily="18" charset="0"/>
              </a:rPr>
              <a:t>partial.</a:t>
            </a:r>
          </a:p>
          <a:p>
            <a:endParaRPr lang="en-IN" altLang="en-US"/>
          </a:p>
        </p:txBody>
      </p:sp>
      <p:sp>
        <p:nvSpPr>
          <p:cNvPr id="4" name="Footer Placeholder 3">
            <a:extLst>
              <a:ext uri="{FF2B5EF4-FFF2-40B4-BE49-F238E27FC236}">
                <a16:creationId xmlns:a16="http://schemas.microsoft.com/office/drawing/2014/main" id="{7E66CA90-396B-4B22-AD82-AFB2EF894F6D}"/>
              </a:ext>
            </a:extLst>
          </p:cNvPr>
          <p:cNvSpPr>
            <a:spLocks noGrp="1"/>
          </p:cNvSpPr>
          <p:nvPr>
            <p:ph type="ftr" sz="quarter" idx="11"/>
          </p:nvPr>
        </p:nvSpPr>
        <p:spPr/>
        <p:txBody>
          <a:bodyPr/>
          <a:lstStyle/>
          <a:p>
            <a:pPr>
              <a:defRPr/>
            </a:pPr>
            <a:r>
              <a:rPr lang="en-US"/>
              <a:t>Dept Of ISE,DSCE</a:t>
            </a:r>
          </a:p>
        </p:txBody>
      </p:sp>
      <p:sp>
        <p:nvSpPr>
          <p:cNvPr id="63493" name="Slide Number Placeholder 4">
            <a:extLst>
              <a:ext uri="{FF2B5EF4-FFF2-40B4-BE49-F238E27FC236}">
                <a16:creationId xmlns:a16="http://schemas.microsoft.com/office/drawing/2014/main" id="{03877B2E-BB1D-45DA-B663-4607C10AD0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449897-3131-4A88-9A9C-DFE85A18E944}" type="slidenum">
              <a:rPr lang="en-US" altLang="en-US" sz="1200">
                <a:solidFill>
                  <a:srgbClr val="898989"/>
                </a:solidFill>
              </a:rPr>
              <a:pPr>
                <a:spcBef>
                  <a:spcPct val="0"/>
                </a:spcBef>
                <a:buFontTx/>
                <a:buNone/>
              </a:pPr>
              <a:t>61</a:t>
            </a:fld>
            <a:endParaRPr lang="en-US" altLang="en-US" sz="1200">
              <a:solidFill>
                <a:srgbClr val="898989"/>
              </a:solidFill>
            </a:endParaRPr>
          </a:p>
        </p:txBody>
      </p:sp>
      <p:pic>
        <p:nvPicPr>
          <p:cNvPr id="63494" name="Picture 7">
            <a:extLst>
              <a:ext uri="{FF2B5EF4-FFF2-40B4-BE49-F238E27FC236}">
                <a16:creationId xmlns:a16="http://schemas.microsoft.com/office/drawing/2014/main" id="{A220B14A-DCC5-4D8C-BC7D-B1F2281CA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25" y="350838"/>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D2E4C902-09A2-41BD-A964-40FE63F36C7E}"/>
              </a:ext>
            </a:extLst>
          </p:cNvPr>
          <p:cNvSpPr>
            <a:spLocks noGrp="1"/>
          </p:cNvSpPr>
          <p:nvPr>
            <p:ph type="title"/>
          </p:nvPr>
        </p:nvSpPr>
        <p:spPr>
          <a:xfrm>
            <a:off x="457200" y="914400"/>
            <a:ext cx="8229600" cy="503238"/>
          </a:xfrm>
        </p:spPr>
        <p:txBody>
          <a:bodyPr/>
          <a:lstStyle/>
          <a:p>
            <a:r>
              <a:rPr lang="en-IN" altLang="en-US" sz="3200" b="1">
                <a:solidFill>
                  <a:srgbClr val="C00000"/>
                </a:solidFill>
                <a:latin typeface="Times New Roman" panose="02020603050405020304" pitchFamily="18" charset="0"/>
                <a:cs typeface="Times New Roman" panose="02020603050405020304" pitchFamily="18" charset="0"/>
              </a:rPr>
              <a:t>Attributes of Relationship Types</a:t>
            </a:r>
          </a:p>
        </p:txBody>
      </p:sp>
      <p:sp>
        <p:nvSpPr>
          <p:cNvPr id="64515" name="Content Placeholder 2">
            <a:extLst>
              <a:ext uri="{FF2B5EF4-FFF2-40B4-BE49-F238E27FC236}">
                <a16:creationId xmlns:a16="http://schemas.microsoft.com/office/drawing/2014/main" id="{C059F058-1056-4915-B24A-4B136239F392}"/>
              </a:ext>
            </a:extLst>
          </p:cNvPr>
          <p:cNvSpPr>
            <a:spLocks noGrp="1"/>
          </p:cNvSpPr>
          <p:nvPr>
            <p:ph idx="1"/>
          </p:nvPr>
        </p:nvSpPr>
        <p:spPr>
          <a:xfrm>
            <a:off x="457200" y="1830388"/>
            <a:ext cx="8229600" cy="4525962"/>
          </a:xfrm>
        </p:spPr>
        <p:txBody>
          <a:bodyPr/>
          <a:lstStyle/>
          <a:p>
            <a:r>
              <a:rPr lang="en-IN" altLang="en-US">
                <a:latin typeface="Times New Roman" panose="02020603050405020304" pitchFamily="18" charset="0"/>
                <a:cs typeface="Times New Roman" panose="02020603050405020304" pitchFamily="18" charset="0"/>
              </a:rPr>
              <a:t>Relationship types can also have attributes, similar to those of entity types. For example, to record the number of hours per week that a particular employee works on a particular project, we can include an attribute Hours for the WORKS_ON relationship type </a:t>
            </a:r>
          </a:p>
        </p:txBody>
      </p:sp>
      <p:sp>
        <p:nvSpPr>
          <p:cNvPr id="4" name="Footer Placeholder 3">
            <a:extLst>
              <a:ext uri="{FF2B5EF4-FFF2-40B4-BE49-F238E27FC236}">
                <a16:creationId xmlns:a16="http://schemas.microsoft.com/office/drawing/2014/main" id="{3AD3E0F3-5367-4585-BDED-F311047AD6F3}"/>
              </a:ext>
            </a:extLst>
          </p:cNvPr>
          <p:cNvSpPr>
            <a:spLocks noGrp="1"/>
          </p:cNvSpPr>
          <p:nvPr>
            <p:ph type="ftr" sz="quarter" idx="11"/>
          </p:nvPr>
        </p:nvSpPr>
        <p:spPr/>
        <p:txBody>
          <a:bodyPr/>
          <a:lstStyle/>
          <a:p>
            <a:pPr>
              <a:defRPr/>
            </a:pPr>
            <a:r>
              <a:rPr lang="en-US"/>
              <a:t>Dept Of ISE,DSCE</a:t>
            </a:r>
          </a:p>
        </p:txBody>
      </p:sp>
      <p:sp>
        <p:nvSpPr>
          <p:cNvPr id="64517" name="Slide Number Placeholder 4">
            <a:extLst>
              <a:ext uri="{FF2B5EF4-FFF2-40B4-BE49-F238E27FC236}">
                <a16:creationId xmlns:a16="http://schemas.microsoft.com/office/drawing/2014/main" id="{BD7030F6-77B9-46E9-90EF-058D9AF6D2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5EF5829-135B-4DD0-BDD9-3A8C9F39DEDB}" type="slidenum">
              <a:rPr lang="en-US" altLang="en-US" sz="1200">
                <a:solidFill>
                  <a:srgbClr val="898989"/>
                </a:solidFill>
              </a:rPr>
              <a:pPr>
                <a:spcBef>
                  <a:spcPct val="0"/>
                </a:spcBef>
                <a:buFontTx/>
                <a:buNone/>
              </a:pPr>
              <a:t>62</a:t>
            </a:fld>
            <a:endParaRPr lang="en-US" altLang="en-US" sz="1200">
              <a:solidFill>
                <a:srgbClr val="898989"/>
              </a:solidFill>
            </a:endParaRPr>
          </a:p>
        </p:txBody>
      </p:sp>
      <p:pic>
        <p:nvPicPr>
          <p:cNvPr id="64518" name="Picture 7">
            <a:extLst>
              <a:ext uri="{FF2B5EF4-FFF2-40B4-BE49-F238E27FC236}">
                <a16:creationId xmlns:a16="http://schemas.microsoft.com/office/drawing/2014/main" id="{470C825A-40B8-4788-84B2-6A81568CA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25" y="350838"/>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C7520319-5DC3-47C9-85FD-05D4B00BB278}"/>
              </a:ext>
            </a:extLst>
          </p:cNvPr>
          <p:cNvSpPr>
            <a:spLocks noGrp="1"/>
          </p:cNvSpPr>
          <p:nvPr>
            <p:ph type="title"/>
          </p:nvPr>
        </p:nvSpPr>
        <p:spPr>
          <a:xfrm>
            <a:off x="457200" y="914400"/>
            <a:ext cx="8229600" cy="503238"/>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Weak Entity Types</a:t>
            </a:r>
          </a:p>
        </p:txBody>
      </p:sp>
      <p:sp>
        <p:nvSpPr>
          <p:cNvPr id="65539" name="Content Placeholder 2">
            <a:extLst>
              <a:ext uri="{FF2B5EF4-FFF2-40B4-BE49-F238E27FC236}">
                <a16:creationId xmlns:a16="http://schemas.microsoft.com/office/drawing/2014/main" id="{561D5071-7BE5-41F2-AFCE-3A889CF080C3}"/>
              </a:ext>
            </a:extLst>
          </p:cNvPr>
          <p:cNvSpPr>
            <a:spLocks noGrp="1"/>
          </p:cNvSpPr>
          <p:nvPr>
            <p:ph idx="1"/>
          </p:nvPr>
        </p:nvSpPr>
        <p:spPr/>
        <p:txBody>
          <a:bodyPr/>
          <a:lstStyle/>
          <a:p>
            <a:r>
              <a:rPr lang="en-IN" altLang="en-US" sz="2800">
                <a:latin typeface="Times New Roman" panose="02020603050405020304" pitchFamily="18" charset="0"/>
                <a:cs typeface="Times New Roman" panose="02020603050405020304" pitchFamily="18" charset="0"/>
              </a:rPr>
              <a:t>Entity types that do not have key attributes of their own are called </a:t>
            </a:r>
            <a:r>
              <a:rPr lang="en-IN" altLang="en-US" sz="2800" b="1">
                <a:solidFill>
                  <a:srgbClr val="C00000"/>
                </a:solidFill>
                <a:latin typeface="Times New Roman" panose="02020603050405020304" pitchFamily="18" charset="0"/>
                <a:cs typeface="Times New Roman" panose="02020603050405020304" pitchFamily="18" charset="0"/>
              </a:rPr>
              <a:t>weak entity types.</a:t>
            </a:r>
          </a:p>
          <a:p>
            <a:r>
              <a:rPr lang="en-IN" altLang="en-US" sz="2800">
                <a:latin typeface="Times New Roman" panose="02020603050405020304" pitchFamily="18" charset="0"/>
                <a:cs typeface="Times New Roman" panose="02020603050405020304" pitchFamily="18" charset="0"/>
              </a:rPr>
              <a:t>Regular entity types that do have a key attribute are called </a:t>
            </a:r>
            <a:r>
              <a:rPr lang="en-IN" altLang="en-US" sz="2800" b="1">
                <a:solidFill>
                  <a:srgbClr val="C00000"/>
                </a:solidFill>
                <a:latin typeface="Times New Roman" panose="02020603050405020304" pitchFamily="18" charset="0"/>
                <a:cs typeface="Times New Roman" panose="02020603050405020304" pitchFamily="18" charset="0"/>
              </a:rPr>
              <a:t>strong entity types.</a:t>
            </a:r>
          </a:p>
          <a:p>
            <a:r>
              <a:rPr lang="en-IN" altLang="en-US" sz="2800">
                <a:latin typeface="Times New Roman" panose="02020603050405020304" pitchFamily="18" charset="0"/>
                <a:cs typeface="Times New Roman" panose="02020603050405020304" pitchFamily="18" charset="0"/>
              </a:rPr>
              <a:t>The relationship type that relates a weak entity type to its owner - the identifying relationship of the weak entity type.</a:t>
            </a:r>
          </a:p>
          <a:p>
            <a:r>
              <a:rPr lang="en-IN" altLang="en-US" sz="2800">
                <a:latin typeface="Times New Roman" panose="02020603050405020304" pitchFamily="18" charset="0"/>
                <a:cs typeface="Times New Roman" panose="02020603050405020304" pitchFamily="18" charset="0"/>
              </a:rPr>
              <a:t>A weak entity type always has a total participation constraint (existence dependency) .</a:t>
            </a:r>
          </a:p>
        </p:txBody>
      </p:sp>
      <p:sp>
        <p:nvSpPr>
          <p:cNvPr id="4" name="Footer Placeholder 3">
            <a:extLst>
              <a:ext uri="{FF2B5EF4-FFF2-40B4-BE49-F238E27FC236}">
                <a16:creationId xmlns:a16="http://schemas.microsoft.com/office/drawing/2014/main" id="{5D368E6C-F84E-4683-9A5C-0DF7A8EEDC7E}"/>
              </a:ext>
            </a:extLst>
          </p:cNvPr>
          <p:cNvSpPr>
            <a:spLocks noGrp="1"/>
          </p:cNvSpPr>
          <p:nvPr>
            <p:ph type="ftr" sz="quarter" idx="11"/>
          </p:nvPr>
        </p:nvSpPr>
        <p:spPr/>
        <p:txBody>
          <a:bodyPr/>
          <a:lstStyle/>
          <a:p>
            <a:pPr>
              <a:defRPr/>
            </a:pPr>
            <a:r>
              <a:rPr lang="en-US"/>
              <a:t>Dept Of ISE,DSCE</a:t>
            </a:r>
          </a:p>
        </p:txBody>
      </p:sp>
      <p:sp>
        <p:nvSpPr>
          <p:cNvPr id="65541" name="Slide Number Placeholder 4">
            <a:extLst>
              <a:ext uri="{FF2B5EF4-FFF2-40B4-BE49-F238E27FC236}">
                <a16:creationId xmlns:a16="http://schemas.microsoft.com/office/drawing/2014/main" id="{4A30ECC8-0A2B-405D-8348-52F784A685D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A311ED2-C83C-4C53-B844-535586878743}" type="slidenum">
              <a:rPr lang="en-US" altLang="en-US" sz="1200">
                <a:solidFill>
                  <a:srgbClr val="898989"/>
                </a:solidFill>
              </a:rPr>
              <a:pPr>
                <a:spcBef>
                  <a:spcPct val="0"/>
                </a:spcBef>
                <a:buFontTx/>
                <a:buNone/>
              </a:pPr>
              <a:t>63</a:t>
            </a:fld>
            <a:endParaRPr lang="en-US" altLang="en-US" sz="1200">
              <a:solidFill>
                <a:srgbClr val="898989"/>
              </a:solidFill>
            </a:endParaRPr>
          </a:p>
        </p:txBody>
      </p:sp>
      <p:pic>
        <p:nvPicPr>
          <p:cNvPr id="65542" name="Picture 7">
            <a:extLst>
              <a:ext uri="{FF2B5EF4-FFF2-40B4-BE49-F238E27FC236}">
                <a16:creationId xmlns:a16="http://schemas.microsoft.com/office/drawing/2014/main" id="{3C8EC845-ECBC-4CCB-9A4A-A6C4B8EE8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25" y="350838"/>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16248431-7D7C-48A9-A1D4-4465A44703E3}"/>
              </a:ext>
            </a:extLst>
          </p:cNvPr>
          <p:cNvSpPr>
            <a:spLocks noGrp="1"/>
          </p:cNvSpPr>
          <p:nvPr>
            <p:ph type="title"/>
          </p:nvPr>
        </p:nvSpPr>
        <p:spPr>
          <a:xfrm>
            <a:off x="533400" y="701675"/>
            <a:ext cx="8229600" cy="350838"/>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ER Diagrams, Naming Conventions, and Design Issues</a:t>
            </a:r>
          </a:p>
        </p:txBody>
      </p:sp>
      <p:pic>
        <p:nvPicPr>
          <p:cNvPr id="66563" name="Content Placeholder 6">
            <a:extLst>
              <a:ext uri="{FF2B5EF4-FFF2-40B4-BE49-F238E27FC236}">
                <a16:creationId xmlns:a16="http://schemas.microsoft.com/office/drawing/2014/main" id="{B5CDEB40-929B-4D60-988E-995CD9B6735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1219200"/>
            <a:ext cx="6781800" cy="5137150"/>
          </a:xfrm>
        </p:spPr>
      </p:pic>
      <p:sp>
        <p:nvSpPr>
          <p:cNvPr id="4" name="Footer Placeholder 3">
            <a:extLst>
              <a:ext uri="{FF2B5EF4-FFF2-40B4-BE49-F238E27FC236}">
                <a16:creationId xmlns:a16="http://schemas.microsoft.com/office/drawing/2014/main" id="{AC849A0B-6B35-4913-86AB-BC0715692DC2}"/>
              </a:ext>
            </a:extLst>
          </p:cNvPr>
          <p:cNvSpPr>
            <a:spLocks noGrp="1"/>
          </p:cNvSpPr>
          <p:nvPr>
            <p:ph type="ftr" sz="quarter" idx="11"/>
          </p:nvPr>
        </p:nvSpPr>
        <p:spPr/>
        <p:txBody>
          <a:bodyPr/>
          <a:lstStyle/>
          <a:p>
            <a:pPr>
              <a:defRPr/>
            </a:pPr>
            <a:r>
              <a:rPr lang="en-US"/>
              <a:t>Dept Of ISE,DSCE</a:t>
            </a:r>
          </a:p>
        </p:txBody>
      </p:sp>
      <p:sp>
        <p:nvSpPr>
          <p:cNvPr id="66565" name="Slide Number Placeholder 4">
            <a:extLst>
              <a:ext uri="{FF2B5EF4-FFF2-40B4-BE49-F238E27FC236}">
                <a16:creationId xmlns:a16="http://schemas.microsoft.com/office/drawing/2014/main" id="{FC5E7BB3-F7EE-42B5-9976-0451525F3F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F7253E-727D-45D7-A372-603BACC41974}" type="slidenum">
              <a:rPr lang="en-US" altLang="en-US" sz="1200">
                <a:solidFill>
                  <a:srgbClr val="898989"/>
                </a:solidFill>
              </a:rPr>
              <a:pPr>
                <a:spcBef>
                  <a:spcPct val="0"/>
                </a:spcBef>
                <a:buFontTx/>
                <a:buNone/>
              </a:pPr>
              <a:t>64</a:t>
            </a:fld>
            <a:endParaRPr lang="en-US" altLang="en-US" sz="1200">
              <a:solidFill>
                <a:srgbClr val="898989"/>
              </a:solidFill>
            </a:endParaRPr>
          </a:p>
        </p:txBody>
      </p:sp>
      <p:pic>
        <p:nvPicPr>
          <p:cNvPr id="66566" name="Picture 7">
            <a:extLst>
              <a:ext uri="{FF2B5EF4-FFF2-40B4-BE49-F238E27FC236}">
                <a16:creationId xmlns:a16="http://schemas.microsoft.com/office/drawing/2014/main" id="{28524FB6-8E78-42FB-BD58-F0A9A282E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25" y="228600"/>
            <a:ext cx="14287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BC88D3E-2FDB-440F-8FDD-4F6C9ADAB03B}"/>
              </a:ext>
            </a:extLst>
          </p:cNvPr>
          <p:cNvSpPr>
            <a:spLocks noGrp="1"/>
          </p:cNvSpPr>
          <p:nvPr>
            <p:ph type="title"/>
          </p:nvPr>
        </p:nvSpPr>
        <p:spPr>
          <a:xfrm>
            <a:off x="457200" y="609600"/>
            <a:ext cx="8229600" cy="808038"/>
          </a:xfrm>
        </p:spPr>
        <p:txBody>
          <a:bodyPr/>
          <a:lstStyle/>
          <a:p>
            <a:r>
              <a:rPr lang="en-IN" altLang="en-US" sz="3200" b="1">
                <a:solidFill>
                  <a:srgbClr val="C00000"/>
                </a:solidFill>
                <a:latin typeface="Times New Roman" panose="02020603050405020304" pitchFamily="18" charset="0"/>
                <a:cs typeface="Times New Roman" panose="02020603050405020304" pitchFamily="18" charset="0"/>
              </a:rPr>
              <a:t>Module 1- INTRODUCTION</a:t>
            </a:r>
            <a:endParaRPr lang="en-IN" altLang="en-US" sz="3200"/>
          </a:p>
        </p:txBody>
      </p:sp>
      <p:sp>
        <p:nvSpPr>
          <p:cNvPr id="8195" name="Content Placeholder 2">
            <a:extLst>
              <a:ext uri="{FF2B5EF4-FFF2-40B4-BE49-F238E27FC236}">
                <a16:creationId xmlns:a16="http://schemas.microsoft.com/office/drawing/2014/main" id="{9480586D-BCAA-4FB4-8997-BC921C97D579}"/>
              </a:ext>
            </a:extLst>
          </p:cNvPr>
          <p:cNvSpPr>
            <a:spLocks noGrp="1"/>
          </p:cNvSpPr>
          <p:nvPr>
            <p:ph idx="1"/>
          </p:nvPr>
        </p:nvSpPr>
        <p:spPr/>
        <p:txBody>
          <a:bodyPr/>
          <a:lstStyle/>
          <a:p>
            <a:pPr algn="just"/>
            <a:r>
              <a:rPr lang="en-IN" altLang="en-US"/>
              <a:t>A database management system (DBMS) is a computerized system that enables users to create and maintain a database. </a:t>
            </a:r>
          </a:p>
          <a:p>
            <a:pPr algn="just"/>
            <a:r>
              <a:rPr lang="en-IN" altLang="en-US"/>
              <a:t>The DBMS is a general-purpose software system that facilitates the </a:t>
            </a:r>
            <a:r>
              <a:rPr lang="en-IN" altLang="en-US">
                <a:solidFill>
                  <a:srgbClr val="FFC000"/>
                </a:solidFill>
              </a:rPr>
              <a:t>processes of defining</a:t>
            </a:r>
            <a:r>
              <a:rPr lang="en-IN" altLang="en-US"/>
              <a:t>, </a:t>
            </a:r>
            <a:r>
              <a:rPr lang="en-IN" altLang="en-US">
                <a:solidFill>
                  <a:srgbClr val="00B050"/>
                </a:solidFill>
              </a:rPr>
              <a:t>constructing</a:t>
            </a:r>
            <a:r>
              <a:rPr lang="en-IN" altLang="en-US"/>
              <a:t>, </a:t>
            </a:r>
            <a:r>
              <a:rPr lang="en-IN" altLang="en-US">
                <a:solidFill>
                  <a:srgbClr val="7030A0"/>
                </a:solidFill>
              </a:rPr>
              <a:t>manipulating</a:t>
            </a:r>
            <a:r>
              <a:rPr lang="en-IN" altLang="en-US"/>
              <a:t>, and </a:t>
            </a:r>
            <a:r>
              <a:rPr lang="en-IN" altLang="en-US">
                <a:solidFill>
                  <a:schemeClr val="accent2"/>
                </a:solidFill>
              </a:rPr>
              <a:t>sharing databases </a:t>
            </a:r>
            <a:r>
              <a:rPr lang="en-IN" altLang="en-US"/>
              <a:t>among various users and applications. </a:t>
            </a:r>
          </a:p>
        </p:txBody>
      </p:sp>
      <p:sp>
        <p:nvSpPr>
          <p:cNvPr id="4" name="Footer Placeholder 3">
            <a:extLst>
              <a:ext uri="{FF2B5EF4-FFF2-40B4-BE49-F238E27FC236}">
                <a16:creationId xmlns:a16="http://schemas.microsoft.com/office/drawing/2014/main" id="{D348B1E3-E9C4-4861-9BC6-19CCE569014E}"/>
              </a:ext>
            </a:extLst>
          </p:cNvPr>
          <p:cNvSpPr>
            <a:spLocks noGrp="1"/>
          </p:cNvSpPr>
          <p:nvPr>
            <p:ph type="ftr" sz="quarter" idx="11"/>
          </p:nvPr>
        </p:nvSpPr>
        <p:spPr/>
        <p:txBody>
          <a:bodyPr/>
          <a:lstStyle/>
          <a:p>
            <a:pPr>
              <a:defRPr/>
            </a:pPr>
            <a:r>
              <a:rPr lang="en-US"/>
              <a:t>Dept Of ISE,DSCE</a:t>
            </a:r>
          </a:p>
        </p:txBody>
      </p:sp>
      <p:sp>
        <p:nvSpPr>
          <p:cNvPr id="8197" name="Slide Number Placeholder 4">
            <a:extLst>
              <a:ext uri="{FF2B5EF4-FFF2-40B4-BE49-F238E27FC236}">
                <a16:creationId xmlns:a16="http://schemas.microsoft.com/office/drawing/2014/main" id="{E79B454E-1ED2-4067-9464-63F37EB748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8951AE2-5C73-4D10-80BD-B2B682A4E4D7}" type="slidenum">
              <a:rPr lang="en-US" altLang="en-US" sz="1200">
                <a:solidFill>
                  <a:srgbClr val="898989"/>
                </a:solidFill>
              </a:rPr>
              <a:pPr>
                <a:spcBef>
                  <a:spcPct val="0"/>
                </a:spcBef>
                <a:buFontTx/>
                <a:buNone/>
              </a:pPr>
              <a:t>7</a:t>
            </a:fld>
            <a:endParaRPr lang="en-US" altLang="en-US" sz="1200">
              <a:solidFill>
                <a:srgbClr val="898989"/>
              </a:solidFill>
            </a:endParaRPr>
          </a:p>
        </p:txBody>
      </p:sp>
      <p:pic>
        <p:nvPicPr>
          <p:cNvPr id="8198" name="Picture 7">
            <a:extLst>
              <a:ext uri="{FF2B5EF4-FFF2-40B4-BE49-F238E27FC236}">
                <a16:creationId xmlns:a16="http://schemas.microsoft.com/office/drawing/2014/main" id="{B2D275D1-941D-4032-9EAD-90CC2EDEE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34938"/>
            <a:ext cx="190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027C33A-5F40-46BD-BD61-344A73051C97}"/>
              </a:ext>
            </a:extLst>
          </p:cNvPr>
          <p:cNvSpPr>
            <a:spLocks noGrp="1"/>
          </p:cNvSpPr>
          <p:nvPr>
            <p:ph type="title"/>
          </p:nvPr>
        </p:nvSpPr>
        <p:spPr>
          <a:xfrm>
            <a:off x="447675" y="263525"/>
            <a:ext cx="8229600" cy="731838"/>
          </a:xfrm>
        </p:spPr>
        <p:txBody>
          <a:bodyPr/>
          <a:lstStyle/>
          <a:p>
            <a:r>
              <a:rPr lang="en-IN" altLang="en-US" sz="2400" b="1">
                <a:solidFill>
                  <a:srgbClr val="C00000"/>
                </a:solidFill>
                <a:latin typeface="Times New Roman" panose="02020603050405020304" pitchFamily="18" charset="0"/>
                <a:cs typeface="Times New Roman" panose="02020603050405020304" pitchFamily="18" charset="0"/>
              </a:rPr>
              <a:t>Module 1- INTRODUCTION</a:t>
            </a:r>
            <a:endParaRPr lang="en-IN" altLang="en-US" sz="2400"/>
          </a:p>
        </p:txBody>
      </p:sp>
      <p:sp>
        <p:nvSpPr>
          <p:cNvPr id="9219" name="Content Placeholder 2">
            <a:extLst>
              <a:ext uri="{FF2B5EF4-FFF2-40B4-BE49-F238E27FC236}">
                <a16:creationId xmlns:a16="http://schemas.microsoft.com/office/drawing/2014/main" id="{AD9DA8B9-30C7-42D4-92AE-04BEB04D6556}"/>
              </a:ext>
            </a:extLst>
          </p:cNvPr>
          <p:cNvSpPr>
            <a:spLocks noGrp="1"/>
          </p:cNvSpPr>
          <p:nvPr>
            <p:ph idx="1"/>
          </p:nvPr>
        </p:nvSpPr>
        <p:spPr>
          <a:xfrm>
            <a:off x="457200" y="1123950"/>
            <a:ext cx="8229600" cy="5002213"/>
          </a:xfrm>
        </p:spPr>
        <p:txBody>
          <a:bodyPr/>
          <a:lstStyle/>
          <a:p>
            <a:pPr marL="342900" lvl="1" indent="-342900">
              <a:buFont typeface="Arial" panose="020B0604020202020204" pitchFamily="34" charset="0"/>
              <a:buChar char="•"/>
            </a:pPr>
            <a:r>
              <a:rPr lang="en-IN" altLang="en-US">
                <a:solidFill>
                  <a:srgbClr val="C00000"/>
                </a:solidFill>
              </a:rPr>
              <a:t>Defining a database : </a:t>
            </a:r>
          </a:p>
          <a:p>
            <a:pPr marL="1200150" lvl="3" indent="-342900"/>
            <a:r>
              <a:rPr lang="en-IN" altLang="en-US"/>
              <a:t>specifying the data types, structures, and constraints of the data to be stored in the database. </a:t>
            </a:r>
          </a:p>
          <a:p>
            <a:pPr marL="342900" lvl="1" indent="-342900">
              <a:buFont typeface="Arial" panose="020B0604020202020204" pitchFamily="34" charset="0"/>
              <a:buChar char="•"/>
            </a:pPr>
            <a:r>
              <a:rPr lang="en-IN" altLang="en-US">
                <a:solidFill>
                  <a:srgbClr val="C00000"/>
                </a:solidFill>
              </a:rPr>
              <a:t>Constructing the database:</a:t>
            </a:r>
          </a:p>
          <a:p>
            <a:pPr marL="1200150" lvl="3" indent="-342900"/>
            <a:r>
              <a:rPr lang="en-IN" altLang="en-US"/>
              <a:t>storing the data on some storage medium that is controlled by the DBMS.</a:t>
            </a:r>
          </a:p>
          <a:p>
            <a:pPr marL="342900" lvl="1" indent="-342900">
              <a:buFont typeface="Arial" panose="020B0604020202020204" pitchFamily="34" charset="0"/>
              <a:buChar char="•"/>
            </a:pPr>
            <a:r>
              <a:rPr lang="en-IN" altLang="en-US">
                <a:solidFill>
                  <a:srgbClr val="C00000"/>
                </a:solidFill>
              </a:rPr>
              <a:t>Manipulating a database: </a:t>
            </a:r>
          </a:p>
          <a:p>
            <a:pPr marL="1200150" lvl="3" indent="-342900"/>
            <a:r>
              <a:rPr lang="en-IN" altLang="en-US"/>
              <a:t>includes functions such as querying the database to retrieve specific data, updating the database to reflect changes in the miniworld, and generating reports from the data</a:t>
            </a:r>
          </a:p>
          <a:p>
            <a:pPr marL="342900" lvl="1" indent="-342900">
              <a:buFont typeface="Arial" panose="020B0604020202020204" pitchFamily="34" charset="0"/>
              <a:buChar char="•"/>
            </a:pPr>
            <a:r>
              <a:rPr lang="en-IN" altLang="en-US">
                <a:solidFill>
                  <a:srgbClr val="C00000"/>
                </a:solidFill>
              </a:rPr>
              <a:t>Sharing a database</a:t>
            </a:r>
            <a:r>
              <a:rPr lang="en-IN" altLang="en-US">
                <a:solidFill>
                  <a:schemeClr val="accent2"/>
                </a:solidFill>
              </a:rPr>
              <a:t>: </a:t>
            </a:r>
          </a:p>
          <a:p>
            <a:pPr marL="1200150" lvl="3" indent="-342900"/>
            <a:r>
              <a:rPr lang="en-IN" altLang="en-US"/>
              <a:t>allows multiple users and programs to access the database simultaneously</a:t>
            </a:r>
          </a:p>
          <a:p>
            <a:pPr marL="0" indent="0">
              <a:buFont typeface="Arial" panose="020B0604020202020204" pitchFamily="34" charset="0"/>
              <a:buNone/>
            </a:pPr>
            <a:endParaRPr lang="en-IN" altLang="en-US"/>
          </a:p>
        </p:txBody>
      </p:sp>
      <p:sp>
        <p:nvSpPr>
          <p:cNvPr id="4" name="Footer Placeholder 3">
            <a:extLst>
              <a:ext uri="{FF2B5EF4-FFF2-40B4-BE49-F238E27FC236}">
                <a16:creationId xmlns:a16="http://schemas.microsoft.com/office/drawing/2014/main" id="{584D872D-91D4-4BD8-A35E-1D8A020114A1}"/>
              </a:ext>
            </a:extLst>
          </p:cNvPr>
          <p:cNvSpPr>
            <a:spLocks noGrp="1"/>
          </p:cNvSpPr>
          <p:nvPr>
            <p:ph type="ftr" sz="quarter" idx="11"/>
          </p:nvPr>
        </p:nvSpPr>
        <p:spPr/>
        <p:txBody>
          <a:bodyPr/>
          <a:lstStyle/>
          <a:p>
            <a:pPr>
              <a:defRPr/>
            </a:pPr>
            <a:r>
              <a:rPr lang="en-US" dirty="0" err="1"/>
              <a:t>Dept</a:t>
            </a:r>
            <a:r>
              <a:rPr lang="en-US" dirty="0"/>
              <a:t> Of ISE,DSCE</a:t>
            </a:r>
          </a:p>
        </p:txBody>
      </p:sp>
      <p:sp>
        <p:nvSpPr>
          <p:cNvPr id="9221" name="Slide Number Placeholder 4">
            <a:extLst>
              <a:ext uri="{FF2B5EF4-FFF2-40B4-BE49-F238E27FC236}">
                <a16:creationId xmlns:a16="http://schemas.microsoft.com/office/drawing/2014/main" id="{85BC9390-D434-4F41-B286-5C1D811F25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EEDE6F2-A0AF-46F0-AF73-F4F041B925B4}" type="slidenum">
              <a:rPr lang="en-US" altLang="en-US" sz="1200">
                <a:solidFill>
                  <a:srgbClr val="898989"/>
                </a:solidFill>
              </a:rPr>
              <a:pPr>
                <a:spcBef>
                  <a:spcPct val="0"/>
                </a:spcBef>
                <a:buFontTx/>
                <a:buNone/>
              </a:pPr>
              <a:t>8</a:t>
            </a:fld>
            <a:endParaRPr lang="en-US" altLang="en-US" sz="1200">
              <a:solidFill>
                <a:srgbClr val="898989"/>
              </a:solidFill>
            </a:endParaRPr>
          </a:p>
        </p:txBody>
      </p:sp>
      <p:pic>
        <p:nvPicPr>
          <p:cNvPr id="9222" name="Picture 7">
            <a:extLst>
              <a:ext uri="{FF2B5EF4-FFF2-40B4-BE49-F238E27FC236}">
                <a16:creationId xmlns:a16="http://schemas.microsoft.com/office/drawing/2014/main" id="{7415BFFD-B536-4969-A6FC-CB7B61AC8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34938"/>
            <a:ext cx="190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8CA73D1-3E7A-4E25-B7D9-6DC5E973BACF}"/>
              </a:ext>
            </a:extLst>
          </p:cNvPr>
          <p:cNvSpPr>
            <a:spLocks noGrp="1"/>
          </p:cNvSpPr>
          <p:nvPr>
            <p:ph type="title"/>
          </p:nvPr>
        </p:nvSpPr>
        <p:spPr>
          <a:xfrm>
            <a:off x="457200" y="838200"/>
            <a:ext cx="8229600" cy="646113"/>
          </a:xfrm>
        </p:spPr>
        <p:txBody>
          <a:bodyPr/>
          <a:lstStyle/>
          <a:p>
            <a:r>
              <a:rPr lang="en-IN" altLang="en-US" sz="3200" b="1">
                <a:solidFill>
                  <a:srgbClr val="C00000"/>
                </a:solidFill>
                <a:latin typeface="Times New Roman" panose="02020603050405020304" pitchFamily="18" charset="0"/>
                <a:cs typeface="Times New Roman" panose="02020603050405020304" pitchFamily="18" charset="0"/>
              </a:rPr>
              <a:t>Module 1- INTRODUCTION</a:t>
            </a:r>
            <a:endParaRPr lang="en-IN" altLang="en-US" sz="3200"/>
          </a:p>
        </p:txBody>
      </p:sp>
      <p:sp>
        <p:nvSpPr>
          <p:cNvPr id="10243" name="Content Placeholder 2">
            <a:extLst>
              <a:ext uri="{FF2B5EF4-FFF2-40B4-BE49-F238E27FC236}">
                <a16:creationId xmlns:a16="http://schemas.microsoft.com/office/drawing/2014/main" id="{F409F2DA-3FA5-4D4B-B57C-F0F15313FB21}"/>
              </a:ext>
            </a:extLst>
          </p:cNvPr>
          <p:cNvSpPr>
            <a:spLocks noGrp="1"/>
          </p:cNvSpPr>
          <p:nvPr>
            <p:ph idx="1"/>
          </p:nvPr>
        </p:nvSpPr>
        <p:spPr/>
        <p:txBody>
          <a:bodyPr/>
          <a:lstStyle/>
          <a:p>
            <a:r>
              <a:rPr lang="en-IN" altLang="en-US">
                <a:solidFill>
                  <a:srgbClr val="C00000"/>
                </a:solidFill>
              </a:rPr>
              <a:t>Application program</a:t>
            </a:r>
          </a:p>
          <a:p>
            <a:pPr lvl="1"/>
            <a:r>
              <a:rPr lang="en-IN" altLang="en-US"/>
              <a:t>accesses the database by sending queries or requests for data to the DBMS. </a:t>
            </a:r>
          </a:p>
          <a:p>
            <a:r>
              <a:rPr lang="en-IN" altLang="en-US">
                <a:solidFill>
                  <a:srgbClr val="C00000"/>
                </a:solidFill>
              </a:rPr>
              <a:t>A query </a:t>
            </a:r>
          </a:p>
          <a:p>
            <a:pPr lvl="1"/>
            <a:r>
              <a:rPr lang="en-IN" altLang="en-US"/>
              <a:t>causes some data to be retrieved</a:t>
            </a:r>
          </a:p>
          <a:p>
            <a:r>
              <a:rPr lang="en-IN" altLang="en-US">
                <a:solidFill>
                  <a:srgbClr val="C00000"/>
                </a:solidFill>
              </a:rPr>
              <a:t>A transaction </a:t>
            </a:r>
          </a:p>
          <a:p>
            <a:pPr lvl="1"/>
            <a:r>
              <a:rPr lang="en-IN" altLang="en-US"/>
              <a:t>causes some data to be read and some data to be written into the database.</a:t>
            </a:r>
          </a:p>
        </p:txBody>
      </p:sp>
      <p:sp>
        <p:nvSpPr>
          <p:cNvPr id="4" name="Footer Placeholder 3">
            <a:extLst>
              <a:ext uri="{FF2B5EF4-FFF2-40B4-BE49-F238E27FC236}">
                <a16:creationId xmlns:a16="http://schemas.microsoft.com/office/drawing/2014/main" id="{683F55BE-E995-4C6A-AC9E-C49A29C503FF}"/>
              </a:ext>
            </a:extLst>
          </p:cNvPr>
          <p:cNvSpPr>
            <a:spLocks noGrp="1"/>
          </p:cNvSpPr>
          <p:nvPr>
            <p:ph type="ftr" sz="quarter" idx="11"/>
          </p:nvPr>
        </p:nvSpPr>
        <p:spPr/>
        <p:txBody>
          <a:bodyPr/>
          <a:lstStyle/>
          <a:p>
            <a:pPr>
              <a:defRPr/>
            </a:pPr>
            <a:r>
              <a:rPr lang="en-US"/>
              <a:t>Dept Of ISE,DSCE</a:t>
            </a:r>
          </a:p>
        </p:txBody>
      </p:sp>
      <p:sp>
        <p:nvSpPr>
          <p:cNvPr id="10245" name="Slide Number Placeholder 4">
            <a:extLst>
              <a:ext uri="{FF2B5EF4-FFF2-40B4-BE49-F238E27FC236}">
                <a16:creationId xmlns:a16="http://schemas.microsoft.com/office/drawing/2014/main" id="{9370F577-574C-4B46-8921-B04496B413C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8723857-E47C-401A-96EB-0B6488C05DFD}" type="slidenum">
              <a:rPr lang="en-US" altLang="en-US" sz="1200">
                <a:solidFill>
                  <a:srgbClr val="898989"/>
                </a:solidFill>
              </a:rPr>
              <a:pPr>
                <a:spcBef>
                  <a:spcPct val="0"/>
                </a:spcBef>
                <a:buFontTx/>
                <a:buNone/>
              </a:pPr>
              <a:t>9</a:t>
            </a:fld>
            <a:endParaRPr lang="en-US" altLang="en-US" sz="1200">
              <a:solidFill>
                <a:srgbClr val="898989"/>
              </a:solidFill>
            </a:endParaRPr>
          </a:p>
        </p:txBody>
      </p:sp>
      <p:pic>
        <p:nvPicPr>
          <p:cNvPr id="10246" name="Picture 7">
            <a:extLst>
              <a:ext uri="{FF2B5EF4-FFF2-40B4-BE49-F238E27FC236}">
                <a16:creationId xmlns:a16="http://schemas.microsoft.com/office/drawing/2014/main" id="{FF0306A5-71A8-4670-815D-EE05249DD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34938"/>
            <a:ext cx="190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1623</TotalTime>
  <Words>3657</Words>
  <Application>Microsoft Office PowerPoint</Application>
  <PresentationFormat>On-screen Show (4:3)</PresentationFormat>
  <Paragraphs>406</Paragraphs>
  <Slides>64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Calibri</vt:lpstr>
      <vt:lpstr>Arial</vt:lpstr>
      <vt:lpstr>Times New Roman</vt:lpstr>
      <vt:lpstr>Cambria</vt:lpstr>
      <vt:lpstr>Office Theme</vt:lpstr>
      <vt:lpstr>     Faculty Name : Dr. Latha AP Designation: Assistant Professor </vt:lpstr>
      <vt:lpstr>PowerPoint Presentation</vt:lpstr>
      <vt:lpstr>PowerPoint Presentation</vt:lpstr>
      <vt:lpstr>PowerPoint Presentation</vt:lpstr>
      <vt:lpstr>Module 1- INTRODUCTION</vt:lpstr>
      <vt:lpstr>Module 1- INTRODUCTION</vt:lpstr>
      <vt:lpstr>Module 1- INTRODUCTION</vt:lpstr>
      <vt:lpstr>Module 1- INTRODUCTION</vt:lpstr>
      <vt:lpstr>Module 1- INTRODUCTION</vt:lpstr>
      <vt:lpstr>Module 1- AN EXAMPLE</vt:lpstr>
      <vt:lpstr>Module 1- AN EXAMPLE</vt:lpstr>
      <vt:lpstr>AN EXAMPLE</vt:lpstr>
      <vt:lpstr>Characteristics of the Database Approach</vt:lpstr>
      <vt:lpstr>Characteristics of the Database Approach</vt:lpstr>
      <vt:lpstr>Self-Describing Nature of a Database System</vt:lpstr>
      <vt:lpstr>Self-Describing Nature of a Database System</vt:lpstr>
      <vt:lpstr>Insulation between Programs and Data, and Data Abstraction</vt:lpstr>
      <vt:lpstr>Insulation between Programs and Data, and Data Abstraction</vt:lpstr>
      <vt:lpstr>Insulation between Programs and Data, and Data Abstraction</vt:lpstr>
      <vt:lpstr>Support of Multiple Views of the Data</vt:lpstr>
      <vt:lpstr>Support of Multiple Views of the Data</vt:lpstr>
      <vt:lpstr>Sharing of Data and Multiuser Transaction Processing</vt:lpstr>
      <vt:lpstr>Advantages of Using the DBMS Approach</vt:lpstr>
      <vt:lpstr>Advantages of Using the DBMS Approach</vt:lpstr>
      <vt:lpstr>When Not to Use a DBMS?</vt:lpstr>
      <vt:lpstr>Data Models, Schemas, and Instances</vt:lpstr>
      <vt:lpstr>Categories of Data Models</vt:lpstr>
      <vt:lpstr>Categories of Data Models</vt:lpstr>
      <vt:lpstr>Schemas, Instances, and Database State</vt:lpstr>
      <vt:lpstr>Schemas, Instances, and Database State</vt:lpstr>
      <vt:lpstr>The Three-Schema Architecture</vt:lpstr>
      <vt:lpstr>The Three-Schema Architecture</vt:lpstr>
      <vt:lpstr>The Three-Schema Architecture</vt:lpstr>
      <vt:lpstr>Data Independence</vt:lpstr>
      <vt:lpstr>The Database System Environment</vt:lpstr>
      <vt:lpstr>DBMS Component Modules </vt:lpstr>
      <vt:lpstr>Database System Utilities</vt:lpstr>
      <vt:lpstr>Tools, Application Environments, and Communications Facilities</vt:lpstr>
      <vt:lpstr>UNIT 1 – Chapter 2</vt:lpstr>
      <vt:lpstr>A Sample Database Application</vt:lpstr>
      <vt:lpstr>A Sample Database Application</vt:lpstr>
      <vt:lpstr>Entity Types, Entity Sets, Attributes, and Keys</vt:lpstr>
      <vt:lpstr>Entities and Attributes </vt:lpstr>
      <vt:lpstr>Entities and Attributes</vt:lpstr>
      <vt:lpstr>Entities and Attributes</vt:lpstr>
      <vt:lpstr>Entities and Attributes</vt:lpstr>
      <vt:lpstr>Entity Types, Entity Sets, Keys, and Value Sets</vt:lpstr>
      <vt:lpstr>Entity Types, Entity Sets, Keys, and Value Sets</vt:lpstr>
      <vt:lpstr>Entity Types, Entity Sets, Keys, and Value Sets</vt:lpstr>
      <vt:lpstr>Entity Types, Entity Sets, Keys, and Value Sets</vt:lpstr>
      <vt:lpstr>Entity Types, Entity Sets, Keys, and Value Sets</vt:lpstr>
      <vt:lpstr>Initial Conceptual Design of the COMPANY Database</vt:lpstr>
      <vt:lpstr>Initial Conceptual Design of the COMPANY Database</vt:lpstr>
      <vt:lpstr>Relationship Types, Relationship Sets, Roles, and Structural Constraints</vt:lpstr>
      <vt:lpstr>Relationship Types, Relationship Sets, Roles, and Structural Constraints</vt:lpstr>
      <vt:lpstr>Relationship Degree, Role Names, and Recursive Relationships</vt:lpstr>
      <vt:lpstr>Relationship Degree, Role Names, and Recursive Relationships</vt:lpstr>
      <vt:lpstr>Constraints on Binary Relationship Types</vt:lpstr>
      <vt:lpstr>Constraints on Binary Relationship Types</vt:lpstr>
      <vt:lpstr>Constraints on Binary Relationship Types</vt:lpstr>
      <vt:lpstr>Participation Constraints and Existence Dependencies</vt:lpstr>
      <vt:lpstr>Attributes of Relationship Types</vt:lpstr>
      <vt:lpstr>Weak Entity Types</vt:lpstr>
      <vt:lpstr>ER Diagrams, Naming Conventions, and Design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Raghavendra R – Assistant professor</dc:creator>
  <cp:lastModifiedBy>cloudconvert_8</cp:lastModifiedBy>
  <cp:revision>201</cp:revision>
  <dcterms:created xsi:type="dcterms:W3CDTF">2006-08-16T00:00:00Z</dcterms:created>
  <dcterms:modified xsi:type="dcterms:W3CDTF">2025-03-01T15:02:35Z</dcterms:modified>
</cp:coreProperties>
</file>