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erriweather Light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 Medium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regular.fntdata"/><Relationship Id="rId22" Type="http://schemas.openxmlformats.org/officeDocument/2006/relationships/font" Target="fonts/OpenSansMedium-italic.fntdata"/><Relationship Id="rId21" Type="http://schemas.openxmlformats.org/officeDocument/2006/relationships/font" Target="fonts/OpenSansMedium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OpenSa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erriweatherLight-bold.fntdata"/><Relationship Id="rId14" Type="http://schemas.openxmlformats.org/officeDocument/2006/relationships/font" Target="fonts/MerriweatherLight-regular.fntdata"/><Relationship Id="rId17" Type="http://schemas.openxmlformats.org/officeDocument/2006/relationships/font" Target="fonts/MerriweatherLight-boldItalic.fntdata"/><Relationship Id="rId16" Type="http://schemas.openxmlformats.org/officeDocument/2006/relationships/font" Target="fonts/MerriweatherLight-italic.fntdata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3977dfbc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3977dfbc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3a6851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3a6851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3977dfb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3977dfb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3a6851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3a6851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AUTO-COMPLETE SYSTEM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00900" y="2850050"/>
            <a:ext cx="608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6000"/>
                </a:solidFill>
              </a:rPr>
              <a:t>SIMRAN CHOUDHARY (2021205)    SARTHAK POL(MT23082)   </a:t>
            </a:r>
            <a:endParaRPr>
              <a:solidFill>
                <a:srgbClr val="7F6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6000"/>
                </a:solidFill>
              </a:rPr>
              <a:t>   		SAKSHAM LAL(2020402)	</a:t>
            </a:r>
            <a:r>
              <a:rPr lang="en">
                <a:solidFill>
                  <a:srgbClr val="7F6000"/>
                </a:solidFill>
              </a:rPr>
              <a:t>TANMAY PARASHAR(MT23100)</a:t>
            </a:r>
            <a:br>
              <a:rPr lang="en">
                <a:solidFill>
                  <a:srgbClr val="7F6000"/>
                </a:solidFill>
              </a:rPr>
            </a:br>
            <a:endParaRPr sz="2400"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78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64100" y="932925"/>
            <a:ext cx="87558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d</a:t>
            </a:r>
            <a:r>
              <a:rPr lang="en" sz="1900"/>
              <a:t>evelop a sentence auto-completion system using classical machine learning techniques. This system aims to predict the next word in a given sentence by understanding the context and semantics of the sentence.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Example 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Input - </a:t>
            </a:r>
            <a:r>
              <a:rPr i="1" lang="en" sz="1900"/>
              <a:t>“The quick brown fox jumps over the lazy”</a:t>
            </a:r>
            <a:endParaRPr i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Predicted Word - “</a:t>
            </a:r>
            <a:r>
              <a:rPr i="1" lang="en" sz="1900"/>
              <a:t>dog</a:t>
            </a:r>
            <a:r>
              <a:rPr lang="en" sz="1900"/>
              <a:t>”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The challenge is to design the system using classical machine learning approaches to accurately understand and complete such sentences in various contexts.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56125" y="159275"/>
            <a:ext cx="413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5625" y="866675"/>
            <a:ext cx="40887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80" u="sng"/>
              <a:t>Training Dataset:</a:t>
            </a:r>
            <a:endParaRPr b="1" sz="128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Size: 39,905 entries</a:t>
            </a:r>
            <a:endParaRPr sz="12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Includes columns such as - activity_label, context (ctx), context_a (ctx_a), context_b (ctx_b), endings, label.</a:t>
            </a:r>
            <a:endParaRPr sz="12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Used to train the machine learning model to understand and predict the next word in a given context.</a:t>
            </a:r>
            <a:endParaRPr sz="12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8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494825" y="112600"/>
            <a:ext cx="43734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 u="sng"/>
              <a:t>Testing Dataset:</a:t>
            </a:r>
            <a:endParaRPr b="1" sz="125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Size: 10,003 entries</a:t>
            </a:r>
            <a:endParaRPr sz="12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Similar to the training dataset, but without the 'label' column.</a:t>
            </a:r>
            <a:endParaRPr sz="12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Purpose: To evaluate the model's performance in predicting the next word without prior knowledge of the correct answer.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000">
              <a:solidFill>
                <a:srgbClr val="990000"/>
              </a:solidFill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65625" y="3316025"/>
            <a:ext cx="44292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 u="sng"/>
              <a:t>Validation Dataset:</a:t>
            </a:r>
            <a:endParaRPr b="1" sz="125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Size: 10,042 entries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Mirrors the structure of the training dataset.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Purpose: Used for fine-tuning the model and validating its predictions against known outcomes.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50" u="sng"/>
          </a:p>
        </p:txBody>
      </p:sp>
      <p:sp>
        <p:nvSpPr>
          <p:cNvPr id="82" name="Google Shape;82;p15"/>
          <p:cNvSpPr txBox="1"/>
          <p:nvPr/>
        </p:nvSpPr>
        <p:spPr>
          <a:xfrm>
            <a:off x="-220125" y="3539775"/>
            <a:ext cx="61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75" y="2526049"/>
            <a:ext cx="2621802" cy="26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781375" y="2212725"/>
            <a:ext cx="39213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Figure : Most Frequently occurring words in endings column</a:t>
            </a:r>
            <a:endParaRPr i="1" sz="11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785575" y="2167200"/>
            <a:ext cx="4057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EXPLORATORY DATA ANALYSIS ANALYSIS</a:t>
            </a:r>
            <a:endParaRPr sz="274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5419"/>
          <a:stretch/>
        </p:blipFill>
        <p:spPr>
          <a:xfrm>
            <a:off x="5750720" y="0"/>
            <a:ext cx="3393280" cy="20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723000" y="2044450"/>
            <a:ext cx="2421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Figure : Different activity labels</a:t>
            </a:r>
            <a:endParaRPr i="1" sz="1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73902" cy="2322350"/>
          </a:xfrm>
          <a:prstGeom prst="rect">
            <a:avLst/>
          </a:prstGeom>
          <a:noFill/>
          <a:ln cap="flat" cmpd="sng">
            <a:solidFill>
              <a:srgbClr val="D9D9E3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524" y="2674125"/>
            <a:ext cx="7503894" cy="24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08675" y="63300"/>
            <a:ext cx="3598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METHODOLOGY USED </a:t>
            </a:r>
            <a:endParaRPr sz="3400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78000" y="819000"/>
            <a:ext cx="8988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We have used </a:t>
            </a:r>
            <a:r>
              <a:rPr b="1" lang="en"/>
              <a:t>N-Gram models</a:t>
            </a: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 - Statistical Language models that aim to assign probabilities to a given sequence of words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8000" y="1164375"/>
            <a:ext cx="9023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Our approach uses relative frequency counts to compute the probability, i.e. ,Out of the times we saw the history </a:t>
            </a:r>
            <a:r>
              <a:rPr i="1"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how many times was it followed by the word </a:t>
            </a:r>
            <a:r>
              <a:rPr i="1"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w.</a:t>
            </a:r>
            <a:endParaRPr i="1"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P(word | probability of given text) = </a:t>
            </a:r>
            <a:r>
              <a:rPr i="1" lang="en" sz="1800" u="sng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C(probability of given next word)</a:t>
            </a:r>
            <a:endParaRPr i="1" sz="1800" u="sng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								C(probability of given text)</a:t>
            </a:r>
            <a:endParaRPr i="1" sz="18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Instead of using the entire corpus, we approximate this probability using just n previous words.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instance if  𝑤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1:𝑛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represents the sequence of words  𝑤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𝑤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...𝑤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𝑛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then using the chain rule of probability we can write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      𝑃(𝑤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1:𝑛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)=𝑃(𝑤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)𝑃(𝑤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2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|𝑤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)𝑃(𝑤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3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|𝑤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1:2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)...𝑃(𝑤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𝑛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|𝑤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1:𝑛−1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) ~ 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𝑃(𝑤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1:𝑛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)=∏</a:t>
            </a:r>
            <a:r>
              <a:rPr baseline="30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𝑛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𝑘=1 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𝑃(𝑤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𝑘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|𝑤</a:t>
            </a:r>
            <a:r>
              <a:rPr baseline="-25000"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1:𝑘−1</a:t>
            </a:r>
            <a:r>
              <a:rPr lang="en" sz="18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)</a:t>
            </a:r>
            <a:endParaRPr sz="18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66150" y="149400"/>
            <a:ext cx="35388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</a:t>
            </a:r>
            <a:r>
              <a:rPr lang="en" sz="3400"/>
              <a:t>-GRAM MODEL</a:t>
            </a:r>
            <a:endParaRPr sz="34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5000" y="625575"/>
            <a:ext cx="91821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which approximates the probability of a word given all the previous words               </a:t>
            </a:r>
            <a:r>
              <a:rPr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𝑃 (𝑤</a:t>
            </a:r>
            <a:r>
              <a:rPr baseline="-25000"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𝑛</a:t>
            </a:r>
            <a:r>
              <a:rPr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|𝑤</a:t>
            </a:r>
            <a:r>
              <a:rPr baseline="-25000"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1:𝑛−1</a:t>
            </a:r>
            <a:r>
              <a:rPr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) </a:t>
            </a:r>
            <a:r>
              <a:rPr lang="en" sz="1700"/>
              <a:t>by using only the conditional probability of the preceding word  </a:t>
            </a:r>
            <a:r>
              <a:rPr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𝑃 (𝑤</a:t>
            </a:r>
            <a:r>
              <a:rPr baseline="-25000"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𝑛</a:t>
            </a:r>
            <a:r>
              <a:rPr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|𝑤</a:t>
            </a:r>
            <a:r>
              <a:rPr baseline="-25000"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𝑛−1</a:t>
            </a:r>
            <a:r>
              <a:rPr i="1" lang="en" sz="1700">
                <a:latin typeface="Merriweather Light"/>
                <a:ea typeface="Merriweather Light"/>
                <a:cs typeface="Merriweather Light"/>
                <a:sym typeface="Merriweather Light"/>
              </a:rPr>
              <a:t>).</a:t>
            </a:r>
            <a:endParaRPr i="1" sz="1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Thus we assume that  </a:t>
            </a:r>
            <a:r>
              <a:rPr i="1" lang="en" sz="1900"/>
              <a:t>𝑃 (𝑤</a:t>
            </a:r>
            <a:r>
              <a:rPr baseline="-25000" i="1" lang="en" sz="1900"/>
              <a:t>𝑛</a:t>
            </a:r>
            <a:r>
              <a:rPr i="1" lang="en" sz="1900"/>
              <a:t>|𝑤</a:t>
            </a:r>
            <a:r>
              <a:rPr baseline="-25000" i="1" lang="en" sz="1900"/>
              <a:t>1:𝑛−1</a:t>
            </a:r>
            <a:r>
              <a:rPr i="1" lang="en" sz="1900"/>
              <a:t>) ≈𝑃 (𝑤</a:t>
            </a:r>
            <a:r>
              <a:rPr baseline="-25000" i="1" lang="en" sz="1900"/>
              <a:t>𝑛</a:t>
            </a:r>
            <a:r>
              <a:rPr i="1" lang="en" sz="1900"/>
              <a:t>|𝑤</a:t>
            </a:r>
            <a:r>
              <a:rPr baseline="-25000" i="1" lang="en" sz="1900"/>
              <a:t>𝑛−1</a:t>
            </a:r>
            <a:r>
              <a:rPr i="1" lang="en" sz="1900"/>
              <a:t>)</a:t>
            </a:r>
            <a:endParaRPr i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</a:t>
            </a:r>
            <a:endParaRPr sz="1500"/>
          </a:p>
        </p:txBody>
      </p:sp>
      <p:sp>
        <p:nvSpPr>
          <p:cNvPr id="107" name="Google Shape;107;p18"/>
          <p:cNvSpPr txBox="1"/>
          <p:nvPr/>
        </p:nvSpPr>
        <p:spPr>
          <a:xfrm>
            <a:off x="64050" y="1825875"/>
            <a:ext cx="90159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K-Smoothing is a technique to adjust probabilities in n-gram models to better handle unseen n-grams.It adjusts the probability distribution of n-grams, ensuring that unseen n-grams are not assigned a probability of zero.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enhances our n-gram model by providing a more robust and realistic probability estimation,although it introduces a simplifying assumption that may not hold for all data types.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5025" y="149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/>
              <a:t>RESULTS</a:t>
            </a:r>
            <a:endParaRPr sz="354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09500" y="857150"/>
            <a:ext cx="89250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current auto-complete system employs a bi-gram model, achieving an accuracy of 24.7% in predicting the next word given a sentence on the validation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when compared to more advanced NN models, there's a noticeable gap in performance.</a:t>
            </a:r>
            <a:r>
              <a:rPr lang="en"/>
              <a:t> Advanced models such as Recurrent Neural Networks (RNN), Long Short-Term Memory networks (LSTM), and Transformer-based architectures like BERT and GPT significantly outperform bi-grams, with accuracies typically around 60%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models excel due to their superior ability in capturing and remembering context over longer sequences, making them particularly effective for complex tasks in </a:t>
            </a:r>
            <a:r>
              <a:rPr lang="en"/>
              <a:t>autocomplete</a:t>
            </a:r>
            <a:r>
              <a:rPr lang="en"/>
              <a:t> systems.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722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Text prediction and autocomplete features aid in increasing writing speed by suggesting appropriate words. </a:t>
            </a:r>
            <a:endParaRPr sz="1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Our study confirms that while bi-gram models like ours achieve basic accuracy (24.7%) in </a:t>
            </a:r>
            <a:r>
              <a:rPr lang="en" sz="1865"/>
              <a:t>autocomplete</a:t>
            </a:r>
            <a:r>
              <a:rPr lang="en" sz="1865"/>
              <a:t> systems, they are significantly surpassed by advanced neural networks.</a:t>
            </a:r>
            <a:endParaRPr sz="1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Furthermore, we plan to improve the model's overall adaptability by adding common sense knowledge into its framework which would make them more intuitive and effective.</a:t>
            </a:r>
            <a:endParaRPr sz="1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