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3EC4-9542-4397-801A-104F4031D7F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0ACB-A5CA-4722-AADD-DA43393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3EC4-9542-4397-801A-104F4031D7F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0ACB-A5CA-4722-AADD-DA43393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3EC4-9542-4397-801A-104F4031D7F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0ACB-A5CA-4722-AADD-DA43393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2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3EC4-9542-4397-801A-104F4031D7F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0ACB-A5CA-4722-AADD-DA43393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3EC4-9542-4397-801A-104F4031D7F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0ACB-A5CA-4722-AADD-DA43393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3EC4-9542-4397-801A-104F4031D7F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0ACB-A5CA-4722-AADD-DA43393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3EC4-9542-4397-801A-104F4031D7F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0ACB-A5CA-4722-AADD-DA43393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3EC4-9542-4397-801A-104F4031D7F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0ACB-A5CA-4722-AADD-DA43393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3EC4-9542-4397-801A-104F4031D7F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0ACB-A5CA-4722-AADD-DA43393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1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3EC4-9542-4397-801A-104F4031D7F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0ACB-A5CA-4722-AADD-DA43393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3EC4-9542-4397-801A-104F4031D7F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0ACB-A5CA-4722-AADD-DA43393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3EC4-9542-4397-801A-104F4031D7F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80ACB-A5CA-4722-AADD-DA43393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803" y="152400"/>
            <a:ext cx="8255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Aharoni" pitchFamily="2" charset="-79"/>
                <a:cs typeface="Aharoni" pitchFamily="2" charset="-79"/>
              </a:rPr>
              <a:t>Helping INDIA in Agriculture…</a:t>
            </a:r>
            <a:endParaRPr lang="en-US" sz="44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45087" y="2390161"/>
            <a:ext cx="5393713" cy="4315439"/>
            <a:chOff x="152400" y="1302841"/>
            <a:chExt cx="5393713" cy="4315439"/>
          </a:xfrm>
        </p:grpSpPr>
        <p:sp>
          <p:nvSpPr>
            <p:cNvPr id="5" name="Oval 4"/>
            <p:cNvSpPr/>
            <p:nvPr/>
          </p:nvSpPr>
          <p:spPr>
            <a:xfrm>
              <a:off x="152400" y="2209800"/>
              <a:ext cx="1981200" cy="228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Is INDIA a Agricultural country???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If YES!!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Notched Right Arrow 5"/>
            <p:cNvSpPr/>
            <p:nvPr/>
          </p:nvSpPr>
          <p:spPr>
            <a:xfrm rot="20177069">
              <a:off x="1843605" y="1926963"/>
              <a:ext cx="1122069" cy="484632"/>
            </a:xfrm>
            <a:prstGeom prst="notched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Notched Right Arrow 7"/>
            <p:cNvSpPr/>
            <p:nvPr/>
          </p:nvSpPr>
          <p:spPr>
            <a:xfrm>
              <a:off x="2133600" y="2701636"/>
              <a:ext cx="1639131" cy="484632"/>
            </a:xfrm>
            <a:prstGeom prst="notched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Notched Right Arrow 8"/>
            <p:cNvSpPr/>
            <p:nvPr/>
          </p:nvSpPr>
          <p:spPr>
            <a:xfrm>
              <a:off x="2133600" y="3463221"/>
              <a:ext cx="1550739" cy="484632"/>
            </a:xfrm>
            <a:prstGeom prst="notched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Notched Right Arrow 9"/>
            <p:cNvSpPr/>
            <p:nvPr/>
          </p:nvSpPr>
          <p:spPr>
            <a:xfrm rot="1861761">
              <a:off x="1724672" y="4401794"/>
              <a:ext cx="1200163" cy="484632"/>
            </a:xfrm>
            <a:prstGeom prst="notchedRightArrow">
              <a:avLst>
                <a:gd name="adj1" fmla="val 50000"/>
                <a:gd name="adj2" fmla="val 3570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55312" y="1302841"/>
              <a:ext cx="2254966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Can we city people contribute?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93513" y="2362200"/>
              <a:ext cx="1752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Should we contribute?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18974" y="3448674"/>
              <a:ext cx="1615026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How can we contribute?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79944" y="4703880"/>
              <a:ext cx="182713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Is it of any use to contribute?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Explosion 2 14"/>
          <p:cNvSpPr/>
          <p:nvPr/>
        </p:nvSpPr>
        <p:spPr>
          <a:xfrm>
            <a:off x="5867400" y="2743200"/>
            <a:ext cx="2895600" cy="3581400"/>
          </a:xfrm>
          <a:prstGeom prst="irregularSeal2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Here are your answers!!!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498" y="685800"/>
            <a:ext cx="8599367" cy="2278307"/>
            <a:chOff x="82498" y="685800"/>
            <a:chExt cx="8599367" cy="2278307"/>
          </a:xfrm>
        </p:grpSpPr>
        <p:pic>
          <p:nvPicPr>
            <p:cNvPr id="17" name="Picture 3" descr="C:\Users\Hp\Desktop\farm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8" y="713509"/>
              <a:ext cx="2123007" cy="2250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3" name="Picture 5" descr="C:\Users\Hp\Desktop\agri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90" y="685800"/>
              <a:ext cx="3381375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301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Adobe Caslon Pro Bold" pitchFamily="18" charset="0"/>
              </a:rPr>
              <a:t>Just the How’s and the Why’s!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/>
          <a:lstStyle/>
          <a:p>
            <a:r>
              <a:rPr lang="en-US" dirty="0" smtClean="0"/>
              <a:t> 	</a:t>
            </a:r>
            <a:r>
              <a:rPr lang="en-US" sz="2800" dirty="0" smtClean="0"/>
              <a:t>Proper Awareness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	Proper and regular supply to their fertilizers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	Best quality of fertilizers available at cheap rates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	Guaranteed results in the upcoming years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	Unlimited supply at the doorstep 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47800" y="4495800"/>
            <a:ext cx="6165273" cy="1898520"/>
            <a:chOff x="1447800" y="4495800"/>
            <a:chExt cx="6165273" cy="1898520"/>
          </a:xfrm>
        </p:grpSpPr>
        <p:pic>
          <p:nvPicPr>
            <p:cNvPr id="1026" name="Picture 2" descr="C:\Users\Hp\Desktop\organic-fertilizer-250x25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495800"/>
              <a:ext cx="2286000" cy="189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p\Desktop\organic-vs-chemical-fertilizer-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873" y="4608815"/>
              <a:ext cx="2362200" cy="177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80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dobe Caslon Pro Bold" pitchFamily="18" charset="0"/>
              </a:rPr>
              <a:t>One time investment!!!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80010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   	As we have spoken earlier about the buildings 	and their Vents…</a:t>
            </a:r>
          </a:p>
          <a:p>
            <a:r>
              <a:rPr lang="en-US" dirty="0"/>
              <a:t> </a:t>
            </a:r>
            <a:r>
              <a:rPr lang="en-US" dirty="0" smtClean="0"/>
              <a:t>	Considering the same 4 floor building then the 	vent will cost 4000 rupees and the pit 	will cost 	1500 rupees.</a:t>
            </a:r>
          </a:p>
          <a:p>
            <a:r>
              <a:rPr lang="en-US" dirty="0"/>
              <a:t> </a:t>
            </a:r>
            <a:r>
              <a:rPr lang="en-US" dirty="0" smtClean="0"/>
              <a:t>	Hence the total expenses will be 5500X2= 	11000 rupees/ Society (2 buildings).</a:t>
            </a:r>
          </a:p>
          <a:p>
            <a:r>
              <a:rPr lang="en-US" dirty="0"/>
              <a:t> </a:t>
            </a:r>
            <a:r>
              <a:rPr lang="en-US" dirty="0" smtClean="0"/>
              <a:t>	Individual contribution will be 11000/8= 	1375 rupees . </a:t>
            </a:r>
          </a:p>
          <a:p>
            <a:r>
              <a:rPr lang="en-US" dirty="0"/>
              <a:t> </a:t>
            </a:r>
            <a:r>
              <a:rPr lang="en-US" dirty="0" smtClean="0"/>
              <a:t>	Its quite an affordable price, don’t you think?</a:t>
            </a:r>
            <a:endParaRPr lang="en-US" dirty="0"/>
          </a:p>
        </p:txBody>
      </p:sp>
      <p:pic>
        <p:nvPicPr>
          <p:cNvPr id="2050" name="Picture 2" descr="C:\Users\Hp\Desktop\Seed-Funding-Investment-300x1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00"/>
            <a:ext cx="2857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44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dobe Caslon Pro Bold" pitchFamily="18" charset="0"/>
              </a:rPr>
              <a:t>Government help?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2" y="1350818"/>
            <a:ext cx="8229600" cy="4038600"/>
          </a:xfrm>
        </p:spPr>
        <p:txBody>
          <a:bodyPr/>
          <a:lstStyle/>
          <a:p>
            <a:r>
              <a:rPr lang="en-US" dirty="0" smtClean="0"/>
              <a:t> 	</a:t>
            </a:r>
            <a:r>
              <a:rPr lang="en-US" sz="2800" dirty="0" smtClean="0"/>
              <a:t>As the government provides 30% funding for 	Solar heater.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	If the Government provides funding for this 	project the cost will further reduce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	 Transportation will be divided amongst the 	farmers and society people.</a:t>
            </a:r>
          </a:p>
          <a:p>
            <a:pPr marL="0" indent="0">
              <a:buNone/>
            </a:pPr>
            <a:r>
              <a:rPr lang="en-US" sz="2800" dirty="0"/>
              <a:t>	W</a:t>
            </a:r>
            <a:r>
              <a:rPr lang="en-US" sz="2800" dirty="0" smtClean="0"/>
              <a:t>hich will add up to the cost by 50 rupees/ 	individual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9218" name="Picture 2" descr="C:\Users\Hp\Desktop\Emblem_of_Indi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11906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63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dirty="0" smtClean="0">
                <a:latin typeface="Adobe Caslon Pro Bold" pitchFamily="18" charset="0"/>
              </a:rPr>
              <a:t>Production of  </a:t>
            </a:r>
            <a:r>
              <a:rPr lang="hi-IN" dirty="0">
                <a:latin typeface="Adobe Caslon Pro Bold" pitchFamily="18" charset="0"/>
              </a:rPr>
              <a:t>जीवामृत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dirty="0" smtClean="0"/>
              <a:t> 	</a:t>
            </a:r>
            <a:r>
              <a:rPr lang="en-US" sz="2800" dirty="0" smtClean="0"/>
              <a:t>For 480 </a:t>
            </a:r>
            <a:r>
              <a:rPr lang="en-US" sz="2800" dirty="0" err="1" smtClean="0"/>
              <a:t>kgs</a:t>
            </a:r>
            <a:r>
              <a:rPr lang="en-US" sz="2800" dirty="0" smtClean="0"/>
              <a:t> of waste we will require 3 </a:t>
            </a:r>
            <a:r>
              <a:rPr lang="en-US" sz="2800" dirty="0" err="1" smtClean="0"/>
              <a:t>litres</a:t>
            </a:r>
            <a:r>
              <a:rPr lang="en-US" sz="2800" dirty="0" smtClean="0"/>
              <a:t> 	of 	</a:t>
            </a:r>
            <a:r>
              <a:rPr lang="hi-IN" sz="2800" dirty="0" smtClean="0">
                <a:latin typeface="Adobe Caslon Pro Bold" pitchFamily="18" charset="0"/>
              </a:rPr>
              <a:t>जीवामृत</a:t>
            </a:r>
            <a:r>
              <a:rPr lang="en-US" sz="2800" dirty="0" smtClean="0">
                <a:latin typeface="Adobe Caslon Pro Bold" pitchFamily="18" charset="0"/>
              </a:rPr>
              <a:t> .</a:t>
            </a:r>
          </a:p>
          <a:p>
            <a:r>
              <a:rPr lang="en-US" sz="2800" dirty="0">
                <a:latin typeface="Adobe Caslon Pro Bold" pitchFamily="18" charset="0"/>
              </a:rPr>
              <a:t> </a:t>
            </a:r>
            <a:r>
              <a:rPr lang="en-US" sz="2800" dirty="0" smtClean="0">
                <a:latin typeface="Adobe Caslon Pro Bold" pitchFamily="18" charset="0"/>
              </a:rPr>
              <a:t>	Making:  	1 kg cow dung – 12rupees</a:t>
            </a:r>
          </a:p>
          <a:p>
            <a:pPr marL="2628900" lvl="6" indent="0">
              <a:buNone/>
            </a:pPr>
            <a:r>
              <a:rPr lang="en-US" sz="2800" dirty="0" smtClean="0">
                <a:latin typeface="Adobe Caslon Pro Bold" pitchFamily="18" charset="0"/>
              </a:rPr>
              <a:t>2 liters of cow urine- 6rupees / </a:t>
            </a:r>
            <a:r>
              <a:rPr lang="en-US" sz="2800" dirty="0" err="1" smtClean="0">
                <a:latin typeface="Adobe Caslon Pro Bold" pitchFamily="18" charset="0"/>
              </a:rPr>
              <a:t>litre</a:t>
            </a:r>
            <a:r>
              <a:rPr lang="en-US" sz="2800" dirty="0" smtClean="0">
                <a:latin typeface="Adobe Caslon Pro Bold" pitchFamily="18" charset="0"/>
              </a:rPr>
              <a:t> =12 rupees</a:t>
            </a:r>
          </a:p>
          <a:p>
            <a:pPr marL="2628900" lvl="6" indent="0">
              <a:buNone/>
            </a:pPr>
            <a:r>
              <a:rPr lang="en-US" sz="2800" dirty="0" smtClean="0">
                <a:latin typeface="Adobe Caslon Pro Bold" pitchFamily="18" charset="0"/>
              </a:rPr>
              <a:t>1kg normal soil </a:t>
            </a:r>
          </a:p>
          <a:p>
            <a:pPr marL="2628900" lvl="6" indent="0">
              <a:buNone/>
            </a:pPr>
            <a:r>
              <a:rPr lang="en-US" sz="2800" dirty="0" smtClean="0">
                <a:latin typeface="Adobe Caslon Pro Bold" pitchFamily="18" charset="0"/>
              </a:rPr>
              <a:t>Water as per required</a:t>
            </a:r>
          </a:p>
          <a:p>
            <a:pPr marL="2628900" lvl="6" indent="0">
              <a:buNone/>
            </a:pPr>
            <a:r>
              <a:rPr lang="en-US" sz="2800" dirty="0" smtClean="0">
                <a:latin typeface="Adobe Caslon Pro Bold" pitchFamily="18" charset="0"/>
              </a:rPr>
              <a:t>Total costing 24 rupees / month</a:t>
            </a:r>
          </a:p>
          <a:p>
            <a:r>
              <a:rPr lang="en-US" sz="2800" dirty="0" smtClean="0"/>
              <a:t> 	Just in 24 rupees assured quality and results.</a:t>
            </a:r>
            <a:endParaRPr lang="en-US" sz="2800" dirty="0"/>
          </a:p>
        </p:txBody>
      </p:sp>
      <p:pic>
        <p:nvPicPr>
          <p:cNvPr id="5122" name="Picture 2" descr="C:\Users\Hp\Desktop\JEEV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2667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1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dobe Caslon Pro Bold" pitchFamily="18" charset="0"/>
              </a:rPr>
              <a:t>Yes its something new …</a:t>
            </a:r>
            <a:endParaRPr lang="en-US" dirty="0">
              <a:latin typeface="Adobe Caslon Pro Bold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" y="1371599"/>
            <a:ext cx="7810500" cy="2743201"/>
            <a:chOff x="533400" y="1371599"/>
            <a:chExt cx="7810500" cy="2743201"/>
          </a:xfrm>
        </p:grpSpPr>
        <p:pic>
          <p:nvPicPr>
            <p:cNvPr id="3074" name="Picture 2" descr="C:\Users\Hp\Desktop\sheme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371600"/>
              <a:ext cx="36576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Hp\Desktop\sukhwani-emerald-pune-8-728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099" y="1371599"/>
              <a:ext cx="3352801" cy="2514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04800" y="4724400"/>
            <a:ext cx="86576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They do not provide us with this facility which will  benefit the Economy of India!!</a:t>
            </a:r>
          </a:p>
          <a:p>
            <a:r>
              <a:rPr lang="en-US" sz="2000" dirty="0" smtClean="0"/>
              <a:t>Its our turn to contribute now…</a:t>
            </a:r>
          </a:p>
          <a:p>
            <a:r>
              <a:rPr lang="en-US" sz="2000" b="1" dirty="0" smtClean="0"/>
              <a:t>LESS TECHNOLOGY….MORE TRADITION…MORE SATISFACTION!!!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226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esktop\indian-agriculture-s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7033" y="325582"/>
            <a:ext cx="81899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Great </a:t>
            </a:r>
            <a:r>
              <a:rPr lang="en-US" dirty="0" err="1" smtClean="0"/>
              <a:t>Chanakya</a:t>
            </a:r>
            <a:r>
              <a:rPr lang="en-US" dirty="0" smtClean="0"/>
              <a:t> Says: </a:t>
            </a:r>
            <a:r>
              <a:rPr lang="en-US" b="1" dirty="0" smtClean="0"/>
              <a:t>Don’t look near the feet…think about the deepest future!!</a:t>
            </a:r>
          </a:p>
          <a:p>
            <a:endParaRPr lang="en-US" b="1" dirty="0"/>
          </a:p>
          <a:p>
            <a:r>
              <a:rPr lang="en-US" dirty="0"/>
              <a:t>It starts with me…it starts with us…</a:t>
            </a:r>
          </a:p>
          <a:p>
            <a:r>
              <a:rPr lang="en-US" dirty="0"/>
              <a:t>We all can be the </a:t>
            </a:r>
            <a:r>
              <a:rPr lang="en-US" b="1" dirty="0"/>
              <a:t>FACE OF CHANGE…</a:t>
            </a: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791200"/>
            <a:ext cx="498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WE ALL TOGETHER CAN MAKE THIS HAPPEN!!!</a:t>
            </a:r>
          </a:p>
          <a:p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THANK YOU!!</a:t>
            </a:r>
            <a:endParaRPr lang="en-US" b="1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4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Aharoni" pitchFamily="2" charset="-79"/>
                <a:cs typeface="Aharoni" pitchFamily="2" charset="-79"/>
              </a:rPr>
              <a:t>Important facts first!!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447800"/>
            <a:ext cx="85075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Did you know??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	There are more than 4000  cities in India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	There are 236004  villages in India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	68.9%  people of India live in Villages!! (2011 census)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	Kitchen Waste produced in cities is 80 times than villages!!!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3845072"/>
            <a:ext cx="8579988" cy="1641328"/>
            <a:chOff x="381000" y="3845072"/>
            <a:chExt cx="8579988" cy="1641328"/>
          </a:xfrm>
        </p:grpSpPr>
        <p:pic>
          <p:nvPicPr>
            <p:cNvPr id="1027" name="Picture 3" descr="C:\Users\Hp\Desktop\ga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3845072"/>
              <a:ext cx="2560188" cy="164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Hp\Desktop\slum_expensiv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845072"/>
              <a:ext cx="2609850" cy="164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Hp\Desktop\wast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474" y="4191000"/>
              <a:ext cx="222885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914400" y="6096000"/>
            <a:ext cx="7672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>
                <a:latin typeface="Adobe Caslon Pro Bold" pitchFamily="18" charset="0"/>
              </a:rPr>
              <a:t>For the first time today I am feeling good about we generating Waste!!!</a:t>
            </a:r>
            <a:endParaRPr lang="en-US" sz="2000" dirty="0">
              <a:latin typeface="Adobe Caslon Pro Bold" pitchFamily="18" charset="0"/>
            </a:endParaRPr>
          </a:p>
        </p:txBody>
      </p:sp>
      <p:pic>
        <p:nvPicPr>
          <p:cNvPr id="1030" name="Picture 6" descr="C:\Users\Hp\Desktop\facts!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93619">
            <a:off x="6400800" y="457200"/>
            <a:ext cx="2084214" cy="137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64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93412"/>
            <a:ext cx="4746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haroni" pitchFamily="2" charset="-79"/>
                <a:cs typeface="Aharoni" pitchFamily="2" charset="-79"/>
              </a:rPr>
              <a:t>Ready to go….. </a:t>
            </a:r>
            <a:r>
              <a:rPr lang="en-US" sz="3200" b="1" dirty="0">
                <a:latin typeface="Aharoni" pitchFamily="2" charset="-79"/>
                <a:cs typeface="Aharoni" pitchFamily="2" charset="-79"/>
              </a:rPr>
              <a:t>A</a:t>
            </a:r>
            <a:r>
              <a:rPr lang="en-US" sz="3200" b="1" dirty="0" smtClean="0">
                <a:latin typeface="Aharoni" pitchFamily="2" charset="-79"/>
                <a:cs typeface="Aharoni" pitchFamily="2" charset="-79"/>
              </a:rPr>
              <a:t>ction</a:t>
            </a:r>
            <a:r>
              <a:rPr lang="en-US" sz="3200" dirty="0" smtClean="0">
                <a:latin typeface="Aharoni" pitchFamily="2" charset="-79"/>
                <a:cs typeface="Aharoni" pitchFamily="2" charset="-79"/>
              </a:rPr>
              <a:t>!!!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6" y="1519443"/>
            <a:ext cx="685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dobe Caslon Pro Bold" pitchFamily="18" charset="0"/>
              </a:rPr>
              <a:t>The basic Idea is that cities will make fertilizer or manure here itself and transport it to villages!!</a:t>
            </a:r>
          </a:p>
          <a:p>
            <a:endParaRPr lang="en-US" sz="2000" dirty="0">
              <a:latin typeface="Adobe Caslon Pro Bold" pitchFamily="18" charset="0"/>
            </a:endParaRPr>
          </a:p>
          <a:p>
            <a:r>
              <a:rPr lang="en-US" sz="2000" dirty="0" smtClean="0">
                <a:latin typeface="Adobe Caslon Pro Bold" pitchFamily="18" charset="0"/>
              </a:rPr>
              <a:t>WOW! Its so simple….but the most effective in the terms of Long Term race…</a:t>
            </a:r>
          </a:p>
          <a:p>
            <a:r>
              <a:rPr lang="en-US" sz="2000" dirty="0" smtClean="0">
                <a:latin typeface="Adobe Caslon Pro Bold" pitchFamily="18" charset="0"/>
              </a:rPr>
              <a:t>Because its easy to win a 100 meters race.. So lets be a relay runner!!</a:t>
            </a:r>
            <a:endParaRPr lang="en-US" sz="2000" dirty="0">
              <a:latin typeface="Adobe Caslon Pro Bold" pitchFamily="18" charset="0"/>
            </a:endParaRPr>
          </a:p>
        </p:txBody>
      </p:sp>
      <p:pic>
        <p:nvPicPr>
          <p:cNvPr id="2050" name="Picture 2" descr="C:\Users\Hp\Desktop\kitchen-compo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3009900" cy="200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xplosion 2 5"/>
          <p:cNvSpPr/>
          <p:nvPr/>
        </p:nvSpPr>
        <p:spPr>
          <a:xfrm>
            <a:off x="4191001" y="3581400"/>
            <a:ext cx="4642440" cy="2905791"/>
          </a:xfrm>
          <a:prstGeom prst="irregularSeal2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Yes!! India will increase its agriculture by this simple technique!! Don’t believe me?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 descr="C:\Users\Hp\Desktop\fla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41" y="239830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4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52548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</a:t>
            </a:r>
            <a:r>
              <a:rPr lang="en-US" b="1" dirty="0" smtClean="0"/>
              <a:t>TECHIES…</a:t>
            </a:r>
            <a:r>
              <a:rPr lang="en-US" dirty="0" smtClean="0"/>
              <a:t> We believe in statistics!!!So lets not beat around the bush now… lets stop being HYPOTHETICAL</a:t>
            </a:r>
          </a:p>
          <a:p>
            <a:r>
              <a:rPr lang="en-US" dirty="0" smtClean="0"/>
              <a:t>Lets move on to Facts and Figures…</a:t>
            </a:r>
          </a:p>
          <a:p>
            <a:endParaRPr lang="en-US" dirty="0"/>
          </a:p>
          <a:p>
            <a:r>
              <a:rPr lang="en-US" dirty="0" smtClean="0"/>
              <a:t>Lets consider Example of Pune District…and major crops grown here…</a:t>
            </a:r>
          </a:p>
          <a:p>
            <a:r>
              <a:rPr lang="en-US" dirty="0" smtClean="0"/>
              <a:t>Google says 70% of people in Pune are farmers!!</a:t>
            </a:r>
          </a:p>
          <a:p>
            <a:endParaRPr lang="en-US" dirty="0"/>
          </a:p>
        </p:txBody>
      </p:sp>
      <p:pic>
        <p:nvPicPr>
          <p:cNvPr id="3074" name="Picture 2" descr="C:\Users\Hp\Desktop\map_Pu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4881562" cy="399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476425" y="2438400"/>
            <a:ext cx="3459757" cy="4330931"/>
            <a:chOff x="5476425" y="2438400"/>
            <a:chExt cx="3459757" cy="4330931"/>
          </a:xfrm>
        </p:grpSpPr>
        <p:pic>
          <p:nvPicPr>
            <p:cNvPr id="3075" name="Picture 3" descr="C:\Users\Hp\Desktop\gn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86400" y="2438400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Hp\Desktop\IMG_4957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5225" y="2438400"/>
              <a:ext cx="1468582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Hp\Desktop\Wheat_P121089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425" y="3700632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Hp\Desktop\Bajra -35-india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3700632"/>
              <a:ext cx="1468582" cy="1224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C:\Users\Hp\Desktop\jowar-big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777" y="5153891"/>
              <a:ext cx="1834896" cy="1615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771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62634"/>
            <a:ext cx="347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The Magic Vent…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491" y="1443335"/>
            <a:ext cx="81304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</a:t>
            </a:r>
            <a:r>
              <a:rPr lang="en-US" b="1" dirty="0" smtClean="0"/>
              <a:t>four floor </a:t>
            </a:r>
            <a:r>
              <a:rPr lang="en-US" dirty="0" smtClean="0"/>
              <a:t>building  each floor with </a:t>
            </a:r>
            <a:r>
              <a:rPr lang="en-US" b="1" dirty="0" smtClean="0"/>
              <a:t>2 flats</a:t>
            </a:r>
          </a:p>
          <a:p>
            <a:r>
              <a:rPr lang="en-US" dirty="0" smtClean="0"/>
              <a:t>So , we have </a:t>
            </a:r>
            <a:r>
              <a:rPr lang="en-US" b="1" dirty="0" smtClean="0"/>
              <a:t>8 flats  </a:t>
            </a:r>
            <a:r>
              <a:rPr lang="en-US" dirty="0" smtClean="0"/>
              <a:t>in a building…</a:t>
            </a:r>
          </a:p>
          <a:p>
            <a:r>
              <a:rPr lang="en-US" dirty="0" smtClean="0"/>
              <a:t>If we connect a </a:t>
            </a:r>
            <a:r>
              <a:rPr lang="en-US" b="1" dirty="0" smtClean="0"/>
              <a:t>vent from each kitchen </a:t>
            </a:r>
            <a:r>
              <a:rPr lang="en-US" dirty="0" smtClean="0"/>
              <a:t>window to a big pit which is </a:t>
            </a:r>
            <a:r>
              <a:rPr lang="en-US" b="1" dirty="0" smtClean="0"/>
              <a:t>5 feet below </a:t>
            </a:r>
            <a:r>
              <a:rPr lang="en-US" dirty="0" smtClean="0"/>
              <a:t>the </a:t>
            </a:r>
          </a:p>
          <a:p>
            <a:r>
              <a:rPr lang="en-US" dirty="0" smtClean="0"/>
              <a:t>Ground and put all our organic waste into that Vent…!!!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25767" y="3124200"/>
            <a:ext cx="7900643" cy="3124200"/>
            <a:chOff x="625767" y="3124200"/>
            <a:chExt cx="7900643" cy="3124200"/>
          </a:xfrm>
        </p:grpSpPr>
        <p:pic>
          <p:nvPicPr>
            <p:cNvPr id="4100" name="Picture 4" descr="C:\Users\Hp\Desktop\G4-05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67" y="3124200"/>
              <a:ext cx="1894999" cy="2946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2819400" y="3982504"/>
              <a:ext cx="1384393" cy="11704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xplosion 2 4"/>
            <p:cNvSpPr/>
            <p:nvPr/>
          </p:nvSpPr>
          <p:spPr>
            <a:xfrm>
              <a:off x="4487810" y="3124200"/>
              <a:ext cx="4038600" cy="3124200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Just put your waste…and 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let it fall!!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8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IMG-20161007-WA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267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Hp\Desktop\IMG_20161007_0816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27" y="1219200"/>
            <a:ext cx="4114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533400"/>
            <a:ext cx="694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Design</a:t>
            </a:r>
            <a:r>
              <a:rPr lang="en-US" sz="2400" dirty="0" smtClean="0"/>
              <a:t> </a:t>
            </a:r>
            <a:r>
              <a:rPr lang="en-US" sz="2400" b="1" dirty="0" smtClean="0"/>
              <a:t>of some building with their kitchen windows 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46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dobe Caslon Pro Bold" pitchFamily="18" charset="0"/>
              </a:rPr>
              <a:t>Calculations: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 	Each house produces 1kg organic waste daily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Therefore … 8X1kg = 8kgs waste daily!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8X 30 days = 240 </a:t>
            </a:r>
            <a:r>
              <a:rPr lang="en-US" sz="2400" dirty="0" err="1" smtClean="0"/>
              <a:t>kgs</a:t>
            </a:r>
            <a:r>
              <a:rPr lang="en-US" sz="2400" dirty="0" smtClean="0"/>
              <a:t> / month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Pit size should be about minimum 500kgs.</a:t>
            </a:r>
          </a:p>
          <a:p>
            <a:r>
              <a:rPr lang="en-US" sz="2400" dirty="0" smtClean="0"/>
              <a:t>        Considering minimum 2 buildings in a society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hence our calculations double..</a:t>
            </a:r>
            <a:r>
              <a:rPr lang="en-US" sz="2400" dirty="0" err="1" smtClean="0"/>
              <a:t>ie</a:t>
            </a:r>
            <a:r>
              <a:rPr lang="en-US" sz="2400" dirty="0" smtClean="0"/>
              <a:t> 480 </a:t>
            </a:r>
            <a:r>
              <a:rPr lang="en-US" sz="2400" dirty="0" err="1" smtClean="0"/>
              <a:t>kgs</a:t>
            </a:r>
            <a:r>
              <a:rPr lang="en-US" sz="2400" dirty="0" smtClean="0"/>
              <a:t> /month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Hence we will require 2 pits 500kgs each.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There are 17000 societies in Pune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	at an average the waste collected individually by these 	societies / month will be 480X17000 </a:t>
            </a:r>
            <a:r>
              <a:rPr lang="en-US" sz="2400" dirty="0" err="1" smtClean="0"/>
              <a:t>kgs</a:t>
            </a:r>
            <a:r>
              <a:rPr lang="en-US" sz="2400" dirty="0" smtClean="0"/>
              <a:t>=  8160000 </a:t>
            </a:r>
            <a:r>
              <a:rPr lang="en-US" sz="2400" dirty="0" err="1" smtClean="0"/>
              <a:t>kgs</a:t>
            </a:r>
            <a:r>
              <a:rPr lang="en-US" sz="2400" dirty="0" smtClean="0"/>
              <a:t> 	waste!!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708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5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dobe Caslon Pro Bold" pitchFamily="18" charset="0"/>
              </a:rPr>
              <a:t>The process…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 	As we all know the decomposition process takes at least 6 	months… </a:t>
            </a:r>
          </a:p>
          <a:p>
            <a:pPr marL="0" indent="0">
              <a:buNone/>
            </a:pPr>
            <a:r>
              <a:rPr lang="en-US" dirty="0" smtClean="0"/>
              <a:t>	So should we wait for 6 months??</a:t>
            </a:r>
          </a:p>
          <a:p>
            <a:pPr marL="0" indent="0">
              <a:buNone/>
            </a:pPr>
            <a:r>
              <a:rPr lang="en-US" dirty="0" smtClean="0"/>
              <a:t>	Now comes the </a:t>
            </a:r>
            <a:r>
              <a:rPr lang="en-US" b="1" dirty="0" smtClean="0"/>
              <a:t>traditional</a:t>
            </a:r>
            <a:r>
              <a:rPr lang="en-US" dirty="0" smtClean="0"/>
              <a:t> Innovative part!!!</a:t>
            </a:r>
          </a:p>
          <a:p>
            <a:pPr marL="0" indent="0">
              <a:buNone/>
            </a:pPr>
            <a:r>
              <a:rPr lang="en-US" dirty="0" smtClean="0"/>
              <a:t>	‘JEEVAMRUTH’ </a:t>
            </a:r>
            <a:r>
              <a:rPr lang="hi-IN" dirty="0"/>
              <a:t>जीवामृत</a:t>
            </a:r>
            <a:endParaRPr lang="en-US" dirty="0" smtClean="0"/>
          </a:p>
          <a:p>
            <a:r>
              <a:rPr lang="en-US" dirty="0" smtClean="0"/>
              <a:t>           This will enhance the rate of decomposition 50 times…so the time span of                     	six Months will be reduced  to One month only… </a:t>
            </a:r>
          </a:p>
          <a:p>
            <a:pPr marL="0" indent="0">
              <a:buNone/>
            </a:pPr>
            <a:r>
              <a:rPr lang="en-US" dirty="0" smtClean="0"/>
              <a:t>	So…</a:t>
            </a:r>
            <a:r>
              <a:rPr lang="en-US" dirty="0" err="1" smtClean="0"/>
              <a:t>Punekars</a:t>
            </a:r>
            <a:r>
              <a:rPr lang="en-US" dirty="0" smtClean="0"/>
              <a:t> will have a lots of Pure </a:t>
            </a:r>
          </a:p>
          <a:p>
            <a:pPr marL="0" indent="0">
              <a:buNone/>
            </a:pPr>
            <a:r>
              <a:rPr lang="en-US" dirty="0" smtClean="0"/>
              <a:t>	Organic and best manure to supply to 70% </a:t>
            </a:r>
          </a:p>
          <a:p>
            <a:pPr marL="0" indent="0">
              <a:buNone/>
            </a:pPr>
            <a:r>
              <a:rPr lang="en-US" dirty="0" smtClean="0"/>
              <a:t>	Farmers across Pune!!!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	This </a:t>
            </a:r>
            <a:r>
              <a:rPr lang="en-US" dirty="0" smtClean="0"/>
              <a:t>is just for PUNE…consider all cities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producing such a pure manure in a large</a:t>
            </a:r>
          </a:p>
          <a:p>
            <a:pPr marL="0" indent="0">
              <a:buNone/>
            </a:pPr>
            <a:r>
              <a:rPr lang="en-US" dirty="0" smtClean="0"/>
              <a:t>	  scale!!!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AGRICULTURE WILL BOOST WITHIN A PERIOD</a:t>
            </a:r>
          </a:p>
          <a:p>
            <a:pPr marL="0" indent="0">
              <a:buNone/>
            </a:pPr>
            <a:r>
              <a:rPr lang="en-US" b="1" dirty="0" smtClean="0"/>
              <a:t>	OF TIME!!!</a:t>
            </a:r>
            <a:endParaRPr lang="en-US" b="1" dirty="0"/>
          </a:p>
        </p:txBody>
      </p:sp>
      <p:pic>
        <p:nvPicPr>
          <p:cNvPr id="5" name="Picture 2" descr="C:\Users\Hp\Desktop\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05200"/>
            <a:ext cx="270933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5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dobe Caslon Pro Bold" pitchFamily="18" charset="0"/>
              </a:rPr>
              <a:t>This was about how…now WHY???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	</a:t>
            </a:r>
            <a:r>
              <a:rPr lang="en-US" sz="2400" dirty="0" smtClean="0"/>
              <a:t>Organic fertilizers are the best fertilizers </a:t>
            </a:r>
            <a:r>
              <a:rPr lang="en-US" sz="2400" dirty="0" smtClean="0"/>
              <a:t>which </a:t>
            </a:r>
            <a:r>
              <a:rPr lang="en-US" sz="2400" dirty="0" smtClean="0"/>
              <a:t>is </a:t>
            </a:r>
            <a:r>
              <a:rPr lang="en-US" sz="2400" dirty="0" smtClean="0"/>
              <a:t>	scientifically </a:t>
            </a:r>
            <a:r>
              <a:rPr lang="en-US" sz="2400" dirty="0" smtClean="0"/>
              <a:t>proved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Chemical fertilizers spoil the quality of soil </a:t>
            </a:r>
            <a:r>
              <a:rPr lang="en-US" sz="2400" dirty="0" smtClean="0"/>
              <a:t>and also 	the 	nutritious </a:t>
            </a:r>
            <a:r>
              <a:rPr lang="en-US" sz="2400" dirty="0" smtClean="0"/>
              <a:t>values of the </a:t>
            </a:r>
            <a:r>
              <a:rPr lang="en-US" sz="2400" dirty="0" smtClean="0"/>
              <a:t>product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smtClean="0"/>
              <a:t>At an average if chemical fertilizers are used on the 	same 	land  then land becomes barren in 10 years, and it wont 	be fit for farming.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So , if we want our lands to be stay fertile so that our 	grandchildren will see what is farming then we have 	to create awareness about using organic fertilizers!</a:t>
            </a:r>
            <a:endParaRPr lang="en-US" sz="2400" dirty="0"/>
          </a:p>
        </p:txBody>
      </p:sp>
      <p:pic>
        <p:nvPicPr>
          <p:cNvPr id="4" name="Picture 2" descr="C:\Users\Hp\Desktop\stamp-logo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68" y="4840432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377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Important facts first!!</vt:lpstr>
      <vt:lpstr>PowerPoint Presentation</vt:lpstr>
      <vt:lpstr>PowerPoint Presentation</vt:lpstr>
      <vt:lpstr>PowerPoint Presentation</vt:lpstr>
      <vt:lpstr>PowerPoint Presentation</vt:lpstr>
      <vt:lpstr>Calculations:</vt:lpstr>
      <vt:lpstr>The process…</vt:lpstr>
      <vt:lpstr>This was about how…now WHY???</vt:lpstr>
      <vt:lpstr>Just the How’s and the Why’s!</vt:lpstr>
      <vt:lpstr>One time investment!!!</vt:lpstr>
      <vt:lpstr>Government help?</vt:lpstr>
      <vt:lpstr>Production of  जीवामृत</vt:lpstr>
      <vt:lpstr>Yes its something new 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27</cp:revision>
  <dcterms:created xsi:type="dcterms:W3CDTF">2016-10-06T20:13:02Z</dcterms:created>
  <dcterms:modified xsi:type="dcterms:W3CDTF">2016-10-07T03:52:47Z</dcterms:modified>
</cp:coreProperties>
</file>