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Lobster"/>
      <p:regular r:id="rId48"/>
    </p:embeddedFont>
    <p:embeddedFont>
      <p:font typeface="Lato"/>
      <p:regular r:id="rId49"/>
      <p:bold r:id="rId50"/>
      <p:italic r:id="rId51"/>
      <p:boldItalic r:id="rId52"/>
    </p:embeddedFont>
    <p:embeddedFont>
      <p:font typeface="Quicksand"/>
      <p:regular r:id="rId53"/>
      <p:bold r:id="rId54"/>
    </p:embeddedFont>
    <p:embeddedFont>
      <p:font typeface="Open Sans"/>
      <p:regular r:id="rId55"/>
      <p:bold r:id="rId56"/>
      <p:italic r:id="rId57"/>
      <p:boldItalic r:id="rId58"/>
    </p:embeddedFont>
    <p:embeddedFont>
      <p:font typeface="Quicksand Light"/>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otwade Venkatesh Laxman (B18CSE023)"/>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Lobster-regular.fntdata"/><Relationship Id="rId47" Type="http://schemas.openxmlformats.org/officeDocument/2006/relationships/font" Target="fonts/Raleway-boldItalic.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QuicksandLight-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Quicksand-regular.fntdata"/><Relationship Id="rId52" Type="http://schemas.openxmlformats.org/officeDocument/2006/relationships/font" Target="fonts/Lato-boldItalic.fntdata"/><Relationship Id="rId11" Type="http://schemas.openxmlformats.org/officeDocument/2006/relationships/slide" Target="slides/slide5.xml"/><Relationship Id="rId55" Type="http://schemas.openxmlformats.org/officeDocument/2006/relationships/font" Target="fonts/OpenSans-regular.fntdata"/><Relationship Id="rId10" Type="http://schemas.openxmlformats.org/officeDocument/2006/relationships/slide" Target="slides/slide4.xml"/><Relationship Id="rId54" Type="http://schemas.openxmlformats.org/officeDocument/2006/relationships/font" Target="fonts/Quicksand-bold.fntdata"/><Relationship Id="rId13" Type="http://schemas.openxmlformats.org/officeDocument/2006/relationships/slide" Target="slides/slide7.xml"/><Relationship Id="rId57" Type="http://schemas.openxmlformats.org/officeDocument/2006/relationships/font" Target="fonts/OpenSans-italic.fntdata"/><Relationship Id="rId12" Type="http://schemas.openxmlformats.org/officeDocument/2006/relationships/slide" Target="slides/slide6.xml"/><Relationship Id="rId56" Type="http://schemas.openxmlformats.org/officeDocument/2006/relationships/font" Target="fonts/OpenSans-bold.fntdata"/><Relationship Id="rId15" Type="http://schemas.openxmlformats.org/officeDocument/2006/relationships/slide" Target="slides/slide9.xml"/><Relationship Id="rId59" Type="http://schemas.openxmlformats.org/officeDocument/2006/relationships/font" Target="fonts/QuicksandLight-regular.fntdata"/><Relationship Id="rId14" Type="http://schemas.openxmlformats.org/officeDocument/2006/relationships/slide" Target="slides/slide8.xml"/><Relationship Id="rId58"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09T14:17:45.554">
    <p:pos x="6000" y="0"/>
    <p:text>https://upload.wikimedia.org/wikipedia/commons/thumb/3/34/Otsu%27s_Method_Visualization.gif/220px-Otsu%27s_Method_Visualization.gif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f8f93567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f8f93567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f8f935679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f8f935679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f8f935679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f8f935679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f8f935679_2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f8f935679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f8f93567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f8f93567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f8f935679_7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f8f935679_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f8f935679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f8f935679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f8f935679_7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f8f935679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f8f935679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f8f935679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f8f935679_7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f8f935679_7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f8f935679_7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f8f935679_7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f8f935679_7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f8f935679_7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8f8f935679_7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f8f935679_7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8f8f935679_7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f8f935679_7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8f8f935679_7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f8f935679_7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f8f935679_7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f8f935679_7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8f8f935679_7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f8f935679_7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8f8f935679_7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f8f935679_7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f8f935679_7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f8f935679_7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8f8f935679_7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8f8f935679_7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8f8f935679_7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8f8f935679_7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8f8f935679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f8f935679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8f8f935679_7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8f8f935679_7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8f8f935679_7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8f8f935679_7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8f8f935679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f8f935679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8f8f935679_7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8f8f935679_7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8f8f935679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8f8f935679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8f8f935679_7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8f8f935679_7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58d22b5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58d22b5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e58d22b5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e58d22b5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e58d22b5e_0_2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e58d22b5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f8f935679_2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f8f93567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f8f935679_2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f8f935679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8.jpg"/><Relationship Id="rId5" Type="http://schemas.openxmlformats.org/officeDocument/2006/relationships/image" Target="../media/image17.jpg"/><Relationship Id="rId6" Type="http://schemas.openxmlformats.org/officeDocument/2006/relationships/image" Target="../media/image9.jpg"/><Relationship Id="rId7"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16.jpg"/><Relationship Id="rId5" Type="http://schemas.openxmlformats.org/officeDocument/2006/relationships/image" Target="../media/image21.jpg"/><Relationship Id="rId6" Type="http://schemas.openxmlformats.org/officeDocument/2006/relationships/image" Target="../media/image22.jpg"/><Relationship Id="rId7" Type="http://schemas.openxmlformats.org/officeDocument/2006/relationships/image" Target="../media/image24.jpg"/><Relationship Id="rId8"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28.jpg"/><Relationship Id="rId5"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en.wikipedia.org/wiki/Otsu%27s_method" TargetMode="External"/><Relationship Id="rId4" Type="http://schemas.openxmlformats.org/officeDocument/2006/relationships/hyperlink" Target="https://ieeexplore.ieee.org/stamp/stamp.jsp?tp=&amp;arnumber=4310076" TargetMode="External"/><Relationship Id="rId5" Type="http://schemas.openxmlformats.org/officeDocument/2006/relationships/hyperlink" Target="https://en.wikipedia.org/wiki/Dijkstra%27s_algorith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30.jpg"/><Relationship Id="rId5"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3.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3.jpg"/><Relationship Id="rId4" Type="http://schemas.openxmlformats.org/officeDocument/2006/relationships/image" Target="../media/image38.png"/><Relationship Id="rId10" Type="http://schemas.openxmlformats.org/officeDocument/2006/relationships/image" Target="../media/image44.jpg"/><Relationship Id="rId9" Type="http://schemas.openxmlformats.org/officeDocument/2006/relationships/image" Target="../media/image33.jpg"/><Relationship Id="rId5" Type="http://schemas.openxmlformats.org/officeDocument/2006/relationships/image" Target="../media/image31.png"/><Relationship Id="rId6" Type="http://schemas.openxmlformats.org/officeDocument/2006/relationships/image" Target="../media/image37.jpg"/><Relationship Id="rId7" Type="http://schemas.openxmlformats.org/officeDocument/2006/relationships/image" Target="../media/image36.jpg"/><Relationship Id="rId8"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5.jpg"/><Relationship Id="rId4" Type="http://schemas.openxmlformats.org/officeDocument/2006/relationships/image" Target="../media/image50.jpg"/><Relationship Id="rId5" Type="http://schemas.openxmlformats.org/officeDocument/2006/relationships/image" Target="../media/image5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www.researchgate.net/publication/22023558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52.png"/><Relationship Id="rId4" Type="http://schemas.openxmlformats.org/officeDocument/2006/relationships/image" Target="../media/image49.png"/><Relationship Id="rId5" Type="http://schemas.openxmlformats.org/officeDocument/2006/relationships/image" Target="../media/image53.png"/><Relationship Id="rId6"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55.png"/><Relationship Id="rId4" Type="http://schemas.openxmlformats.org/officeDocument/2006/relationships/image" Target="../media/image5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58.png"/><Relationship Id="rId4" Type="http://schemas.openxmlformats.org/officeDocument/2006/relationships/image" Target="../media/image57.png"/><Relationship Id="rId5"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s://www.researchgate.net/publication/257719290_A_New_Character_Segmentation_Approach_for_Off-Line_Cursive_Handwritten_Word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5.jp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973800" y="546025"/>
            <a:ext cx="7196400" cy="977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i="1" lang="en" sz="2000" u="sng">
                <a:solidFill>
                  <a:srgbClr val="000000"/>
                </a:solidFill>
                <a:latin typeface="Quicksand"/>
                <a:ea typeface="Quicksand"/>
                <a:cs typeface="Quicksand"/>
                <a:sym typeface="Quicksand"/>
              </a:rPr>
              <a:t>Character segmentation of handwritten text: with focus on cursive English and Indian Languages</a:t>
            </a:r>
            <a:endParaRPr b="1" u="sng">
              <a:solidFill>
                <a:srgbClr val="000000"/>
              </a:solidFill>
            </a:endParaRPr>
          </a:p>
        </p:txBody>
      </p:sp>
      <p:sp>
        <p:nvSpPr>
          <p:cNvPr id="87" name="Google Shape;87;p13"/>
          <p:cNvSpPr txBox="1"/>
          <p:nvPr/>
        </p:nvSpPr>
        <p:spPr>
          <a:xfrm>
            <a:off x="973800" y="1881425"/>
            <a:ext cx="30570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Open Sans"/>
                <a:ea typeface="Open Sans"/>
                <a:cs typeface="Open Sans"/>
                <a:sym typeface="Open Sans"/>
              </a:rPr>
              <a:t>Project by</a:t>
            </a:r>
            <a:r>
              <a:rPr lang="en" sz="1200">
                <a:latin typeface="Open Sans"/>
                <a:ea typeface="Open Sans"/>
                <a:cs typeface="Open Sans"/>
                <a:sym typeface="Open Sans"/>
              </a:rPr>
              <a:t>,</a:t>
            </a:r>
            <a:endParaRPr sz="1200">
              <a:latin typeface="Open Sans"/>
              <a:ea typeface="Open Sans"/>
              <a:cs typeface="Open Sans"/>
              <a:sym typeface="Open Sans"/>
            </a:endParaRPr>
          </a:p>
          <a:p>
            <a:pPr indent="0" lvl="0" marL="0" rtl="0" algn="l">
              <a:lnSpc>
                <a:spcPct val="115000"/>
              </a:lnSpc>
              <a:spcBef>
                <a:spcPts val="0"/>
              </a:spcBef>
              <a:spcAft>
                <a:spcPts val="0"/>
              </a:spcAft>
              <a:buNone/>
            </a:pPr>
            <a:r>
              <a:rPr b="1" lang="en">
                <a:latin typeface="Open Sans"/>
                <a:ea typeface="Open Sans"/>
                <a:cs typeface="Open Sans"/>
                <a:sym typeface="Open Sans"/>
              </a:rPr>
              <a:t>Tanmay Pandit [B18CSE055]</a:t>
            </a:r>
            <a:endParaRPr b="1">
              <a:latin typeface="Open Sans"/>
              <a:ea typeface="Open Sans"/>
              <a:cs typeface="Open Sans"/>
              <a:sym typeface="Open Sans"/>
            </a:endParaRPr>
          </a:p>
          <a:p>
            <a:pPr indent="0" lvl="0" marL="0" rtl="0" algn="l">
              <a:lnSpc>
                <a:spcPct val="115000"/>
              </a:lnSpc>
              <a:spcBef>
                <a:spcPts val="0"/>
              </a:spcBef>
              <a:spcAft>
                <a:spcPts val="0"/>
              </a:spcAft>
              <a:buNone/>
            </a:pPr>
            <a:r>
              <a:rPr b="1" lang="en">
                <a:latin typeface="Open Sans"/>
                <a:ea typeface="Open Sans"/>
                <a:cs typeface="Open Sans"/>
                <a:sym typeface="Open Sans"/>
              </a:rPr>
              <a:t>Venkatesh Kotwade[B18CSE023]</a:t>
            </a:r>
            <a:endParaRPr b="1">
              <a:latin typeface="Open Sans"/>
              <a:ea typeface="Open Sans"/>
              <a:cs typeface="Open Sans"/>
              <a:sym typeface="Open Sans"/>
            </a:endParaRPr>
          </a:p>
        </p:txBody>
      </p:sp>
      <p:sp>
        <p:nvSpPr>
          <p:cNvPr id="88" name="Google Shape;88;p13"/>
          <p:cNvSpPr txBox="1"/>
          <p:nvPr/>
        </p:nvSpPr>
        <p:spPr>
          <a:xfrm>
            <a:off x="6009275" y="2093075"/>
            <a:ext cx="2160900" cy="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Open Sans"/>
                <a:ea typeface="Open Sans"/>
                <a:cs typeface="Open Sans"/>
                <a:sym typeface="Open Sans"/>
              </a:rPr>
              <a:t>Advisor,</a:t>
            </a:r>
            <a:endParaRPr sz="1200">
              <a:solidFill>
                <a:srgbClr val="434343"/>
              </a:solidFill>
              <a:latin typeface="Open Sans"/>
              <a:ea typeface="Open Sans"/>
              <a:cs typeface="Open Sans"/>
              <a:sym typeface="Open Sans"/>
            </a:endParaRPr>
          </a:p>
          <a:p>
            <a:pPr indent="0" lvl="0" marL="0" rtl="0" algn="l">
              <a:spcBef>
                <a:spcPts val="0"/>
              </a:spcBef>
              <a:spcAft>
                <a:spcPts val="0"/>
              </a:spcAft>
              <a:buNone/>
            </a:pPr>
            <a:r>
              <a:rPr b="1" lang="en" sz="1500">
                <a:latin typeface="Open Sans"/>
                <a:ea typeface="Open Sans"/>
                <a:cs typeface="Open Sans"/>
                <a:sym typeface="Open Sans"/>
              </a:rPr>
              <a:t>Dr.Gaurav Harit</a:t>
            </a:r>
            <a:endParaRPr b="1" sz="1500">
              <a:latin typeface="Open Sans"/>
              <a:ea typeface="Open Sans"/>
              <a:cs typeface="Open Sans"/>
              <a:sym typeface="Open Sans"/>
            </a:endParaRPr>
          </a:p>
        </p:txBody>
      </p:sp>
      <p:pic>
        <p:nvPicPr>
          <p:cNvPr id="89" name="Google Shape;89;p13"/>
          <p:cNvPicPr preferRelativeResize="0"/>
          <p:nvPr/>
        </p:nvPicPr>
        <p:blipFill>
          <a:blip r:embed="rId3">
            <a:alphaModFix/>
          </a:blip>
          <a:stretch>
            <a:fillRect/>
          </a:stretch>
        </p:blipFill>
        <p:spPr>
          <a:xfrm>
            <a:off x="7202157" y="3338650"/>
            <a:ext cx="968031" cy="1050300"/>
          </a:xfrm>
          <a:prstGeom prst="rect">
            <a:avLst/>
          </a:prstGeom>
          <a:noFill/>
          <a:ln>
            <a:noFill/>
          </a:ln>
        </p:spPr>
      </p:pic>
      <p:sp>
        <p:nvSpPr>
          <p:cNvPr id="90" name="Google Shape;90;p13"/>
          <p:cNvSpPr txBox="1"/>
          <p:nvPr/>
        </p:nvSpPr>
        <p:spPr>
          <a:xfrm>
            <a:off x="684075" y="4014725"/>
            <a:ext cx="1221300" cy="374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nvSpPr>
        <p:spPr>
          <a:xfrm>
            <a:off x="650125" y="522075"/>
            <a:ext cx="1452300" cy="609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10" name="Google Shape;210;p22"/>
          <p:cNvSpPr txBox="1"/>
          <p:nvPr/>
        </p:nvSpPr>
        <p:spPr>
          <a:xfrm>
            <a:off x="1410650" y="658550"/>
            <a:ext cx="986100" cy="3474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 Solution</a:t>
            </a:r>
            <a:endParaRPr b="1">
              <a:latin typeface="Quicksand"/>
              <a:ea typeface="Quicksand"/>
              <a:cs typeface="Quicksand"/>
              <a:sym typeface="Quicksand"/>
            </a:endParaRPr>
          </a:p>
        </p:txBody>
      </p:sp>
      <p:sp>
        <p:nvSpPr>
          <p:cNvPr id="211" name="Google Shape;211;p22"/>
          <p:cNvSpPr txBox="1"/>
          <p:nvPr/>
        </p:nvSpPr>
        <p:spPr>
          <a:xfrm>
            <a:off x="256250" y="1005950"/>
            <a:ext cx="3294900" cy="2180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Quicksand"/>
                <a:ea typeface="Quicksand"/>
                <a:cs typeface="Quicksand"/>
                <a:sym typeface="Quicksand"/>
              </a:rPr>
              <a:t>We pose it as a graph problem with min-cost path !</a:t>
            </a:r>
            <a:endParaRPr>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a:p>
            <a:pPr indent="0" lvl="0" marL="0" rtl="0" algn="l">
              <a:spcBef>
                <a:spcPts val="0"/>
              </a:spcBef>
              <a:spcAft>
                <a:spcPts val="0"/>
              </a:spcAft>
              <a:buNone/>
            </a:pPr>
            <a:r>
              <a:rPr b="1" i="1" lang="en" u="sng">
                <a:latin typeface="Quicksand"/>
                <a:ea typeface="Quicksand"/>
                <a:cs typeface="Quicksand"/>
                <a:sym typeface="Quicksand"/>
              </a:rPr>
              <a:t>Requirement 1</a:t>
            </a:r>
            <a:r>
              <a:rPr lang="en">
                <a:latin typeface="Quicksand"/>
                <a:ea typeface="Quicksand"/>
                <a:cs typeface="Quicksand"/>
                <a:sym typeface="Quicksand"/>
              </a:rPr>
              <a:t>: Segmentation curve should </a:t>
            </a:r>
            <a:r>
              <a:rPr b="1" lang="en">
                <a:latin typeface="Quicksand"/>
                <a:ea typeface="Quicksand"/>
                <a:cs typeface="Quicksand"/>
                <a:sym typeface="Quicksand"/>
              </a:rPr>
              <a:t>cut through minimum number of black pixels</a:t>
            </a:r>
            <a:endParaRPr b="1">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a:p>
            <a:pPr indent="0" lvl="0" marL="0" rtl="0" algn="l">
              <a:spcBef>
                <a:spcPts val="0"/>
              </a:spcBef>
              <a:spcAft>
                <a:spcPts val="0"/>
              </a:spcAft>
              <a:buNone/>
            </a:pPr>
            <a:r>
              <a:rPr b="1" i="1" lang="en" u="sng">
                <a:latin typeface="Quicksand"/>
                <a:ea typeface="Quicksand"/>
                <a:cs typeface="Quicksand"/>
                <a:sym typeface="Quicksand"/>
              </a:rPr>
              <a:t>Requirement 2</a:t>
            </a:r>
            <a:r>
              <a:rPr lang="en">
                <a:latin typeface="Quicksand"/>
                <a:ea typeface="Quicksand"/>
                <a:cs typeface="Quicksand"/>
                <a:sym typeface="Quicksand"/>
              </a:rPr>
              <a:t>: While completing Requirement 1 it </a:t>
            </a:r>
            <a:r>
              <a:rPr b="1" lang="en">
                <a:latin typeface="Quicksand"/>
                <a:ea typeface="Quicksand"/>
                <a:cs typeface="Quicksand"/>
                <a:sym typeface="Quicksand"/>
              </a:rPr>
              <a:t>follows minimum horizontal deviation</a:t>
            </a:r>
            <a:r>
              <a:rPr lang="en">
                <a:latin typeface="Quicksand"/>
                <a:ea typeface="Quicksand"/>
                <a:cs typeface="Quicksand"/>
                <a:sym typeface="Quicksand"/>
              </a:rPr>
              <a:t> .</a:t>
            </a:r>
            <a:endParaRPr>
              <a:latin typeface="Quicksand"/>
              <a:ea typeface="Quicksand"/>
              <a:cs typeface="Quicksand"/>
              <a:sym typeface="Quicksand"/>
            </a:endParaRPr>
          </a:p>
        </p:txBody>
      </p:sp>
      <p:sp>
        <p:nvSpPr>
          <p:cNvPr id="212" name="Google Shape;212;p22"/>
          <p:cNvSpPr txBox="1"/>
          <p:nvPr/>
        </p:nvSpPr>
        <p:spPr>
          <a:xfrm>
            <a:off x="4244950" y="666475"/>
            <a:ext cx="4493700" cy="3185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 fulfill Requirement 1, we have to assign a high weight to edges having at least one of the  vertices a black pixels. But a very high weight would violate Requirement 2 as traversing horizontally in white pixel area will not add to the net cost.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So, we use a cost function which fulfills both requirements :</a:t>
            </a:r>
            <a:endParaRPr>
              <a:latin typeface="Lato"/>
              <a:ea typeface="Lato"/>
              <a:cs typeface="Lato"/>
              <a:sym typeface="Lato"/>
            </a:endParaRPr>
          </a:p>
        </p:txBody>
      </p:sp>
      <p:sp>
        <p:nvSpPr>
          <p:cNvPr id="213" name="Google Shape;213;p22"/>
          <p:cNvSpPr txBox="1"/>
          <p:nvPr/>
        </p:nvSpPr>
        <p:spPr>
          <a:xfrm>
            <a:off x="385325" y="3972525"/>
            <a:ext cx="4959000" cy="987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Lato"/>
                <a:ea typeface="Lato"/>
                <a:cs typeface="Lato"/>
                <a:sym typeface="Lato"/>
              </a:rPr>
              <a:t>G(V,E)</a:t>
            </a:r>
            <a:r>
              <a:rPr lang="en">
                <a:latin typeface="Lato"/>
                <a:ea typeface="Lato"/>
                <a:cs typeface="Lato"/>
                <a:sym typeface="Lato"/>
              </a:rPr>
              <a:t>= </a:t>
            </a:r>
            <a:r>
              <a:rPr b="1" lang="en">
                <a:latin typeface="Lato"/>
                <a:ea typeface="Lato"/>
                <a:cs typeface="Lato"/>
                <a:sym typeface="Lato"/>
              </a:rPr>
              <a:t>{</a:t>
            </a:r>
            <a:endParaRPr b="1">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V= {x,y} | 0&lt;x&lt;H, o&lt;y&lt;W,</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E= {Any two pixels sharing a side will have a edge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a:t>
            </a:r>
            <a:r>
              <a:rPr b="1" lang="en">
                <a:latin typeface="Lato"/>
                <a:ea typeface="Lato"/>
                <a:cs typeface="Lato"/>
                <a:sym typeface="Lato"/>
              </a:rPr>
              <a:t>}</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14" name="Google Shape;214;p22"/>
          <p:cNvPicPr preferRelativeResize="0"/>
          <p:nvPr/>
        </p:nvPicPr>
        <p:blipFill rotWithShape="1">
          <a:blip r:embed="rId3">
            <a:alphaModFix/>
          </a:blip>
          <a:srcRect b="17464" l="10073" r="10296" t="30058"/>
          <a:stretch/>
        </p:blipFill>
        <p:spPr>
          <a:xfrm>
            <a:off x="4880475" y="2477900"/>
            <a:ext cx="3334999" cy="1325950"/>
          </a:xfrm>
          <a:prstGeom prst="rect">
            <a:avLst/>
          </a:prstGeom>
          <a:noFill/>
          <a:ln>
            <a:noFill/>
          </a:ln>
        </p:spPr>
      </p:pic>
      <p:sp>
        <p:nvSpPr>
          <p:cNvPr id="215" name="Google Shape;215;p22"/>
          <p:cNvSpPr/>
          <p:nvPr/>
        </p:nvSpPr>
        <p:spPr>
          <a:xfrm>
            <a:off x="5785600" y="4092850"/>
            <a:ext cx="3185700" cy="8667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Quicksand Light"/>
                <a:ea typeface="Quicksand Light"/>
                <a:cs typeface="Quicksand Light"/>
                <a:sym typeface="Quicksand Light"/>
              </a:rPr>
              <a:t>This now can be framed as a </a:t>
            </a:r>
            <a:r>
              <a:rPr b="1" lang="en">
                <a:latin typeface="Quicksand"/>
                <a:ea typeface="Quicksand"/>
                <a:cs typeface="Quicksand"/>
                <a:sym typeface="Quicksand"/>
              </a:rPr>
              <a:t>Dijkstra's</a:t>
            </a:r>
            <a:r>
              <a:rPr b="1" lang="en">
                <a:latin typeface="Quicksand"/>
                <a:ea typeface="Quicksand"/>
                <a:cs typeface="Quicksand"/>
                <a:sym typeface="Quicksand"/>
              </a:rPr>
              <a:t> problem with domain specific tweaks,</a:t>
            </a:r>
            <a:endParaRPr b="1">
              <a:latin typeface="Quicksand"/>
              <a:ea typeface="Quicksand"/>
              <a:cs typeface="Quicksand"/>
              <a:sym typeface="Quicksand"/>
            </a:endParaRPr>
          </a:p>
        </p:txBody>
      </p:sp>
      <p:grpSp>
        <p:nvGrpSpPr>
          <p:cNvPr id="216" name="Google Shape;216;p22"/>
          <p:cNvGrpSpPr/>
          <p:nvPr/>
        </p:nvGrpSpPr>
        <p:grpSpPr>
          <a:xfrm>
            <a:off x="395100" y="0"/>
            <a:ext cx="8748900" cy="536200"/>
            <a:chOff x="395100" y="0"/>
            <a:chExt cx="8748900" cy="536200"/>
          </a:xfrm>
        </p:grpSpPr>
        <p:sp>
          <p:nvSpPr>
            <p:cNvPr id="217" name="Google Shape;217;p22"/>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Djikstra's Algorithm with Randomisation</a:t>
              </a:r>
              <a:endParaRPr b="1" sz="1700">
                <a:latin typeface="Quicksand"/>
                <a:ea typeface="Quicksand"/>
                <a:cs typeface="Quicksand"/>
                <a:sym typeface="Quicksand"/>
              </a:endParaRPr>
            </a:p>
          </p:txBody>
        </p:sp>
        <p:sp>
          <p:nvSpPr>
            <p:cNvPr id="218" name="Google Shape;218;p22"/>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3"/>
          <p:cNvPicPr preferRelativeResize="0"/>
          <p:nvPr/>
        </p:nvPicPr>
        <p:blipFill>
          <a:blip r:embed="rId3">
            <a:alphaModFix/>
          </a:blip>
          <a:stretch>
            <a:fillRect/>
          </a:stretch>
        </p:blipFill>
        <p:spPr>
          <a:xfrm>
            <a:off x="7232150" y="43150"/>
            <a:ext cx="1851450" cy="1452375"/>
          </a:xfrm>
          <a:prstGeom prst="rect">
            <a:avLst/>
          </a:prstGeom>
          <a:noFill/>
          <a:ln cap="flat" cmpd="sng" w="9525">
            <a:solidFill>
              <a:srgbClr val="000000"/>
            </a:solidFill>
            <a:prstDash val="solid"/>
            <a:round/>
            <a:headEnd len="sm" w="sm" type="none"/>
            <a:tailEnd len="sm" w="sm" type="none"/>
          </a:ln>
        </p:spPr>
      </p:pic>
      <p:sp>
        <p:nvSpPr>
          <p:cNvPr id="224" name="Google Shape;224;p23"/>
          <p:cNvSpPr txBox="1"/>
          <p:nvPr/>
        </p:nvSpPr>
        <p:spPr>
          <a:xfrm>
            <a:off x="762450" y="1172050"/>
            <a:ext cx="1035000" cy="112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5" name="Google Shape;225;p23"/>
          <p:cNvSpPr txBox="1"/>
          <p:nvPr/>
        </p:nvSpPr>
        <p:spPr>
          <a:xfrm>
            <a:off x="256900" y="1830050"/>
            <a:ext cx="4361400" cy="2286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icksand Light"/>
                <a:ea typeface="Quicksand Light"/>
                <a:cs typeface="Quicksand Light"/>
                <a:sym typeface="Quicksand Light"/>
              </a:rPr>
              <a:t>We will use following tuple for ordering in priority queue,</a:t>
            </a:r>
            <a:endParaRPr>
              <a:latin typeface="Quicksand Light"/>
              <a:ea typeface="Quicksand Light"/>
              <a:cs typeface="Quicksand Light"/>
              <a:sym typeface="Quicksand Light"/>
            </a:endParaRPr>
          </a:p>
          <a:p>
            <a:pPr indent="0" lvl="0" marL="0" rtl="0" algn="l">
              <a:spcBef>
                <a:spcPts val="0"/>
              </a:spcBef>
              <a:spcAft>
                <a:spcPts val="0"/>
              </a:spcAft>
              <a:buNone/>
            </a:pPr>
            <a:r>
              <a:t/>
            </a:r>
            <a:endParaRPr>
              <a:latin typeface="Quicksand Light"/>
              <a:ea typeface="Quicksand Light"/>
              <a:cs typeface="Quicksand Light"/>
              <a:sym typeface="Quicksand Light"/>
            </a:endParaRPr>
          </a:p>
          <a:p>
            <a:pPr indent="0" lvl="0" marL="0" rtl="0" algn="l">
              <a:spcBef>
                <a:spcPts val="0"/>
              </a:spcBef>
              <a:spcAft>
                <a:spcPts val="0"/>
              </a:spcAft>
              <a:buNone/>
            </a:pPr>
            <a:r>
              <a:rPr b="1" i="1" lang="en">
                <a:latin typeface="Quicksand"/>
                <a:ea typeface="Quicksand"/>
                <a:cs typeface="Quicksand"/>
                <a:sym typeface="Quicksand"/>
              </a:rPr>
              <a:t>T={currentMinCost , randomisedSeed , edge}</a:t>
            </a:r>
            <a:endParaRPr b="1" i="1">
              <a:latin typeface="Quicksand"/>
              <a:ea typeface="Quicksand"/>
              <a:cs typeface="Quicksand"/>
              <a:sym typeface="Quicksand"/>
            </a:endParaRPr>
          </a:p>
          <a:p>
            <a:pPr indent="0" lvl="0" marL="0" rtl="0" algn="l">
              <a:spcBef>
                <a:spcPts val="0"/>
              </a:spcBef>
              <a:spcAft>
                <a:spcPts val="0"/>
              </a:spcAft>
              <a:buNone/>
            </a:pPr>
            <a:r>
              <a:t/>
            </a:r>
            <a:endParaRPr>
              <a:latin typeface="Quicksand Light"/>
              <a:ea typeface="Quicksand Light"/>
              <a:cs typeface="Quicksand Light"/>
              <a:sym typeface="Quicksand Light"/>
            </a:endParaRPr>
          </a:p>
          <a:p>
            <a:pPr indent="0" lvl="0" marL="0" rtl="0" algn="l">
              <a:spcBef>
                <a:spcPts val="0"/>
              </a:spcBef>
              <a:spcAft>
                <a:spcPts val="0"/>
              </a:spcAft>
              <a:buNone/>
            </a:pPr>
            <a:r>
              <a:rPr lang="en">
                <a:latin typeface="Quicksand Light"/>
                <a:ea typeface="Quicksand Light"/>
                <a:cs typeface="Quicksand Light"/>
                <a:sym typeface="Quicksand Light"/>
              </a:rPr>
              <a:t>Why do we need randomisedSeed?</a:t>
            </a:r>
            <a:endParaRPr>
              <a:latin typeface="Quicksand Light"/>
              <a:ea typeface="Quicksand Light"/>
              <a:cs typeface="Quicksand Light"/>
              <a:sym typeface="Quicksand Light"/>
            </a:endParaRPr>
          </a:p>
          <a:p>
            <a:pPr indent="0" lvl="0" marL="0" rtl="0" algn="l">
              <a:spcBef>
                <a:spcPts val="0"/>
              </a:spcBef>
              <a:spcAft>
                <a:spcPts val="0"/>
              </a:spcAft>
              <a:buNone/>
            </a:pPr>
            <a:r>
              <a:t/>
            </a:r>
            <a:endParaRPr>
              <a:latin typeface="Quicksand Light"/>
              <a:ea typeface="Quicksand Light"/>
              <a:cs typeface="Quicksand Light"/>
              <a:sym typeface="Quicksand Light"/>
            </a:endParaRPr>
          </a:p>
          <a:p>
            <a:pPr indent="0" lvl="0" marL="0" rtl="0" algn="l">
              <a:spcBef>
                <a:spcPts val="0"/>
              </a:spcBef>
              <a:spcAft>
                <a:spcPts val="0"/>
              </a:spcAft>
              <a:buNone/>
            </a:pPr>
            <a:r>
              <a:rPr b="1" lang="en">
                <a:latin typeface="Quicksand"/>
                <a:ea typeface="Quicksand"/>
                <a:cs typeface="Quicksand"/>
                <a:sym typeface="Quicksand"/>
              </a:rPr>
              <a:t>It removes the bias of algorithm for edge in particular direction</a:t>
            </a:r>
            <a:r>
              <a:rPr lang="en">
                <a:latin typeface="Quicksand Light"/>
                <a:ea typeface="Quicksand Light"/>
                <a:cs typeface="Quicksand Light"/>
                <a:sym typeface="Quicksand Light"/>
              </a:rPr>
              <a:t>.</a:t>
            </a:r>
            <a:endParaRPr>
              <a:latin typeface="Quicksand Light"/>
              <a:ea typeface="Quicksand Light"/>
              <a:cs typeface="Quicksand Light"/>
              <a:sym typeface="Quicksand Light"/>
            </a:endParaRPr>
          </a:p>
        </p:txBody>
      </p:sp>
      <p:grpSp>
        <p:nvGrpSpPr>
          <p:cNvPr id="226" name="Google Shape;226;p23"/>
          <p:cNvGrpSpPr/>
          <p:nvPr/>
        </p:nvGrpSpPr>
        <p:grpSpPr>
          <a:xfrm>
            <a:off x="-1516750" y="43150"/>
            <a:ext cx="8748900" cy="536200"/>
            <a:chOff x="395100" y="0"/>
            <a:chExt cx="8748900" cy="536200"/>
          </a:xfrm>
        </p:grpSpPr>
        <p:sp>
          <p:nvSpPr>
            <p:cNvPr id="227" name="Google Shape;227;p23"/>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600">
                  <a:latin typeface="Quicksand"/>
                  <a:ea typeface="Quicksand"/>
                  <a:cs typeface="Quicksand"/>
                  <a:sym typeface="Quicksand"/>
                </a:rPr>
                <a:t>Segmentation Approach using Dijkstra's Algorithm with Randomisation</a:t>
              </a:r>
              <a:endParaRPr b="1" sz="1600">
                <a:latin typeface="Quicksand"/>
                <a:ea typeface="Quicksand"/>
                <a:cs typeface="Quicksand"/>
                <a:sym typeface="Quicksand"/>
              </a:endParaRPr>
            </a:p>
          </p:txBody>
        </p:sp>
        <p:sp>
          <p:nvSpPr>
            <p:cNvPr id="228" name="Google Shape;228;p23"/>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
        <p:nvSpPr>
          <p:cNvPr id="229" name="Google Shape;229;p23"/>
          <p:cNvSpPr txBox="1"/>
          <p:nvPr/>
        </p:nvSpPr>
        <p:spPr>
          <a:xfrm>
            <a:off x="413300" y="786900"/>
            <a:ext cx="4205100" cy="876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icksand Light"/>
                <a:ea typeface="Quicksand Light"/>
                <a:cs typeface="Quicksand Light"/>
                <a:sym typeface="Quicksand Light"/>
              </a:rPr>
              <a:t>Apply Dijkstra’s Algorithm from each possible segmentation point on top with target as any point in bottommost row.  </a:t>
            </a:r>
            <a:endParaRPr>
              <a:latin typeface="Quicksand Light"/>
              <a:ea typeface="Quicksand Light"/>
              <a:cs typeface="Quicksand Light"/>
              <a:sym typeface="Quicksand Light"/>
            </a:endParaRPr>
          </a:p>
        </p:txBody>
      </p:sp>
      <p:sp>
        <p:nvSpPr>
          <p:cNvPr id="230" name="Google Shape;230;p23"/>
          <p:cNvSpPr txBox="1"/>
          <p:nvPr/>
        </p:nvSpPr>
        <p:spPr>
          <a:xfrm>
            <a:off x="4951000" y="1990525"/>
            <a:ext cx="3996000" cy="2030100"/>
          </a:xfrm>
          <a:prstGeom prst="rect">
            <a:avLst/>
          </a:prstGeom>
          <a:solidFill>
            <a:srgbClr val="CCCCCC"/>
          </a:solidFill>
          <a:ln cap="flat" cmpd="sng" w="9525">
            <a:solidFill>
              <a:srgbClr val="20212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icksand"/>
                <a:ea typeface="Quicksand"/>
                <a:cs typeface="Quicksand"/>
                <a:sym typeface="Quicksand"/>
              </a:rPr>
              <a:t>How to avoid over-segmentation ?</a:t>
            </a:r>
            <a:endParaRPr b="1">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a:p>
            <a:pPr indent="0" lvl="0" marL="0" rtl="0" algn="l">
              <a:spcBef>
                <a:spcPts val="0"/>
              </a:spcBef>
              <a:spcAft>
                <a:spcPts val="0"/>
              </a:spcAft>
              <a:buNone/>
            </a:pPr>
            <a:r>
              <a:rPr lang="en">
                <a:latin typeface="Quicksand"/>
                <a:ea typeface="Quicksand"/>
                <a:cs typeface="Quicksand"/>
                <a:sym typeface="Quicksand"/>
              </a:rPr>
              <a:t>After applying Djikstra’s algorithm, we </a:t>
            </a:r>
            <a:r>
              <a:rPr b="1" lang="en">
                <a:latin typeface="Quicksand"/>
                <a:ea typeface="Quicksand"/>
                <a:cs typeface="Quicksand"/>
                <a:sym typeface="Quicksand"/>
              </a:rPr>
              <a:t>reject the paths with cost &gt; Threshold Cost</a:t>
            </a:r>
            <a:r>
              <a:rPr lang="en">
                <a:latin typeface="Quicksand"/>
                <a:ea typeface="Quicksand"/>
                <a:cs typeface="Quicksand"/>
                <a:sym typeface="Quicksand"/>
              </a:rPr>
              <a:t>. </a:t>
            </a:r>
            <a:endParaRPr>
              <a:latin typeface="Quicksand"/>
              <a:ea typeface="Quicksand"/>
              <a:cs typeface="Quicksand"/>
              <a:sym typeface="Quicksand"/>
            </a:endParaRPr>
          </a:p>
          <a:p>
            <a:pPr indent="0" lvl="0" marL="0" rtl="0" algn="l">
              <a:spcBef>
                <a:spcPts val="0"/>
              </a:spcBef>
              <a:spcAft>
                <a:spcPts val="0"/>
              </a:spcAft>
              <a:buNone/>
            </a:pPr>
            <a:r>
              <a:rPr b="1" lang="en">
                <a:latin typeface="Quicksand"/>
                <a:ea typeface="Quicksand"/>
                <a:cs typeface="Quicksand"/>
                <a:sym typeface="Quicksand"/>
              </a:rPr>
              <a:t>Threshold Cost = 7 </a:t>
            </a:r>
            <a:r>
              <a:rPr lang="en">
                <a:latin typeface="Quicksand"/>
                <a:ea typeface="Quicksand"/>
                <a:cs typeface="Quicksand"/>
                <a:sym typeface="Quicksand"/>
              </a:rPr>
              <a:t>gives best results.</a:t>
            </a:r>
            <a:endParaRPr>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4"/>
          <p:cNvPicPr preferRelativeResize="0"/>
          <p:nvPr/>
        </p:nvPicPr>
        <p:blipFill>
          <a:blip r:embed="rId3">
            <a:alphaModFix/>
          </a:blip>
          <a:stretch>
            <a:fillRect/>
          </a:stretch>
        </p:blipFill>
        <p:spPr>
          <a:xfrm>
            <a:off x="-32150" y="0"/>
            <a:ext cx="4526151" cy="926575"/>
          </a:xfrm>
          <a:prstGeom prst="rect">
            <a:avLst/>
          </a:prstGeom>
          <a:noFill/>
          <a:ln cap="flat" cmpd="sng" w="9525">
            <a:solidFill>
              <a:srgbClr val="000000"/>
            </a:solidFill>
            <a:prstDash val="solid"/>
            <a:round/>
            <a:headEnd len="sm" w="sm" type="none"/>
            <a:tailEnd len="sm" w="sm" type="none"/>
          </a:ln>
        </p:spPr>
      </p:pic>
      <p:pic>
        <p:nvPicPr>
          <p:cNvPr id="236" name="Google Shape;236;p24"/>
          <p:cNvPicPr preferRelativeResize="0"/>
          <p:nvPr/>
        </p:nvPicPr>
        <p:blipFill>
          <a:blip r:embed="rId4">
            <a:alphaModFix/>
          </a:blip>
          <a:stretch>
            <a:fillRect/>
          </a:stretch>
        </p:blipFill>
        <p:spPr>
          <a:xfrm>
            <a:off x="0" y="4216925"/>
            <a:ext cx="4526158" cy="926575"/>
          </a:xfrm>
          <a:prstGeom prst="rect">
            <a:avLst/>
          </a:prstGeom>
          <a:noFill/>
          <a:ln cap="flat" cmpd="sng" w="9525">
            <a:solidFill>
              <a:srgbClr val="000000"/>
            </a:solidFill>
            <a:prstDash val="solid"/>
            <a:round/>
            <a:headEnd len="sm" w="sm" type="none"/>
            <a:tailEnd len="sm" w="sm" type="none"/>
          </a:ln>
        </p:spPr>
      </p:pic>
      <p:pic>
        <p:nvPicPr>
          <p:cNvPr id="237" name="Google Shape;237;p24"/>
          <p:cNvPicPr preferRelativeResize="0"/>
          <p:nvPr/>
        </p:nvPicPr>
        <p:blipFill>
          <a:blip r:embed="rId5">
            <a:alphaModFix/>
          </a:blip>
          <a:stretch>
            <a:fillRect/>
          </a:stretch>
        </p:blipFill>
        <p:spPr>
          <a:xfrm>
            <a:off x="4617787" y="0"/>
            <a:ext cx="4526214" cy="926575"/>
          </a:xfrm>
          <a:prstGeom prst="rect">
            <a:avLst/>
          </a:prstGeom>
          <a:noFill/>
          <a:ln cap="flat" cmpd="sng" w="9525">
            <a:solidFill>
              <a:srgbClr val="000000"/>
            </a:solidFill>
            <a:prstDash val="solid"/>
            <a:round/>
            <a:headEnd len="sm" w="sm" type="none"/>
            <a:tailEnd len="sm" w="sm" type="none"/>
          </a:ln>
        </p:spPr>
      </p:pic>
      <p:pic>
        <p:nvPicPr>
          <p:cNvPr id="238" name="Google Shape;238;p24"/>
          <p:cNvPicPr preferRelativeResize="0"/>
          <p:nvPr/>
        </p:nvPicPr>
        <p:blipFill>
          <a:blip r:embed="rId6">
            <a:alphaModFix/>
          </a:blip>
          <a:stretch>
            <a:fillRect/>
          </a:stretch>
        </p:blipFill>
        <p:spPr>
          <a:xfrm>
            <a:off x="4572000" y="4216925"/>
            <a:ext cx="4526275" cy="926575"/>
          </a:xfrm>
          <a:prstGeom prst="rect">
            <a:avLst/>
          </a:prstGeom>
          <a:noFill/>
          <a:ln cap="flat" cmpd="sng" w="9525">
            <a:solidFill>
              <a:srgbClr val="000000"/>
            </a:solidFill>
            <a:prstDash val="solid"/>
            <a:round/>
            <a:headEnd len="sm" w="sm" type="none"/>
            <a:tailEnd len="sm" w="sm" type="none"/>
          </a:ln>
        </p:spPr>
      </p:pic>
      <p:pic>
        <p:nvPicPr>
          <p:cNvPr id="239" name="Google Shape;239;p24"/>
          <p:cNvPicPr preferRelativeResize="0"/>
          <p:nvPr/>
        </p:nvPicPr>
        <p:blipFill rotWithShape="1">
          <a:blip r:embed="rId4">
            <a:alphaModFix/>
          </a:blip>
          <a:srcRect b="0" l="34396" r="48761" t="-5429"/>
          <a:stretch/>
        </p:blipFill>
        <p:spPr>
          <a:xfrm>
            <a:off x="305099" y="2772525"/>
            <a:ext cx="1011050" cy="1295675"/>
          </a:xfrm>
          <a:prstGeom prst="rect">
            <a:avLst/>
          </a:prstGeom>
          <a:noFill/>
          <a:ln cap="flat" cmpd="sng" w="9525">
            <a:solidFill>
              <a:srgbClr val="000000"/>
            </a:solidFill>
            <a:prstDash val="solid"/>
            <a:round/>
            <a:headEnd len="sm" w="sm" type="none"/>
            <a:tailEnd len="sm" w="sm" type="none"/>
          </a:ln>
        </p:spPr>
      </p:pic>
      <p:pic>
        <p:nvPicPr>
          <p:cNvPr id="240" name="Google Shape;240;p24"/>
          <p:cNvPicPr preferRelativeResize="0"/>
          <p:nvPr/>
        </p:nvPicPr>
        <p:blipFill rotWithShape="1">
          <a:blip r:embed="rId3">
            <a:alphaModFix/>
          </a:blip>
          <a:srcRect b="5381" l="58864" r="31992" t="9606"/>
          <a:stretch/>
        </p:blipFill>
        <p:spPr>
          <a:xfrm>
            <a:off x="746425" y="1055325"/>
            <a:ext cx="758174" cy="1443350"/>
          </a:xfrm>
          <a:prstGeom prst="rect">
            <a:avLst/>
          </a:prstGeom>
          <a:noFill/>
          <a:ln cap="flat" cmpd="sng" w="9525">
            <a:solidFill>
              <a:srgbClr val="000000"/>
            </a:solidFill>
            <a:prstDash val="solid"/>
            <a:round/>
            <a:headEnd len="sm" w="sm" type="none"/>
            <a:tailEnd len="sm" w="sm" type="none"/>
          </a:ln>
        </p:spPr>
      </p:pic>
      <p:pic>
        <p:nvPicPr>
          <p:cNvPr id="241" name="Google Shape;241;p24"/>
          <p:cNvPicPr preferRelativeResize="0"/>
          <p:nvPr/>
        </p:nvPicPr>
        <p:blipFill rotWithShape="1">
          <a:blip r:embed="rId5">
            <a:alphaModFix/>
          </a:blip>
          <a:srcRect b="0" l="41582" r="49198" t="0"/>
          <a:stretch/>
        </p:blipFill>
        <p:spPr>
          <a:xfrm>
            <a:off x="6672250" y="985425"/>
            <a:ext cx="650000" cy="1443350"/>
          </a:xfrm>
          <a:prstGeom prst="rect">
            <a:avLst/>
          </a:prstGeom>
          <a:noFill/>
          <a:ln cap="flat" cmpd="sng" w="9525">
            <a:solidFill>
              <a:srgbClr val="000000"/>
            </a:solidFill>
            <a:prstDash val="solid"/>
            <a:round/>
            <a:headEnd len="sm" w="sm" type="none"/>
            <a:tailEnd len="sm" w="sm" type="none"/>
          </a:ln>
        </p:spPr>
      </p:pic>
      <p:pic>
        <p:nvPicPr>
          <p:cNvPr id="242" name="Google Shape;242;p24"/>
          <p:cNvPicPr preferRelativeResize="0"/>
          <p:nvPr/>
        </p:nvPicPr>
        <p:blipFill rotWithShape="1">
          <a:blip r:embed="rId6">
            <a:alphaModFix/>
          </a:blip>
          <a:srcRect b="0" l="40943" r="48596" t="0"/>
          <a:stretch/>
        </p:blipFill>
        <p:spPr>
          <a:xfrm>
            <a:off x="6644175" y="2772525"/>
            <a:ext cx="706150" cy="1381975"/>
          </a:xfrm>
          <a:prstGeom prst="rect">
            <a:avLst/>
          </a:prstGeom>
          <a:noFill/>
          <a:ln cap="flat" cmpd="sng" w="9525">
            <a:solidFill>
              <a:srgbClr val="000000"/>
            </a:solidFill>
            <a:prstDash val="solid"/>
            <a:round/>
            <a:headEnd len="sm" w="sm" type="none"/>
            <a:tailEnd len="sm" w="sm" type="none"/>
          </a:ln>
        </p:spPr>
      </p:pic>
      <p:pic>
        <p:nvPicPr>
          <p:cNvPr id="243" name="Google Shape;243;p24"/>
          <p:cNvPicPr preferRelativeResize="0"/>
          <p:nvPr/>
        </p:nvPicPr>
        <p:blipFill rotWithShape="1">
          <a:blip r:embed="rId7">
            <a:alphaModFix/>
          </a:blip>
          <a:srcRect b="0" l="690" r="700" t="0"/>
          <a:stretch/>
        </p:blipFill>
        <p:spPr>
          <a:xfrm>
            <a:off x="2890934" y="2358875"/>
            <a:ext cx="3362126" cy="697925"/>
          </a:xfrm>
          <a:prstGeom prst="rect">
            <a:avLst/>
          </a:prstGeom>
          <a:noFill/>
          <a:ln cap="flat" cmpd="sng" w="9525">
            <a:solidFill>
              <a:srgbClr val="434343"/>
            </a:solidFill>
            <a:prstDash val="solid"/>
            <a:round/>
            <a:headEnd len="sm" w="sm" type="none"/>
            <a:tailEnd len="sm" w="sm" type="none"/>
          </a:ln>
        </p:spPr>
      </p:pic>
      <p:cxnSp>
        <p:nvCxnSpPr>
          <p:cNvPr id="244" name="Google Shape;244;p24"/>
          <p:cNvCxnSpPr>
            <a:endCxn id="243" idx="2"/>
          </p:cNvCxnSpPr>
          <p:nvPr/>
        </p:nvCxnSpPr>
        <p:spPr>
          <a:xfrm flipH="1" rot="10800000">
            <a:off x="1332297" y="3056800"/>
            <a:ext cx="3239700" cy="546600"/>
          </a:xfrm>
          <a:prstGeom prst="curvedConnector2">
            <a:avLst/>
          </a:prstGeom>
          <a:noFill/>
          <a:ln cap="flat" cmpd="sng" w="9525">
            <a:solidFill>
              <a:schemeClr val="dk2"/>
            </a:solidFill>
            <a:prstDash val="solid"/>
            <a:round/>
            <a:headEnd len="med" w="med" type="stealth"/>
            <a:tailEnd len="med" w="med" type="none"/>
          </a:ln>
        </p:spPr>
      </p:cxnSp>
      <p:sp>
        <p:nvSpPr>
          <p:cNvPr id="245" name="Google Shape;245;p24"/>
          <p:cNvSpPr txBox="1"/>
          <p:nvPr/>
        </p:nvSpPr>
        <p:spPr>
          <a:xfrm>
            <a:off x="1504600" y="3171975"/>
            <a:ext cx="16650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With randomisation and zero weight to white edges</a:t>
            </a:r>
            <a:endParaRPr sz="900"/>
          </a:p>
        </p:txBody>
      </p:sp>
      <p:cxnSp>
        <p:nvCxnSpPr>
          <p:cNvPr id="246" name="Google Shape;246;p24"/>
          <p:cNvCxnSpPr>
            <a:stCxn id="243" idx="0"/>
            <a:endCxn id="240" idx="3"/>
          </p:cNvCxnSpPr>
          <p:nvPr/>
        </p:nvCxnSpPr>
        <p:spPr>
          <a:xfrm flipH="1" rot="5400000">
            <a:off x="2747247" y="534125"/>
            <a:ext cx="582000" cy="3067500"/>
          </a:xfrm>
          <a:prstGeom prst="curvedConnector2">
            <a:avLst/>
          </a:prstGeom>
          <a:noFill/>
          <a:ln cap="flat" cmpd="sng" w="9525">
            <a:solidFill>
              <a:schemeClr val="dk2"/>
            </a:solidFill>
            <a:prstDash val="solid"/>
            <a:round/>
            <a:headEnd len="med" w="med" type="none"/>
            <a:tailEnd len="med" w="med" type="stealth"/>
          </a:ln>
        </p:spPr>
      </p:cxnSp>
      <p:sp>
        <p:nvSpPr>
          <p:cNvPr id="247" name="Google Shape;247;p24"/>
          <p:cNvSpPr txBox="1"/>
          <p:nvPr/>
        </p:nvSpPr>
        <p:spPr>
          <a:xfrm>
            <a:off x="1777375" y="1394313"/>
            <a:ext cx="17412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Without randomisation and zero weight to white edges</a:t>
            </a:r>
            <a:endParaRPr sz="900"/>
          </a:p>
        </p:txBody>
      </p:sp>
      <p:cxnSp>
        <p:nvCxnSpPr>
          <p:cNvPr id="248" name="Google Shape;248;p24"/>
          <p:cNvCxnSpPr>
            <a:stCxn id="243" idx="0"/>
            <a:endCxn id="241" idx="1"/>
          </p:cNvCxnSpPr>
          <p:nvPr/>
        </p:nvCxnSpPr>
        <p:spPr>
          <a:xfrm rot="-5400000">
            <a:off x="5296197" y="982775"/>
            <a:ext cx="651900" cy="2100300"/>
          </a:xfrm>
          <a:prstGeom prst="curvedConnector2">
            <a:avLst/>
          </a:prstGeom>
          <a:noFill/>
          <a:ln cap="flat" cmpd="sng" w="9525">
            <a:solidFill>
              <a:schemeClr val="dk2"/>
            </a:solidFill>
            <a:prstDash val="solid"/>
            <a:round/>
            <a:headEnd len="med" w="med" type="none"/>
            <a:tailEnd len="med" w="med" type="stealth"/>
          </a:ln>
        </p:spPr>
      </p:cxnSp>
      <p:sp>
        <p:nvSpPr>
          <p:cNvPr id="249" name="Google Shape;249;p24"/>
          <p:cNvSpPr txBox="1"/>
          <p:nvPr/>
        </p:nvSpPr>
        <p:spPr>
          <a:xfrm>
            <a:off x="4617775" y="1346163"/>
            <a:ext cx="17412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Without randomisation and minor weight to white edges</a:t>
            </a:r>
            <a:endParaRPr sz="900"/>
          </a:p>
        </p:txBody>
      </p:sp>
      <p:cxnSp>
        <p:nvCxnSpPr>
          <p:cNvPr id="250" name="Google Shape;250;p24"/>
          <p:cNvCxnSpPr>
            <a:stCxn id="243" idx="2"/>
            <a:endCxn id="242" idx="1"/>
          </p:cNvCxnSpPr>
          <p:nvPr/>
        </p:nvCxnSpPr>
        <p:spPr>
          <a:xfrm flipH="1" rot="-5400000">
            <a:off x="5404647" y="2224150"/>
            <a:ext cx="406800" cy="2072100"/>
          </a:xfrm>
          <a:prstGeom prst="curvedConnector2">
            <a:avLst/>
          </a:prstGeom>
          <a:noFill/>
          <a:ln cap="flat" cmpd="sng" w="9525">
            <a:solidFill>
              <a:schemeClr val="dk2"/>
            </a:solidFill>
            <a:prstDash val="solid"/>
            <a:round/>
            <a:headEnd len="med" w="med" type="none"/>
            <a:tailEnd len="med" w="med" type="stealth"/>
          </a:ln>
        </p:spPr>
      </p:cxnSp>
      <p:sp>
        <p:nvSpPr>
          <p:cNvPr id="251" name="Google Shape;251;p24"/>
          <p:cNvSpPr txBox="1"/>
          <p:nvPr/>
        </p:nvSpPr>
        <p:spPr>
          <a:xfrm>
            <a:off x="4902900" y="3410511"/>
            <a:ext cx="17412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With randomisa</a:t>
            </a:r>
            <a:r>
              <a:rPr lang="en" sz="900"/>
              <a:t>tion</a:t>
            </a:r>
            <a:r>
              <a:rPr lang="en" sz="900"/>
              <a:t> and minor weight to white edges</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pSp>
        <p:nvGrpSpPr>
          <p:cNvPr id="256" name="Google Shape;256;p25"/>
          <p:cNvGrpSpPr/>
          <p:nvPr/>
        </p:nvGrpSpPr>
        <p:grpSpPr>
          <a:xfrm>
            <a:off x="395100" y="0"/>
            <a:ext cx="8748900" cy="536200"/>
            <a:chOff x="395100" y="0"/>
            <a:chExt cx="8748900" cy="536200"/>
          </a:xfrm>
        </p:grpSpPr>
        <p:sp>
          <p:nvSpPr>
            <p:cNvPr id="257" name="Google Shape;257;p25"/>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258" name="Google Shape;258;p25"/>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
        <p:nvSpPr>
          <p:cNvPr id="259" name="Google Shape;259;p25"/>
          <p:cNvSpPr txBox="1"/>
          <p:nvPr/>
        </p:nvSpPr>
        <p:spPr>
          <a:xfrm>
            <a:off x="-49400" y="4783625"/>
            <a:ext cx="8601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Results</a:t>
            </a:r>
            <a:r>
              <a:rPr b="1" lang="en">
                <a:solidFill>
                  <a:srgbClr val="434343"/>
                </a:solidFill>
                <a:latin typeface="Quicksand"/>
                <a:ea typeface="Quicksand"/>
                <a:cs typeface="Quicksand"/>
                <a:sym typeface="Quicksand"/>
              </a:rPr>
              <a:t> </a:t>
            </a:r>
            <a:endParaRPr b="1">
              <a:solidFill>
                <a:srgbClr val="434343"/>
              </a:solidFill>
              <a:latin typeface="Quicksand"/>
              <a:ea typeface="Quicksand"/>
              <a:cs typeface="Quicksand"/>
              <a:sym typeface="Quicksand"/>
            </a:endParaRPr>
          </a:p>
        </p:txBody>
      </p:sp>
      <p:sp>
        <p:nvSpPr>
          <p:cNvPr id="260" name="Google Shape;260;p25"/>
          <p:cNvSpPr txBox="1"/>
          <p:nvPr/>
        </p:nvSpPr>
        <p:spPr>
          <a:xfrm>
            <a:off x="1245993" y="735944"/>
            <a:ext cx="819300" cy="227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ṅṅ</a:t>
            </a:r>
            <a:endParaRPr>
              <a:latin typeface="Lato"/>
              <a:ea typeface="Lato"/>
              <a:cs typeface="Lato"/>
              <a:sym typeface="Lato"/>
            </a:endParaRPr>
          </a:p>
        </p:txBody>
      </p:sp>
      <p:sp>
        <p:nvSpPr>
          <p:cNvPr id="261" name="Google Shape;261;p25"/>
          <p:cNvSpPr txBox="1"/>
          <p:nvPr/>
        </p:nvSpPr>
        <p:spPr>
          <a:xfrm>
            <a:off x="647933" y="756173"/>
            <a:ext cx="455100" cy="156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62" name="Google Shape;262;p25"/>
          <p:cNvSpPr txBox="1"/>
          <p:nvPr/>
        </p:nvSpPr>
        <p:spPr>
          <a:xfrm>
            <a:off x="1067641" y="801673"/>
            <a:ext cx="166800" cy="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263" name="Google Shape;263;p25"/>
          <p:cNvPicPr preferRelativeResize="0"/>
          <p:nvPr/>
        </p:nvPicPr>
        <p:blipFill>
          <a:blip r:embed="rId3">
            <a:alphaModFix/>
          </a:blip>
          <a:stretch>
            <a:fillRect/>
          </a:stretch>
        </p:blipFill>
        <p:spPr>
          <a:xfrm>
            <a:off x="395100" y="653275"/>
            <a:ext cx="1308484" cy="870975"/>
          </a:xfrm>
          <a:prstGeom prst="rect">
            <a:avLst/>
          </a:prstGeom>
          <a:noFill/>
          <a:ln cap="flat" cmpd="sng" w="9525">
            <a:solidFill>
              <a:srgbClr val="000000"/>
            </a:solidFill>
            <a:prstDash val="solid"/>
            <a:round/>
            <a:headEnd len="sm" w="sm" type="none"/>
            <a:tailEnd len="sm" w="sm" type="none"/>
          </a:ln>
        </p:spPr>
      </p:pic>
      <p:pic>
        <p:nvPicPr>
          <p:cNvPr id="264" name="Google Shape;264;p25"/>
          <p:cNvPicPr preferRelativeResize="0"/>
          <p:nvPr/>
        </p:nvPicPr>
        <p:blipFill>
          <a:blip r:embed="rId4">
            <a:alphaModFix/>
          </a:blip>
          <a:stretch>
            <a:fillRect/>
          </a:stretch>
        </p:blipFill>
        <p:spPr>
          <a:xfrm>
            <a:off x="2208195" y="756178"/>
            <a:ext cx="1581105" cy="741367"/>
          </a:xfrm>
          <a:prstGeom prst="rect">
            <a:avLst/>
          </a:prstGeom>
          <a:noFill/>
          <a:ln cap="flat" cmpd="sng" w="9525">
            <a:solidFill>
              <a:srgbClr val="000000"/>
            </a:solidFill>
            <a:prstDash val="solid"/>
            <a:round/>
            <a:headEnd len="sm" w="sm" type="none"/>
            <a:tailEnd len="sm" w="sm" type="none"/>
          </a:ln>
        </p:spPr>
      </p:pic>
      <p:sp>
        <p:nvSpPr>
          <p:cNvPr id="265" name="Google Shape;265;p25"/>
          <p:cNvSpPr/>
          <p:nvPr/>
        </p:nvSpPr>
        <p:spPr>
          <a:xfrm>
            <a:off x="1745240" y="1049464"/>
            <a:ext cx="455100" cy="1164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25"/>
          <p:cNvPicPr preferRelativeResize="0"/>
          <p:nvPr/>
        </p:nvPicPr>
        <p:blipFill rotWithShape="1">
          <a:blip r:embed="rId5">
            <a:alphaModFix/>
          </a:blip>
          <a:srcRect b="0" l="0" r="53034" t="0"/>
          <a:stretch/>
        </p:blipFill>
        <p:spPr>
          <a:xfrm>
            <a:off x="395100" y="1759360"/>
            <a:ext cx="989193" cy="1091315"/>
          </a:xfrm>
          <a:prstGeom prst="rect">
            <a:avLst/>
          </a:prstGeom>
          <a:noFill/>
          <a:ln cap="flat" cmpd="sng" w="9525">
            <a:solidFill>
              <a:srgbClr val="000000"/>
            </a:solidFill>
            <a:prstDash val="solid"/>
            <a:round/>
            <a:headEnd len="sm" w="sm" type="none"/>
            <a:tailEnd len="sm" w="sm" type="none"/>
          </a:ln>
        </p:spPr>
      </p:pic>
      <p:pic>
        <p:nvPicPr>
          <p:cNvPr id="267" name="Google Shape;267;p25"/>
          <p:cNvPicPr preferRelativeResize="0"/>
          <p:nvPr/>
        </p:nvPicPr>
        <p:blipFill rotWithShape="1">
          <a:blip r:embed="rId5">
            <a:alphaModFix/>
          </a:blip>
          <a:srcRect b="0" l="53034" r="0" t="0"/>
          <a:stretch/>
        </p:blipFill>
        <p:spPr>
          <a:xfrm>
            <a:off x="2036083" y="1736775"/>
            <a:ext cx="989193" cy="1091315"/>
          </a:xfrm>
          <a:prstGeom prst="rect">
            <a:avLst/>
          </a:prstGeom>
          <a:noFill/>
          <a:ln cap="flat" cmpd="sng" w="9525">
            <a:solidFill>
              <a:srgbClr val="000000"/>
            </a:solidFill>
            <a:prstDash val="solid"/>
            <a:round/>
            <a:headEnd len="sm" w="sm" type="none"/>
            <a:tailEnd len="sm" w="sm" type="none"/>
          </a:ln>
        </p:spPr>
      </p:pic>
      <p:sp>
        <p:nvSpPr>
          <p:cNvPr id="268" name="Google Shape;268;p25"/>
          <p:cNvSpPr/>
          <p:nvPr/>
        </p:nvSpPr>
        <p:spPr>
          <a:xfrm>
            <a:off x="1438557" y="2123476"/>
            <a:ext cx="549900" cy="16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5"/>
          <p:cNvPicPr preferRelativeResize="0"/>
          <p:nvPr/>
        </p:nvPicPr>
        <p:blipFill rotWithShape="1">
          <a:blip r:embed="rId6">
            <a:alphaModFix/>
          </a:blip>
          <a:srcRect b="10828" l="51585" r="0" t="22039"/>
          <a:stretch/>
        </p:blipFill>
        <p:spPr>
          <a:xfrm>
            <a:off x="5008689" y="3444100"/>
            <a:ext cx="3116142" cy="1402950"/>
          </a:xfrm>
          <a:prstGeom prst="rect">
            <a:avLst/>
          </a:prstGeom>
          <a:noFill/>
          <a:ln cap="flat" cmpd="sng" w="9525">
            <a:solidFill>
              <a:srgbClr val="000000"/>
            </a:solidFill>
            <a:prstDash val="solid"/>
            <a:round/>
            <a:headEnd len="sm" w="sm" type="none"/>
            <a:tailEnd len="sm" w="sm" type="none"/>
          </a:ln>
        </p:spPr>
      </p:pic>
      <p:pic>
        <p:nvPicPr>
          <p:cNvPr id="270" name="Google Shape;270;p25"/>
          <p:cNvPicPr preferRelativeResize="0"/>
          <p:nvPr/>
        </p:nvPicPr>
        <p:blipFill rotWithShape="1">
          <a:blip r:embed="rId6">
            <a:alphaModFix/>
          </a:blip>
          <a:srcRect b="10821" l="0" r="51585" t="22046"/>
          <a:stretch/>
        </p:blipFill>
        <p:spPr>
          <a:xfrm>
            <a:off x="1019175" y="3444100"/>
            <a:ext cx="3116142" cy="1402950"/>
          </a:xfrm>
          <a:prstGeom prst="rect">
            <a:avLst/>
          </a:prstGeom>
          <a:noFill/>
          <a:ln cap="flat" cmpd="sng" w="9525">
            <a:solidFill>
              <a:srgbClr val="000000"/>
            </a:solidFill>
            <a:prstDash val="solid"/>
            <a:round/>
            <a:headEnd len="sm" w="sm" type="none"/>
            <a:tailEnd len="sm" w="sm" type="none"/>
          </a:ln>
        </p:spPr>
      </p:pic>
      <p:sp>
        <p:nvSpPr>
          <p:cNvPr id="271" name="Google Shape;271;p25"/>
          <p:cNvSpPr/>
          <p:nvPr/>
        </p:nvSpPr>
        <p:spPr>
          <a:xfrm>
            <a:off x="4161737" y="3897340"/>
            <a:ext cx="776400" cy="23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5"/>
          <p:cNvGrpSpPr/>
          <p:nvPr/>
        </p:nvGrpSpPr>
        <p:grpSpPr>
          <a:xfrm>
            <a:off x="4005725" y="865788"/>
            <a:ext cx="4913900" cy="870975"/>
            <a:chOff x="3508225" y="2017213"/>
            <a:chExt cx="4913900" cy="870975"/>
          </a:xfrm>
        </p:grpSpPr>
        <p:pic>
          <p:nvPicPr>
            <p:cNvPr id="273" name="Google Shape;273;p25"/>
            <p:cNvPicPr preferRelativeResize="0"/>
            <p:nvPr/>
          </p:nvPicPr>
          <p:blipFill rotWithShape="1">
            <a:blip r:embed="rId7">
              <a:alphaModFix/>
            </a:blip>
            <a:srcRect b="10168" l="0" r="51536" t="25638"/>
            <a:stretch/>
          </p:blipFill>
          <p:spPr>
            <a:xfrm>
              <a:off x="3508225" y="2054725"/>
              <a:ext cx="2307550" cy="795950"/>
            </a:xfrm>
            <a:prstGeom prst="rect">
              <a:avLst/>
            </a:prstGeom>
            <a:noFill/>
            <a:ln cap="flat" cmpd="sng" w="9525">
              <a:solidFill>
                <a:srgbClr val="000000"/>
              </a:solidFill>
              <a:prstDash val="solid"/>
              <a:round/>
              <a:headEnd len="sm" w="sm" type="none"/>
              <a:tailEnd len="sm" w="sm" type="none"/>
            </a:ln>
          </p:spPr>
        </p:pic>
        <p:pic>
          <p:nvPicPr>
            <p:cNvPr id="274" name="Google Shape;274;p25"/>
            <p:cNvPicPr preferRelativeResize="0"/>
            <p:nvPr/>
          </p:nvPicPr>
          <p:blipFill rotWithShape="1">
            <a:blip r:embed="rId7">
              <a:alphaModFix/>
            </a:blip>
            <a:srcRect b="10866" l="51536" r="0" t="18894"/>
            <a:stretch/>
          </p:blipFill>
          <p:spPr>
            <a:xfrm>
              <a:off x="6114575" y="2017213"/>
              <a:ext cx="2307550" cy="870975"/>
            </a:xfrm>
            <a:prstGeom prst="rect">
              <a:avLst/>
            </a:prstGeom>
            <a:noFill/>
            <a:ln cap="flat" cmpd="sng" w="9525">
              <a:solidFill>
                <a:srgbClr val="000000"/>
              </a:solidFill>
              <a:prstDash val="solid"/>
              <a:round/>
              <a:headEnd len="sm" w="sm" type="none"/>
              <a:tailEnd len="sm" w="sm" type="none"/>
            </a:ln>
          </p:spPr>
        </p:pic>
        <p:sp>
          <p:nvSpPr>
            <p:cNvPr id="275" name="Google Shape;275;p25"/>
            <p:cNvSpPr/>
            <p:nvPr/>
          </p:nvSpPr>
          <p:spPr>
            <a:xfrm>
              <a:off x="5849800" y="2407775"/>
              <a:ext cx="272700" cy="1608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6" name="Google Shape;276;p25"/>
          <p:cNvPicPr preferRelativeResize="0"/>
          <p:nvPr/>
        </p:nvPicPr>
        <p:blipFill rotWithShape="1">
          <a:blip r:embed="rId8">
            <a:alphaModFix/>
          </a:blip>
          <a:srcRect b="0" l="0" r="52045" t="0"/>
          <a:stretch/>
        </p:blipFill>
        <p:spPr>
          <a:xfrm>
            <a:off x="4572000" y="1967525"/>
            <a:ext cx="1631006" cy="1245825"/>
          </a:xfrm>
          <a:prstGeom prst="rect">
            <a:avLst/>
          </a:prstGeom>
          <a:noFill/>
          <a:ln cap="flat" cmpd="sng" w="9525">
            <a:solidFill>
              <a:srgbClr val="000000"/>
            </a:solidFill>
            <a:prstDash val="solid"/>
            <a:round/>
            <a:headEnd len="sm" w="sm" type="none"/>
            <a:tailEnd len="sm" w="sm" type="none"/>
          </a:ln>
        </p:spPr>
      </p:pic>
      <p:pic>
        <p:nvPicPr>
          <p:cNvPr id="277" name="Google Shape;277;p25"/>
          <p:cNvPicPr preferRelativeResize="0"/>
          <p:nvPr/>
        </p:nvPicPr>
        <p:blipFill rotWithShape="1">
          <a:blip r:embed="rId8">
            <a:alphaModFix/>
          </a:blip>
          <a:srcRect b="0" l="52045" r="0" t="0"/>
          <a:stretch/>
        </p:blipFill>
        <p:spPr>
          <a:xfrm>
            <a:off x="6678419" y="1967525"/>
            <a:ext cx="1631006" cy="1245825"/>
          </a:xfrm>
          <a:prstGeom prst="rect">
            <a:avLst/>
          </a:prstGeom>
          <a:noFill/>
          <a:ln cap="flat" cmpd="sng" w="9525">
            <a:solidFill>
              <a:srgbClr val="000000"/>
            </a:solidFill>
            <a:prstDash val="solid"/>
            <a:round/>
            <a:headEnd len="sm" w="sm" type="none"/>
            <a:tailEnd len="sm" w="sm" type="none"/>
          </a:ln>
        </p:spPr>
      </p:pic>
      <p:sp>
        <p:nvSpPr>
          <p:cNvPr id="278" name="Google Shape;278;p25"/>
          <p:cNvSpPr/>
          <p:nvPr/>
        </p:nvSpPr>
        <p:spPr>
          <a:xfrm>
            <a:off x="6237609" y="2430786"/>
            <a:ext cx="388200" cy="1053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nvSpPr>
        <p:spPr>
          <a:xfrm>
            <a:off x="1275150" y="1232300"/>
            <a:ext cx="6172200" cy="2036100"/>
          </a:xfrm>
          <a:prstGeom prst="rect">
            <a:avLst/>
          </a:prstGeom>
          <a:solidFill>
            <a:srgbClr val="D9D2E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complexity of this approach is same as the complexity of Djikstra’s algorithm.</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Time Complexity : </a:t>
            </a:r>
            <a:r>
              <a:rPr b="1" lang="en">
                <a:latin typeface="Lato"/>
                <a:ea typeface="Lato"/>
                <a:cs typeface="Lato"/>
                <a:sym typeface="Lato"/>
              </a:rPr>
              <a:t>O (H * W * Log( H *  W ) )</a:t>
            </a:r>
            <a:endParaRPr b="1">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Space Complexity : O (H * W)</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This method works on non-slanted Indian handwritings as well as standard fonts of Indian languages.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accuracy of letter segmentation was found to lie in </a:t>
            </a:r>
            <a:r>
              <a:rPr b="1" lang="en">
                <a:latin typeface="Lato"/>
                <a:ea typeface="Lato"/>
                <a:cs typeface="Lato"/>
                <a:sym typeface="Lato"/>
              </a:rPr>
              <a:t>80%-85%</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method fails on letters like ‘ग’ and ‘श’.</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
        <p:nvSpPr>
          <p:cNvPr id="284" name="Google Shape;284;p26"/>
          <p:cNvSpPr txBox="1"/>
          <p:nvPr/>
        </p:nvSpPr>
        <p:spPr>
          <a:xfrm>
            <a:off x="0" y="-72175"/>
            <a:ext cx="9144000" cy="5361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285" name="Google Shape;285;p26"/>
          <p:cNvGrpSpPr/>
          <p:nvPr/>
        </p:nvGrpSpPr>
        <p:grpSpPr>
          <a:xfrm>
            <a:off x="395100" y="0"/>
            <a:ext cx="8748900" cy="536200"/>
            <a:chOff x="395100" y="0"/>
            <a:chExt cx="8748900" cy="536200"/>
          </a:xfrm>
        </p:grpSpPr>
        <p:sp>
          <p:nvSpPr>
            <p:cNvPr id="286" name="Google Shape;286;p26"/>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287" name="Google Shape;287;p26"/>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
        <p:nvSpPr>
          <p:cNvPr id="288" name="Google Shape;288;p26"/>
          <p:cNvSpPr txBox="1"/>
          <p:nvPr/>
        </p:nvSpPr>
        <p:spPr>
          <a:xfrm>
            <a:off x="-49400" y="4783625"/>
            <a:ext cx="2625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Conclusions and</a:t>
            </a:r>
            <a:r>
              <a:rPr b="1" lang="en">
                <a:solidFill>
                  <a:srgbClr val="434343"/>
                </a:solidFill>
                <a:latin typeface="Quicksand"/>
                <a:ea typeface="Quicksand"/>
                <a:cs typeface="Quicksand"/>
                <a:sym typeface="Quicksand"/>
              </a:rPr>
              <a:t> Notes</a:t>
            </a:r>
            <a:endParaRPr b="1">
              <a:solidFill>
                <a:srgbClr val="434343"/>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7"/>
          <p:cNvPicPr preferRelativeResize="0"/>
          <p:nvPr/>
        </p:nvPicPr>
        <p:blipFill>
          <a:blip r:embed="rId3">
            <a:alphaModFix/>
          </a:blip>
          <a:stretch>
            <a:fillRect/>
          </a:stretch>
        </p:blipFill>
        <p:spPr>
          <a:xfrm>
            <a:off x="898450" y="1160651"/>
            <a:ext cx="4377130" cy="1021199"/>
          </a:xfrm>
          <a:prstGeom prst="rect">
            <a:avLst/>
          </a:prstGeom>
          <a:noFill/>
          <a:ln cap="flat" cmpd="sng" w="9525">
            <a:solidFill>
              <a:srgbClr val="000000"/>
            </a:solidFill>
            <a:prstDash val="solid"/>
            <a:round/>
            <a:headEnd len="sm" w="sm" type="none"/>
            <a:tailEnd len="sm" w="sm" type="none"/>
          </a:ln>
        </p:spPr>
      </p:pic>
      <p:pic>
        <p:nvPicPr>
          <p:cNvPr id="294" name="Google Shape;294;p27"/>
          <p:cNvPicPr preferRelativeResize="0"/>
          <p:nvPr/>
        </p:nvPicPr>
        <p:blipFill rotWithShape="1">
          <a:blip r:embed="rId3">
            <a:alphaModFix/>
          </a:blip>
          <a:srcRect b="0" l="82696" r="6019" t="0"/>
          <a:stretch/>
        </p:blipFill>
        <p:spPr>
          <a:xfrm>
            <a:off x="6295393" y="634975"/>
            <a:ext cx="862332" cy="1783050"/>
          </a:xfrm>
          <a:prstGeom prst="rect">
            <a:avLst/>
          </a:prstGeom>
          <a:noFill/>
          <a:ln cap="flat" cmpd="sng" w="9525">
            <a:solidFill>
              <a:srgbClr val="000000"/>
            </a:solidFill>
            <a:prstDash val="solid"/>
            <a:round/>
            <a:headEnd len="sm" w="sm" type="none"/>
            <a:tailEnd len="sm" w="sm" type="none"/>
          </a:ln>
        </p:spPr>
      </p:pic>
      <p:sp>
        <p:nvSpPr>
          <p:cNvPr id="295" name="Google Shape;295;p27"/>
          <p:cNvSpPr/>
          <p:nvPr/>
        </p:nvSpPr>
        <p:spPr>
          <a:xfrm>
            <a:off x="5354318" y="1621783"/>
            <a:ext cx="862200" cy="1899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txBox="1"/>
          <p:nvPr/>
        </p:nvSpPr>
        <p:spPr>
          <a:xfrm>
            <a:off x="0" y="-72175"/>
            <a:ext cx="9144000" cy="5361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297" name="Google Shape;297;p27"/>
          <p:cNvGrpSpPr/>
          <p:nvPr/>
        </p:nvGrpSpPr>
        <p:grpSpPr>
          <a:xfrm>
            <a:off x="395100" y="0"/>
            <a:ext cx="8748900" cy="536200"/>
            <a:chOff x="395100" y="0"/>
            <a:chExt cx="8748900" cy="536200"/>
          </a:xfrm>
        </p:grpSpPr>
        <p:sp>
          <p:nvSpPr>
            <p:cNvPr id="298" name="Google Shape;298;p27"/>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299" name="Google Shape;299;p27"/>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pic>
        <p:nvPicPr>
          <p:cNvPr id="300" name="Google Shape;300;p27"/>
          <p:cNvPicPr preferRelativeResize="0"/>
          <p:nvPr/>
        </p:nvPicPr>
        <p:blipFill>
          <a:blip r:embed="rId4">
            <a:alphaModFix/>
          </a:blip>
          <a:stretch>
            <a:fillRect/>
          </a:stretch>
        </p:blipFill>
        <p:spPr>
          <a:xfrm>
            <a:off x="35975" y="2931550"/>
            <a:ext cx="4746483" cy="1442000"/>
          </a:xfrm>
          <a:prstGeom prst="rect">
            <a:avLst/>
          </a:prstGeom>
          <a:noFill/>
          <a:ln cap="flat" cmpd="sng" w="9525">
            <a:solidFill>
              <a:srgbClr val="000000"/>
            </a:solidFill>
            <a:prstDash val="solid"/>
            <a:round/>
            <a:headEnd len="sm" w="sm" type="none"/>
            <a:tailEnd len="sm" w="sm" type="none"/>
          </a:ln>
        </p:spPr>
      </p:pic>
      <p:pic>
        <p:nvPicPr>
          <p:cNvPr id="301" name="Google Shape;301;p27"/>
          <p:cNvPicPr preferRelativeResize="0"/>
          <p:nvPr/>
        </p:nvPicPr>
        <p:blipFill>
          <a:blip r:embed="rId5">
            <a:alphaModFix/>
          </a:blip>
          <a:stretch>
            <a:fillRect/>
          </a:stretch>
        </p:blipFill>
        <p:spPr>
          <a:xfrm>
            <a:off x="5145347" y="3051217"/>
            <a:ext cx="3958553" cy="1202666"/>
          </a:xfrm>
          <a:prstGeom prst="rect">
            <a:avLst/>
          </a:prstGeom>
          <a:noFill/>
          <a:ln cap="flat" cmpd="sng" w="9525">
            <a:solidFill>
              <a:srgbClr val="000000"/>
            </a:solidFill>
            <a:prstDash val="solid"/>
            <a:round/>
            <a:headEnd len="sm" w="sm" type="none"/>
            <a:tailEnd len="sm" w="sm" type="none"/>
          </a:ln>
        </p:spPr>
      </p:pic>
      <p:sp>
        <p:nvSpPr>
          <p:cNvPr id="302" name="Google Shape;302;p27"/>
          <p:cNvSpPr/>
          <p:nvPr/>
        </p:nvSpPr>
        <p:spPr>
          <a:xfrm>
            <a:off x="4830165" y="3596742"/>
            <a:ext cx="315000" cy="11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txBox="1"/>
          <p:nvPr/>
        </p:nvSpPr>
        <p:spPr>
          <a:xfrm>
            <a:off x="-49400" y="4783625"/>
            <a:ext cx="18792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Some failing results</a:t>
            </a:r>
            <a:endParaRPr b="1">
              <a:solidFill>
                <a:srgbClr val="434343"/>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nvSpPr>
        <p:spPr>
          <a:xfrm>
            <a:off x="1275150" y="1232300"/>
            <a:ext cx="6172200" cy="2348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2000">
                <a:latin typeface="Lato"/>
                <a:ea typeface="Lato"/>
                <a:cs typeface="Lato"/>
                <a:sym typeface="Lato"/>
              </a:rPr>
              <a:t>References for this method</a:t>
            </a:r>
            <a:endParaRPr b="1" sz="2000">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Otsu’s Method : </a:t>
            </a:r>
            <a:r>
              <a:rPr lang="en" sz="1100" u="sng">
                <a:solidFill>
                  <a:schemeClr val="hlink"/>
                </a:solidFill>
                <a:hlinkClick r:id="rId3"/>
              </a:rPr>
              <a:t>https://en.wikipedia.org/wiki/Otsu%27s_method</a:t>
            </a:r>
            <a:endParaRPr>
              <a:latin typeface="Lato"/>
              <a:ea typeface="Lato"/>
              <a:cs typeface="Lato"/>
              <a:sym typeface="Lato"/>
            </a:endParaRPr>
          </a:p>
          <a:p>
            <a:pPr indent="457200" lvl="0" marL="1371600" rtl="0" algn="l">
              <a:spcBef>
                <a:spcPts val="0"/>
              </a:spcBef>
              <a:spcAft>
                <a:spcPts val="0"/>
              </a:spcAft>
              <a:buNone/>
            </a:pPr>
            <a:r>
              <a:rPr lang="en" u="sng">
                <a:solidFill>
                  <a:schemeClr val="hlink"/>
                </a:solidFill>
                <a:latin typeface="Lato"/>
                <a:ea typeface="Lato"/>
                <a:cs typeface="Lato"/>
                <a:sym typeface="Lato"/>
                <a:hlinkClick r:id="rId4"/>
              </a:rPr>
              <a:t>Original Paper</a:t>
            </a:r>
            <a:endParaRPr>
              <a:latin typeface="Lato"/>
              <a:ea typeface="Lato"/>
              <a:cs typeface="Lato"/>
              <a:sym typeface="Lato"/>
            </a:endParaRPr>
          </a:p>
          <a:p>
            <a:pPr indent="457200" lvl="0" marL="13716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Dijkstra’s Algorithm for Shortest Path : </a:t>
            </a:r>
            <a:r>
              <a:rPr lang="en" sz="1100" u="sng">
                <a:solidFill>
                  <a:schemeClr val="hlink"/>
                </a:solidFill>
                <a:hlinkClick r:id="rId5"/>
              </a:rPr>
              <a:t>https://en.wikipedia.org/wiki/Dijkstra%27s_algorithm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*We came up with the main idea of this approach majorly on our own.</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
        <p:nvSpPr>
          <p:cNvPr id="309" name="Google Shape;309;p28"/>
          <p:cNvSpPr txBox="1"/>
          <p:nvPr/>
        </p:nvSpPr>
        <p:spPr>
          <a:xfrm>
            <a:off x="0" y="-72175"/>
            <a:ext cx="9144000" cy="5361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310" name="Google Shape;310;p28"/>
          <p:cNvGrpSpPr/>
          <p:nvPr/>
        </p:nvGrpSpPr>
        <p:grpSpPr>
          <a:xfrm>
            <a:off x="395100" y="0"/>
            <a:ext cx="8748900" cy="536200"/>
            <a:chOff x="395100" y="0"/>
            <a:chExt cx="8748900" cy="536200"/>
          </a:xfrm>
        </p:grpSpPr>
        <p:sp>
          <p:nvSpPr>
            <p:cNvPr id="311" name="Google Shape;311;p28"/>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312" name="Google Shape;312;p28"/>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29"/>
          <p:cNvGrpSpPr/>
          <p:nvPr/>
        </p:nvGrpSpPr>
        <p:grpSpPr>
          <a:xfrm>
            <a:off x="395100" y="0"/>
            <a:ext cx="8748900" cy="536200"/>
            <a:chOff x="395100" y="0"/>
            <a:chExt cx="8748900" cy="536200"/>
          </a:xfrm>
        </p:grpSpPr>
        <p:sp>
          <p:nvSpPr>
            <p:cNvPr id="318" name="Google Shape;318;p29"/>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Quicksand"/>
                  <a:ea typeface="Quicksand"/>
                  <a:cs typeface="Quicksand"/>
                  <a:sym typeface="Quicksand"/>
                </a:rPr>
                <a:t>Zoning Approach with Dynamic Programming Optimisations</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319" name="Google Shape;319;p29"/>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2</a:t>
              </a:r>
              <a:endParaRPr b="1" sz="800">
                <a:latin typeface="Quicksand"/>
                <a:ea typeface="Quicksand"/>
                <a:cs typeface="Quicksand"/>
                <a:sym typeface="Quicksand"/>
              </a:endParaRPr>
            </a:p>
          </p:txBody>
        </p:sp>
      </p:grpSp>
      <p:sp>
        <p:nvSpPr>
          <p:cNvPr id="320" name="Google Shape;320;p29"/>
          <p:cNvSpPr txBox="1"/>
          <p:nvPr/>
        </p:nvSpPr>
        <p:spPr>
          <a:xfrm>
            <a:off x="730350" y="1083800"/>
            <a:ext cx="1019100" cy="240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21" name="Google Shape;321;p29"/>
          <p:cNvSpPr txBox="1"/>
          <p:nvPr/>
        </p:nvSpPr>
        <p:spPr>
          <a:xfrm>
            <a:off x="417425" y="971450"/>
            <a:ext cx="4220700" cy="139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icksand Light"/>
                <a:ea typeface="Quicksand Light"/>
                <a:cs typeface="Quicksand Light"/>
                <a:sym typeface="Quicksand Light"/>
              </a:rPr>
              <a:t>After developing previous approach we decided to explore a simple, more intuitive way to segment Devanagari and alike scripts.</a:t>
            </a:r>
            <a:endParaRPr>
              <a:latin typeface="Quicksand Light"/>
              <a:ea typeface="Quicksand Light"/>
              <a:cs typeface="Quicksand Light"/>
              <a:sym typeface="Quicksand Light"/>
            </a:endParaRPr>
          </a:p>
          <a:p>
            <a:pPr indent="0" lvl="0" marL="0" rtl="0" algn="l">
              <a:spcBef>
                <a:spcPts val="0"/>
              </a:spcBef>
              <a:spcAft>
                <a:spcPts val="0"/>
              </a:spcAft>
              <a:buNone/>
            </a:pPr>
            <a:r>
              <a:t/>
            </a:r>
            <a:endParaRPr>
              <a:latin typeface="Quicksand Light"/>
              <a:ea typeface="Quicksand Light"/>
              <a:cs typeface="Quicksand Light"/>
              <a:sym typeface="Quicksand Light"/>
            </a:endParaRPr>
          </a:p>
          <a:p>
            <a:pPr indent="0" lvl="0" marL="0" rtl="0" algn="l">
              <a:spcBef>
                <a:spcPts val="0"/>
              </a:spcBef>
              <a:spcAft>
                <a:spcPts val="0"/>
              </a:spcAft>
              <a:buNone/>
            </a:pPr>
            <a:r>
              <a:rPr lang="en">
                <a:latin typeface="Quicksand Light"/>
                <a:ea typeface="Quicksand Light"/>
                <a:cs typeface="Quicksand Light"/>
                <a:sym typeface="Quicksand Light"/>
              </a:rPr>
              <a:t>For this method , our major </a:t>
            </a:r>
            <a:r>
              <a:rPr b="1" lang="en">
                <a:latin typeface="Quicksand"/>
                <a:ea typeface="Quicksand"/>
                <a:cs typeface="Quicksand"/>
                <a:sym typeface="Quicksand"/>
              </a:rPr>
              <a:t>focus was on typed text.</a:t>
            </a:r>
            <a:endParaRPr b="1">
              <a:latin typeface="Quicksand"/>
              <a:ea typeface="Quicksand"/>
              <a:cs typeface="Quicksand"/>
              <a:sym typeface="Quicksand"/>
            </a:endParaRPr>
          </a:p>
        </p:txBody>
      </p:sp>
      <p:sp>
        <p:nvSpPr>
          <p:cNvPr id="322" name="Google Shape;322;p29"/>
          <p:cNvSpPr txBox="1"/>
          <p:nvPr/>
        </p:nvSpPr>
        <p:spPr>
          <a:xfrm>
            <a:off x="417425" y="2571750"/>
            <a:ext cx="4308900" cy="139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Quicksand"/>
                <a:ea typeface="Quicksand"/>
                <a:cs typeface="Quicksand"/>
                <a:sym typeface="Quicksand"/>
              </a:rPr>
              <a:t>What is Zoning Method?</a:t>
            </a:r>
            <a:endParaRPr b="1" sz="1900">
              <a:latin typeface="Quicksand"/>
              <a:ea typeface="Quicksand"/>
              <a:cs typeface="Quicksand"/>
              <a:sym typeface="Quicksand"/>
            </a:endParaRPr>
          </a:p>
          <a:p>
            <a:pPr indent="0" lvl="0" marL="0" rtl="0" algn="ctr">
              <a:spcBef>
                <a:spcPts val="0"/>
              </a:spcBef>
              <a:spcAft>
                <a:spcPts val="0"/>
              </a:spcAft>
              <a:buNone/>
            </a:pPr>
            <a:r>
              <a:t/>
            </a:r>
            <a:endParaRPr>
              <a:latin typeface="Quicksand Light"/>
              <a:ea typeface="Quicksand Light"/>
              <a:cs typeface="Quicksand Light"/>
              <a:sym typeface="Quicksand Light"/>
            </a:endParaRPr>
          </a:p>
          <a:p>
            <a:pPr indent="0" lvl="0" marL="0" rtl="0" algn="ctr">
              <a:lnSpc>
                <a:spcPct val="115000"/>
              </a:lnSpc>
              <a:spcBef>
                <a:spcPts val="0"/>
              </a:spcBef>
              <a:spcAft>
                <a:spcPts val="0"/>
              </a:spcAft>
              <a:buNone/>
            </a:pPr>
            <a:r>
              <a:rPr lang="en" sz="1200">
                <a:latin typeface="Quicksand Light"/>
                <a:ea typeface="Quicksand Light"/>
                <a:cs typeface="Quicksand Light"/>
                <a:sym typeface="Quicksand Light"/>
              </a:rPr>
              <a:t>A basic zoning method involves creating horizontal zones and then segment the text by joining nearby vertical pixel bars with no black pixels. </a:t>
            </a:r>
            <a:endParaRPr sz="1500">
              <a:latin typeface="Quicksand Light"/>
              <a:ea typeface="Quicksand Light"/>
              <a:cs typeface="Quicksand Light"/>
              <a:sym typeface="Quicksand Light"/>
            </a:endParaRPr>
          </a:p>
        </p:txBody>
      </p:sp>
      <p:pic>
        <p:nvPicPr>
          <p:cNvPr id="323" name="Google Shape;323;p29"/>
          <p:cNvPicPr preferRelativeResize="0"/>
          <p:nvPr/>
        </p:nvPicPr>
        <p:blipFill rotWithShape="1">
          <a:blip r:embed="rId3">
            <a:alphaModFix/>
          </a:blip>
          <a:srcRect b="27365" l="2537" r="8104" t="24522"/>
          <a:stretch/>
        </p:blipFill>
        <p:spPr>
          <a:xfrm>
            <a:off x="5247588" y="575025"/>
            <a:ext cx="3273876" cy="1111175"/>
          </a:xfrm>
          <a:prstGeom prst="rect">
            <a:avLst/>
          </a:prstGeom>
          <a:noFill/>
          <a:ln cap="flat" cmpd="sng" w="9525">
            <a:solidFill>
              <a:srgbClr val="000000"/>
            </a:solidFill>
            <a:prstDash val="solid"/>
            <a:round/>
            <a:headEnd len="sm" w="sm" type="none"/>
            <a:tailEnd len="sm" w="sm" type="none"/>
          </a:ln>
        </p:spPr>
      </p:pic>
      <p:pic>
        <p:nvPicPr>
          <p:cNvPr id="324" name="Google Shape;324;p29"/>
          <p:cNvPicPr preferRelativeResize="0"/>
          <p:nvPr/>
        </p:nvPicPr>
        <p:blipFill rotWithShape="1">
          <a:blip r:embed="rId4">
            <a:alphaModFix/>
          </a:blip>
          <a:srcRect b="27401" l="0" r="10642" t="28339"/>
          <a:stretch/>
        </p:blipFill>
        <p:spPr>
          <a:xfrm>
            <a:off x="5247588" y="2145422"/>
            <a:ext cx="3273876" cy="1022203"/>
          </a:xfrm>
          <a:prstGeom prst="rect">
            <a:avLst/>
          </a:prstGeom>
          <a:noFill/>
          <a:ln>
            <a:noFill/>
          </a:ln>
        </p:spPr>
      </p:pic>
      <p:sp>
        <p:nvSpPr>
          <p:cNvPr id="325" name="Google Shape;325;p29"/>
          <p:cNvSpPr/>
          <p:nvPr/>
        </p:nvSpPr>
        <p:spPr>
          <a:xfrm>
            <a:off x="6448474" y="1715374"/>
            <a:ext cx="164400" cy="40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txBox="1"/>
          <p:nvPr/>
        </p:nvSpPr>
        <p:spPr>
          <a:xfrm>
            <a:off x="6612866" y="1734599"/>
            <a:ext cx="1351200" cy="2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Create horizontal zones</a:t>
            </a:r>
            <a:endParaRPr sz="900">
              <a:latin typeface="Lato"/>
              <a:ea typeface="Lato"/>
              <a:cs typeface="Lato"/>
              <a:sym typeface="Lato"/>
            </a:endParaRPr>
          </a:p>
        </p:txBody>
      </p:sp>
      <p:sp>
        <p:nvSpPr>
          <p:cNvPr id="327" name="Google Shape;327;p29"/>
          <p:cNvSpPr txBox="1"/>
          <p:nvPr/>
        </p:nvSpPr>
        <p:spPr>
          <a:xfrm>
            <a:off x="5891194" y="1715374"/>
            <a:ext cx="1029300" cy="2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Remove header</a:t>
            </a:r>
            <a:endParaRPr sz="1000">
              <a:latin typeface="Lato"/>
              <a:ea typeface="Lato"/>
              <a:cs typeface="Lato"/>
              <a:sym typeface="Lato"/>
            </a:endParaRPr>
          </a:p>
        </p:txBody>
      </p:sp>
      <p:pic>
        <p:nvPicPr>
          <p:cNvPr id="328" name="Google Shape;328;p29"/>
          <p:cNvPicPr preferRelativeResize="0"/>
          <p:nvPr/>
        </p:nvPicPr>
        <p:blipFill rotWithShape="1">
          <a:blip r:embed="rId5">
            <a:alphaModFix/>
          </a:blip>
          <a:srcRect b="28795" l="0" r="11016" t="28956"/>
          <a:stretch/>
        </p:blipFill>
        <p:spPr>
          <a:xfrm>
            <a:off x="5191427" y="3708625"/>
            <a:ext cx="3712824" cy="1111175"/>
          </a:xfrm>
          <a:prstGeom prst="rect">
            <a:avLst/>
          </a:prstGeom>
          <a:noFill/>
          <a:ln cap="flat" cmpd="sng" w="9525">
            <a:solidFill>
              <a:srgbClr val="000000"/>
            </a:solidFill>
            <a:prstDash val="solid"/>
            <a:round/>
            <a:headEnd len="sm" w="sm" type="none"/>
            <a:tailEnd len="sm" w="sm" type="none"/>
          </a:ln>
        </p:spPr>
      </p:pic>
      <p:sp>
        <p:nvSpPr>
          <p:cNvPr id="329" name="Google Shape;329;p29"/>
          <p:cNvSpPr/>
          <p:nvPr/>
        </p:nvSpPr>
        <p:spPr>
          <a:xfrm>
            <a:off x="6499750" y="3170075"/>
            <a:ext cx="164400" cy="536100"/>
          </a:xfrm>
          <a:prstGeom prst="down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txBox="1"/>
          <p:nvPr/>
        </p:nvSpPr>
        <p:spPr>
          <a:xfrm>
            <a:off x="6543775" y="3237725"/>
            <a:ext cx="16611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Optimal Sequence of vertical bars for segmentation</a:t>
            </a:r>
            <a:endParaRPr sz="7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336" name="Google Shape;336;p30"/>
          <p:cNvGrpSpPr/>
          <p:nvPr/>
        </p:nvGrpSpPr>
        <p:grpSpPr>
          <a:xfrm>
            <a:off x="395100" y="0"/>
            <a:ext cx="8748900" cy="536200"/>
            <a:chOff x="395100" y="0"/>
            <a:chExt cx="8748900" cy="536200"/>
          </a:xfrm>
        </p:grpSpPr>
        <p:sp>
          <p:nvSpPr>
            <p:cNvPr id="337" name="Google Shape;337;p30"/>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Quicksand"/>
                  <a:ea typeface="Quicksand"/>
                  <a:cs typeface="Quicksand"/>
                  <a:sym typeface="Quicksand"/>
                </a:rPr>
                <a:t>Zoning Approach with Dynamic Programming Optimisations</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338" name="Google Shape;338;p30"/>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2</a:t>
              </a:r>
              <a:endParaRPr b="1" sz="800">
                <a:latin typeface="Quicksand"/>
                <a:ea typeface="Quicksand"/>
                <a:cs typeface="Quicksand"/>
                <a:sym typeface="Quicksand"/>
              </a:endParaRPr>
            </a:p>
          </p:txBody>
        </p:sp>
      </p:grpSp>
      <p:sp>
        <p:nvSpPr>
          <p:cNvPr id="339" name="Google Shape;339;p30"/>
          <p:cNvSpPr txBox="1"/>
          <p:nvPr/>
        </p:nvSpPr>
        <p:spPr>
          <a:xfrm>
            <a:off x="160650" y="746775"/>
            <a:ext cx="4878600" cy="1548600"/>
          </a:xfrm>
          <a:prstGeom prst="rect">
            <a:avLst/>
          </a:prstGeom>
          <a:solidFill>
            <a:srgbClr val="D9D2E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Naive solution involves checking for all possible paths, which will result in exponential time complexity overall. </a:t>
            </a:r>
            <a:br>
              <a:rPr lang="en">
                <a:latin typeface="Lato"/>
                <a:ea typeface="Lato"/>
                <a:cs typeface="Lato"/>
                <a:sym typeface="Lato"/>
              </a:rPr>
            </a:b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The solution to this is taking into use the presence of dead ends and keep marking the reverse reachable pixel as unreachable.</a:t>
            </a:r>
            <a:endParaRPr b="1">
              <a:latin typeface="Lato"/>
              <a:ea typeface="Lato"/>
              <a:cs typeface="Lato"/>
              <a:sym typeface="Lato"/>
            </a:endParaRPr>
          </a:p>
        </p:txBody>
      </p:sp>
      <p:pic>
        <p:nvPicPr>
          <p:cNvPr id="340" name="Google Shape;340;p30"/>
          <p:cNvPicPr preferRelativeResize="0"/>
          <p:nvPr/>
        </p:nvPicPr>
        <p:blipFill>
          <a:blip r:embed="rId3">
            <a:alphaModFix/>
          </a:blip>
          <a:stretch>
            <a:fillRect/>
          </a:stretch>
        </p:blipFill>
        <p:spPr>
          <a:xfrm>
            <a:off x="361250" y="2342600"/>
            <a:ext cx="3222125" cy="2387025"/>
          </a:xfrm>
          <a:prstGeom prst="rect">
            <a:avLst/>
          </a:prstGeom>
          <a:noFill/>
          <a:ln cap="flat" cmpd="sng" w="9525">
            <a:solidFill>
              <a:srgbClr val="000000"/>
            </a:solidFill>
            <a:prstDash val="solid"/>
            <a:round/>
            <a:headEnd len="sm" w="sm" type="none"/>
            <a:tailEnd len="sm" w="sm" type="none"/>
          </a:ln>
        </p:spPr>
      </p:pic>
      <p:sp>
        <p:nvSpPr>
          <p:cNvPr id="341" name="Google Shape;341;p30"/>
          <p:cNvSpPr txBox="1"/>
          <p:nvPr/>
        </p:nvSpPr>
        <p:spPr>
          <a:xfrm>
            <a:off x="831163" y="4654550"/>
            <a:ext cx="27522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Example of Dead-end</a:t>
            </a:r>
            <a:endParaRPr>
              <a:latin typeface="Lato"/>
              <a:ea typeface="Lato"/>
              <a:cs typeface="Lato"/>
              <a:sym typeface="Lato"/>
            </a:endParaRPr>
          </a:p>
        </p:txBody>
      </p:sp>
      <p:sp>
        <p:nvSpPr>
          <p:cNvPr id="342" name="Google Shape;342;p30"/>
          <p:cNvSpPr txBox="1"/>
          <p:nvPr/>
        </p:nvSpPr>
        <p:spPr>
          <a:xfrm>
            <a:off x="5544875" y="1011575"/>
            <a:ext cx="21825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43" name="Google Shape;343;p30"/>
          <p:cNvSpPr txBox="1"/>
          <p:nvPr/>
        </p:nvSpPr>
        <p:spPr>
          <a:xfrm>
            <a:off x="5304150" y="1239750"/>
            <a:ext cx="3450300" cy="2664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latin typeface="Quicksand"/>
                <a:ea typeface="Quicksand"/>
                <a:cs typeface="Quicksand"/>
                <a:sym typeface="Quicksand"/>
              </a:rPr>
              <a:t>Terminologies</a:t>
            </a:r>
            <a:endParaRPr b="1" sz="1800" u="sng">
              <a:latin typeface="Quicksand"/>
              <a:ea typeface="Quicksand"/>
              <a:cs typeface="Quicksand"/>
              <a:sym typeface="Quicksand"/>
            </a:endParaRPr>
          </a:p>
          <a:p>
            <a:pPr indent="0" lvl="0" marL="457200" rtl="0" algn="l">
              <a:spcBef>
                <a:spcPts val="0"/>
              </a:spcBef>
              <a:spcAft>
                <a:spcPts val="0"/>
              </a:spcAft>
              <a:buNone/>
            </a:pPr>
            <a:r>
              <a:t/>
            </a:r>
            <a:endParaRPr u="sng">
              <a:latin typeface="Quicksand Light"/>
              <a:ea typeface="Quicksand Light"/>
              <a:cs typeface="Quicksand Light"/>
              <a:sym typeface="Quicksand Light"/>
            </a:endParaRPr>
          </a:p>
          <a:p>
            <a:pPr indent="-317500" lvl="0" marL="457200" rtl="0" algn="l">
              <a:spcBef>
                <a:spcPts val="0"/>
              </a:spcBef>
              <a:spcAft>
                <a:spcPts val="0"/>
              </a:spcAft>
              <a:buSzPts val="1400"/>
              <a:buFont typeface="Quicksand Light"/>
              <a:buChar char="●"/>
            </a:pPr>
            <a:r>
              <a:rPr lang="en" u="sng">
                <a:latin typeface="Quicksand Light"/>
                <a:ea typeface="Quicksand Light"/>
                <a:cs typeface="Quicksand Light"/>
                <a:sym typeface="Quicksand Light"/>
              </a:rPr>
              <a:t>Dead End </a:t>
            </a:r>
            <a:r>
              <a:rPr lang="en">
                <a:latin typeface="Quicksand Light"/>
                <a:ea typeface="Quicksand Light"/>
                <a:cs typeface="Quicksand Light"/>
                <a:sym typeface="Quicksand Light"/>
              </a:rPr>
              <a:t>: A pixel from which no further white bar can be reached within specified limit of horizontal deviation.</a:t>
            </a:r>
            <a:endParaRPr>
              <a:latin typeface="Quicksand Light"/>
              <a:ea typeface="Quicksand Light"/>
              <a:cs typeface="Quicksand Light"/>
              <a:sym typeface="Quicksand Light"/>
            </a:endParaRPr>
          </a:p>
          <a:p>
            <a:pPr indent="0" lvl="0" marL="457200" rtl="0" algn="l">
              <a:spcBef>
                <a:spcPts val="0"/>
              </a:spcBef>
              <a:spcAft>
                <a:spcPts val="0"/>
              </a:spcAft>
              <a:buNone/>
            </a:pPr>
            <a:r>
              <a:t/>
            </a:r>
            <a:endParaRPr>
              <a:latin typeface="Quicksand Light"/>
              <a:ea typeface="Quicksand Light"/>
              <a:cs typeface="Quicksand Light"/>
              <a:sym typeface="Quicksand Light"/>
            </a:endParaRPr>
          </a:p>
          <a:p>
            <a:pPr indent="-317500" lvl="0" marL="457200" rtl="0" algn="l">
              <a:spcBef>
                <a:spcPts val="0"/>
              </a:spcBef>
              <a:spcAft>
                <a:spcPts val="0"/>
              </a:spcAft>
              <a:buSzPts val="1400"/>
              <a:buFont typeface="Quicksand Light"/>
              <a:buChar char="●"/>
            </a:pPr>
            <a:r>
              <a:rPr lang="en" u="sng">
                <a:latin typeface="Quicksand Light"/>
                <a:ea typeface="Quicksand Light"/>
                <a:cs typeface="Quicksand Light"/>
                <a:sym typeface="Quicksand Light"/>
              </a:rPr>
              <a:t>Unreachable Bars</a:t>
            </a:r>
            <a:r>
              <a:rPr lang="en">
                <a:latin typeface="Quicksand Light"/>
                <a:ea typeface="Quicksand Light"/>
                <a:cs typeface="Quicksand Light"/>
                <a:sym typeface="Quicksand Light"/>
              </a:rPr>
              <a:t>: A vertical bar which will surely eventually lead to a dead end or those bars which are anyway unreachable. </a:t>
            </a:r>
            <a:endParaRPr>
              <a:latin typeface="Quicksand Light"/>
              <a:ea typeface="Quicksand Light"/>
              <a:cs typeface="Quicksand Light"/>
              <a:sym typeface="Quicksan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349" name="Google Shape;349;p31"/>
          <p:cNvGrpSpPr/>
          <p:nvPr/>
        </p:nvGrpSpPr>
        <p:grpSpPr>
          <a:xfrm>
            <a:off x="395100" y="0"/>
            <a:ext cx="8748900" cy="536200"/>
            <a:chOff x="395100" y="0"/>
            <a:chExt cx="8748900" cy="536200"/>
          </a:xfrm>
        </p:grpSpPr>
        <p:sp>
          <p:nvSpPr>
            <p:cNvPr id="350" name="Google Shape;350;p31"/>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Quicksand"/>
                  <a:ea typeface="Quicksand"/>
                  <a:cs typeface="Quicksand"/>
                  <a:sym typeface="Quicksand"/>
                </a:rPr>
                <a:t>Zoning Approach with Dynamic Programming Optimisations</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351" name="Google Shape;351;p31"/>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2</a:t>
              </a:r>
              <a:endParaRPr b="1" sz="800">
                <a:latin typeface="Quicksand"/>
                <a:ea typeface="Quicksand"/>
                <a:cs typeface="Quicksand"/>
                <a:sym typeface="Quicksand"/>
              </a:endParaRPr>
            </a:p>
          </p:txBody>
        </p:sp>
      </p:grpSp>
      <p:sp>
        <p:nvSpPr>
          <p:cNvPr id="352" name="Google Shape;352;p31"/>
          <p:cNvSpPr txBox="1"/>
          <p:nvPr/>
        </p:nvSpPr>
        <p:spPr>
          <a:xfrm>
            <a:off x="5544875" y="1011575"/>
            <a:ext cx="21825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353" name="Google Shape;353;p31"/>
          <p:cNvPicPr preferRelativeResize="0"/>
          <p:nvPr/>
        </p:nvPicPr>
        <p:blipFill rotWithShape="1">
          <a:blip r:embed="rId3">
            <a:alphaModFix/>
          </a:blip>
          <a:srcRect b="13269" l="4688" r="3745" t="11762"/>
          <a:stretch/>
        </p:blipFill>
        <p:spPr>
          <a:xfrm>
            <a:off x="525925" y="3250300"/>
            <a:ext cx="3827550" cy="1299925"/>
          </a:xfrm>
          <a:prstGeom prst="rect">
            <a:avLst/>
          </a:prstGeom>
          <a:noFill/>
          <a:ln cap="flat" cmpd="sng" w="9525">
            <a:solidFill>
              <a:srgbClr val="000000"/>
            </a:solidFill>
            <a:prstDash val="solid"/>
            <a:round/>
            <a:headEnd len="sm" w="sm" type="none"/>
            <a:tailEnd len="sm" w="sm" type="none"/>
          </a:ln>
        </p:spPr>
      </p:pic>
      <p:sp>
        <p:nvSpPr>
          <p:cNvPr id="354" name="Google Shape;354;p31"/>
          <p:cNvSpPr txBox="1"/>
          <p:nvPr/>
        </p:nvSpPr>
        <p:spPr>
          <a:xfrm>
            <a:off x="525925" y="4645775"/>
            <a:ext cx="40200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Image matrix after marking all unreachable pixels</a:t>
            </a:r>
            <a:endParaRPr>
              <a:latin typeface="Lato"/>
              <a:ea typeface="Lato"/>
              <a:cs typeface="Lato"/>
              <a:sym typeface="Lato"/>
            </a:endParaRPr>
          </a:p>
        </p:txBody>
      </p:sp>
      <p:sp>
        <p:nvSpPr>
          <p:cNvPr id="355" name="Google Shape;355;p31"/>
          <p:cNvSpPr txBox="1"/>
          <p:nvPr/>
        </p:nvSpPr>
        <p:spPr>
          <a:xfrm>
            <a:off x="417425" y="907250"/>
            <a:ext cx="3105300" cy="20220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spcBef>
                <a:spcPts val="0"/>
              </a:spcBef>
              <a:spcAft>
                <a:spcPts val="0"/>
              </a:spcAft>
              <a:buNone/>
            </a:pPr>
            <a:r>
              <a:rPr b="1" lang="en" sz="1600" u="sng">
                <a:latin typeface="Lato"/>
                <a:ea typeface="Lato"/>
                <a:cs typeface="Lato"/>
                <a:sym typeface="Lato"/>
              </a:rPr>
              <a:t>Abstract for the DP</a:t>
            </a:r>
            <a:endParaRPr b="1" sz="1600" u="sng">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Initially all nodes are marked unreachable except for white pixels in the topmost row.</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Inside dp, for a reachable pixel, we mark all white pixels in the next zone in the offset range as reachable and we store the count of these reachable pixels in the next zone.  </a:t>
            </a:r>
            <a:endParaRPr>
              <a:latin typeface="Lato"/>
              <a:ea typeface="Lato"/>
              <a:cs typeface="Lato"/>
              <a:sym typeface="Lato"/>
            </a:endParaRPr>
          </a:p>
        </p:txBody>
      </p:sp>
      <p:sp>
        <p:nvSpPr>
          <p:cNvPr id="356" name="Google Shape;356;p31"/>
          <p:cNvSpPr txBox="1"/>
          <p:nvPr/>
        </p:nvSpPr>
        <p:spPr>
          <a:xfrm>
            <a:off x="4684225" y="935450"/>
            <a:ext cx="3351300" cy="21303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b="1" lang="en" sz="1700" u="sng">
                <a:latin typeface="Lato"/>
                <a:ea typeface="Lato"/>
                <a:cs typeface="Lato"/>
                <a:sym typeface="Lato"/>
              </a:rPr>
              <a:t>Abstract for backtracking</a:t>
            </a:r>
            <a:endParaRPr b="1" sz="1700" u="sng">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there are no reachable pixels in the next zone from any pixel, it means it’s a dead end so we mark the pixel unreachable. Then we backtrack recursively to the upper zone and decrement their count of reachable pixels. If this count hits zero, this is again a dead end and process continues.</a:t>
            </a:r>
            <a:endParaRPr>
              <a:latin typeface="Lato"/>
              <a:ea typeface="Lato"/>
              <a:cs typeface="Lato"/>
              <a:sym typeface="Lato"/>
            </a:endParaRPr>
          </a:p>
        </p:txBody>
      </p:sp>
      <p:sp>
        <p:nvSpPr>
          <p:cNvPr id="357" name="Google Shape;357;p31"/>
          <p:cNvSpPr txBox="1"/>
          <p:nvPr/>
        </p:nvSpPr>
        <p:spPr>
          <a:xfrm>
            <a:off x="4684225" y="3154275"/>
            <a:ext cx="3500400" cy="20220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spcBef>
                <a:spcPts val="0"/>
              </a:spcBef>
              <a:spcAft>
                <a:spcPts val="0"/>
              </a:spcAft>
              <a:buNone/>
            </a:pPr>
            <a:r>
              <a:rPr b="1" lang="en" sz="1800" u="sng">
                <a:latin typeface="Lato"/>
                <a:ea typeface="Lato"/>
                <a:cs typeface="Lato"/>
                <a:sym typeface="Lato"/>
              </a:rPr>
              <a:t>Complexity Analysis</a:t>
            </a:r>
            <a:endParaRPr b="1" sz="1800" u="sng">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H</a:t>
            </a:r>
            <a:r>
              <a:rPr baseline="-25000" lang="en">
                <a:latin typeface="Lato"/>
                <a:ea typeface="Lato"/>
                <a:cs typeface="Lato"/>
                <a:sym typeface="Lato"/>
              </a:rPr>
              <a:t>z</a:t>
            </a:r>
            <a:r>
              <a:rPr lang="en">
                <a:latin typeface="Lato"/>
                <a:ea typeface="Lato"/>
                <a:cs typeface="Lato"/>
                <a:sym typeface="Lato"/>
              </a:rPr>
              <a:t> is the width of a zone, then this algorithm requires O(W (H/H</a:t>
            </a:r>
            <a:r>
              <a:rPr baseline="-25000" lang="en">
                <a:latin typeface="Lato"/>
                <a:ea typeface="Lato"/>
                <a:cs typeface="Lato"/>
                <a:sym typeface="Lato"/>
              </a:rPr>
              <a:t>z</a:t>
            </a:r>
            <a:r>
              <a:rPr lang="en">
                <a:latin typeface="Lato"/>
                <a:ea typeface="Lato"/>
                <a:cs typeface="Lato"/>
                <a:sym typeface="Lato"/>
              </a:rPr>
              <a:t>) (2 *offset)) =</a:t>
            </a:r>
            <a:r>
              <a:rPr i="1" lang="en">
                <a:latin typeface="Lato"/>
                <a:ea typeface="Lato"/>
                <a:cs typeface="Lato"/>
                <a:sym typeface="Lato"/>
              </a:rPr>
              <a:t>O(HWC)</a:t>
            </a:r>
            <a:r>
              <a:rPr lang="en">
                <a:latin typeface="Lato"/>
                <a:ea typeface="Lato"/>
                <a:cs typeface="Lato"/>
                <a:sym typeface="Lato"/>
              </a:rPr>
              <a:t> computations,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where  </a:t>
            </a:r>
            <a:r>
              <a:rPr i="1" lang="en">
                <a:latin typeface="Lato"/>
                <a:ea typeface="Lato"/>
                <a:cs typeface="Lato"/>
                <a:sym typeface="Lato"/>
              </a:rPr>
              <a:t>C = </a:t>
            </a:r>
            <a:r>
              <a:rPr i="1" lang="en">
                <a:latin typeface="Lato"/>
                <a:ea typeface="Lato"/>
                <a:cs typeface="Lato"/>
                <a:sym typeface="Lato"/>
              </a:rPr>
              <a:t>(2 * offset / H</a:t>
            </a:r>
            <a:r>
              <a:rPr baseline="-25000" i="1" lang="en">
                <a:latin typeface="Lato"/>
                <a:ea typeface="Lato"/>
                <a:cs typeface="Lato"/>
                <a:sym typeface="Lato"/>
              </a:rPr>
              <a:t>z</a:t>
            </a:r>
            <a:r>
              <a:rPr i="1" lang="en">
                <a:latin typeface="Lato"/>
                <a:ea typeface="Lato"/>
                <a:cs typeface="Lato"/>
                <a:sym typeface="Lato"/>
              </a:rPr>
              <a:t>)</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For a standard 128-200 heighted pixel,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a:t>
            </a:r>
            <a:r>
              <a:rPr baseline="-25000" lang="en">
                <a:latin typeface="Lato"/>
                <a:ea typeface="Lato"/>
                <a:cs typeface="Lato"/>
                <a:sym typeface="Lato"/>
              </a:rPr>
              <a:t>z</a:t>
            </a:r>
            <a:r>
              <a:rPr lang="en">
                <a:latin typeface="Lato"/>
                <a:ea typeface="Lato"/>
                <a:cs typeface="Lato"/>
                <a:sym typeface="Lato"/>
              </a:rPr>
              <a:t> ~ 2.5 and offset = 10  so C &lt; 10.</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Time Complexity : O(HW)</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5931625" y="178000"/>
            <a:ext cx="3046200" cy="97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000000"/>
                </a:solidFill>
              </a:rPr>
              <a:t>The Problem</a:t>
            </a:r>
            <a:endParaRPr>
              <a:solidFill>
                <a:srgbClr val="000000"/>
              </a:solidFill>
            </a:endParaRPr>
          </a:p>
        </p:txBody>
      </p:sp>
      <p:sp>
        <p:nvSpPr>
          <p:cNvPr id="96" name="Google Shape;96;p14"/>
          <p:cNvSpPr txBox="1"/>
          <p:nvPr/>
        </p:nvSpPr>
        <p:spPr>
          <a:xfrm>
            <a:off x="3525775" y="2446050"/>
            <a:ext cx="2019300" cy="7071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icksand"/>
                <a:ea typeface="Quicksand"/>
                <a:cs typeface="Quicksand"/>
                <a:sym typeface="Quicksand"/>
              </a:rPr>
              <a:t>Online Heuristic Based Segmentation </a:t>
            </a:r>
            <a:endParaRPr>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p:txBody>
      </p:sp>
      <p:pic>
        <p:nvPicPr>
          <p:cNvPr id="97" name="Google Shape;97;p14"/>
          <p:cNvPicPr preferRelativeResize="0"/>
          <p:nvPr/>
        </p:nvPicPr>
        <p:blipFill>
          <a:blip r:embed="rId3">
            <a:alphaModFix/>
          </a:blip>
          <a:stretch>
            <a:fillRect/>
          </a:stretch>
        </p:blipFill>
        <p:spPr>
          <a:xfrm>
            <a:off x="6667802" y="1587047"/>
            <a:ext cx="2019300" cy="946828"/>
          </a:xfrm>
          <a:prstGeom prst="rect">
            <a:avLst/>
          </a:prstGeom>
          <a:noFill/>
          <a:ln cap="flat" cmpd="sng" w="9525">
            <a:solidFill>
              <a:schemeClr val="dk2"/>
            </a:solidFill>
            <a:prstDash val="solid"/>
            <a:round/>
            <a:headEnd len="sm" w="sm" type="none"/>
            <a:tailEnd len="sm" w="sm" type="none"/>
          </a:ln>
        </p:spPr>
      </p:pic>
      <p:pic>
        <p:nvPicPr>
          <p:cNvPr id="98" name="Google Shape;98;p14"/>
          <p:cNvPicPr preferRelativeResize="0"/>
          <p:nvPr/>
        </p:nvPicPr>
        <p:blipFill rotWithShape="1">
          <a:blip r:embed="rId4">
            <a:alphaModFix/>
          </a:blip>
          <a:srcRect b="25129" l="31568" r="26085" t="23078"/>
          <a:stretch/>
        </p:blipFill>
        <p:spPr>
          <a:xfrm rot="5400000">
            <a:off x="664301" y="1050226"/>
            <a:ext cx="913975" cy="1762074"/>
          </a:xfrm>
          <a:prstGeom prst="rect">
            <a:avLst/>
          </a:prstGeom>
          <a:noFill/>
          <a:ln cap="flat" cmpd="sng" w="9525">
            <a:solidFill>
              <a:schemeClr val="dk2"/>
            </a:solidFill>
            <a:prstDash val="solid"/>
            <a:round/>
            <a:headEnd len="sm" w="sm" type="none"/>
            <a:tailEnd len="sm" w="sm" type="none"/>
          </a:ln>
        </p:spPr>
      </p:pic>
      <p:cxnSp>
        <p:nvCxnSpPr>
          <p:cNvPr id="99" name="Google Shape;99;p14"/>
          <p:cNvCxnSpPr>
            <a:stCxn id="98" idx="0"/>
          </p:cNvCxnSpPr>
          <p:nvPr/>
        </p:nvCxnSpPr>
        <p:spPr>
          <a:xfrm>
            <a:off x="2002325" y="1931262"/>
            <a:ext cx="1523400" cy="675600"/>
          </a:xfrm>
          <a:prstGeom prst="straightConnector1">
            <a:avLst/>
          </a:prstGeom>
          <a:noFill/>
          <a:ln cap="flat" cmpd="sng" w="9525">
            <a:solidFill>
              <a:srgbClr val="000000"/>
            </a:solidFill>
            <a:prstDash val="solid"/>
            <a:round/>
            <a:headEnd len="med" w="med" type="none"/>
            <a:tailEnd len="med" w="med" type="diamond"/>
          </a:ln>
        </p:spPr>
      </p:cxnSp>
      <p:cxnSp>
        <p:nvCxnSpPr>
          <p:cNvPr id="100" name="Google Shape;100;p14"/>
          <p:cNvCxnSpPr>
            <a:endCxn id="97" idx="1"/>
          </p:cNvCxnSpPr>
          <p:nvPr/>
        </p:nvCxnSpPr>
        <p:spPr>
          <a:xfrm flipH="1" rot="10800000">
            <a:off x="5532002" y="2060461"/>
            <a:ext cx="1135800" cy="537900"/>
          </a:xfrm>
          <a:prstGeom prst="straightConnector1">
            <a:avLst/>
          </a:prstGeom>
          <a:noFill/>
          <a:ln cap="flat" cmpd="sng" w="9525">
            <a:solidFill>
              <a:srgbClr val="000000"/>
            </a:solidFill>
            <a:prstDash val="solid"/>
            <a:round/>
            <a:headEnd len="med" w="med" type="none"/>
            <a:tailEnd len="med" w="med" type="triangle"/>
          </a:ln>
        </p:spPr>
      </p:cxnSp>
      <p:cxnSp>
        <p:nvCxnSpPr>
          <p:cNvPr id="101" name="Google Shape;101;p14"/>
          <p:cNvCxnSpPr>
            <a:stCxn id="102" idx="0"/>
            <a:endCxn id="96" idx="1"/>
          </p:cNvCxnSpPr>
          <p:nvPr/>
        </p:nvCxnSpPr>
        <p:spPr>
          <a:xfrm flipH="1" rot="10800000">
            <a:off x="1970874" y="2799500"/>
            <a:ext cx="1554900" cy="772500"/>
          </a:xfrm>
          <a:prstGeom prst="straightConnector1">
            <a:avLst/>
          </a:prstGeom>
          <a:noFill/>
          <a:ln cap="flat" cmpd="sng" w="9525">
            <a:solidFill>
              <a:srgbClr val="000000"/>
            </a:solidFill>
            <a:prstDash val="solid"/>
            <a:round/>
            <a:headEnd len="med" w="med" type="none"/>
            <a:tailEnd len="med" w="med" type="diamond"/>
          </a:ln>
        </p:spPr>
      </p:cxnSp>
      <p:pic>
        <p:nvPicPr>
          <p:cNvPr id="103" name="Google Shape;103;p14"/>
          <p:cNvPicPr preferRelativeResize="0"/>
          <p:nvPr/>
        </p:nvPicPr>
        <p:blipFill>
          <a:blip r:embed="rId5">
            <a:alphaModFix/>
          </a:blip>
          <a:stretch>
            <a:fillRect/>
          </a:stretch>
        </p:blipFill>
        <p:spPr>
          <a:xfrm>
            <a:off x="5545075" y="3597975"/>
            <a:ext cx="3432750" cy="1114675"/>
          </a:xfrm>
          <a:prstGeom prst="rect">
            <a:avLst/>
          </a:prstGeom>
          <a:noFill/>
          <a:ln cap="flat" cmpd="sng" w="9525">
            <a:solidFill>
              <a:srgbClr val="000000"/>
            </a:solidFill>
            <a:prstDash val="solid"/>
            <a:round/>
            <a:headEnd len="sm" w="sm" type="none"/>
            <a:tailEnd len="sm" w="sm" type="none"/>
          </a:ln>
        </p:spPr>
      </p:pic>
      <p:pic>
        <p:nvPicPr>
          <p:cNvPr id="102" name="Google Shape;102;p14"/>
          <p:cNvPicPr preferRelativeResize="0"/>
          <p:nvPr/>
        </p:nvPicPr>
        <p:blipFill>
          <a:blip r:embed="rId6">
            <a:alphaModFix/>
          </a:blip>
          <a:stretch>
            <a:fillRect/>
          </a:stretch>
        </p:blipFill>
        <p:spPr>
          <a:xfrm>
            <a:off x="-1" y="3572000"/>
            <a:ext cx="3941750" cy="1114675"/>
          </a:xfrm>
          <a:prstGeom prst="rect">
            <a:avLst/>
          </a:prstGeom>
          <a:noFill/>
          <a:ln cap="flat" cmpd="sng" w="9525">
            <a:solidFill>
              <a:srgbClr val="000000"/>
            </a:solidFill>
            <a:prstDash val="solid"/>
            <a:round/>
            <a:headEnd len="sm" w="sm" type="none"/>
            <a:tailEnd len="sm" w="sm" type="none"/>
          </a:ln>
        </p:spPr>
      </p:pic>
      <p:cxnSp>
        <p:nvCxnSpPr>
          <p:cNvPr id="104" name="Google Shape;104;p14"/>
          <p:cNvCxnSpPr>
            <a:endCxn id="103" idx="0"/>
          </p:cNvCxnSpPr>
          <p:nvPr/>
        </p:nvCxnSpPr>
        <p:spPr>
          <a:xfrm>
            <a:off x="5549350" y="3003975"/>
            <a:ext cx="1712100" cy="5940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363" name="Google Shape;363;p32"/>
          <p:cNvGrpSpPr/>
          <p:nvPr/>
        </p:nvGrpSpPr>
        <p:grpSpPr>
          <a:xfrm>
            <a:off x="395100" y="0"/>
            <a:ext cx="8748900" cy="536200"/>
            <a:chOff x="395100" y="0"/>
            <a:chExt cx="8748900" cy="536200"/>
          </a:xfrm>
        </p:grpSpPr>
        <p:sp>
          <p:nvSpPr>
            <p:cNvPr id="364" name="Google Shape;364;p32"/>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Quicksand"/>
                  <a:ea typeface="Quicksand"/>
                  <a:cs typeface="Quicksand"/>
                  <a:sym typeface="Quicksand"/>
                </a:rPr>
                <a:t>Zoning Approach with Dynamic Programming Optimisations</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365" name="Google Shape;365;p32"/>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2</a:t>
              </a:r>
              <a:endParaRPr b="1" sz="800">
                <a:latin typeface="Quicksand"/>
                <a:ea typeface="Quicksand"/>
                <a:cs typeface="Quicksand"/>
                <a:sym typeface="Quicksand"/>
              </a:endParaRPr>
            </a:p>
          </p:txBody>
        </p:sp>
      </p:grpSp>
      <p:pic>
        <p:nvPicPr>
          <p:cNvPr id="366" name="Google Shape;366;p32"/>
          <p:cNvPicPr preferRelativeResize="0"/>
          <p:nvPr/>
        </p:nvPicPr>
        <p:blipFill rotWithShape="1">
          <a:blip r:embed="rId3">
            <a:alphaModFix/>
          </a:blip>
          <a:srcRect b="35888" l="8338" r="19651" t="19902"/>
          <a:stretch/>
        </p:blipFill>
        <p:spPr>
          <a:xfrm>
            <a:off x="4527805" y="952787"/>
            <a:ext cx="2393419" cy="885237"/>
          </a:xfrm>
          <a:prstGeom prst="rect">
            <a:avLst/>
          </a:prstGeom>
          <a:noFill/>
          <a:ln cap="flat" cmpd="sng" w="9525">
            <a:solidFill>
              <a:srgbClr val="000000"/>
            </a:solidFill>
            <a:prstDash val="solid"/>
            <a:round/>
            <a:headEnd len="sm" w="sm" type="none"/>
            <a:tailEnd len="sm" w="sm" type="none"/>
          </a:ln>
        </p:spPr>
      </p:pic>
      <p:pic>
        <p:nvPicPr>
          <p:cNvPr id="367" name="Google Shape;367;p32"/>
          <p:cNvPicPr preferRelativeResize="0"/>
          <p:nvPr/>
        </p:nvPicPr>
        <p:blipFill rotWithShape="1">
          <a:blip r:embed="rId4">
            <a:alphaModFix/>
          </a:blip>
          <a:srcRect b="35502" l="8368" r="16443" t="21769"/>
          <a:stretch/>
        </p:blipFill>
        <p:spPr>
          <a:xfrm>
            <a:off x="299050" y="952788"/>
            <a:ext cx="2586047" cy="885237"/>
          </a:xfrm>
          <a:prstGeom prst="rect">
            <a:avLst/>
          </a:prstGeom>
          <a:noFill/>
          <a:ln cap="flat" cmpd="sng" w="9525">
            <a:solidFill>
              <a:srgbClr val="000000"/>
            </a:solidFill>
            <a:prstDash val="solid"/>
            <a:round/>
            <a:headEnd len="sm" w="sm" type="none"/>
            <a:tailEnd len="sm" w="sm" type="none"/>
          </a:ln>
        </p:spPr>
      </p:pic>
      <p:sp>
        <p:nvSpPr>
          <p:cNvPr id="368" name="Google Shape;368;p32"/>
          <p:cNvSpPr/>
          <p:nvPr/>
        </p:nvSpPr>
        <p:spPr>
          <a:xfrm>
            <a:off x="2917628" y="1261796"/>
            <a:ext cx="15777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9" name="Google Shape;369;p32"/>
          <p:cNvPicPr preferRelativeResize="0"/>
          <p:nvPr/>
        </p:nvPicPr>
        <p:blipFill rotWithShape="1">
          <a:blip r:embed="rId5">
            <a:alphaModFix/>
          </a:blip>
          <a:srcRect b="27821" l="3068" r="6154" t="28929"/>
          <a:stretch/>
        </p:blipFill>
        <p:spPr>
          <a:xfrm>
            <a:off x="332925" y="1996195"/>
            <a:ext cx="2705099" cy="885250"/>
          </a:xfrm>
          <a:prstGeom prst="rect">
            <a:avLst/>
          </a:prstGeom>
          <a:noFill/>
          <a:ln cap="flat" cmpd="sng" w="9525">
            <a:solidFill>
              <a:schemeClr val="dk2"/>
            </a:solidFill>
            <a:prstDash val="solid"/>
            <a:round/>
            <a:headEnd len="sm" w="sm" type="none"/>
            <a:tailEnd len="sm" w="sm" type="none"/>
          </a:ln>
        </p:spPr>
      </p:pic>
      <p:pic>
        <p:nvPicPr>
          <p:cNvPr id="370" name="Google Shape;370;p32"/>
          <p:cNvPicPr preferRelativeResize="0"/>
          <p:nvPr/>
        </p:nvPicPr>
        <p:blipFill rotWithShape="1">
          <a:blip r:embed="rId6">
            <a:alphaModFix/>
          </a:blip>
          <a:srcRect b="29176" l="776" r="14857" t="26597"/>
          <a:stretch/>
        </p:blipFill>
        <p:spPr>
          <a:xfrm>
            <a:off x="3666499" y="2015553"/>
            <a:ext cx="2350900" cy="846516"/>
          </a:xfrm>
          <a:prstGeom prst="rect">
            <a:avLst/>
          </a:prstGeom>
          <a:noFill/>
          <a:ln cap="flat" cmpd="sng" w="9525">
            <a:solidFill>
              <a:schemeClr val="dk2"/>
            </a:solidFill>
            <a:prstDash val="solid"/>
            <a:round/>
            <a:headEnd len="sm" w="sm" type="none"/>
            <a:tailEnd len="sm" w="sm" type="none"/>
          </a:ln>
        </p:spPr>
      </p:pic>
      <p:sp>
        <p:nvSpPr>
          <p:cNvPr id="371" name="Google Shape;371;p32"/>
          <p:cNvSpPr/>
          <p:nvPr/>
        </p:nvSpPr>
        <p:spPr>
          <a:xfrm>
            <a:off x="3060297" y="2287032"/>
            <a:ext cx="584100" cy="15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32"/>
          <p:cNvPicPr preferRelativeResize="0"/>
          <p:nvPr/>
        </p:nvPicPr>
        <p:blipFill rotWithShape="1">
          <a:blip r:embed="rId7">
            <a:alphaModFix/>
          </a:blip>
          <a:srcRect b="36739" l="5801" r="14287" t="25674"/>
          <a:stretch/>
        </p:blipFill>
        <p:spPr>
          <a:xfrm>
            <a:off x="3935094" y="2966333"/>
            <a:ext cx="1916532" cy="626622"/>
          </a:xfrm>
          <a:prstGeom prst="rect">
            <a:avLst/>
          </a:prstGeom>
          <a:noFill/>
          <a:ln cap="flat" cmpd="sng" w="9525">
            <a:solidFill>
              <a:schemeClr val="dk2"/>
            </a:solidFill>
            <a:prstDash val="solid"/>
            <a:round/>
            <a:headEnd len="sm" w="sm" type="none"/>
            <a:tailEnd len="sm" w="sm" type="none"/>
          </a:ln>
        </p:spPr>
      </p:pic>
      <p:pic>
        <p:nvPicPr>
          <p:cNvPr id="373" name="Google Shape;373;p32"/>
          <p:cNvPicPr preferRelativeResize="0"/>
          <p:nvPr/>
        </p:nvPicPr>
        <p:blipFill rotWithShape="1">
          <a:blip r:embed="rId8">
            <a:alphaModFix/>
          </a:blip>
          <a:srcRect b="35365" l="4523" r="8813" t="21630"/>
          <a:stretch/>
        </p:blipFill>
        <p:spPr>
          <a:xfrm>
            <a:off x="345522" y="2953250"/>
            <a:ext cx="2078574" cy="717000"/>
          </a:xfrm>
          <a:prstGeom prst="rect">
            <a:avLst/>
          </a:prstGeom>
          <a:noFill/>
          <a:ln cap="flat" cmpd="sng" w="9525">
            <a:solidFill>
              <a:schemeClr val="dk2"/>
            </a:solidFill>
            <a:prstDash val="solid"/>
            <a:round/>
            <a:headEnd len="sm" w="sm" type="none"/>
            <a:tailEnd len="sm" w="sm" type="none"/>
          </a:ln>
        </p:spPr>
      </p:pic>
      <p:sp>
        <p:nvSpPr>
          <p:cNvPr id="374" name="Google Shape;374;p32"/>
          <p:cNvSpPr/>
          <p:nvPr/>
        </p:nvSpPr>
        <p:spPr>
          <a:xfrm>
            <a:off x="2523474" y="3213075"/>
            <a:ext cx="1312200" cy="13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txBox="1"/>
          <p:nvPr/>
        </p:nvSpPr>
        <p:spPr>
          <a:xfrm>
            <a:off x="332925" y="536200"/>
            <a:ext cx="6146700" cy="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Results :</a:t>
            </a:r>
            <a:endParaRPr b="1" sz="1800">
              <a:latin typeface="Lato"/>
              <a:ea typeface="Lato"/>
              <a:cs typeface="Lato"/>
              <a:sym typeface="Lato"/>
            </a:endParaRPr>
          </a:p>
        </p:txBody>
      </p:sp>
      <p:pic>
        <p:nvPicPr>
          <p:cNvPr id="376" name="Google Shape;376;p32"/>
          <p:cNvPicPr preferRelativeResize="0"/>
          <p:nvPr/>
        </p:nvPicPr>
        <p:blipFill rotWithShape="1">
          <a:blip r:embed="rId9">
            <a:alphaModFix/>
          </a:blip>
          <a:srcRect b="0" l="0" r="0" t="21838"/>
          <a:stretch/>
        </p:blipFill>
        <p:spPr>
          <a:xfrm>
            <a:off x="3726900" y="3824875"/>
            <a:ext cx="2670650" cy="1070500"/>
          </a:xfrm>
          <a:prstGeom prst="rect">
            <a:avLst/>
          </a:prstGeom>
          <a:noFill/>
          <a:ln cap="flat" cmpd="sng" w="9525">
            <a:solidFill>
              <a:srgbClr val="000000"/>
            </a:solidFill>
            <a:prstDash val="solid"/>
            <a:round/>
            <a:headEnd len="sm" w="sm" type="none"/>
            <a:tailEnd len="sm" w="sm" type="none"/>
          </a:ln>
        </p:spPr>
      </p:pic>
      <p:pic>
        <p:nvPicPr>
          <p:cNvPr id="377" name="Google Shape;377;p32"/>
          <p:cNvPicPr preferRelativeResize="0"/>
          <p:nvPr/>
        </p:nvPicPr>
        <p:blipFill rotWithShape="1">
          <a:blip r:embed="rId10">
            <a:alphaModFix/>
          </a:blip>
          <a:srcRect b="0" l="0" r="0" t="23704"/>
          <a:stretch/>
        </p:blipFill>
        <p:spPr>
          <a:xfrm>
            <a:off x="427425" y="3824870"/>
            <a:ext cx="2670650" cy="1116521"/>
          </a:xfrm>
          <a:prstGeom prst="rect">
            <a:avLst/>
          </a:prstGeom>
          <a:noFill/>
          <a:ln cap="flat" cmpd="sng" w="9525">
            <a:solidFill>
              <a:srgbClr val="000000"/>
            </a:solidFill>
            <a:prstDash val="solid"/>
            <a:round/>
            <a:headEnd len="sm" w="sm" type="none"/>
            <a:tailEnd len="sm" w="sm" type="none"/>
          </a:ln>
        </p:spPr>
      </p:pic>
      <p:sp>
        <p:nvSpPr>
          <p:cNvPr id="378" name="Google Shape;378;p32"/>
          <p:cNvSpPr/>
          <p:nvPr/>
        </p:nvSpPr>
        <p:spPr>
          <a:xfrm>
            <a:off x="3137625" y="4341600"/>
            <a:ext cx="534900" cy="8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nvSpPr>
        <p:spPr>
          <a:xfrm>
            <a:off x="1498650" y="861625"/>
            <a:ext cx="6146700" cy="2561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Time and space complexity of this method is </a:t>
            </a:r>
            <a:r>
              <a:rPr i="1" lang="en">
                <a:latin typeface="Lato"/>
                <a:ea typeface="Lato"/>
                <a:cs typeface="Lato"/>
                <a:sym typeface="Lato"/>
              </a:rPr>
              <a:t>O(HW)</a:t>
            </a:r>
            <a:r>
              <a:rPr lang="en">
                <a:latin typeface="Lato"/>
                <a:ea typeface="Lato"/>
                <a:cs typeface="Lato"/>
                <a:sym typeface="Lato"/>
              </a:rPr>
              <a:t> i .e.  </a:t>
            </a:r>
            <a:r>
              <a:rPr i="1" lang="en">
                <a:latin typeface="Lato"/>
                <a:ea typeface="Lato"/>
                <a:cs typeface="Lato"/>
                <a:sym typeface="Lato"/>
              </a:rPr>
              <a:t>linear</a:t>
            </a:r>
            <a:r>
              <a:rPr lang="en">
                <a:latin typeface="Lato"/>
                <a:ea typeface="Lato"/>
                <a:cs typeface="Lato"/>
                <a:sym typeface="Lato"/>
              </a:rPr>
              <a:t> w.r.t size of image,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This method was mainly focused on single and loosely connected mixed letters in a Hindi text and it works perfectly fine on them.</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This method does not work on strongly connected mixed letters since it considers their joining ligatures as dead ends.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accuracy of this method for letter segmentation is approximately 75%.</a:t>
            </a:r>
            <a:endParaRPr>
              <a:latin typeface="Lato"/>
              <a:ea typeface="Lato"/>
              <a:cs typeface="Lato"/>
              <a:sym typeface="Lato"/>
            </a:endParaRPr>
          </a:p>
        </p:txBody>
      </p:sp>
      <p:pic>
        <p:nvPicPr>
          <p:cNvPr id="384" name="Google Shape;384;p33"/>
          <p:cNvPicPr preferRelativeResize="0"/>
          <p:nvPr/>
        </p:nvPicPr>
        <p:blipFill>
          <a:blip r:embed="rId3">
            <a:alphaModFix/>
          </a:blip>
          <a:stretch>
            <a:fillRect/>
          </a:stretch>
        </p:blipFill>
        <p:spPr>
          <a:xfrm>
            <a:off x="5415849" y="3494946"/>
            <a:ext cx="2390438" cy="980825"/>
          </a:xfrm>
          <a:prstGeom prst="rect">
            <a:avLst/>
          </a:prstGeom>
          <a:noFill/>
          <a:ln cap="flat" cmpd="sng" w="9525">
            <a:solidFill>
              <a:srgbClr val="000000"/>
            </a:solidFill>
            <a:prstDash val="solid"/>
            <a:round/>
            <a:headEnd len="sm" w="sm" type="none"/>
            <a:tailEnd len="sm" w="sm" type="none"/>
          </a:ln>
        </p:spPr>
      </p:pic>
      <p:pic>
        <p:nvPicPr>
          <p:cNvPr id="385" name="Google Shape;385;p33"/>
          <p:cNvPicPr preferRelativeResize="0"/>
          <p:nvPr/>
        </p:nvPicPr>
        <p:blipFill rotWithShape="1">
          <a:blip r:embed="rId4">
            <a:alphaModFix/>
          </a:blip>
          <a:srcRect b="27326" l="0" r="0" t="24033"/>
          <a:stretch/>
        </p:blipFill>
        <p:spPr>
          <a:xfrm>
            <a:off x="1732813" y="3556309"/>
            <a:ext cx="2748725" cy="915296"/>
          </a:xfrm>
          <a:prstGeom prst="rect">
            <a:avLst/>
          </a:prstGeom>
          <a:noFill/>
          <a:ln cap="flat" cmpd="sng" w="9525">
            <a:solidFill>
              <a:srgbClr val="000000"/>
            </a:solidFill>
            <a:prstDash val="solid"/>
            <a:round/>
            <a:headEnd len="sm" w="sm" type="none"/>
            <a:tailEnd len="sm" w="sm" type="none"/>
          </a:ln>
        </p:spPr>
      </p:pic>
      <p:sp>
        <p:nvSpPr>
          <p:cNvPr id="386" name="Google Shape;386;p33"/>
          <p:cNvSpPr/>
          <p:nvPr/>
        </p:nvSpPr>
        <p:spPr>
          <a:xfrm>
            <a:off x="4601386" y="3907535"/>
            <a:ext cx="694500" cy="1557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txBox="1"/>
          <p:nvPr/>
        </p:nvSpPr>
        <p:spPr>
          <a:xfrm>
            <a:off x="2479625" y="4605175"/>
            <a:ext cx="44856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*Mixed letters with strong ligatures are not segmented</a:t>
            </a:r>
            <a:endParaRPr>
              <a:latin typeface="Lato"/>
              <a:ea typeface="Lato"/>
              <a:cs typeface="Lato"/>
              <a:sym typeface="Lato"/>
            </a:endParaRPr>
          </a:p>
        </p:txBody>
      </p:sp>
      <p:sp>
        <p:nvSpPr>
          <p:cNvPr id="388" name="Google Shape;388;p33"/>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389" name="Google Shape;389;p33"/>
          <p:cNvGrpSpPr/>
          <p:nvPr/>
        </p:nvGrpSpPr>
        <p:grpSpPr>
          <a:xfrm>
            <a:off x="395100" y="0"/>
            <a:ext cx="8748900" cy="536200"/>
            <a:chOff x="395100" y="0"/>
            <a:chExt cx="8748900" cy="536200"/>
          </a:xfrm>
        </p:grpSpPr>
        <p:sp>
          <p:nvSpPr>
            <p:cNvPr id="390" name="Google Shape;390;p33"/>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Quicksand"/>
                  <a:ea typeface="Quicksand"/>
                  <a:cs typeface="Quicksand"/>
                  <a:sym typeface="Quicksand"/>
                </a:rPr>
                <a:t>Zoning Approach with Dynamic Programming Optimisations</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391" name="Google Shape;391;p33"/>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2</a:t>
              </a:r>
              <a:endParaRPr b="1" sz="800">
                <a:latin typeface="Quicksand"/>
                <a:ea typeface="Quicksand"/>
                <a:cs typeface="Quicksand"/>
                <a:sym typeface="Quicksand"/>
              </a:endParaRPr>
            </a:p>
          </p:txBody>
        </p:sp>
      </p:grpSp>
      <p:sp>
        <p:nvSpPr>
          <p:cNvPr id="392" name="Google Shape;392;p33"/>
          <p:cNvSpPr txBox="1"/>
          <p:nvPr/>
        </p:nvSpPr>
        <p:spPr>
          <a:xfrm>
            <a:off x="-49400" y="4783625"/>
            <a:ext cx="2625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Conclusions and Notes</a:t>
            </a:r>
            <a:endParaRPr b="1">
              <a:solidFill>
                <a:srgbClr val="434343"/>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398" name="Google Shape;398;p34"/>
          <p:cNvGrpSpPr/>
          <p:nvPr/>
        </p:nvGrpSpPr>
        <p:grpSpPr>
          <a:xfrm>
            <a:off x="395100" y="0"/>
            <a:ext cx="8748900" cy="586200"/>
            <a:chOff x="395100" y="0"/>
            <a:chExt cx="8748900" cy="586200"/>
          </a:xfrm>
        </p:grpSpPr>
        <p:sp>
          <p:nvSpPr>
            <p:cNvPr id="399" name="Google Shape;399;p34"/>
            <p:cNvSpPr txBox="1"/>
            <p:nvPr/>
          </p:nvSpPr>
          <p:spPr>
            <a:xfrm>
              <a:off x="395100" y="14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Non-uniform Slant Correction of English Handwriting</a:t>
              </a:r>
              <a:endParaRPr b="1" sz="1700">
                <a:latin typeface="Quicksand"/>
                <a:ea typeface="Quicksand"/>
                <a:cs typeface="Quicksand"/>
                <a:sym typeface="Quicksand"/>
              </a:endParaRPr>
            </a:p>
          </p:txBody>
        </p:sp>
        <p:sp>
          <p:nvSpPr>
            <p:cNvPr id="400" name="Google Shape;400;p34"/>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3</a:t>
              </a:r>
              <a:endParaRPr b="1" sz="800">
                <a:latin typeface="Quicksand"/>
                <a:ea typeface="Quicksand"/>
                <a:cs typeface="Quicksand"/>
                <a:sym typeface="Quicksand"/>
              </a:endParaRPr>
            </a:p>
          </p:txBody>
        </p:sp>
      </p:grpSp>
      <p:sp>
        <p:nvSpPr>
          <p:cNvPr id="401" name="Google Shape;401;p34"/>
          <p:cNvSpPr txBox="1"/>
          <p:nvPr/>
        </p:nvSpPr>
        <p:spPr>
          <a:xfrm>
            <a:off x="529375" y="961300"/>
            <a:ext cx="3859500" cy="2060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Segmentation</a:t>
            </a:r>
            <a:r>
              <a:rPr lang="en">
                <a:latin typeface="Lato"/>
                <a:ea typeface="Lato"/>
                <a:cs typeface="Lato"/>
                <a:sym typeface="Lato"/>
              </a:rPr>
              <a:t>  of Handwritten English Text is fairly difficult task due to following  reasons: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slant can be as high as 45°  and hence the Dijkstra’s Method will fail as detecting starting points for segmentation is difficult due to slant.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Slant is not  uniform across the word.</a:t>
            </a:r>
            <a:endParaRPr>
              <a:latin typeface="Lato"/>
              <a:ea typeface="Lato"/>
              <a:cs typeface="Lato"/>
              <a:sym typeface="Lato"/>
            </a:endParaRPr>
          </a:p>
        </p:txBody>
      </p:sp>
      <p:pic>
        <p:nvPicPr>
          <p:cNvPr id="402" name="Google Shape;402;p34"/>
          <p:cNvPicPr preferRelativeResize="0"/>
          <p:nvPr/>
        </p:nvPicPr>
        <p:blipFill>
          <a:blip r:embed="rId3">
            <a:alphaModFix/>
          </a:blip>
          <a:stretch>
            <a:fillRect/>
          </a:stretch>
        </p:blipFill>
        <p:spPr>
          <a:xfrm>
            <a:off x="4875125" y="2133825"/>
            <a:ext cx="3343275" cy="1352550"/>
          </a:xfrm>
          <a:prstGeom prst="rect">
            <a:avLst/>
          </a:prstGeom>
          <a:noFill/>
          <a:ln cap="flat" cmpd="sng" w="9525">
            <a:solidFill>
              <a:srgbClr val="000000"/>
            </a:solidFill>
            <a:prstDash val="solid"/>
            <a:round/>
            <a:headEnd len="sm" w="sm" type="none"/>
            <a:tailEnd len="sm" w="sm" type="none"/>
          </a:ln>
        </p:spPr>
      </p:pic>
      <p:cxnSp>
        <p:nvCxnSpPr>
          <p:cNvPr id="403" name="Google Shape;403;p34"/>
          <p:cNvCxnSpPr/>
          <p:nvPr/>
        </p:nvCxnSpPr>
        <p:spPr>
          <a:xfrm rot="-5400000">
            <a:off x="6282000" y="1413025"/>
            <a:ext cx="1107600" cy="6597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404" name="Google Shape;404;p34"/>
          <p:cNvCxnSpPr/>
          <p:nvPr/>
        </p:nvCxnSpPr>
        <p:spPr>
          <a:xfrm flipH="1" rot="5400000">
            <a:off x="7002500" y="1392725"/>
            <a:ext cx="1180800" cy="8388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405" name="Google Shape;405;p34"/>
          <p:cNvSpPr txBox="1"/>
          <p:nvPr/>
        </p:nvSpPr>
        <p:spPr>
          <a:xfrm>
            <a:off x="5830125" y="790300"/>
            <a:ext cx="25242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06" name="Google Shape;406;p34"/>
          <p:cNvSpPr txBox="1"/>
          <p:nvPr/>
        </p:nvSpPr>
        <p:spPr>
          <a:xfrm>
            <a:off x="5507700" y="639400"/>
            <a:ext cx="3343200" cy="58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These two “t” have totally different slant, hence uniform slant correction does not work</a:t>
            </a:r>
            <a:endParaRPr sz="1200">
              <a:latin typeface="Lato"/>
              <a:ea typeface="Lato"/>
              <a:cs typeface="Lato"/>
              <a:sym typeface="Lato"/>
            </a:endParaRPr>
          </a:p>
        </p:txBody>
      </p:sp>
      <p:sp>
        <p:nvSpPr>
          <p:cNvPr id="407" name="Google Shape;407;p34"/>
          <p:cNvSpPr/>
          <p:nvPr/>
        </p:nvSpPr>
        <p:spPr>
          <a:xfrm>
            <a:off x="6269750" y="3851875"/>
            <a:ext cx="2646300" cy="11073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 is </a:t>
            </a:r>
            <a:r>
              <a:rPr lang="en"/>
              <a:t>necessary</a:t>
            </a:r>
            <a:r>
              <a:rPr lang="en"/>
              <a:t> to detect slant for each column individually.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413" name="Google Shape;413;p35"/>
          <p:cNvGrpSpPr/>
          <p:nvPr/>
        </p:nvGrpSpPr>
        <p:grpSpPr>
          <a:xfrm>
            <a:off x="395100" y="0"/>
            <a:ext cx="8748900" cy="586200"/>
            <a:chOff x="395100" y="0"/>
            <a:chExt cx="8748900" cy="586200"/>
          </a:xfrm>
        </p:grpSpPr>
        <p:sp>
          <p:nvSpPr>
            <p:cNvPr id="414" name="Google Shape;414;p35"/>
            <p:cNvSpPr txBox="1"/>
            <p:nvPr/>
          </p:nvSpPr>
          <p:spPr>
            <a:xfrm>
              <a:off x="395100" y="14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Non-uniform Slant Correction of English Handwriting</a:t>
              </a:r>
              <a:endParaRPr b="1" sz="1700">
                <a:latin typeface="Quicksand"/>
                <a:ea typeface="Quicksand"/>
                <a:cs typeface="Quicksand"/>
                <a:sym typeface="Quicksand"/>
              </a:endParaRPr>
            </a:p>
          </p:txBody>
        </p:sp>
        <p:sp>
          <p:nvSpPr>
            <p:cNvPr id="415" name="Google Shape;415;p35"/>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3</a:t>
              </a:r>
              <a:endParaRPr b="1" sz="800">
                <a:latin typeface="Quicksand"/>
                <a:ea typeface="Quicksand"/>
                <a:cs typeface="Quicksand"/>
                <a:sym typeface="Quicksand"/>
              </a:endParaRPr>
            </a:p>
          </p:txBody>
        </p:sp>
      </p:grpSp>
      <p:sp>
        <p:nvSpPr>
          <p:cNvPr id="416" name="Google Shape;416;p35"/>
          <p:cNvSpPr txBox="1"/>
          <p:nvPr/>
        </p:nvSpPr>
        <p:spPr>
          <a:xfrm>
            <a:off x="244400" y="912450"/>
            <a:ext cx="4698300" cy="5931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Non uniform slant correction algorithm finds optimal slant </a:t>
            </a:r>
            <a:r>
              <a:rPr lang="en">
                <a:latin typeface="Lato"/>
                <a:ea typeface="Lato"/>
                <a:cs typeface="Lato"/>
                <a:sym typeface="Lato"/>
              </a:rPr>
              <a:t>correction lines</a:t>
            </a:r>
            <a:r>
              <a:rPr lang="en">
                <a:latin typeface="Lato"/>
                <a:ea typeface="Lato"/>
                <a:cs typeface="Lato"/>
                <a:sym typeface="Lato"/>
              </a:rPr>
              <a:t> for each column</a:t>
            </a:r>
            <a:endParaRPr>
              <a:latin typeface="Lato"/>
              <a:ea typeface="Lato"/>
              <a:cs typeface="Lato"/>
              <a:sym typeface="Lato"/>
            </a:endParaRPr>
          </a:p>
        </p:txBody>
      </p:sp>
      <p:pic>
        <p:nvPicPr>
          <p:cNvPr id="417" name="Google Shape;417;p35"/>
          <p:cNvPicPr preferRelativeResize="0"/>
          <p:nvPr/>
        </p:nvPicPr>
        <p:blipFill>
          <a:blip r:embed="rId3">
            <a:alphaModFix/>
          </a:blip>
          <a:stretch>
            <a:fillRect/>
          </a:stretch>
        </p:blipFill>
        <p:spPr>
          <a:xfrm>
            <a:off x="244400" y="1677100"/>
            <a:ext cx="3338350" cy="1788900"/>
          </a:xfrm>
          <a:prstGeom prst="rect">
            <a:avLst/>
          </a:prstGeom>
          <a:noFill/>
          <a:ln>
            <a:noFill/>
          </a:ln>
        </p:spPr>
      </p:pic>
      <p:sp>
        <p:nvSpPr>
          <p:cNvPr id="418" name="Google Shape;418;p35"/>
          <p:cNvSpPr txBox="1"/>
          <p:nvPr/>
        </p:nvSpPr>
        <p:spPr>
          <a:xfrm>
            <a:off x="5473550" y="839975"/>
            <a:ext cx="3428100" cy="20436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Lato"/>
                <a:ea typeface="Lato"/>
                <a:cs typeface="Lato"/>
                <a:sym typeface="Lato"/>
              </a:rPr>
              <a:t>The Problem </a:t>
            </a:r>
            <a:endParaRPr b="1" sz="1900">
              <a:latin typeface="Lato"/>
              <a:ea typeface="Lato"/>
              <a:cs typeface="Lato"/>
              <a:sym typeface="Lato"/>
            </a:endParaRPr>
          </a:p>
          <a:p>
            <a:pPr indent="0" lvl="0" marL="0" rtl="0" algn="l">
              <a:spcBef>
                <a:spcPts val="0"/>
              </a:spcBef>
              <a:spcAft>
                <a:spcPts val="0"/>
              </a:spcAft>
              <a:buNone/>
            </a:pPr>
            <a:r>
              <a:t/>
            </a:r>
            <a:endParaRPr b="1" sz="19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For every point  (1,i ) we have to an optimal correction line ending at (N, </a:t>
            </a:r>
            <a:r>
              <a:rPr lang="en"/>
              <a:t>p</a:t>
            </a:r>
            <a:r>
              <a:rPr baseline="-25000" lang="en"/>
              <a:t>i</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Here the task is to find optimal sequence of  (</a:t>
            </a:r>
            <a:r>
              <a:rPr lang="en"/>
              <a:t>p</a:t>
            </a:r>
            <a:r>
              <a:rPr baseline="-25000" lang="en"/>
              <a:t>1</a:t>
            </a:r>
            <a:r>
              <a:rPr lang="en"/>
              <a:t>,</a:t>
            </a:r>
            <a:r>
              <a:rPr lang="en"/>
              <a:t>p</a:t>
            </a:r>
            <a:r>
              <a:rPr baseline="-25000" lang="en"/>
              <a:t>2</a:t>
            </a:r>
            <a:r>
              <a:rPr lang="en"/>
              <a:t>,p</a:t>
            </a:r>
            <a:r>
              <a:rPr baseline="-25000" lang="en"/>
              <a:t>3</a:t>
            </a:r>
            <a:r>
              <a:rPr lang="en"/>
              <a:t>,...,p</a:t>
            </a:r>
            <a:r>
              <a:rPr baseline="-25000" lang="en"/>
              <a:t>M</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419" name="Google Shape;419;p35"/>
          <p:cNvSpPr txBox="1"/>
          <p:nvPr/>
        </p:nvSpPr>
        <p:spPr>
          <a:xfrm>
            <a:off x="3582750" y="3050225"/>
            <a:ext cx="5524200" cy="1645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All p</a:t>
            </a:r>
            <a:r>
              <a:rPr baseline="-25000" lang="en">
                <a:latin typeface="Lato"/>
                <a:ea typeface="Lato"/>
                <a:cs typeface="Lato"/>
                <a:sym typeface="Lato"/>
              </a:rPr>
              <a:t>i</a:t>
            </a:r>
            <a:r>
              <a:rPr lang="en">
                <a:latin typeface="Lato"/>
                <a:ea typeface="Lato"/>
                <a:cs typeface="Lato"/>
                <a:sym typeface="Lato"/>
              </a:rPr>
              <a:t>s are subjected to the condition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a:t>
            </a:r>
            <a:r>
              <a:rPr b="1" lang="en">
                <a:latin typeface="Lato"/>
                <a:ea typeface="Lato"/>
                <a:cs typeface="Lato"/>
                <a:sym typeface="Lato"/>
              </a:rPr>
              <a:t>p</a:t>
            </a:r>
            <a:r>
              <a:rPr b="1" baseline="-25000" lang="en">
                <a:latin typeface="Lato"/>
                <a:ea typeface="Lato"/>
                <a:cs typeface="Lato"/>
                <a:sym typeface="Lato"/>
              </a:rPr>
              <a:t>i </a:t>
            </a:r>
            <a:r>
              <a:rPr b="1" lang="en">
                <a:latin typeface="Lato"/>
                <a:ea typeface="Lato"/>
                <a:cs typeface="Lato"/>
                <a:sym typeface="Lato"/>
              </a:rPr>
              <a:t> - i|  </a:t>
            </a:r>
            <a:r>
              <a:rPr lang="en">
                <a:latin typeface="Lato"/>
                <a:ea typeface="Lato"/>
                <a:cs typeface="Lato"/>
                <a:sym typeface="Lato"/>
              </a:rPr>
              <a:t>≤ </a:t>
            </a:r>
            <a:r>
              <a:rPr b="1" lang="en">
                <a:latin typeface="Lato"/>
                <a:ea typeface="Lato"/>
                <a:cs typeface="Lato"/>
                <a:sym typeface="Lato"/>
              </a:rPr>
              <a:t>W</a:t>
            </a:r>
            <a:endParaRPr b="1">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We keep the upper bound for slant angle at tan</a:t>
            </a:r>
            <a:r>
              <a:rPr baseline="30000" lang="en">
                <a:latin typeface="Lato"/>
                <a:ea typeface="Lato"/>
                <a:cs typeface="Lato"/>
                <a:sym typeface="Lato"/>
              </a:rPr>
              <a:t>-1</a:t>
            </a:r>
            <a:r>
              <a:rPr lang="en">
                <a:latin typeface="Lato"/>
                <a:ea typeface="Lato"/>
                <a:cs typeface="Lato"/>
                <a:sym typeface="Lato"/>
              </a:rPr>
              <a:t>(2)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so W = 2*N.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For smoothing the sequence of correction lines and avoiding abrupt changes, it is also subjected to continuity constraints as :</a:t>
            </a:r>
            <a:endParaRPr>
              <a:latin typeface="Lato"/>
              <a:ea typeface="Lato"/>
              <a:cs typeface="Lato"/>
              <a:sym typeface="Lato"/>
            </a:endParaRPr>
          </a:p>
          <a:p>
            <a:pPr indent="0" lvl="0" marL="457200" rtl="0" algn="l">
              <a:spcBef>
                <a:spcPts val="0"/>
              </a:spcBef>
              <a:spcAft>
                <a:spcPts val="0"/>
              </a:spcAft>
              <a:buNone/>
            </a:pPr>
            <a:r>
              <a:rPr b="1" lang="en">
                <a:latin typeface="Lato"/>
                <a:ea typeface="Lato"/>
                <a:cs typeface="Lato"/>
                <a:sym typeface="Lato"/>
              </a:rPr>
              <a:t>0 ≤  p</a:t>
            </a:r>
            <a:r>
              <a:rPr b="1" baseline="-25000" lang="en">
                <a:latin typeface="Lato"/>
                <a:ea typeface="Lato"/>
                <a:cs typeface="Lato"/>
                <a:sym typeface="Lato"/>
              </a:rPr>
              <a:t>i</a:t>
            </a:r>
            <a:r>
              <a:rPr b="1" lang="en">
                <a:latin typeface="Lato"/>
                <a:ea typeface="Lato"/>
                <a:cs typeface="Lato"/>
                <a:sym typeface="Lato"/>
              </a:rPr>
              <a:t> - p</a:t>
            </a:r>
            <a:r>
              <a:rPr b="1" baseline="-25000" lang="en">
                <a:latin typeface="Lato"/>
                <a:ea typeface="Lato"/>
                <a:cs typeface="Lato"/>
                <a:sym typeface="Lato"/>
              </a:rPr>
              <a:t>i-1</a:t>
            </a:r>
            <a:r>
              <a:rPr b="1" lang="en">
                <a:latin typeface="Lato"/>
                <a:ea typeface="Lato"/>
                <a:cs typeface="Lato"/>
                <a:sym typeface="Lato"/>
              </a:rPr>
              <a:t> ≤ 2</a:t>
            </a:r>
            <a:endParaRPr b="1">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nvSpPr>
        <p:spPr>
          <a:xfrm>
            <a:off x="4604100" y="831050"/>
            <a:ext cx="4152600" cy="2133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25" name="Google Shape;425;p36"/>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426" name="Google Shape;426;p36"/>
          <p:cNvGrpSpPr/>
          <p:nvPr/>
        </p:nvGrpSpPr>
        <p:grpSpPr>
          <a:xfrm>
            <a:off x="395100" y="0"/>
            <a:ext cx="8748900" cy="586200"/>
            <a:chOff x="395100" y="0"/>
            <a:chExt cx="8748900" cy="586200"/>
          </a:xfrm>
        </p:grpSpPr>
        <p:sp>
          <p:nvSpPr>
            <p:cNvPr id="427" name="Google Shape;427;p36"/>
            <p:cNvSpPr txBox="1"/>
            <p:nvPr/>
          </p:nvSpPr>
          <p:spPr>
            <a:xfrm>
              <a:off x="395100" y="14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Non-uniform Slant Correction of English Handwriting</a:t>
              </a:r>
              <a:endParaRPr b="1" sz="1700">
                <a:latin typeface="Quicksand"/>
                <a:ea typeface="Quicksand"/>
                <a:cs typeface="Quicksand"/>
                <a:sym typeface="Quicksand"/>
              </a:endParaRPr>
            </a:p>
          </p:txBody>
        </p:sp>
        <p:sp>
          <p:nvSpPr>
            <p:cNvPr id="428" name="Google Shape;428;p36"/>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3</a:t>
              </a:r>
              <a:endParaRPr b="1" sz="800">
                <a:latin typeface="Quicksand"/>
                <a:ea typeface="Quicksand"/>
                <a:cs typeface="Quicksand"/>
                <a:sym typeface="Quicksand"/>
              </a:endParaRPr>
            </a:p>
          </p:txBody>
        </p:sp>
      </p:grpSp>
      <p:sp>
        <p:nvSpPr>
          <p:cNvPr id="429" name="Google Shape;429;p36"/>
          <p:cNvSpPr txBox="1"/>
          <p:nvPr/>
        </p:nvSpPr>
        <p:spPr>
          <a:xfrm>
            <a:off x="340725" y="914675"/>
            <a:ext cx="3735600" cy="3906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How to grade a correction line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We grade it by considering two factors,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a:t>
            </a:r>
            <a:r>
              <a:rPr baseline="-25000" lang="en">
                <a:latin typeface="Lato"/>
                <a:ea typeface="Lato"/>
                <a:cs typeface="Lato"/>
                <a:sym typeface="Lato"/>
              </a:rPr>
              <a:t>i</a:t>
            </a:r>
            <a:r>
              <a:rPr lang="en">
                <a:latin typeface="Lato"/>
                <a:ea typeface="Lato"/>
                <a:cs typeface="Lato"/>
                <a:sym typeface="Lato"/>
              </a:rPr>
              <a:t> : the length of the  longest stroke of black pixel across the correction line </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100">
                <a:highlight>
                  <a:srgbClr val="FFFFFF"/>
                </a:highlight>
              </a:rPr>
              <a:t>γ</a:t>
            </a:r>
            <a:r>
              <a:rPr baseline="-25000" lang="en" sz="1100">
                <a:highlight>
                  <a:srgbClr val="FFFFFF"/>
                </a:highlight>
              </a:rPr>
              <a:t>i</a:t>
            </a:r>
            <a:r>
              <a:rPr lang="en" sz="1100">
                <a:highlight>
                  <a:srgbClr val="FFFFFF"/>
                </a:highlight>
              </a:rPr>
              <a:t> : </a:t>
            </a:r>
            <a:r>
              <a:rPr lang="en">
                <a:highlight>
                  <a:srgbClr val="FFFFFF"/>
                </a:highlight>
              </a:rPr>
              <a:t>determines</a:t>
            </a:r>
            <a:r>
              <a:rPr lang="en">
                <a:latin typeface="Lato"/>
                <a:ea typeface="Lato"/>
                <a:cs typeface="Lato"/>
                <a:sym typeface="Lato"/>
              </a:rPr>
              <a:t> how even the correction line is w.r.t. its previous neighbour.</a:t>
            </a:r>
            <a:endParaRPr>
              <a:latin typeface="Lato"/>
              <a:ea typeface="Lato"/>
              <a:cs typeface="Lato"/>
              <a:sym typeface="Lato"/>
            </a:endParaRPr>
          </a:p>
          <a:p>
            <a:pPr indent="0" lvl="0" marL="457200" rtl="0" algn="l">
              <a:lnSpc>
                <a:spcPct val="115000"/>
              </a:lnSpc>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define a function f(p</a:t>
            </a:r>
            <a:r>
              <a:rPr baseline="-25000" lang="en">
                <a:latin typeface="Lato"/>
                <a:ea typeface="Lato"/>
                <a:cs typeface="Lato"/>
                <a:sym typeface="Lato"/>
              </a:rPr>
              <a:t>i</a:t>
            </a:r>
            <a:r>
              <a:rPr lang="en">
                <a:latin typeface="Lato"/>
                <a:ea typeface="Lato"/>
                <a:cs typeface="Lato"/>
                <a:sym typeface="Lato"/>
              </a:rPr>
              <a:t>, p</a:t>
            </a:r>
            <a:r>
              <a:rPr baseline="-25000" lang="en">
                <a:latin typeface="Lato"/>
                <a:ea typeface="Lato"/>
                <a:cs typeface="Lato"/>
                <a:sym typeface="Lato"/>
              </a:rPr>
              <a:t>i-1</a:t>
            </a:r>
            <a:r>
              <a:rPr lang="en">
                <a:latin typeface="Lato"/>
                <a:ea typeface="Lato"/>
                <a:cs typeface="Lato"/>
                <a:sym typeface="Lato"/>
              </a:rPr>
              <a:t>) which takes the weighted sum of these factors to grade the correction line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i="1" lang="en"/>
              <a:t>f(p</a:t>
            </a:r>
            <a:r>
              <a:rPr b="1" baseline="-25000" i="1" lang="en"/>
              <a:t>i </a:t>
            </a:r>
            <a:r>
              <a:rPr b="1" i="1" lang="en"/>
              <a:t>, p</a:t>
            </a:r>
            <a:r>
              <a:rPr b="1" baseline="-25000" i="1" lang="en"/>
              <a:t>i-1</a:t>
            </a:r>
            <a:r>
              <a:rPr b="1" i="1" lang="en"/>
              <a:t>) = ω * s</a:t>
            </a:r>
            <a:r>
              <a:rPr b="1" baseline="-25000" i="1" lang="en"/>
              <a:t>i</a:t>
            </a:r>
            <a:r>
              <a:rPr b="1" i="1" lang="en"/>
              <a:t>(p</a:t>
            </a:r>
            <a:r>
              <a:rPr b="1" baseline="-25000" i="1" lang="en"/>
              <a:t>i</a:t>
            </a:r>
            <a:r>
              <a:rPr b="1" i="1" lang="en"/>
              <a:t>) + (1 - ω) * γ</a:t>
            </a:r>
            <a:r>
              <a:rPr b="1" baseline="-25000" i="1" lang="en"/>
              <a:t>i</a:t>
            </a:r>
            <a:r>
              <a:rPr b="1" i="1" lang="en"/>
              <a:t>(p</a:t>
            </a:r>
            <a:r>
              <a:rPr b="1" baseline="-25000" i="1" lang="en"/>
              <a:t>i</a:t>
            </a:r>
            <a:r>
              <a:rPr b="1" i="1" lang="en"/>
              <a:t> , p</a:t>
            </a:r>
            <a:r>
              <a:rPr b="1" baseline="-25000" i="1" lang="en"/>
              <a:t>i-1</a:t>
            </a:r>
            <a:r>
              <a:rPr b="1" i="1" lang="en"/>
              <a:t>).</a:t>
            </a:r>
            <a:endParaRPr b="1" i="1">
              <a:highlight>
                <a:srgbClr val="FFFFFF"/>
              </a:highlight>
            </a:endParaRPr>
          </a:p>
          <a:p>
            <a:pPr indent="0" lvl="0" marL="0" rtl="0" algn="l">
              <a:lnSpc>
                <a:spcPct val="115000"/>
              </a:lnSpc>
              <a:spcBef>
                <a:spcPts val="0"/>
              </a:spcBef>
              <a:spcAft>
                <a:spcPts val="0"/>
              </a:spcAft>
              <a:buNone/>
            </a:pPr>
            <a:r>
              <a:t/>
            </a:r>
            <a:endParaRPr b="1" i="1">
              <a:highlight>
                <a:srgbClr val="FFFFFF"/>
              </a:highlight>
            </a:endParaRPr>
          </a:p>
          <a:p>
            <a:pPr indent="0" lvl="0" marL="0" rtl="0" algn="l">
              <a:lnSpc>
                <a:spcPct val="115000"/>
              </a:lnSpc>
              <a:spcBef>
                <a:spcPts val="0"/>
              </a:spcBef>
              <a:spcAft>
                <a:spcPts val="0"/>
              </a:spcAft>
              <a:buNone/>
            </a:pPr>
            <a:r>
              <a:rPr b="1" i="1" lang="en">
                <a:highlight>
                  <a:srgbClr val="FFFFFF"/>
                </a:highlight>
              </a:rPr>
              <a:t> ω</a:t>
            </a:r>
            <a:r>
              <a:rPr lang="en"/>
              <a:t> = 0.75 gives the best results.</a:t>
            </a:r>
            <a:endParaRPr/>
          </a:p>
        </p:txBody>
      </p:sp>
      <p:pic>
        <p:nvPicPr>
          <p:cNvPr id="430" name="Google Shape;430;p36"/>
          <p:cNvPicPr preferRelativeResize="0"/>
          <p:nvPr/>
        </p:nvPicPr>
        <p:blipFill rotWithShape="1">
          <a:blip r:embed="rId3">
            <a:alphaModFix/>
          </a:blip>
          <a:srcRect b="0" l="9158" r="3778" t="0"/>
          <a:stretch/>
        </p:blipFill>
        <p:spPr>
          <a:xfrm>
            <a:off x="4682350" y="1039000"/>
            <a:ext cx="4022999" cy="981075"/>
          </a:xfrm>
          <a:prstGeom prst="rect">
            <a:avLst/>
          </a:prstGeom>
          <a:noFill/>
          <a:ln>
            <a:noFill/>
          </a:ln>
        </p:spPr>
      </p:pic>
      <p:sp>
        <p:nvSpPr>
          <p:cNvPr id="431" name="Google Shape;431;p36"/>
          <p:cNvSpPr txBox="1"/>
          <p:nvPr/>
        </p:nvSpPr>
        <p:spPr>
          <a:xfrm>
            <a:off x="4682350" y="2132100"/>
            <a:ext cx="4023000" cy="717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where Γ</a:t>
            </a:r>
            <a:r>
              <a:rPr baseline="-25000" lang="en"/>
              <a:t>i</a:t>
            </a:r>
            <a:r>
              <a:rPr lang="en"/>
              <a:t>(p</a:t>
            </a:r>
            <a:r>
              <a:rPr baseline="-25000" lang="en"/>
              <a:t>i</a:t>
            </a:r>
            <a:r>
              <a:rPr lang="en"/>
              <a:t>) is the number of black pixels on the correction line.</a:t>
            </a:r>
            <a:endParaRPr sz="1700">
              <a:latin typeface="Lato"/>
              <a:ea typeface="Lato"/>
              <a:cs typeface="Lato"/>
              <a:sym typeface="Lato"/>
            </a:endParaRPr>
          </a:p>
        </p:txBody>
      </p:sp>
      <p:pic>
        <p:nvPicPr>
          <p:cNvPr id="432" name="Google Shape;432;p36"/>
          <p:cNvPicPr preferRelativeResize="0"/>
          <p:nvPr/>
        </p:nvPicPr>
        <p:blipFill>
          <a:blip r:embed="rId4">
            <a:alphaModFix/>
          </a:blip>
          <a:stretch>
            <a:fillRect/>
          </a:stretch>
        </p:blipFill>
        <p:spPr>
          <a:xfrm>
            <a:off x="4835000" y="3209200"/>
            <a:ext cx="3343275" cy="13525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37"/>
          <p:cNvPicPr preferRelativeResize="0"/>
          <p:nvPr/>
        </p:nvPicPr>
        <p:blipFill>
          <a:blip r:embed="rId3">
            <a:alphaModFix/>
          </a:blip>
          <a:stretch>
            <a:fillRect/>
          </a:stretch>
        </p:blipFill>
        <p:spPr>
          <a:xfrm>
            <a:off x="137150" y="526625"/>
            <a:ext cx="4552950" cy="1085850"/>
          </a:xfrm>
          <a:prstGeom prst="rect">
            <a:avLst/>
          </a:prstGeom>
          <a:noFill/>
          <a:ln>
            <a:noFill/>
          </a:ln>
        </p:spPr>
      </p:pic>
      <p:sp>
        <p:nvSpPr>
          <p:cNvPr id="438" name="Google Shape;438;p37"/>
          <p:cNvSpPr txBox="1"/>
          <p:nvPr/>
        </p:nvSpPr>
        <p:spPr>
          <a:xfrm>
            <a:off x="137225" y="2059013"/>
            <a:ext cx="4552800" cy="1921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optimal sequence of correction lines  will maximise above function.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This function has a Markov property since the computation of p</a:t>
            </a:r>
            <a:r>
              <a:rPr baseline="-25000" lang="en">
                <a:latin typeface="Lato"/>
                <a:ea typeface="Lato"/>
                <a:cs typeface="Lato"/>
                <a:sym typeface="Lato"/>
              </a:rPr>
              <a:t>i</a:t>
            </a:r>
            <a:r>
              <a:rPr lang="en">
                <a:latin typeface="Lato"/>
                <a:ea typeface="Lato"/>
                <a:cs typeface="Lato"/>
                <a:sym typeface="Lato"/>
              </a:rPr>
              <a:t> requires only p</a:t>
            </a:r>
            <a:r>
              <a:rPr baseline="-25000" lang="en">
                <a:latin typeface="Lato"/>
                <a:ea typeface="Lato"/>
                <a:cs typeface="Lato"/>
                <a:sym typeface="Lato"/>
              </a:rPr>
              <a:t>i-1</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Thus, slant correction problem is reduced to maximisation problem with Markov Property which is solvable by Dynamic Programming.</a:t>
            </a:r>
            <a:endParaRPr>
              <a:latin typeface="Lato"/>
              <a:ea typeface="Lato"/>
              <a:cs typeface="Lato"/>
              <a:sym typeface="Lato"/>
            </a:endParaRPr>
          </a:p>
        </p:txBody>
      </p:sp>
      <p:sp>
        <p:nvSpPr>
          <p:cNvPr id="439" name="Google Shape;439;p37"/>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440" name="Google Shape;440;p37"/>
          <p:cNvGrpSpPr/>
          <p:nvPr/>
        </p:nvGrpSpPr>
        <p:grpSpPr>
          <a:xfrm>
            <a:off x="395100" y="0"/>
            <a:ext cx="8748900" cy="586200"/>
            <a:chOff x="395100" y="0"/>
            <a:chExt cx="8748900" cy="586200"/>
          </a:xfrm>
        </p:grpSpPr>
        <p:sp>
          <p:nvSpPr>
            <p:cNvPr id="441" name="Google Shape;441;p37"/>
            <p:cNvSpPr txBox="1"/>
            <p:nvPr/>
          </p:nvSpPr>
          <p:spPr>
            <a:xfrm>
              <a:off x="395100" y="14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Non-uniform Slant Correction of English Handwriting</a:t>
              </a:r>
              <a:endParaRPr b="1" sz="1700">
                <a:latin typeface="Quicksand"/>
                <a:ea typeface="Quicksand"/>
                <a:cs typeface="Quicksand"/>
                <a:sym typeface="Quicksand"/>
              </a:endParaRPr>
            </a:p>
          </p:txBody>
        </p:sp>
        <p:sp>
          <p:nvSpPr>
            <p:cNvPr id="442" name="Google Shape;442;p37"/>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3</a:t>
              </a:r>
              <a:endParaRPr b="1" sz="800">
                <a:latin typeface="Quicksand"/>
                <a:ea typeface="Quicksand"/>
                <a:cs typeface="Quicksand"/>
                <a:sym typeface="Quicksand"/>
              </a:endParaRPr>
            </a:p>
          </p:txBody>
        </p:sp>
      </p:grpSp>
      <p:sp>
        <p:nvSpPr>
          <p:cNvPr id="443" name="Google Shape;443;p37"/>
          <p:cNvSpPr txBox="1"/>
          <p:nvPr/>
        </p:nvSpPr>
        <p:spPr>
          <a:xfrm>
            <a:off x="4962075" y="992400"/>
            <a:ext cx="4023000" cy="3681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457200" lvl="0" marL="457200" rtl="0" algn="l">
              <a:spcBef>
                <a:spcPts val="0"/>
              </a:spcBef>
              <a:spcAft>
                <a:spcPts val="0"/>
              </a:spcAft>
              <a:buNone/>
            </a:pPr>
            <a:r>
              <a:rPr b="1" lang="en" sz="1700" u="sng">
                <a:latin typeface="Lato"/>
                <a:ea typeface="Lato"/>
                <a:cs typeface="Lato"/>
                <a:sym typeface="Lato"/>
              </a:rPr>
              <a:t>Abstract for the DP</a:t>
            </a:r>
            <a:endParaRPr b="1" sz="1700" u="sng">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store the maximum </a:t>
            </a:r>
            <a:r>
              <a:rPr lang="en">
                <a:latin typeface="Lato"/>
                <a:ea typeface="Lato"/>
                <a:cs typeface="Lato"/>
                <a:sym typeface="Lato"/>
              </a:rPr>
              <a:t>cummulated</a:t>
            </a:r>
            <a:r>
              <a:rPr lang="en">
                <a:latin typeface="Lato"/>
                <a:ea typeface="Lato"/>
                <a:cs typeface="Lato"/>
                <a:sym typeface="Lato"/>
              </a:rPr>
              <a:t> value of </a:t>
            </a:r>
            <a:r>
              <a:rPr b="1" i="1" lang="en">
                <a:latin typeface="Lato"/>
                <a:ea typeface="Lato"/>
                <a:cs typeface="Lato"/>
                <a:sym typeface="Lato"/>
              </a:rPr>
              <a:t>f(p</a:t>
            </a:r>
            <a:r>
              <a:rPr b="1" baseline="-25000" i="1" lang="en">
                <a:latin typeface="Lato"/>
                <a:ea typeface="Lato"/>
                <a:cs typeface="Lato"/>
                <a:sym typeface="Lato"/>
              </a:rPr>
              <a:t>k</a:t>
            </a:r>
            <a:r>
              <a:rPr b="1" i="1" lang="en">
                <a:latin typeface="Lato"/>
                <a:ea typeface="Lato"/>
                <a:cs typeface="Lato"/>
                <a:sym typeface="Lato"/>
              </a:rPr>
              <a:t>,p</a:t>
            </a:r>
            <a:r>
              <a:rPr b="1" baseline="-25000" i="1" lang="en">
                <a:latin typeface="Lato"/>
                <a:ea typeface="Lato"/>
                <a:cs typeface="Lato"/>
                <a:sym typeface="Lato"/>
              </a:rPr>
              <a:t>k-1</a:t>
            </a:r>
            <a:r>
              <a:rPr b="1" i="1" lang="en">
                <a:latin typeface="Lato"/>
                <a:ea typeface="Lato"/>
                <a:cs typeface="Lato"/>
                <a:sym typeface="Lato"/>
              </a:rPr>
              <a:t>)</a:t>
            </a:r>
            <a:r>
              <a:rPr lang="en">
                <a:latin typeface="Lato"/>
                <a:ea typeface="Lato"/>
                <a:cs typeface="Lato"/>
                <a:sym typeface="Lato"/>
              </a:rPr>
              <a:t> till </a:t>
            </a:r>
            <a:r>
              <a:rPr b="1" i="1" lang="en">
                <a:latin typeface="Lato"/>
                <a:ea typeface="Lato"/>
                <a:cs typeface="Lato"/>
                <a:sym typeface="Lato"/>
              </a:rPr>
              <a:t>k = i</a:t>
            </a:r>
            <a:r>
              <a:rPr i="1" lang="en">
                <a:latin typeface="Lato"/>
                <a:ea typeface="Lato"/>
                <a:cs typeface="Lato"/>
                <a:sym typeface="Lato"/>
              </a:rPr>
              <a:t> </a:t>
            </a:r>
            <a:r>
              <a:rPr lang="en">
                <a:latin typeface="Lato"/>
                <a:ea typeface="Lato"/>
                <a:cs typeface="Lato"/>
                <a:sym typeface="Lato"/>
              </a:rPr>
              <a:t>in </a:t>
            </a:r>
            <a:r>
              <a:rPr b="1" i="1" lang="en">
                <a:latin typeface="Lato"/>
                <a:ea typeface="Lato"/>
                <a:cs typeface="Lato"/>
                <a:sym typeface="Lato"/>
              </a:rPr>
              <a:t>g[i][p</a:t>
            </a:r>
            <a:r>
              <a:rPr b="1" baseline="-25000" i="1" lang="en">
                <a:latin typeface="Lato"/>
                <a:ea typeface="Lato"/>
                <a:cs typeface="Lato"/>
                <a:sym typeface="Lato"/>
              </a:rPr>
              <a:t>i</a:t>
            </a:r>
            <a:r>
              <a:rPr b="1" i="1" lang="en">
                <a:latin typeface="Lato"/>
                <a:ea typeface="Lato"/>
                <a:cs typeface="Lato"/>
                <a:sym typeface="Lato"/>
              </a:rPr>
              <a:t>]</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DP has mainly 3 steps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u="sng">
                <a:latin typeface="Lato"/>
                <a:ea typeface="Lato"/>
                <a:cs typeface="Lato"/>
                <a:sym typeface="Lato"/>
              </a:rPr>
              <a:t>Initialising</a:t>
            </a:r>
            <a:r>
              <a:rPr lang="en">
                <a:latin typeface="Lato"/>
                <a:ea typeface="Lato"/>
                <a:cs typeface="Lato"/>
                <a:sym typeface="Lato"/>
              </a:rPr>
              <a:t> : Initialise first row of dp with corresponding value of </a:t>
            </a:r>
            <a:r>
              <a:rPr b="1" i="1" lang="en">
                <a:latin typeface="Lato"/>
                <a:ea typeface="Lato"/>
                <a:cs typeface="Lato"/>
                <a:sym typeface="Lato"/>
              </a:rPr>
              <a:t>f(p</a:t>
            </a:r>
            <a:r>
              <a:rPr b="1" baseline="-25000" i="1" lang="en">
                <a:latin typeface="Lato"/>
                <a:ea typeface="Lato"/>
                <a:cs typeface="Lato"/>
                <a:sym typeface="Lato"/>
              </a:rPr>
              <a:t>1</a:t>
            </a:r>
            <a:r>
              <a:rPr b="1" i="1" lang="en">
                <a:latin typeface="Lato"/>
                <a:ea typeface="Lato"/>
                <a:cs typeface="Lato"/>
                <a:sym typeface="Lato"/>
              </a:rPr>
              <a:t>)</a:t>
            </a:r>
            <a:r>
              <a:rPr lang="en">
                <a:latin typeface="Lato"/>
                <a:ea typeface="Lato"/>
                <a:cs typeface="Lato"/>
                <a:sym typeface="Lato"/>
              </a:rPr>
              <a:t>.</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u="sng">
                <a:latin typeface="Lato"/>
                <a:ea typeface="Lato"/>
                <a:cs typeface="Lato"/>
                <a:sym typeface="Lato"/>
              </a:rPr>
              <a:t>Building recursion</a:t>
            </a:r>
            <a:r>
              <a:rPr lang="en">
                <a:latin typeface="Lato"/>
                <a:ea typeface="Lato"/>
                <a:cs typeface="Lato"/>
                <a:sym typeface="Lato"/>
              </a:rPr>
              <a:t>  : For every </a:t>
            </a:r>
            <a:r>
              <a:rPr b="1" i="1" lang="en">
                <a:latin typeface="Lato"/>
                <a:ea typeface="Lato"/>
                <a:cs typeface="Lato"/>
                <a:sym typeface="Lato"/>
              </a:rPr>
              <a:t>g[i][p</a:t>
            </a:r>
            <a:r>
              <a:rPr b="1" baseline="-25000" i="1" lang="en">
                <a:latin typeface="Lato"/>
                <a:ea typeface="Lato"/>
                <a:cs typeface="Lato"/>
                <a:sym typeface="Lato"/>
              </a:rPr>
              <a:t>i</a:t>
            </a:r>
            <a:r>
              <a:rPr b="1" i="1" lang="en">
                <a:latin typeface="Lato"/>
                <a:ea typeface="Lato"/>
                <a:cs typeface="Lato"/>
                <a:sym typeface="Lato"/>
              </a:rPr>
              <a:t>]</a:t>
            </a:r>
            <a:r>
              <a:rPr lang="en">
                <a:latin typeface="Lato"/>
                <a:ea typeface="Lato"/>
                <a:cs typeface="Lato"/>
                <a:sym typeface="Lato"/>
              </a:rPr>
              <a:t>, we store optimal choice of </a:t>
            </a:r>
            <a:r>
              <a:rPr b="1" i="1" lang="en">
                <a:latin typeface="Lato"/>
                <a:ea typeface="Lato"/>
                <a:cs typeface="Lato"/>
                <a:sym typeface="Lato"/>
              </a:rPr>
              <a:t>p</a:t>
            </a:r>
            <a:r>
              <a:rPr b="1" baseline="-25000" i="1" lang="en">
                <a:latin typeface="Lato"/>
                <a:ea typeface="Lato"/>
                <a:cs typeface="Lato"/>
                <a:sym typeface="Lato"/>
              </a:rPr>
              <a:t>i-1</a:t>
            </a:r>
            <a:r>
              <a:rPr lang="en">
                <a:latin typeface="Lato"/>
                <a:ea typeface="Lato"/>
                <a:cs typeface="Lato"/>
                <a:sym typeface="Lato"/>
              </a:rPr>
              <a:t> for the best </a:t>
            </a:r>
            <a:r>
              <a:rPr b="1" i="1" lang="en">
                <a:latin typeface="Lato"/>
                <a:ea typeface="Lato"/>
                <a:cs typeface="Lato"/>
                <a:sym typeface="Lato"/>
              </a:rPr>
              <a:t>p</a:t>
            </a:r>
            <a:r>
              <a:rPr b="1" baseline="-25000" i="1" lang="en">
                <a:latin typeface="Lato"/>
                <a:ea typeface="Lato"/>
                <a:cs typeface="Lato"/>
                <a:sym typeface="Lato"/>
              </a:rPr>
              <a:t>i</a:t>
            </a:r>
            <a:r>
              <a:rPr lang="en">
                <a:latin typeface="Lato"/>
                <a:ea typeface="Lato"/>
                <a:cs typeface="Lato"/>
                <a:sym typeface="Lato"/>
              </a:rPr>
              <a:t> in </a:t>
            </a:r>
            <a:r>
              <a:rPr b="1" i="1" lang="en">
                <a:latin typeface="Lato"/>
                <a:ea typeface="Lato"/>
                <a:cs typeface="Lato"/>
                <a:sym typeface="Lato"/>
              </a:rPr>
              <a:t>b[p</a:t>
            </a:r>
            <a:r>
              <a:rPr b="1" baseline="-25000" i="1" lang="en">
                <a:latin typeface="Lato"/>
                <a:ea typeface="Lato"/>
                <a:cs typeface="Lato"/>
                <a:sym typeface="Lato"/>
              </a:rPr>
              <a:t>i</a:t>
            </a:r>
            <a:r>
              <a:rPr b="1" i="1" lang="en">
                <a:latin typeface="Lato"/>
                <a:ea typeface="Lato"/>
                <a:cs typeface="Lato"/>
                <a:sym typeface="Lato"/>
              </a:rPr>
              <a:t>]</a:t>
            </a:r>
            <a:r>
              <a:rPr lang="en">
                <a:latin typeface="Lato"/>
                <a:ea typeface="Lato"/>
                <a:cs typeface="Lato"/>
                <a:sym typeface="Lato"/>
              </a:rPr>
              <a:t>.</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u="sng">
                <a:latin typeface="Lato"/>
                <a:ea typeface="Lato"/>
                <a:cs typeface="Lato"/>
                <a:sym typeface="Lato"/>
              </a:rPr>
              <a:t>Backtracking</a:t>
            </a:r>
            <a:r>
              <a:rPr lang="en">
                <a:latin typeface="Lato"/>
                <a:ea typeface="Lato"/>
                <a:cs typeface="Lato"/>
                <a:sym typeface="Lato"/>
              </a:rPr>
              <a:t>:  </a:t>
            </a:r>
            <a:r>
              <a:rPr lang="en" sz="1100">
                <a:latin typeface="Lato"/>
                <a:ea typeface="Lato"/>
                <a:cs typeface="Lato"/>
                <a:sym typeface="Lato"/>
              </a:rPr>
              <a:t>F</a:t>
            </a:r>
            <a:r>
              <a:rPr lang="en">
                <a:latin typeface="Lato"/>
                <a:ea typeface="Lato"/>
                <a:cs typeface="Lato"/>
                <a:sym typeface="Lato"/>
              </a:rPr>
              <a:t>ind </a:t>
            </a:r>
            <a:r>
              <a:rPr b="1" i="1" lang="en">
                <a:latin typeface="Lato"/>
                <a:ea typeface="Lato"/>
                <a:cs typeface="Lato"/>
                <a:sym typeface="Lato"/>
              </a:rPr>
              <a:t>p</a:t>
            </a:r>
            <a:r>
              <a:rPr b="1" baseline="-25000" i="1" lang="en">
                <a:latin typeface="Lato"/>
                <a:ea typeface="Lato"/>
                <a:cs typeface="Lato"/>
                <a:sym typeface="Lato"/>
              </a:rPr>
              <a:t>M</a:t>
            </a:r>
            <a:r>
              <a:rPr b="1" i="1" lang="en">
                <a:latin typeface="Lato"/>
                <a:ea typeface="Lato"/>
                <a:cs typeface="Lato"/>
                <a:sym typeface="Lato"/>
              </a:rPr>
              <a:t> </a:t>
            </a:r>
            <a:r>
              <a:rPr lang="en">
                <a:latin typeface="Lato"/>
                <a:ea typeface="Lato"/>
                <a:cs typeface="Lato"/>
                <a:sym typeface="Lato"/>
              </a:rPr>
              <a:t>which maximises the value of </a:t>
            </a:r>
            <a:r>
              <a:rPr b="1" i="1" lang="en">
                <a:latin typeface="Lato"/>
                <a:ea typeface="Lato"/>
                <a:cs typeface="Lato"/>
                <a:sym typeface="Lato"/>
              </a:rPr>
              <a:t>g[M][p</a:t>
            </a:r>
            <a:r>
              <a:rPr b="1" baseline="-25000" i="1" lang="en">
                <a:latin typeface="Lato"/>
                <a:ea typeface="Lato"/>
                <a:cs typeface="Lato"/>
                <a:sym typeface="Lato"/>
              </a:rPr>
              <a:t>M</a:t>
            </a:r>
            <a:r>
              <a:rPr b="1" i="1" lang="en">
                <a:latin typeface="Lato"/>
                <a:ea typeface="Lato"/>
                <a:cs typeface="Lato"/>
                <a:sym typeface="Lato"/>
              </a:rPr>
              <a:t>]</a:t>
            </a:r>
            <a:r>
              <a:rPr lang="en">
                <a:latin typeface="Lato"/>
                <a:ea typeface="Lato"/>
                <a:cs typeface="Lato"/>
                <a:sym typeface="Lato"/>
              </a:rPr>
              <a:t> and then backtrack for previous p values taking help from </a:t>
            </a:r>
            <a:r>
              <a:rPr b="1" i="1" lang="en">
                <a:latin typeface="Lato"/>
                <a:ea typeface="Lato"/>
                <a:cs typeface="Lato"/>
                <a:sym typeface="Lato"/>
              </a:rPr>
              <a:t>b[p</a:t>
            </a:r>
            <a:r>
              <a:rPr b="1" baseline="-25000" i="1" lang="en">
                <a:latin typeface="Lato"/>
                <a:ea typeface="Lato"/>
                <a:cs typeface="Lato"/>
                <a:sym typeface="Lato"/>
              </a:rPr>
              <a:t>i</a:t>
            </a:r>
            <a:r>
              <a:rPr b="1" i="1" lang="en">
                <a:latin typeface="Lato"/>
                <a:ea typeface="Lato"/>
                <a:cs typeface="Lato"/>
                <a:sym typeface="Lato"/>
              </a:rPr>
              <a:t>]</a:t>
            </a:r>
            <a:r>
              <a:rPr lang="en">
                <a:latin typeface="Lato"/>
                <a:ea typeface="Lato"/>
                <a:cs typeface="Lato"/>
                <a:sym typeface="Lato"/>
              </a:rPr>
              <a:t>.</a:t>
            </a:r>
            <a:r>
              <a:rPr lang="en" sz="1700">
                <a:latin typeface="Lato"/>
                <a:ea typeface="Lato"/>
                <a:cs typeface="Lato"/>
                <a:sym typeface="Lato"/>
              </a:rPr>
              <a:t> </a:t>
            </a:r>
            <a:endParaRPr sz="17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8"/>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449" name="Google Shape;449;p38"/>
          <p:cNvPicPr preferRelativeResize="0"/>
          <p:nvPr/>
        </p:nvPicPr>
        <p:blipFill rotWithShape="1">
          <a:blip r:embed="rId3">
            <a:alphaModFix/>
          </a:blip>
          <a:srcRect b="11357" l="8360" r="8368" t="17075"/>
          <a:stretch/>
        </p:blipFill>
        <p:spPr>
          <a:xfrm>
            <a:off x="311650" y="1096425"/>
            <a:ext cx="4824150" cy="3818100"/>
          </a:xfrm>
          <a:prstGeom prst="rect">
            <a:avLst/>
          </a:prstGeom>
          <a:noFill/>
          <a:ln>
            <a:noFill/>
          </a:ln>
        </p:spPr>
      </p:pic>
      <p:sp>
        <p:nvSpPr>
          <p:cNvPr id="450" name="Google Shape;450;p38"/>
          <p:cNvSpPr txBox="1"/>
          <p:nvPr/>
        </p:nvSpPr>
        <p:spPr>
          <a:xfrm>
            <a:off x="1433175" y="721450"/>
            <a:ext cx="17802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Pseudo-code</a:t>
            </a:r>
            <a:endParaRPr b="1" sz="2000">
              <a:latin typeface="Lato"/>
              <a:ea typeface="Lato"/>
              <a:cs typeface="Lato"/>
              <a:sym typeface="Lato"/>
            </a:endParaRPr>
          </a:p>
        </p:txBody>
      </p:sp>
      <p:sp>
        <p:nvSpPr>
          <p:cNvPr id="451" name="Google Shape;451;p38"/>
          <p:cNvSpPr txBox="1"/>
          <p:nvPr/>
        </p:nvSpPr>
        <p:spPr>
          <a:xfrm>
            <a:off x="5591700" y="1280550"/>
            <a:ext cx="3233400" cy="162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b="1" lang="en">
                <a:latin typeface="Lato"/>
                <a:ea typeface="Lato"/>
                <a:cs typeface="Lato"/>
                <a:sym typeface="Lato"/>
              </a:rPr>
              <a:t>    Complexity Analysis</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Calculating f(p</a:t>
            </a:r>
            <a:r>
              <a:rPr baseline="-25000" lang="en">
                <a:latin typeface="Lato"/>
                <a:ea typeface="Lato"/>
                <a:cs typeface="Lato"/>
                <a:sym typeface="Lato"/>
              </a:rPr>
              <a:t>i </a:t>
            </a:r>
            <a:r>
              <a:rPr lang="en">
                <a:latin typeface="Lato"/>
                <a:ea typeface="Lato"/>
                <a:cs typeface="Lato"/>
                <a:sym typeface="Lato"/>
              </a:rPr>
              <a:t>, p</a:t>
            </a:r>
            <a:r>
              <a:rPr baseline="-25000" lang="en">
                <a:latin typeface="Lato"/>
                <a:ea typeface="Lato"/>
                <a:cs typeface="Lato"/>
                <a:sym typeface="Lato"/>
              </a:rPr>
              <a:t>i-1</a:t>
            </a:r>
            <a:r>
              <a:rPr lang="en">
                <a:latin typeface="Lato"/>
                <a:ea typeface="Lato"/>
                <a:cs typeface="Lato"/>
                <a:sym typeface="Lato"/>
              </a:rPr>
              <a:t>) : 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DP recursion : O(M W)</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Overall time complexity : O(N M W)</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Space complexity : O(M W)</a:t>
            </a:r>
            <a:endParaRPr b="1">
              <a:latin typeface="Lato"/>
              <a:ea typeface="Lato"/>
              <a:cs typeface="Lato"/>
              <a:sym typeface="Lato"/>
            </a:endParaRPr>
          </a:p>
        </p:txBody>
      </p:sp>
      <p:sp>
        <p:nvSpPr>
          <p:cNvPr id="452" name="Google Shape;452;p38"/>
          <p:cNvSpPr txBox="1"/>
          <p:nvPr/>
        </p:nvSpPr>
        <p:spPr>
          <a:xfrm>
            <a:off x="3737500" y="142200"/>
            <a:ext cx="5406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Non-uniform Slant Correction of English Handwriting</a:t>
            </a:r>
            <a:endParaRPr b="1" sz="1700">
              <a:latin typeface="Quicksand"/>
              <a:ea typeface="Quicksand"/>
              <a:cs typeface="Quicksand"/>
              <a:sym typeface="Quicksand"/>
            </a:endParaRPr>
          </a:p>
        </p:txBody>
      </p:sp>
      <p:sp>
        <p:nvSpPr>
          <p:cNvPr id="453" name="Google Shape;453;p38"/>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3</a:t>
            </a:r>
            <a:endParaRPr b="1" sz="800">
              <a:latin typeface="Quicksand"/>
              <a:ea typeface="Quicksand"/>
              <a:cs typeface="Quicksand"/>
              <a:sym typeface="Quicksa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9"/>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59" name="Google Shape;459;p39"/>
          <p:cNvSpPr txBox="1"/>
          <p:nvPr/>
        </p:nvSpPr>
        <p:spPr>
          <a:xfrm>
            <a:off x="3737500" y="142200"/>
            <a:ext cx="5406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Non-uniform Slant Correction of English Handwriting</a:t>
            </a:r>
            <a:endParaRPr b="1" sz="1700">
              <a:latin typeface="Quicksand"/>
              <a:ea typeface="Quicksand"/>
              <a:cs typeface="Quicksand"/>
              <a:sym typeface="Quicksand"/>
            </a:endParaRPr>
          </a:p>
        </p:txBody>
      </p:sp>
      <p:sp>
        <p:nvSpPr>
          <p:cNvPr id="460" name="Google Shape;460;p39"/>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3</a:t>
            </a:r>
            <a:endParaRPr b="1" sz="800">
              <a:latin typeface="Quicksand"/>
              <a:ea typeface="Quicksand"/>
              <a:cs typeface="Quicksand"/>
              <a:sym typeface="Quicksand"/>
            </a:endParaRPr>
          </a:p>
        </p:txBody>
      </p:sp>
      <p:pic>
        <p:nvPicPr>
          <p:cNvPr id="461" name="Google Shape;461;p39"/>
          <p:cNvPicPr preferRelativeResize="0"/>
          <p:nvPr/>
        </p:nvPicPr>
        <p:blipFill rotWithShape="1">
          <a:blip r:embed="rId3">
            <a:alphaModFix/>
          </a:blip>
          <a:srcRect b="49879" l="25030" r="21564" t="0"/>
          <a:stretch/>
        </p:blipFill>
        <p:spPr>
          <a:xfrm>
            <a:off x="284925" y="744000"/>
            <a:ext cx="3417500" cy="827700"/>
          </a:xfrm>
          <a:prstGeom prst="rect">
            <a:avLst/>
          </a:prstGeom>
          <a:noFill/>
          <a:ln cap="flat" cmpd="sng" w="9525">
            <a:solidFill>
              <a:srgbClr val="000000"/>
            </a:solidFill>
            <a:prstDash val="solid"/>
            <a:round/>
            <a:headEnd len="sm" w="sm" type="none"/>
            <a:tailEnd len="sm" w="sm" type="none"/>
          </a:ln>
        </p:spPr>
      </p:pic>
      <p:pic>
        <p:nvPicPr>
          <p:cNvPr id="462" name="Google Shape;462;p39"/>
          <p:cNvPicPr preferRelativeResize="0"/>
          <p:nvPr/>
        </p:nvPicPr>
        <p:blipFill rotWithShape="1">
          <a:blip r:embed="rId3">
            <a:alphaModFix/>
          </a:blip>
          <a:srcRect b="0" l="30403" r="22245" t="49879"/>
          <a:stretch/>
        </p:blipFill>
        <p:spPr>
          <a:xfrm>
            <a:off x="4742275" y="744000"/>
            <a:ext cx="3275175" cy="894625"/>
          </a:xfrm>
          <a:prstGeom prst="rect">
            <a:avLst/>
          </a:prstGeom>
          <a:noFill/>
          <a:ln cap="flat" cmpd="sng" w="9525">
            <a:solidFill>
              <a:srgbClr val="000000"/>
            </a:solidFill>
            <a:prstDash val="solid"/>
            <a:round/>
            <a:headEnd len="sm" w="sm" type="none"/>
            <a:tailEnd len="sm" w="sm" type="none"/>
          </a:ln>
        </p:spPr>
      </p:pic>
      <p:sp>
        <p:nvSpPr>
          <p:cNvPr id="463" name="Google Shape;463;p39"/>
          <p:cNvSpPr/>
          <p:nvPr/>
        </p:nvSpPr>
        <p:spPr>
          <a:xfrm>
            <a:off x="3771475" y="1087950"/>
            <a:ext cx="940800" cy="1554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4" name="Google Shape;464;p39"/>
          <p:cNvPicPr preferRelativeResize="0"/>
          <p:nvPr/>
        </p:nvPicPr>
        <p:blipFill rotWithShape="1">
          <a:blip r:embed="rId4">
            <a:alphaModFix/>
          </a:blip>
          <a:srcRect b="0" l="37507" r="28091" t="48725"/>
          <a:stretch/>
        </p:blipFill>
        <p:spPr>
          <a:xfrm>
            <a:off x="5024938" y="2041575"/>
            <a:ext cx="2709850" cy="1250250"/>
          </a:xfrm>
          <a:prstGeom prst="rect">
            <a:avLst/>
          </a:prstGeom>
          <a:noFill/>
          <a:ln cap="flat" cmpd="sng" w="9525">
            <a:solidFill>
              <a:srgbClr val="000000"/>
            </a:solidFill>
            <a:prstDash val="solid"/>
            <a:round/>
            <a:headEnd len="sm" w="sm" type="none"/>
            <a:tailEnd len="sm" w="sm" type="none"/>
          </a:ln>
        </p:spPr>
      </p:pic>
      <p:pic>
        <p:nvPicPr>
          <p:cNvPr id="465" name="Google Shape;465;p39"/>
          <p:cNvPicPr preferRelativeResize="0"/>
          <p:nvPr/>
        </p:nvPicPr>
        <p:blipFill rotWithShape="1">
          <a:blip r:embed="rId4">
            <a:alphaModFix/>
          </a:blip>
          <a:srcRect b="48725" l="30424" r="30463" t="0"/>
          <a:stretch/>
        </p:blipFill>
        <p:spPr>
          <a:xfrm>
            <a:off x="336725" y="2041575"/>
            <a:ext cx="3080924" cy="1250250"/>
          </a:xfrm>
          <a:prstGeom prst="rect">
            <a:avLst/>
          </a:prstGeom>
          <a:noFill/>
          <a:ln cap="flat" cmpd="sng" w="9525">
            <a:solidFill>
              <a:srgbClr val="000000"/>
            </a:solidFill>
            <a:prstDash val="solid"/>
            <a:round/>
            <a:headEnd len="sm" w="sm" type="none"/>
            <a:tailEnd len="sm" w="sm" type="none"/>
          </a:ln>
        </p:spPr>
      </p:pic>
      <p:sp>
        <p:nvSpPr>
          <p:cNvPr id="466" name="Google Shape;466;p39"/>
          <p:cNvSpPr/>
          <p:nvPr/>
        </p:nvSpPr>
        <p:spPr>
          <a:xfrm>
            <a:off x="3486675" y="2494650"/>
            <a:ext cx="15708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39"/>
          <p:cNvPicPr preferRelativeResize="0"/>
          <p:nvPr/>
        </p:nvPicPr>
        <p:blipFill rotWithShape="1">
          <a:blip r:embed="rId5">
            <a:alphaModFix/>
          </a:blip>
          <a:srcRect b="0" l="37889" r="30942" t="48725"/>
          <a:stretch/>
        </p:blipFill>
        <p:spPr>
          <a:xfrm>
            <a:off x="5097550" y="3596500"/>
            <a:ext cx="2134574" cy="1250250"/>
          </a:xfrm>
          <a:prstGeom prst="rect">
            <a:avLst/>
          </a:prstGeom>
          <a:noFill/>
          <a:ln cap="flat" cmpd="sng" w="9525">
            <a:solidFill>
              <a:srgbClr val="000000"/>
            </a:solidFill>
            <a:prstDash val="solid"/>
            <a:round/>
            <a:headEnd len="sm" w="sm" type="none"/>
            <a:tailEnd len="sm" w="sm" type="none"/>
          </a:ln>
        </p:spPr>
      </p:pic>
      <p:pic>
        <p:nvPicPr>
          <p:cNvPr id="468" name="Google Shape;468;p39"/>
          <p:cNvPicPr preferRelativeResize="0"/>
          <p:nvPr/>
        </p:nvPicPr>
        <p:blipFill rotWithShape="1">
          <a:blip r:embed="rId5">
            <a:alphaModFix/>
          </a:blip>
          <a:srcRect b="48725" l="34782" r="34050" t="0"/>
          <a:stretch/>
        </p:blipFill>
        <p:spPr>
          <a:xfrm>
            <a:off x="909175" y="3596500"/>
            <a:ext cx="2134574" cy="1250250"/>
          </a:xfrm>
          <a:prstGeom prst="rect">
            <a:avLst/>
          </a:prstGeom>
          <a:noFill/>
          <a:ln cap="flat" cmpd="sng" w="9525">
            <a:solidFill>
              <a:srgbClr val="000000"/>
            </a:solidFill>
            <a:prstDash val="solid"/>
            <a:round/>
            <a:headEnd len="sm" w="sm" type="none"/>
            <a:tailEnd len="sm" w="sm" type="none"/>
          </a:ln>
        </p:spPr>
      </p:pic>
      <p:sp>
        <p:nvSpPr>
          <p:cNvPr id="469" name="Google Shape;469;p39"/>
          <p:cNvSpPr/>
          <p:nvPr/>
        </p:nvSpPr>
        <p:spPr>
          <a:xfrm>
            <a:off x="3285250" y="4087525"/>
            <a:ext cx="15708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0"/>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75" name="Google Shape;475;p40"/>
          <p:cNvSpPr txBox="1"/>
          <p:nvPr/>
        </p:nvSpPr>
        <p:spPr>
          <a:xfrm>
            <a:off x="3737500" y="142200"/>
            <a:ext cx="5406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Non-uniform Slant Correction of English Handwriting</a:t>
            </a:r>
            <a:endParaRPr b="1" sz="1700">
              <a:latin typeface="Quicksand"/>
              <a:ea typeface="Quicksand"/>
              <a:cs typeface="Quicksand"/>
              <a:sym typeface="Quicksand"/>
            </a:endParaRPr>
          </a:p>
        </p:txBody>
      </p:sp>
      <p:sp>
        <p:nvSpPr>
          <p:cNvPr id="476" name="Google Shape;476;p40"/>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3</a:t>
            </a:r>
            <a:endParaRPr b="1" sz="800">
              <a:latin typeface="Quicksand"/>
              <a:ea typeface="Quicksand"/>
              <a:cs typeface="Quicksand"/>
              <a:sym typeface="Quicksand"/>
            </a:endParaRPr>
          </a:p>
        </p:txBody>
      </p:sp>
      <p:sp>
        <p:nvSpPr>
          <p:cNvPr id="477" name="Google Shape;477;p40"/>
          <p:cNvSpPr txBox="1"/>
          <p:nvPr/>
        </p:nvSpPr>
        <p:spPr>
          <a:xfrm>
            <a:off x="1535700" y="1232250"/>
            <a:ext cx="6172200" cy="1339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2000">
                <a:latin typeface="Lato"/>
                <a:ea typeface="Lato"/>
                <a:cs typeface="Lato"/>
                <a:sym typeface="Lato"/>
              </a:rPr>
              <a:t>References for this method</a:t>
            </a:r>
            <a:endParaRPr b="1" sz="2000">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u="sng">
                <a:solidFill>
                  <a:schemeClr val="hlink"/>
                </a:solidFill>
                <a:latin typeface="Lato"/>
                <a:ea typeface="Lato"/>
                <a:cs typeface="Lato"/>
                <a:sym typeface="Lato"/>
                <a:hlinkClick r:id="rId3"/>
              </a:rPr>
              <a:t>Nonuniform Slant Correction for Handwritten Word Recognition</a:t>
            </a:r>
            <a:r>
              <a:rPr lang="en">
                <a:latin typeface="Lato"/>
                <a:ea typeface="Lato"/>
                <a:cs typeface="Lato"/>
                <a:sym typeface="Lato"/>
              </a:rPr>
              <a:t>  </a:t>
            </a:r>
            <a:endParaRPr>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1"/>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83" name="Google Shape;483;p41"/>
          <p:cNvSpPr txBox="1"/>
          <p:nvPr/>
        </p:nvSpPr>
        <p:spPr>
          <a:xfrm>
            <a:off x="2369575" y="142200"/>
            <a:ext cx="6774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Segmentation of English Handwriting using Local Minima Heuristic on Skeletonised Text</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484" name="Google Shape;484;p41"/>
          <p:cNvSpPr txBox="1"/>
          <p:nvPr/>
        </p:nvSpPr>
        <p:spPr>
          <a:xfrm>
            <a:off x="8452375" y="48850"/>
            <a:ext cx="691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4</a:t>
            </a:r>
            <a:endParaRPr b="1" sz="800">
              <a:latin typeface="Quicksand"/>
              <a:ea typeface="Quicksand"/>
              <a:cs typeface="Quicksand"/>
              <a:sym typeface="Quicksand"/>
            </a:endParaRPr>
          </a:p>
        </p:txBody>
      </p:sp>
      <p:sp>
        <p:nvSpPr>
          <p:cNvPr id="485" name="Google Shape;485;p41"/>
          <p:cNvSpPr txBox="1"/>
          <p:nvPr/>
        </p:nvSpPr>
        <p:spPr>
          <a:xfrm>
            <a:off x="447925" y="1385924"/>
            <a:ext cx="4627200" cy="1725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Lato"/>
                <a:ea typeface="Lato"/>
                <a:cs typeface="Lato"/>
                <a:sym typeface="Lato"/>
              </a:rPr>
              <a:t>This is a heuristic approach to segment the skeletonised cursive English handwriting. The basic idea is to find the local minimum columns which could be potential segmentation columns and then finalise the actual segmentation columns by appropriate merging of neighbouring columns.</a:t>
            </a:r>
            <a:endParaRPr sz="1700">
              <a:latin typeface="Lato"/>
              <a:ea typeface="Lato"/>
              <a:cs typeface="Lato"/>
              <a:sym typeface="Lato"/>
            </a:endParaRPr>
          </a:p>
        </p:txBody>
      </p:sp>
      <p:sp>
        <p:nvSpPr>
          <p:cNvPr id="486" name="Google Shape;486;p41"/>
          <p:cNvSpPr txBox="1"/>
          <p:nvPr/>
        </p:nvSpPr>
        <p:spPr>
          <a:xfrm>
            <a:off x="1836231" y="928700"/>
            <a:ext cx="1850700" cy="457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The Approach</a:t>
            </a:r>
            <a:endParaRPr>
              <a:latin typeface="Lato"/>
              <a:ea typeface="Lato"/>
              <a:cs typeface="Lato"/>
              <a:sym typeface="Lato"/>
            </a:endParaRPr>
          </a:p>
        </p:txBody>
      </p:sp>
      <p:sp>
        <p:nvSpPr>
          <p:cNvPr id="487" name="Google Shape;487;p41"/>
          <p:cNvSpPr txBox="1"/>
          <p:nvPr/>
        </p:nvSpPr>
        <p:spPr>
          <a:xfrm>
            <a:off x="5569450" y="1123675"/>
            <a:ext cx="3319500" cy="324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Lato"/>
                <a:ea typeface="Lato"/>
                <a:cs typeface="Lato"/>
                <a:sym typeface="Lato"/>
              </a:rPr>
              <a:t>T</a:t>
            </a:r>
            <a:r>
              <a:rPr lang="en">
                <a:latin typeface="Lato"/>
                <a:ea typeface="Lato"/>
                <a:cs typeface="Lato"/>
                <a:sym typeface="Lato"/>
              </a:rPr>
              <a:t>here are 2 categories of English characters: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u="sng">
                <a:latin typeface="Lato"/>
                <a:ea typeface="Lato"/>
                <a:cs typeface="Lato"/>
                <a:sym typeface="Lato"/>
              </a:rPr>
              <a:t>Closed Characters:</a:t>
            </a:r>
            <a:r>
              <a:rPr lang="en">
                <a:latin typeface="Lato"/>
                <a:ea typeface="Lato"/>
                <a:cs typeface="Lato"/>
                <a:sym typeface="Lato"/>
              </a:rPr>
              <a:t> These characters contain a loop or semi-loop and are closed. E.g. ‘a’, ‘b’, ‘c’, ‘d’, ‘p’ etc.</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u="sng">
                <a:latin typeface="Lato"/>
                <a:ea typeface="Lato"/>
                <a:cs typeface="Lato"/>
                <a:sym typeface="Lato"/>
              </a:rPr>
              <a:t>Open Characters:</a:t>
            </a:r>
            <a:r>
              <a:rPr lang="en">
                <a:latin typeface="Lato"/>
                <a:ea typeface="Lato"/>
                <a:cs typeface="Lato"/>
                <a:sym typeface="Lato"/>
              </a:rPr>
              <a:t> They don’t have a loop or semi-loop. E.g. ‘u’, ‘v’, ‘m’, ‘n’, etc. It’s extremely difficult to differentiate open characters from ligatures due to cursive nature.</a:t>
            </a:r>
            <a:endParaRPr>
              <a:latin typeface="Lato"/>
              <a:ea typeface="Lato"/>
              <a:cs typeface="Lato"/>
              <a:sym typeface="Lato"/>
            </a:endParaRPr>
          </a:p>
          <a:p>
            <a:pPr indent="0" lvl="0" marL="457200" rtl="0" algn="l">
              <a:lnSpc>
                <a:spcPct val="115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742400" y="1352625"/>
            <a:ext cx="3702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Developed</a:t>
            </a:r>
            <a:endParaRPr/>
          </a:p>
        </p:txBody>
      </p:sp>
      <p:sp>
        <p:nvSpPr>
          <p:cNvPr id="110" name="Google Shape;110;p15"/>
          <p:cNvSpPr txBox="1"/>
          <p:nvPr>
            <p:ph idx="2" type="body"/>
          </p:nvPr>
        </p:nvSpPr>
        <p:spPr>
          <a:xfrm>
            <a:off x="5174225" y="1352625"/>
            <a:ext cx="3374400" cy="333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400">
                <a:solidFill>
                  <a:srgbClr val="666666"/>
                </a:solidFill>
                <a:latin typeface="Arial"/>
                <a:ea typeface="Arial"/>
                <a:cs typeface="Arial"/>
                <a:sym typeface="Arial"/>
              </a:rPr>
              <a:t>Segmentation Approach using </a:t>
            </a:r>
            <a:r>
              <a:rPr lang="en" sz="1400">
                <a:solidFill>
                  <a:srgbClr val="666666"/>
                </a:solidFill>
                <a:latin typeface="Arial"/>
                <a:ea typeface="Arial"/>
                <a:cs typeface="Arial"/>
                <a:sym typeface="Arial"/>
              </a:rPr>
              <a:t>Dijkstra's</a:t>
            </a:r>
            <a:r>
              <a:rPr lang="en" sz="1400">
                <a:solidFill>
                  <a:srgbClr val="666666"/>
                </a:solidFill>
                <a:latin typeface="Arial"/>
                <a:ea typeface="Arial"/>
                <a:cs typeface="Arial"/>
                <a:sym typeface="Arial"/>
              </a:rPr>
              <a:t> Algorithm with Randomisation</a:t>
            </a:r>
            <a:endParaRPr sz="1400">
              <a:solidFill>
                <a:srgbClr val="666666"/>
              </a:solidFill>
              <a:latin typeface="Arial"/>
              <a:ea typeface="Arial"/>
              <a:cs typeface="Arial"/>
              <a:sym typeface="Arial"/>
            </a:endParaRPr>
          </a:p>
          <a:p>
            <a:pPr indent="0" lvl="0" marL="457200" rtl="0" algn="l">
              <a:spcBef>
                <a:spcPts val="0"/>
              </a:spcBef>
              <a:spcAft>
                <a:spcPts val="0"/>
              </a:spcAft>
              <a:buNone/>
            </a:pPr>
            <a:r>
              <a:t/>
            </a:r>
            <a:endParaRPr sz="1400">
              <a:solidFill>
                <a:srgbClr val="666666"/>
              </a:solidFill>
              <a:latin typeface="Arial"/>
              <a:ea typeface="Arial"/>
              <a:cs typeface="Arial"/>
              <a:sym typeface="Arial"/>
            </a:endParaRPr>
          </a:p>
          <a:p>
            <a:pPr indent="-311150" lvl="0" marL="457200" rtl="0" algn="l">
              <a:spcBef>
                <a:spcPts val="0"/>
              </a:spcBef>
              <a:spcAft>
                <a:spcPts val="0"/>
              </a:spcAft>
              <a:buSzPts val="1300"/>
              <a:buChar char="●"/>
            </a:pPr>
            <a:r>
              <a:rPr lang="en"/>
              <a:t>Zoning </a:t>
            </a:r>
            <a:r>
              <a:rPr lang="en"/>
              <a:t>Approach</a:t>
            </a:r>
            <a:r>
              <a:rPr lang="en"/>
              <a:t> with Dynamic Programming Optimisations </a:t>
            </a:r>
            <a:endParaRPr/>
          </a:p>
          <a:p>
            <a:pPr indent="-311150" lvl="0" marL="457200" rtl="0" algn="l">
              <a:spcBef>
                <a:spcPts val="1600"/>
              </a:spcBef>
              <a:spcAft>
                <a:spcPts val="0"/>
              </a:spcAft>
              <a:buSzPts val="1300"/>
              <a:buChar char="●"/>
            </a:pPr>
            <a:r>
              <a:rPr lang="en"/>
              <a:t>Non-uniform Slant Correction of English Handwriting</a:t>
            </a:r>
            <a:r>
              <a:rPr lang="en"/>
              <a:t>.</a:t>
            </a:r>
            <a:endParaRPr/>
          </a:p>
          <a:p>
            <a:pPr indent="-311150" lvl="0" marL="457200" rtl="0" algn="l">
              <a:spcBef>
                <a:spcPts val="1600"/>
              </a:spcBef>
              <a:spcAft>
                <a:spcPts val="1600"/>
              </a:spcAft>
              <a:buSzPts val="1300"/>
              <a:buChar char="●"/>
            </a:pPr>
            <a:r>
              <a:rPr lang="en"/>
              <a:t>Segmentation of English Handwriting using Local Minima Heuristic on Skeletonised Text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42"/>
          <p:cNvPicPr preferRelativeResize="0"/>
          <p:nvPr/>
        </p:nvPicPr>
        <p:blipFill>
          <a:blip r:embed="rId3">
            <a:alphaModFix/>
          </a:blip>
          <a:stretch>
            <a:fillRect/>
          </a:stretch>
        </p:blipFill>
        <p:spPr>
          <a:xfrm>
            <a:off x="350275" y="2327925"/>
            <a:ext cx="2402025" cy="2815575"/>
          </a:xfrm>
          <a:prstGeom prst="rect">
            <a:avLst/>
          </a:prstGeom>
          <a:noFill/>
          <a:ln>
            <a:noFill/>
          </a:ln>
        </p:spPr>
      </p:pic>
      <p:pic>
        <p:nvPicPr>
          <p:cNvPr id="493" name="Google Shape;493;p42"/>
          <p:cNvPicPr preferRelativeResize="0"/>
          <p:nvPr/>
        </p:nvPicPr>
        <p:blipFill>
          <a:blip r:embed="rId4">
            <a:alphaModFix/>
          </a:blip>
          <a:stretch>
            <a:fillRect/>
          </a:stretch>
        </p:blipFill>
        <p:spPr>
          <a:xfrm>
            <a:off x="119950" y="905600"/>
            <a:ext cx="1514475" cy="1276350"/>
          </a:xfrm>
          <a:prstGeom prst="rect">
            <a:avLst/>
          </a:prstGeom>
          <a:noFill/>
          <a:ln cap="flat" cmpd="sng" w="9525">
            <a:solidFill>
              <a:srgbClr val="000000"/>
            </a:solidFill>
            <a:prstDash val="solid"/>
            <a:round/>
            <a:headEnd len="sm" w="sm" type="none"/>
            <a:tailEnd len="sm" w="sm" type="none"/>
          </a:ln>
        </p:spPr>
      </p:pic>
      <p:pic>
        <p:nvPicPr>
          <p:cNvPr id="494" name="Google Shape;494;p42"/>
          <p:cNvPicPr preferRelativeResize="0"/>
          <p:nvPr/>
        </p:nvPicPr>
        <p:blipFill>
          <a:blip r:embed="rId5">
            <a:alphaModFix/>
          </a:blip>
          <a:stretch>
            <a:fillRect/>
          </a:stretch>
        </p:blipFill>
        <p:spPr>
          <a:xfrm>
            <a:off x="5742737" y="635838"/>
            <a:ext cx="2845900" cy="2399575"/>
          </a:xfrm>
          <a:prstGeom prst="rect">
            <a:avLst/>
          </a:prstGeom>
          <a:noFill/>
          <a:ln>
            <a:noFill/>
          </a:ln>
        </p:spPr>
      </p:pic>
      <p:sp>
        <p:nvSpPr>
          <p:cNvPr id="495" name="Google Shape;495;p42"/>
          <p:cNvSpPr txBox="1"/>
          <p:nvPr/>
        </p:nvSpPr>
        <p:spPr>
          <a:xfrm>
            <a:off x="3915400" y="1425425"/>
            <a:ext cx="1658400" cy="1228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Thinning the input image to bring uniformity in the thickness of strokes.</a:t>
            </a:r>
            <a:endParaRPr sz="800">
              <a:latin typeface="Lato"/>
              <a:ea typeface="Lato"/>
              <a:cs typeface="Lato"/>
              <a:sym typeface="Lato"/>
            </a:endParaRPr>
          </a:p>
          <a:p>
            <a:pPr indent="0" lvl="0" marL="0" rtl="0" algn="l">
              <a:spcBef>
                <a:spcPts val="0"/>
              </a:spcBef>
              <a:spcAft>
                <a:spcPts val="0"/>
              </a:spcAft>
              <a:buNone/>
            </a:pPr>
            <a:r>
              <a:rPr lang="en" sz="800">
                <a:latin typeface="Lato"/>
                <a:ea typeface="Lato"/>
                <a:cs typeface="Lato"/>
                <a:sym typeface="Lato"/>
              </a:rPr>
              <a:t>We used Zhang-Suen Thinning Algorithm, which keeps on deleting pixels on contours thick strokes, until a single pixel width skeleton is created</a:t>
            </a:r>
            <a:r>
              <a:rPr lang="en" sz="1100">
                <a:latin typeface="Lato"/>
                <a:ea typeface="Lato"/>
                <a:cs typeface="Lato"/>
                <a:sym typeface="Lato"/>
              </a:rPr>
              <a:t> </a:t>
            </a:r>
            <a:endParaRPr sz="800">
              <a:latin typeface="Lato"/>
              <a:ea typeface="Lato"/>
              <a:cs typeface="Lato"/>
              <a:sym typeface="Lato"/>
            </a:endParaRPr>
          </a:p>
        </p:txBody>
      </p:sp>
      <p:pic>
        <p:nvPicPr>
          <p:cNvPr id="496" name="Google Shape;496;p42"/>
          <p:cNvPicPr preferRelativeResize="0"/>
          <p:nvPr/>
        </p:nvPicPr>
        <p:blipFill>
          <a:blip r:embed="rId6">
            <a:alphaModFix/>
          </a:blip>
          <a:stretch>
            <a:fillRect/>
          </a:stretch>
        </p:blipFill>
        <p:spPr>
          <a:xfrm>
            <a:off x="2289775" y="929663"/>
            <a:ext cx="1456700" cy="1228225"/>
          </a:xfrm>
          <a:prstGeom prst="rect">
            <a:avLst/>
          </a:prstGeom>
          <a:noFill/>
          <a:ln cap="flat" cmpd="sng" w="9525">
            <a:solidFill>
              <a:srgbClr val="000000"/>
            </a:solidFill>
            <a:prstDash val="solid"/>
            <a:round/>
            <a:headEnd len="sm" w="sm" type="none"/>
            <a:tailEnd len="sm" w="sm" type="none"/>
          </a:ln>
        </p:spPr>
      </p:pic>
      <p:sp>
        <p:nvSpPr>
          <p:cNvPr id="497" name="Google Shape;497;p42"/>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98" name="Google Shape;498;p42"/>
          <p:cNvSpPr txBox="1"/>
          <p:nvPr/>
        </p:nvSpPr>
        <p:spPr>
          <a:xfrm>
            <a:off x="2369575" y="142200"/>
            <a:ext cx="6774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Segmentation of English Handwriting using Local Minima Heuristic on Skeletonised Text</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499" name="Google Shape;499;p42"/>
          <p:cNvSpPr txBox="1"/>
          <p:nvPr/>
        </p:nvSpPr>
        <p:spPr>
          <a:xfrm>
            <a:off x="8452375" y="48850"/>
            <a:ext cx="691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4</a:t>
            </a:r>
            <a:endParaRPr b="1" sz="800">
              <a:latin typeface="Quicksand"/>
              <a:ea typeface="Quicksand"/>
              <a:cs typeface="Quicksand"/>
              <a:sym typeface="Quicksand"/>
            </a:endParaRPr>
          </a:p>
        </p:txBody>
      </p:sp>
      <p:sp>
        <p:nvSpPr>
          <p:cNvPr id="500" name="Google Shape;500;p42"/>
          <p:cNvSpPr/>
          <p:nvPr/>
        </p:nvSpPr>
        <p:spPr>
          <a:xfrm>
            <a:off x="1661175" y="1425425"/>
            <a:ext cx="643200" cy="1548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2"/>
          <p:cNvSpPr txBox="1"/>
          <p:nvPr/>
        </p:nvSpPr>
        <p:spPr>
          <a:xfrm>
            <a:off x="1579713" y="1075275"/>
            <a:ext cx="952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Otsu’s Binarization</a:t>
            </a:r>
            <a:endParaRPr sz="900">
              <a:latin typeface="Lato"/>
              <a:ea typeface="Lato"/>
              <a:cs typeface="Lato"/>
              <a:sym typeface="Lato"/>
            </a:endParaRPr>
          </a:p>
        </p:txBody>
      </p:sp>
      <p:sp>
        <p:nvSpPr>
          <p:cNvPr id="502" name="Google Shape;502;p42"/>
          <p:cNvSpPr/>
          <p:nvPr/>
        </p:nvSpPr>
        <p:spPr>
          <a:xfrm>
            <a:off x="3746475" y="1075275"/>
            <a:ext cx="1972500" cy="15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2"/>
          <p:cNvSpPr txBox="1"/>
          <p:nvPr/>
        </p:nvSpPr>
        <p:spPr>
          <a:xfrm>
            <a:off x="3919175" y="586200"/>
            <a:ext cx="10992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Zhang-Suen’s Method of Skeletonisation</a:t>
            </a:r>
            <a:endParaRPr sz="1000">
              <a:latin typeface="Lato"/>
              <a:ea typeface="Lato"/>
              <a:cs typeface="Lato"/>
              <a:sym typeface="Lato"/>
            </a:endParaRPr>
          </a:p>
        </p:txBody>
      </p:sp>
      <p:cxnSp>
        <p:nvCxnSpPr>
          <p:cNvPr id="504" name="Google Shape;504;p42"/>
          <p:cNvCxnSpPr>
            <a:stCxn id="495" idx="0"/>
          </p:cNvCxnSpPr>
          <p:nvPr/>
        </p:nvCxnSpPr>
        <p:spPr>
          <a:xfrm flipH="1" rot="10800000">
            <a:off x="4744600" y="1181225"/>
            <a:ext cx="2700" cy="2442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42"/>
          <p:cNvCxnSpPr>
            <a:stCxn id="494" idx="2"/>
            <a:endCxn id="492" idx="3"/>
          </p:cNvCxnSpPr>
          <p:nvPr/>
        </p:nvCxnSpPr>
        <p:spPr>
          <a:xfrm rot="5400000">
            <a:off x="4608938" y="1178863"/>
            <a:ext cx="700200" cy="4413300"/>
          </a:xfrm>
          <a:prstGeom prst="curvedConnector2">
            <a:avLst/>
          </a:prstGeom>
          <a:noFill/>
          <a:ln cap="flat" cmpd="sng" w="9525">
            <a:solidFill>
              <a:schemeClr val="dk2"/>
            </a:solidFill>
            <a:prstDash val="solid"/>
            <a:round/>
            <a:headEnd len="med" w="med" type="none"/>
            <a:tailEnd len="med" w="med" type="stealth"/>
          </a:ln>
        </p:spPr>
      </p:cxnSp>
      <p:sp>
        <p:nvSpPr>
          <p:cNvPr id="506" name="Google Shape;506;p42"/>
          <p:cNvSpPr txBox="1"/>
          <p:nvPr/>
        </p:nvSpPr>
        <p:spPr>
          <a:xfrm>
            <a:off x="4201850" y="3572813"/>
            <a:ext cx="15144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Final Segmentation</a:t>
            </a:r>
            <a:endParaRPr sz="12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3"/>
          <p:cNvSpPr txBox="1"/>
          <p:nvPr/>
        </p:nvSpPr>
        <p:spPr>
          <a:xfrm>
            <a:off x="195575" y="1264025"/>
            <a:ext cx="4421400" cy="2525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Deslant with slant correction algorithm.</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List all the columns with vertical projection 0(blank space) or 1 (ligatures) as potential segmentation columns (PSCs).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This leads to over-segmentation of characters, since PSCs occur in clusters. To overcome this, we merge all the PSCs at a distance &lt; D into a single segmentation column at mean position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For an image of height 128, experimentally optimal value of D is 7.</a:t>
            </a:r>
            <a:endParaRPr>
              <a:latin typeface="Lato"/>
              <a:ea typeface="Lato"/>
              <a:cs typeface="Lato"/>
              <a:sym typeface="Lato"/>
            </a:endParaRPr>
          </a:p>
        </p:txBody>
      </p:sp>
      <p:sp>
        <p:nvSpPr>
          <p:cNvPr id="512" name="Google Shape;512;p43"/>
          <p:cNvSpPr txBox="1"/>
          <p:nvPr/>
        </p:nvSpPr>
        <p:spPr>
          <a:xfrm>
            <a:off x="5423000" y="1335850"/>
            <a:ext cx="3427200" cy="1533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latin typeface="Lato"/>
                <a:ea typeface="Lato"/>
                <a:cs typeface="Lato"/>
                <a:sym typeface="Lato"/>
              </a:rPr>
              <a:t>Complexity Analysis</a:t>
            </a:r>
            <a:endParaRPr b="1" u="sng">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The complexity of this approach is same as the complexity of slant correction algorithm since deslanting is the most expensive operation in the approach.</a:t>
            </a:r>
            <a:endParaRPr>
              <a:latin typeface="Lato"/>
              <a:ea typeface="Lato"/>
              <a:cs typeface="Lato"/>
              <a:sym typeface="Lato"/>
            </a:endParaRPr>
          </a:p>
        </p:txBody>
      </p:sp>
      <p:sp>
        <p:nvSpPr>
          <p:cNvPr id="513" name="Google Shape;513;p43"/>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14" name="Google Shape;514;p43"/>
          <p:cNvSpPr txBox="1"/>
          <p:nvPr/>
        </p:nvSpPr>
        <p:spPr>
          <a:xfrm>
            <a:off x="2369575" y="142200"/>
            <a:ext cx="6774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Segmentation of English Handwriting using Local Minima Heuristic on Skeletonised Text</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515" name="Google Shape;515;p43"/>
          <p:cNvSpPr txBox="1"/>
          <p:nvPr/>
        </p:nvSpPr>
        <p:spPr>
          <a:xfrm>
            <a:off x="8452375" y="48850"/>
            <a:ext cx="691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4</a:t>
            </a:r>
            <a:endParaRPr b="1" sz="800">
              <a:latin typeface="Quicksand"/>
              <a:ea typeface="Quicksand"/>
              <a:cs typeface="Quicksand"/>
              <a:sym typeface="Quicksand"/>
            </a:endParaRPr>
          </a:p>
        </p:txBody>
      </p:sp>
      <p:sp>
        <p:nvSpPr>
          <p:cNvPr id="516" name="Google Shape;516;p43"/>
          <p:cNvSpPr txBox="1"/>
          <p:nvPr/>
        </p:nvSpPr>
        <p:spPr>
          <a:xfrm>
            <a:off x="1254100" y="904325"/>
            <a:ext cx="2011200" cy="359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Steps of Segmentation</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4"/>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22" name="Google Shape;522;p44"/>
          <p:cNvSpPr txBox="1"/>
          <p:nvPr/>
        </p:nvSpPr>
        <p:spPr>
          <a:xfrm>
            <a:off x="2369575" y="142200"/>
            <a:ext cx="6774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Segmentation of English Handwriting using Local Minima Heuristic on Skeletonised Text</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523" name="Google Shape;523;p44"/>
          <p:cNvSpPr txBox="1"/>
          <p:nvPr/>
        </p:nvSpPr>
        <p:spPr>
          <a:xfrm>
            <a:off x="8452375" y="48850"/>
            <a:ext cx="691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4</a:t>
            </a:r>
            <a:endParaRPr b="1" sz="800">
              <a:latin typeface="Quicksand"/>
              <a:ea typeface="Quicksand"/>
              <a:cs typeface="Quicksand"/>
              <a:sym typeface="Quicksand"/>
            </a:endParaRPr>
          </a:p>
        </p:txBody>
      </p:sp>
      <p:pic>
        <p:nvPicPr>
          <p:cNvPr id="524" name="Google Shape;524;p44"/>
          <p:cNvPicPr preferRelativeResize="0"/>
          <p:nvPr/>
        </p:nvPicPr>
        <p:blipFill>
          <a:blip r:embed="rId3">
            <a:alphaModFix/>
          </a:blip>
          <a:stretch>
            <a:fillRect/>
          </a:stretch>
        </p:blipFill>
        <p:spPr>
          <a:xfrm>
            <a:off x="3474350" y="1103125"/>
            <a:ext cx="5614951" cy="2188700"/>
          </a:xfrm>
          <a:prstGeom prst="rect">
            <a:avLst/>
          </a:prstGeom>
          <a:noFill/>
          <a:ln>
            <a:noFill/>
          </a:ln>
        </p:spPr>
      </p:pic>
      <p:pic>
        <p:nvPicPr>
          <p:cNvPr id="525" name="Google Shape;525;p44"/>
          <p:cNvPicPr preferRelativeResize="0"/>
          <p:nvPr/>
        </p:nvPicPr>
        <p:blipFill rotWithShape="1">
          <a:blip r:embed="rId4">
            <a:alphaModFix/>
          </a:blip>
          <a:srcRect b="48725" l="30424" r="30463" t="0"/>
          <a:stretch/>
        </p:blipFill>
        <p:spPr>
          <a:xfrm>
            <a:off x="-37825" y="1572350"/>
            <a:ext cx="3080924" cy="1250250"/>
          </a:xfrm>
          <a:prstGeom prst="rect">
            <a:avLst/>
          </a:prstGeom>
          <a:noFill/>
          <a:ln cap="flat" cmpd="sng" w="9525">
            <a:solidFill>
              <a:srgbClr val="000000"/>
            </a:solidFill>
            <a:prstDash val="solid"/>
            <a:round/>
            <a:headEnd len="sm" w="sm" type="none"/>
            <a:tailEnd len="sm" w="sm" type="none"/>
          </a:ln>
        </p:spPr>
      </p:pic>
      <p:cxnSp>
        <p:nvCxnSpPr>
          <p:cNvPr id="526" name="Google Shape;526;p44"/>
          <p:cNvCxnSpPr>
            <a:stCxn id="525" idx="3"/>
            <a:endCxn id="524" idx="1"/>
          </p:cNvCxnSpPr>
          <p:nvPr/>
        </p:nvCxnSpPr>
        <p:spPr>
          <a:xfrm>
            <a:off x="3043100" y="2197475"/>
            <a:ext cx="431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32" name="Google Shape;532;p45"/>
          <p:cNvSpPr txBox="1"/>
          <p:nvPr/>
        </p:nvSpPr>
        <p:spPr>
          <a:xfrm>
            <a:off x="2369575" y="142200"/>
            <a:ext cx="6774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Segmentation of English Handwriting using Local Minima Heuristic on Skeletonised Text</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533" name="Google Shape;533;p45"/>
          <p:cNvSpPr txBox="1"/>
          <p:nvPr/>
        </p:nvSpPr>
        <p:spPr>
          <a:xfrm>
            <a:off x="8452375" y="48850"/>
            <a:ext cx="691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4</a:t>
            </a:r>
            <a:endParaRPr b="1" sz="800">
              <a:latin typeface="Quicksand"/>
              <a:ea typeface="Quicksand"/>
              <a:cs typeface="Quicksand"/>
              <a:sym typeface="Quicksand"/>
            </a:endParaRPr>
          </a:p>
        </p:txBody>
      </p:sp>
      <p:pic>
        <p:nvPicPr>
          <p:cNvPr id="534" name="Google Shape;534;p45"/>
          <p:cNvPicPr preferRelativeResize="0"/>
          <p:nvPr/>
        </p:nvPicPr>
        <p:blipFill rotWithShape="1">
          <a:blip r:embed="rId3">
            <a:alphaModFix/>
          </a:blip>
          <a:srcRect b="0" l="0" r="3306" t="0"/>
          <a:stretch/>
        </p:blipFill>
        <p:spPr>
          <a:xfrm>
            <a:off x="4120100" y="1022422"/>
            <a:ext cx="3615249" cy="1214050"/>
          </a:xfrm>
          <a:prstGeom prst="rect">
            <a:avLst/>
          </a:prstGeom>
          <a:noFill/>
          <a:ln>
            <a:noFill/>
          </a:ln>
        </p:spPr>
      </p:pic>
      <p:pic>
        <p:nvPicPr>
          <p:cNvPr id="535" name="Google Shape;535;p45"/>
          <p:cNvPicPr preferRelativeResize="0"/>
          <p:nvPr/>
        </p:nvPicPr>
        <p:blipFill rotWithShape="1">
          <a:blip r:embed="rId4">
            <a:alphaModFix/>
          </a:blip>
          <a:srcRect b="-9383" l="1640" r="-11026" t="-5466"/>
          <a:stretch/>
        </p:blipFill>
        <p:spPr>
          <a:xfrm>
            <a:off x="173875" y="1203563"/>
            <a:ext cx="2868525" cy="851775"/>
          </a:xfrm>
          <a:prstGeom prst="rect">
            <a:avLst/>
          </a:prstGeom>
          <a:noFill/>
          <a:ln cap="flat" cmpd="sng" w="9525">
            <a:solidFill>
              <a:srgbClr val="000000"/>
            </a:solidFill>
            <a:prstDash val="solid"/>
            <a:round/>
            <a:headEnd len="sm" w="sm" type="none"/>
            <a:tailEnd len="sm" w="sm" type="none"/>
          </a:ln>
        </p:spPr>
      </p:pic>
      <p:cxnSp>
        <p:nvCxnSpPr>
          <p:cNvPr id="536" name="Google Shape;536;p45"/>
          <p:cNvCxnSpPr>
            <a:stCxn id="535" idx="3"/>
            <a:endCxn id="534" idx="1"/>
          </p:cNvCxnSpPr>
          <p:nvPr/>
        </p:nvCxnSpPr>
        <p:spPr>
          <a:xfrm>
            <a:off x="3042400" y="1629450"/>
            <a:ext cx="1077600" cy="0"/>
          </a:xfrm>
          <a:prstGeom prst="straightConnector1">
            <a:avLst/>
          </a:prstGeom>
          <a:noFill/>
          <a:ln cap="flat" cmpd="sng" w="9525">
            <a:solidFill>
              <a:schemeClr val="dk2"/>
            </a:solidFill>
            <a:prstDash val="solid"/>
            <a:round/>
            <a:headEnd len="med" w="med" type="none"/>
            <a:tailEnd len="med" w="med" type="triangle"/>
          </a:ln>
        </p:spPr>
      </p:cxnSp>
      <p:pic>
        <p:nvPicPr>
          <p:cNvPr id="537" name="Google Shape;537;p45"/>
          <p:cNvPicPr preferRelativeResize="0"/>
          <p:nvPr/>
        </p:nvPicPr>
        <p:blipFill>
          <a:blip r:embed="rId5">
            <a:alphaModFix/>
          </a:blip>
          <a:stretch>
            <a:fillRect/>
          </a:stretch>
        </p:blipFill>
        <p:spPr>
          <a:xfrm>
            <a:off x="173875" y="2934422"/>
            <a:ext cx="5895975" cy="1914525"/>
          </a:xfrm>
          <a:prstGeom prst="rect">
            <a:avLst/>
          </a:prstGeom>
          <a:noFill/>
          <a:ln cap="flat" cmpd="sng" w="9525">
            <a:solidFill>
              <a:srgbClr val="000000"/>
            </a:solidFill>
            <a:prstDash val="solid"/>
            <a:round/>
            <a:headEnd len="sm" w="sm" type="none"/>
            <a:tailEnd len="sm" w="sm" type="none"/>
          </a:ln>
        </p:spPr>
      </p:pic>
      <p:cxnSp>
        <p:nvCxnSpPr>
          <p:cNvPr id="538" name="Google Shape;538;p45"/>
          <p:cNvCxnSpPr>
            <a:stCxn id="534" idx="3"/>
            <a:endCxn id="537" idx="3"/>
          </p:cNvCxnSpPr>
          <p:nvPr/>
        </p:nvCxnSpPr>
        <p:spPr>
          <a:xfrm flipH="1">
            <a:off x="6069749" y="1629447"/>
            <a:ext cx="1665600" cy="2262300"/>
          </a:xfrm>
          <a:prstGeom prst="curvedConnector3">
            <a:avLst>
              <a:gd fmla="val -14297" name="adj1"/>
            </a:avLst>
          </a:prstGeom>
          <a:noFill/>
          <a:ln cap="flat" cmpd="sng" w="9525">
            <a:solidFill>
              <a:schemeClr val="dk2"/>
            </a:solidFill>
            <a:prstDash val="solid"/>
            <a:round/>
            <a:headEnd len="med" w="med" type="none"/>
            <a:tailEnd len="med" w="med" type="stealth"/>
          </a:ln>
        </p:spPr>
      </p:cxnSp>
      <p:sp>
        <p:nvSpPr>
          <p:cNvPr id="539" name="Google Shape;539;p45"/>
          <p:cNvSpPr txBox="1"/>
          <p:nvPr/>
        </p:nvSpPr>
        <p:spPr>
          <a:xfrm>
            <a:off x="7149475" y="3485475"/>
            <a:ext cx="13029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Segmentation Plotted on original deslanted text</a:t>
            </a:r>
            <a:endParaRPr sz="8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6"/>
          <p:cNvSpPr txBox="1"/>
          <p:nvPr/>
        </p:nvSpPr>
        <p:spPr>
          <a:xfrm>
            <a:off x="1537200" y="1361400"/>
            <a:ext cx="6146700" cy="183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This method is viable for cursive and non-cursive English Handwriting and it gives perfectly fine results on Closed Characters.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Some inaccuracies were found in segmentation of open characters in some words.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Even after setting D to optimal value, letters like ‘m’ were found to be over-segmented in some words.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accuracy of letter segmentation of this method lies in the range 65%-75%.</a:t>
            </a:r>
            <a:endParaRPr>
              <a:latin typeface="Lato"/>
              <a:ea typeface="Lato"/>
              <a:cs typeface="Lato"/>
              <a:sym typeface="Lato"/>
            </a:endParaRPr>
          </a:p>
        </p:txBody>
      </p:sp>
      <p:sp>
        <p:nvSpPr>
          <p:cNvPr id="545" name="Google Shape;545;p46"/>
          <p:cNvSpPr txBox="1"/>
          <p:nvPr/>
        </p:nvSpPr>
        <p:spPr>
          <a:xfrm>
            <a:off x="0" y="0"/>
            <a:ext cx="9144000" cy="586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46" name="Google Shape;546;p46"/>
          <p:cNvSpPr txBox="1"/>
          <p:nvPr/>
        </p:nvSpPr>
        <p:spPr>
          <a:xfrm>
            <a:off x="2369575" y="142200"/>
            <a:ext cx="6774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Segmentation of English Handwriting using Local Minima Heuristic on Skeletonised Text</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547" name="Google Shape;547;p46"/>
          <p:cNvSpPr txBox="1"/>
          <p:nvPr/>
        </p:nvSpPr>
        <p:spPr>
          <a:xfrm>
            <a:off x="8452375" y="48850"/>
            <a:ext cx="691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4</a:t>
            </a:r>
            <a:endParaRPr b="1" sz="800">
              <a:latin typeface="Quicksand"/>
              <a:ea typeface="Quicksand"/>
              <a:cs typeface="Quicksand"/>
              <a:sym typeface="Quicksand"/>
            </a:endParaRPr>
          </a:p>
        </p:txBody>
      </p:sp>
      <p:sp>
        <p:nvSpPr>
          <p:cNvPr id="548" name="Google Shape;548;p46"/>
          <p:cNvSpPr txBox="1"/>
          <p:nvPr/>
        </p:nvSpPr>
        <p:spPr>
          <a:xfrm>
            <a:off x="-49400" y="4783625"/>
            <a:ext cx="2625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Conclusions and Notes</a:t>
            </a:r>
            <a:endParaRPr b="1">
              <a:solidFill>
                <a:srgbClr val="434343"/>
              </a:solidFill>
              <a:latin typeface="Quicksand"/>
              <a:ea typeface="Quicksand"/>
              <a:cs typeface="Quicksand"/>
              <a:sym typeface="Quicksa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7"/>
          <p:cNvSpPr txBox="1"/>
          <p:nvPr/>
        </p:nvSpPr>
        <p:spPr>
          <a:xfrm>
            <a:off x="1275150" y="1232300"/>
            <a:ext cx="6172200" cy="1379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2000">
                <a:latin typeface="Lato"/>
                <a:ea typeface="Lato"/>
                <a:cs typeface="Lato"/>
                <a:sym typeface="Lato"/>
              </a:rPr>
              <a:t>References for this method</a:t>
            </a:r>
            <a:endParaRPr b="1" sz="2000">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en" u="sng">
                <a:solidFill>
                  <a:schemeClr val="hlink"/>
                </a:solidFill>
                <a:hlinkClick r:id="rId3"/>
              </a:rPr>
              <a:t>A New Character Segmentation Approach for Off-Line Cursive Handwritten Words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
        <p:nvSpPr>
          <p:cNvPr id="554" name="Google Shape;554;p47"/>
          <p:cNvSpPr txBox="1"/>
          <p:nvPr/>
        </p:nvSpPr>
        <p:spPr>
          <a:xfrm>
            <a:off x="0" y="-72175"/>
            <a:ext cx="9144000" cy="5361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55" name="Google Shape;555;p47"/>
          <p:cNvSpPr txBox="1"/>
          <p:nvPr/>
        </p:nvSpPr>
        <p:spPr>
          <a:xfrm>
            <a:off x="2369575" y="142200"/>
            <a:ext cx="67746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300">
                <a:latin typeface="Lato"/>
                <a:ea typeface="Lato"/>
                <a:cs typeface="Lato"/>
                <a:sym typeface="Lato"/>
              </a:rPr>
              <a:t>Segmentation of English Handwriting using Local Minima Heuristic on Skeletonised Text</a:t>
            </a:r>
            <a:r>
              <a:rPr b="1" lang="en" sz="1300">
                <a:solidFill>
                  <a:schemeClr val="accent1"/>
                </a:solidFill>
                <a:latin typeface="Lato"/>
                <a:ea typeface="Lato"/>
                <a:cs typeface="Lato"/>
                <a:sym typeface="Lato"/>
              </a:rPr>
              <a:t> </a:t>
            </a:r>
            <a:endParaRPr b="1" sz="1700">
              <a:latin typeface="Quicksand"/>
              <a:ea typeface="Quicksand"/>
              <a:cs typeface="Quicksand"/>
              <a:sym typeface="Quicksand"/>
            </a:endParaRPr>
          </a:p>
        </p:txBody>
      </p:sp>
      <p:sp>
        <p:nvSpPr>
          <p:cNvPr id="556" name="Google Shape;556;p47"/>
          <p:cNvSpPr txBox="1"/>
          <p:nvPr/>
        </p:nvSpPr>
        <p:spPr>
          <a:xfrm>
            <a:off x="8452375" y="48850"/>
            <a:ext cx="691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4</a:t>
            </a:r>
            <a:endParaRPr b="1" sz="800">
              <a:latin typeface="Quicksand"/>
              <a:ea typeface="Quicksand"/>
              <a:cs typeface="Quicksand"/>
              <a:sym typeface="Quicksa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8"/>
          <p:cNvSpPr txBox="1"/>
          <p:nvPr/>
        </p:nvSpPr>
        <p:spPr>
          <a:xfrm>
            <a:off x="1229975" y="791250"/>
            <a:ext cx="6244800" cy="3561000"/>
          </a:xfrm>
          <a:prstGeom prst="rect">
            <a:avLst/>
          </a:prstGeom>
          <a:solidFill>
            <a:srgbClr val="EFEFEF"/>
          </a:solidFill>
          <a:ln>
            <a:noFill/>
          </a:ln>
        </p:spPr>
        <p:txBody>
          <a:bodyPr anchorCtr="0" anchor="t" bIns="91425" lIns="91425" spcFirstLastPara="1" rIns="91425" wrap="square" tIns="91425">
            <a:noAutofit/>
          </a:bodyPr>
          <a:lstStyle/>
          <a:p>
            <a:pPr indent="0" lvl="0" marL="1828800" rtl="0" algn="l">
              <a:spcBef>
                <a:spcPts val="0"/>
              </a:spcBef>
              <a:spcAft>
                <a:spcPts val="0"/>
              </a:spcAft>
              <a:buNone/>
            </a:pPr>
            <a:r>
              <a:rPr b="1" lang="en" sz="2000">
                <a:latin typeface="Lato"/>
                <a:ea typeface="Lato"/>
                <a:cs typeface="Lato"/>
                <a:sym typeface="Lato"/>
              </a:rPr>
              <a:t>         Conclusions</a:t>
            </a:r>
            <a:endParaRPr b="1" sz="2000">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The results achieved by our approaches were comparable to the results achieved by heuristics algorithms for segmentation of English and Devanagari scripts.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We have to make use of Machine Learning models to achieve better results than this.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However, we can speed up the segmentation process, especially for Devanagari scripts, with a tradeoff of accuracy by using the above proposed (Dijkstra’s approach)  novel and highly optimised algorithm.</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Further, these techniques could be improved by taking cues from specific users’ handwriting and adjusting the constants accordingly, although it would make the algorithm offline.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9"/>
          <p:cNvSpPr txBox="1"/>
          <p:nvPr/>
        </p:nvSpPr>
        <p:spPr>
          <a:xfrm>
            <a:off x="1779150" y="1197450"/>
            <a:ext cx="5585700" cy="3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0">
                <a:latin typeface="Lobster"/>
                <a:ea typeface="Lobster"/>
                <a:cs typeface="Lobster"/>
                <a:sym typeface="Lobster"/>
              </a:rPr>
              <a:t>Thank You</a:t>
            </a:r>
            <a:endParaRPr sz="9500">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nvSpPr>
        <p:spPr>
          <a:xfrm>
            <a:off x="3765760" y="1128775"/>
            <a:ext cx="1612500" cy="4440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Quicksand"/>
                <a:ea typeface="Quicksand"/>
                <a:cs typeface="Quicksand"/>
                <a:sym typeface="Quicksand"/>
              </a:rPr>
              <a:t>The Problem</a:t>
            </a:r>
            <a:endParaRPr b="1" sz="1500">
              <a:latin typeface="Quicksand"/>
              <a:ea typeface="Quicksand"/>
              <a:cs typeface="Quicksand"/>
              <a:sym typeface="Quicksand"/>
            </a:endParaRPr>
          </a:p>
        </p:txBody>
      </p:sp>
      <p:sp>
        <p:nvSpPr>
          <p:cNvPr id="116" name="Google Shape;116;p16"/>
          <p:cNvSpPr txBox="1"/>
          <p:nvPr/>
        </p:nvSpPr>
        <p:spPr>
          <a:xfrm>
            <a:off x="2924550" y="1572775"/>
            <a:ext cx="3294900" cy="1588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How do we segment letters from handwritten text in Devnagari Script?</a:t>
            </a:r>
            <a:br>
              <a:rPr lang="en">
                <a:latin typeface="Quicksand"/>
                <a:ea typeface="Quicksand"/>
                <a:cs typeface="Quicksand"/>
                <a:sym typeface="Quicksand"/>
              </a:rPr>
            </a:br>
            <a:r>
              <a:rPr lang="en">
                <a:latin typeface="Quicksand"/>
                <a:ea typeface="Quicksand"/>
                <a:cs typeface="Quicksand"/>
                <a:sym typeface="Quicksand"/>
              </a:rPr>
              <a:t>Special focus on,</a:t>
            </a:r>
            <a:br>
              <a:rPr lang="en">
                <a:latin typeface="Quicksand"/>
                <a:ea typeface="Quicksand"/>
                <a:cs typeface="Quicksand"/>
                <a:sym typeface="Quicksand"/>
              </a:rPr>
            </a:br>
            <a:r>
              <a:rPr lang="en">
                <a:latin typeface="Quicksand"/>
                <a:ea typeface="Quicksand"/>
                <a:cs typeface="Quicksand"/>
                <a:sym typeface="Quicksand"/>
              </a:rPr>
              <a:t>How do we segment two joined letters from handwritings in Devnagari-like scripts?</a:t>
            </a:r>
            <a:endParaRPr>
              <a:latin typeface="Quicksand"/>
              <a:ea typeface="Quicksand"/>
              <a:cs typeface="Quicksand"/>
              <a:sym typeface="Quicksand"/>
            </a:endParaRPr>
          </a:p>
        </p:txBody>
      </p:sp>
      <p:pic>
        <p:nvPicPr>
          <p:cNvPr id="117" name="Google Shape;117;p16"/>
          <p:cNvPicPr preferRelativeResize="0"/>
          <p:nvPr/>
        </p:nvPicPr>
        <p:blipFill rotWithShape="1">
          <a:blip r:embed="rId3">
            <a:alphaModFix/>
          </a:blip>
          <a:srcRect b="28424" l="11281" r="20093" t="25161"/>
          <a:stretch/>
        </p:blipFill>
        <p:spPr>
          <a:xfrm>
            <a:off x="149768" y="3740733"/>
            <a:ext cx="1901811" cy="712092"/>
          </a:xfrm>
          <a:prstGeom prst="rect">
            <a:avLst/>
          </a:prstGeom>
          <a:noFill/>
          <a:ln>
            <a:noFill/>
          </a:ln>
        </p:spPr>
      </p:pic>
      <p:pic>
        <p:nvPicPr>
          <p:cNvPr id="118" name="Google Shape;118;p16"/>
          <p:cNvPicPr preferRelativeResize="0"/>
          <p:nvPr/>
        </p:nvPicPr>
        <p:blipFill rotWithShape="1">
          <a:blip r:embed="rId4">
            <a:alphaModFix/>
          </a:blip>
          <a:srcRect b="-4668" l="-3050" r="3050" t="0"/>
          <a:stretch/>
        </p:blipFill>
        <p:spPr>
          <a:xfrm>
            <a:off x="3429300" y="3504163"/>
            <a:ext cx="5531251" cy="1185225"/>
          </a:xfrm>
          <a:prstGeom prst="rect">
            <a:avLst/>
          </a:prstGeom>
          <a:noFill/>
          <a:ln cap="flat" cmpd="sng" w="9525">
            <a:solidFill>
              <a:srgbClr val="999999"/>
            </a:solidFill>
            <a:prstDash val="solid"/>
            <a:round/>
            <a:headEnd len="sm" w="sm" type="none"/>
            <a:tailEnd len="sm" w="sm" type="none"/>
          </a:ln>
        </p:spPr>
      </p:pic>
      <p:sp>
        <p:nvSpPr>
          <p:cNvPr id="119" name="Google Shape;119;p16"/>
          <p:cNvSpPr/>
          <p:nvPr/>
        </p:nvSpPr>
        <p:spPr>
          <a:xfrm>
            <a:off x="2187225" y="3874775"/>
            <a:ext cx="1185600" cy="444000"/>
          </a:xfrm>
          <a:prstGeom prst="notchedRightArrow">
            <a:avLst>
              <a:gd fmla="val 29170" name="adj1"/>
              <a:gd fmla="val 500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6"/>
          <p:cNvGrpSpPr/>
          <p:nvPr/>
        </p:nvGrpSpPr>
        <p:grpSpPr>
          <a:xfrm>
            <a:off x="395100" y="0"/>
            <a:ext cx="8748900" cy="536200"/>
            <a:chOff x="395100" y="0"/>
            <a:chExt cx="8748900" cy="536200"/>
          </a:xfrm>
        </p:grpSpPr>
        <p:sp>
          <p:nvSpPr>
            <p:cNvPr id="121" name="Google Shape;121;p16"/>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122" name="Google Shape;122;p16"/>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nvSpPr>
        <p:spPr>
          <a:xfrm>
            <a:off x="1218675" y="1333475"/>
            <a:ext cx="1543500" cy="42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Quicksand"/>
                <a:ea typeface="Quicksand"/>
                <a:cs typeface="Quicksand"/>
                <a:sym typeface="Quicksand"/>
              </a:rPr>
              <a:t>Observations</a:t>
            </a:r>
            <a:endParaRPr b="1" sz="1500">
              <a:latin typeface="Quicksand"/>
              <a:ea typeface="Quicksand"/>
              <a:cs typeface="Quicksand"/>
              <a:sym typeface="Quicksand"/>
            </a:endParaRPr>
          </a:p>
        </p:txBody>
      </p:sp>
      <p:sp>
        <p:nvSpPr>
          <p:cNvPr id="128" name="Google Shape;128;p17"/>
          <p:cNvSpPr txBox="1"/>
          <p:nvPr/>
        </p:nvSpPr>
        <p:spPr>
          <a:xfrm>
            <a:off x="413475" y="1760075"/>
            <a:ext cx="3153900" cy="147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Quicksand"/>
              <a:buAutoNum type="arabicPeriod"/>
            </a:pPr>
            <a:r>
              <a:rPr lang="en">
                <a:latin typeface="Quicksand"/>
                <a:ea typeface="Quicksand"/>
                <a:cs typeface="Quicksand"/>
                <a:sym typeface="Quicksand"/>
              </a:rPr>
              <a:t>The ligature at joining of two letters is normally written with less pressure.</a:t>
            </a:r>
            <a:endParaRPr>
              <a:latin typeface="Quicksand"/>
              <a:ea typeface="Quicksand"/>
              <a:cs typeface="Quicksand"/>
              <a:sym typeface="Quicksand"/>
            </a:endParaRPr>
          </a:p>
          <a:p>
            <a:pPr indent="0" lvl="0" marL="457200" rtl="0" algn="ctr">
              <a:spcBef>
                <a:spcPts val="0"/>
              </a:spcBef>
              <a:spcAft>
                <a:spcPts val="0"/>
              </a:spcAft>
              <a:buNone/>
            </a:pPr>
            <a:r>
              <a:t/>
            </a:r>
            <a:endParaRPr>
              <a:latin typeface="Quicksand"/>
              <a:ea typeface="Quicksand"/>
              <a:cs typeface="Quicksand"/>
              <a:sym typeface="Quicksand"/>
            </a:endParaRPr>
          </a:p>
          <a:p>
            <a:pPr indent="-317500" lvl="0" marL="457200" rtl="0" algn="ctr">
              <a:spcBef>
                <a:spcPts val="0"/>
              </a:spcBef>
              <a:spcAft>
                <a:spcPts val="0"/>
              </a:spcAft>
              <a:buSzPts val="1400"/>
              <a:buFont typeface="Quicksand"/>
              <a:buAutoNum type="arabicPeriod"/>
            </a:pPr>
            <a:r>
              <a:rPr lang="en">
                <a:latin typeface="Quicksand"/>
                <a:ea typeface="Quicksand"/>
                <a:cs typeface="Quicksand"/>
                <a:sym typeface="Quicksand"/>
              </a:rPr>
              <a:t>Most of the letters in the script are of equal width.</a:t>
            </a:r>
            <a:endParaRPr>
              <a:latin typeface="Quicksand"/>
              <a:ea typeface="Quicksand"/>
              <a:cs typeface="Quicksand"/>
              <a:sym typeface="Quicksand"/>
            </a:endParaRPr>
          </a:p>
        </p:txBody>
      </p:sp>
      <p:pic>
        <p:nvPicPr>
          <p:cNvPr id="129" name="Google Shape;129;p17"/>
          <p:cNvPicPr preferRelativeResize="0"/>
          <p:nvPr/>
        </p:nvPicPr>
        <p:blipFill rotWithShape="1">
          <a:blip r:embed="rId3">
            <a:alphaModFix/>
          </a:blip>
          <a:srcRect b="43066" l="37055" r="51049" t="36836"/>
          <a:stretch/>
        </p:blipFill>
        <p:spPr>
          <a:xfrm>
            <a:off x="1319123" y="3446176"/>
            <a:ext cx="1342600" cy="1260799"/>
          </a:xfrm>
          <a:prstGeom prst="rect">
            <a:avLst/>
          </a:prstGeom>
          <a:noFill/>
          <a:ln>
            <a:noFill/>
          </a:ln>
        </p:spPr>
      </p:pic>
      <p:sp>
        <p:nvSpPr>
          <p:cNvPr id="130" name="Google Shape;130;p17"/>
          <p:cNvSpPr txBox="1"/>
          <p:nvPr/>
        </p:nvSpPr>
        <p:spPr>
          <a:xfrm>
            <a:off x="1218675" y="1333475"/>
            <a:ext cx="1543500" cy="4266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Quicksand"/>
                <a:ea typeface="Quicksand"/>
                <a:cs typeface="Quicksand"/>
                <a:sym typeface="Quicksand"/>
              </a:rPr>
              <a:t>Observations</a:t>
            </a:r>
            <a:endParaRPr b="1" sz="1500">
              <a:latin typeface="Quicksand"/>
              <a:ea typeface="Quicksand"/>
              <a:cs typeface="Quicksand"/>
              <a:sym typeface="Quicksand"/>
            </a:endParaRPr>
          </a:p>
        </p:txBody>
      </p:sp>
      <p:sp>
        <p:nvSpPr>
          <p:cNvPr id="131" name="Google Shape;131;p17"/>
          <p:cNvSpPr txBox="1"/>
          <p:nvPr/>
        </p:nvSpPr>
        <p:spPr>
          <a:xfrm>
            <a:off x="413475" y="1760075"/>
            <a:ext cx="3153900" cy="147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Quicksand"/>
              <a:buAutoNum type="arabicPeriod"/>
            </a:pPr>
            <a:r>
              <a:rPr lang="en">
                <a:latin typeface="Quicksand"/>
                <a:ea typeface="Quicksand"/>
                <a:cs typeface="Quicksand"/>
                <a:sym typeface="Quicksand"/>
              </a:rPr>
              <a:t>The ligature at joining of two letters is normally written with less pressure.</a:t>
            </a:r>
            <a:endParaRPr>
              <a:latin typeface="Quicksand"/>
              <a:ea typeface="Quicksand"/>
              <a:cs typeface="Quicksand"/>
              <a:sym typeface="Quicksand"/>
            </a:endParaRPr>
          </a:p>
          <a:p>
            <a:pPr indent="0" lvl="0" marL="457200" rtl="0" algn="ctr">
              <a:spcBef>
                <a:spcPts val="0"/>
              </a:spcBef>
              <a:spcAft>
                <a:spcPts val="0"/>
              </a:spcAft>
              <a:buNone/>
            </a:pPr>
            <a:r>
              <a:t/>
            </a:r>
            <a:endParaRPr>
              <a:latin typeface="Quicksand"/>
              <a:ea typeface="Quicksand"/>
              <a:cs typeface="Quicksand"/>
              <a:sym typeface="Quicksand"/>
            </a:endParaRPr>
          </a:p>
          <a:p>
            <a:pPr indent="-317500" lvl="0" marL="457200" rtl="0" algn="ctr">
              <a:spcBef>
                <a:spcPts val="0"/>
              </a:spcBef>
              <a:spcAft>
                <a:spcPts val="0"/>
              </a:spcAft>
              <a:buSzPts val="1400"/>
              <a:buFont typeface="Quicksand"/>
              <a:buAutoNum type="arabicPeriod"/>
            </a:pPr>
            <a:r>
              <a:rPr lang="en">
                <a:latin typeface="Quicksand"/>
                <a:ea typeface="Quicksand"/>
                <a:cs typeface="Quicksand"/>
                <a:sym typeface="Quicksand"/>
              </a:rPr>
              <a:t>Most of the letters in the script are of equal width.</a:t>
            </a:r>
            <a:endParaRPr>
              <a:latin typeface="Quicksand"/>
              <a:ea typeface="Quicksand"/>
              <a:cs typeface="Quicksand"/>
              <a:sym typeface="Quicksand"/>
            </a:endParaRPr>
          </a:p>
        </p:txBody>
      </p:sp>
      <p:pic>
        <p:nvPicPr>
          <p:cNvPr id="132" name="Google Shape;132;p17"/>
          <p:cNvPicPr preferRelativeResize="0"/>
          <p:nvPr/>
        </p:nvPicPr>
        <p:blipFill rotWithShape="1">
          <a:blip r:embed="rId3">
            <a:alphaModFix/>
          </a:blip>
          <a:srcRect b="43066" l="37055" r="51049" t="36836"/>
          <a:stretch/>
        </p:blipFill>
        <p:spPr>
          <a:xfrm>
            <a:off x="1319123" y="3446176"/>
            <a:ext cx="1342600" cy="1260799"/>
          </a:xfrm>
          <a:prstGeom prst="rect">
            <a:avLst/>
          </a:prstGeom>
          <a:noFill/>
          <a:ln>
            <a:noFill/>
          </a:ln>
        </p:spPr>
      </p:pic>
      <p:sp>
        <p:nvSpPr>
          <p:cNvPr id="133" name="Google Shape;133;p17"/>
          <p:cNvSpPr txBox="1"/>
          <p:nvPr/>
        </p:nvSpPr>
        <p:spPr>
          <a:xfrm>
            <a:off x="6024304" y="1284125"/>
            <a:ext cx="986100" cy="4440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Quicksand"/>
                <a:ea typeface="Quicksand"/>
                <a:cs typeface="Quicksand"/>
                <a:sym typeface="Quicksand"/>
              </a:rPr>
              <a:t>Solution</a:t>
            </a:r>
            <a:endParaRPr b="1" sz="1500">
              <a:latin typeface="Quicksand"/>
              <a:ea typeface="Quicksand"/>
              <a:cs typeface="Quicksand"/>
              <a:sym typeface="Quicksand"/>
            </a:endParaRPr>
          </a:p>
        </p:txBody>
      </p:sp>
      <p:sp>
        <p:nvSpPr>
          <p:cNvPr id="134" name="Google Shape;134;p17"/>
          <p:cNvSpPr txBox="1"/>
          <p:nvPr/>
        </p:nvSpPr>
        <p:spPr>
          <a:xfrm>
            <a:off x="5183100" y="1728000"/>
            <a:ext cx="3294900" cy="1432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Quicksand"/>
              <a:buAutoNum type="arabicPeriod"/>
            </a:pPr>
            <a:r>
              <a:rPr lang="en">
                <a:latin typeface="Quicksand"/>
                <a:ea typeface="Quicksand"/>
                <a:cs typeface="Quicksand"/>
                <a:sym typeface="Quicksand"/>
              </a:rPr>
              <a:t>Find approximate segmentation locations.</a:t>
            </a:r>
            <a:endParaRPr>
              <a:latin typeface="Quicksand"/>
              <a:ea typeface="Quicksand"/>
              <a:cs typeface="Quicksand"/>
              <a:sym typeface="Quicksand"/>
            </a:endParaRPr>
          </a:p>
          <a:p>
            <a:pPr indent="-317500" lvl="0" marL="457200" rtl="0" algn="ctr">
              <a:spcBef>
                <a:spcPts val="0"/>
              </a:spcBef>
              <a:spcAft>
                <a:spcPts val="0"/>
              </a:spcAft>
              <a:buSzPts val="1400"/>
              <a:buFont typeface="Quicksand"/>
              <a:buAutoNum type="arabicPeriod"/>
            </a:pPr>
            <a:r>
              <a:rPr lang="en">
                <a:latin typeface="Quicksand"/>
                <a:ea typeface="Quicksand"/>
                <a:cs typeface="Quicksand"/>
                <a:sym typeface="Quicksand"/>
              </a:rPr>
              <a:t>Consider black pixels as a resistance and find a minimum resistance path.</a:t>
            </a:r>
            <a:endParaRPr>
              <a:latin typeface="Quicksand"/>
              <a:ea typeface="Quicksand"/>
              <a:cs typeface="Quicksand"/>
              <a:sym typeface="Quicksand"/>
            </a:endParaRPr>
          </a:p>
        </p:txBody>
      </p:sp>
      <p:pic>
        <p:nvPicPr>
          <p:cNvPr id="135" name="Google Shape;135;p17"/>
          <p:cNvPicPr preferRelativeResize="0"/>
          <p:nvPr/>
        </p:nvPicPr>
        <p:blipFill rotWithShape="1">
          <a:blip r:embed="rId4">
            <a:alphaModFix/>
          </a:blip>
          <a:srcRect b="17763" l="33427" r="44378" t="0"/>
          <a:stretch/>
        </p:blipFill>
        <p:spPr>
          <a:xfrm>
            <a:off x="5354238" y="3234570"/>
            <a:ext cx="2326226" cy="1764530"/>
          </a:xfrm>
          <a:prstGeom prst="rect">
            <a:avLst/>
          </a:prstGeom>
          <a:noFill/>
          <a:ln cap="flat" cmpd="sng" w="9525">
            <a:solidFill>
              <a:srgbClr val="999999"/>
            </a:solidFill>
            <a:prstDash val="solid"/>
            <a:round/>
            <a:headEnd len="sm" w="sm" type="none"/>
            <a:tailEnd len="sm" w="sm" type="none"/>
          </a:ln>
        </p:spPr>
      </p:pic>
      <p:grpSp>
        <p:nvGrpSpPr>
          <p:cNvPr id="136" name="Google Shape;136;p17"/>
          <p:cNvGrpSpPr/>
          <p:nvPr/>
        </p:nvGrpSpPr>
        <p:grpSpPr>
          <a:xfrm>
            <a:off x="395100" y="0"/>
            <a:ext cx="8748900" cy="536200"/>
            <a:chOff x="395100" y="0"/>
            <a:chExt cx="8748900" cy="536200"/>
          </a:xfrm>
        </p:grpSpPr>
        <p:sp>
          <p:nvSpPr>
            <p:cNvPr id="137" name="Google Shape;137;p17"/>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138" name="Google Shape;138;p17"/>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18"/>
          <p:cNvGrpSpPr/>
          <p:nvPr/>
        </p:nvGrpSpPr>
        <p:grpSpPr>
          <a:xfrm>
            <a:off x="395100" y="0"/>
            <a:ext cx="8748900" cy="536200"/>
            <a:chOff x="395100" y="0"/>
            <a:chExt cx="8748900" cy="536200"/>
          </a:xfrm>
        </p:grpSpPr>
        <p:sp>
          <p:nvSpPr>
            <p:cNvPr id="144" name="Google Shape;144;p18"/>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145" name="Google Shape;145;p18"/>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
        <p:nvSpPr>
          <p:cNvPr id="146" name="Google Shape;146;p18"/>
          <p:cNvSpPr txBox="1"/>
          <p:nvPr/>
        </p:nvSpPr>
        <p:spPr>
          <a:xfrm>
            <a:off x="-49400" y="4783625"/>
            <a:ext cx="663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Steps </a:t>
            </a:r>
            <a:endParaRPr b="1">
              <a:solidFill>
                <a:srgbClr val="434343"/>
              </a:solidFill>
              <a:latin typeface="Quicksand"/>
              <a:ea typeface="Quicksand"/>
              <a:cs typeface="Quicksand"/>
              <a:sym typeface="Quicksand"/>
            </a:endParaRPr>
          </a:p>
        </p:txBody>
      </p:sp>
      <p:pic>
        <p:nvPicPr>
          <p:cNvPr id="147" name="Google Shape;147;p18"/>
          <p:cNvPicPr preferRelativeResize="0"/>
          <p:nvPr/>
        </p:nvPicPr>
        <p:blipFill rotWithShape="1">
          <a:blip r:embed="rId4">
            <a:alphaModFix/>
          </a:blip>
          <a:srcRect b="39" l="0" r="0" t="49"/>
          <a:stretch/>
        </p:blipFill>
        <p:spPr>
          <a:xfrm>
            <a:off x="290000" y="1475975"/>
            <a:ext cx="3024423" cy="1681149"/>
          </a:xfrm>
          <a:prstGeom prst="rect">
            <a:avLst/>
          </a:prstGeom>
          <a:noFill/>
          <a:ln cap="flat" cmpd="sng" w="19050">
            <a:solidFill>
              <a:schemeClr val="dk2"/>
            </a:solidFill>
            <a:prstDash val="solid"/>
            <a:round/>
            <a:headEnd len="sm" w="sm" type="none"/>
            <a:tailEnd len="sm" w="sm" type="none"/>
          </a:ln>
        </p:spPr>
      </p:pic>
      <p:sp>
        <p:nvSpPr>
          <p:cNvPr id="148" name="Google Shape;148;p18"/>
          <p:cNvSpPr/>
          <p:nvPr/>
        </p:nvSpPr>
        <p:spPr>
          <a:xfrm>
            <a:off x="3513113" y="2186038"/>
            <a:ext cx="931500" cy="26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nvSpPr>
        <p:spPr>
          <a:xfrm>
            <a:off x="2452575" y="3394150"/>
            <a:ext cx="2878800" cy="585600"/>
          </a:xfrm>
          <a:prstGeom prst="rect">
            <a:avLst/>
          </a:prstGeom>
          <a:solidFill>
            <a:srgbClr val="A4C2F4"/>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Binarize the image using </a:t>
            </a:r>
            <a:r>
              <a:rPr b="1" lang="en" u="sng">
                <a:latin typeface="Quicksand"/>
                <a:ea typeface="Quicksand"/>
                <a:cs typeface="Quicksand"/>
                <a:sym typeface="Quicksand"/>
              </a:rPr>
              <a:t>Otsu’s algorithm</a:t>
            </a:r>
            <a:endParaRPr b="1" u="sng">
              <a:latin typeface="Quicksand"/>
              <a:ea typeface="Quicksand"/>
              <a:cs typeface="Quicksand"/>
              <a:sym typeface="Quicksand"/>
            </a:endParaRPr>
          </a:p>
        </p:txBody>
      </p:sp>
      <p:cxnSp>
        <p:nvCxnSpPr>
          <p:cNvPr id="150" name="Google Shape;150;p18"/>
          <p:cNvCxnSpPr/>
          <p:nvPr/>
        </p:nvCxnSpPr>
        <p:spPr>
          <a:xfrm>
            <a:off x="3937675" y="2356750"/>
            <a:ext cx="10800" cy="1037400"/>
          </a:xfrm>
          <a:prstGeom prst="straightConnector1">
            <a:avLst/>
          </a:prstGeom>
          <a:noFill/>
          <a:ln cap="flat" cmpd="sng" w="9525">
            <a:solidFill>
              <a:schemeClr val="dk2"/>
            </a:solidFill>
            <a:prstDash val="solid"/>
            <a:round/>
            <a:headEnd len="med" w="med" type="none"/>
            <a:tailEnd len="med" w="med" type="none"/>
          </a:ln>
        </p:spPr>
      </p:cxnSp>
      <p:pic>
        <p:nvPicPr>
          <p:cNvPr id="151" name="Google Shape;151;p18"/>
          <p:cNvPicPr preferRelativeResize="0"/>
          <p:nvPr/>
        </p:nvPicPr>
        <p:blipFill rotWithShape="1">
          <a:blip r:embed="rId5">
            <a:alphaModFix/>
          </a:blip>
          <a:srcRect b="39" l="0" r="0" t="29"/>
          <a:stretch/>
        </p:blipFill>
        <p:spPr>
          <a:xfrm>
            <a:off x="4643300" y="1475975"/>
            <a:ext cx="3024425" cy="1681133"/>
          </a:xfrm>
          <a:prstGeom prst="rect">
            <a:avLst/>
          </a:prstGeom>
          <a:noFill/>
          <a:ln cap="flat" cmpd="sng" w="9525">
            <a:solidFill>
              <a:srgbClr val="434343"/>
            </a:solidFill>
            <a:prstDash val="solid"/>
            <a:round/>
            <a:headEnd len="sm" w="sm" type="none"/>
            <a:tailEnd len="sm" w="sm" type="none"/>
          </a:ln>
        </p:spPr>
      </p:pic>
      <p:sp>
        <p:nvSpPr>
          <p:cNvPr id="152" name="Google Shape;152;p18"/>
          <p:cNvSpPr/>
          <p:nvPr/>
        </p:nvSpPr>
        <p:spPr>
          <a:xfrm>
            <a:off x="7866400" y="2157825"/>
            <a:ext cx="1382700" cy="24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txBox="1"/>
          <p:nvPr/>
        </p:nvSpPr>
        <p:spPr>
          <a:xfrm>
            <a:off x="1615125" y="4096900"/>
            <a:ext cx="4553700" cy="9399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Quicksand"/>
                <a:ea typeface="Quicksand"/>
                <a:cs typeface="Quicksand"/>
                <a:sym typeface="Quicksand"/>
              </a:rPr>
              <a:t>The algorithm returns a single intensity threshold that separate pixels into two classes, foreground and background, such that interclass variance is maximizes while intra-class variance is minimized.</a:t>
            </a:r>
            <a:r>
              <a:rPr lang="en" sz="1050">
                <a:solidFill>
                  <a:srgbClr val="202122"/>
                </a:solidFill>
                <a:highlight>
                  <a:srgbClr val="FFFFFF"/>
                </a:highlight>
                <a:latin typeface="Quicksand"/>
                <a:ea typeface="Quicksand"/>
                <a:cs typeface="Quicksand"/>
                <a:sym typeface="Quicksand"/>
              </a:rPr>
              <a:t> </a:t>
            </a:r>
            <a:endParaRPr sz="1050">
              <a:solidFill>
                <a:srgbClr val="202122"/>
              </a:solidFill>
              <a:highlight>
                <a:srgbClr val="FFFFFF"/>
              </a:highlight>
              <a:latin typeface="Quicksand"/>
              <a:ea typeface="Quicksand"/>
              <a:cs typeface="Quicksand"/>
              <a:sym typeface="Quicksand"/>
            </a:endParaRPr>
          </a:p>
          <a:p>
            <a:pPr indent="0" lvl="0" marL="0" rtl="0" algn="ctr">
              <a:spcBef>
                <a:spcPts val="0"/>
              </a:spcBef>
              <a:spcAft>
                <a:spcPts val="0"/>
              </a:spcAft>
              <a:buNone/>
            </a:pPr>
            <a:r>
              <a:t/>
            </a:r>
            <a:endParaRPr sz="1050">
              <a:solidFill>
                <a:srgbClr val="202122"/>
              </a:solidFill>
              <a:highlight>
                <a:srgbClr val="FFFFFF"/>
              </a:highlight>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pSp>
        <p:nvGrpSpPr>
          <p:cNvPr id="158" name="Google Shape;158;p19"/>
          <p:cNvGrpSpPr/>
          <p:nvPr/>
        </p:nvGrpSpPr>
        <p:grpSpPr>
          <a:xfrm>
            <a:off x="395100" y="0"/>
            <a:ext cx="8748900" cy="536200"/>
            <a:chOff x="395100" y="0"/>
            <a:chExt cx="8748900" cy="536200"/>
          </a:xfrm>
        </p:grpSpPr>
        <p:sp>
          <p:nvSpPr>
            <p:cNvPr id="159" name="Google Shape;159;p19"/>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160" name="Google Shape;160;p19"/>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
        <p:nvSpPr>
          <p:cNvPr id="161" name="Google Shape;161;p19"/>
          <p:cNvSpPr txBox="1"/>
          <p:nvPr/>
        </p:nvSpPr>
        <p:spPr>
          <a:xfrm>
            <a:off x="-49400" y="4783625"/>
            <a:ext cx="663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Steps </a:t>
            </a:r>
            <a:endParaRPr b="1">
              <a:solidFill>
                <a:srgbClr val="434343"/>
              </a:solidFill>
              <a:latin typeface="Quicksand"/>
              <a:ea typeface="Quicksand"/>
              <a:cs typeface="Quicksand"/>
              <a:sym typeface="Quicksand"/>
            </a:endParaRPr>
          </a:p>
        </p:txBody>
      </p:sp>
      <p:sp>
        <p:nvSpPr>
          <p:cNvPr id="162" name="Google Shape;162;p19"/>
          <p:cNvSpPr/>
          <p:nvPr/>
        </p:nvSpPr>
        <p:spPr>
          <a:xfrm>
            <a:off x="2943113" y="2133050"/>
            <a:ext cx="931500" cy="26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txBox="1"/>
          <p:nvPr/>
        </p:nvSpPr>
        <p:spPr>
          <a:xfrm>
            <a:off x="1817825" y="3367613"/>
            <a:ext cx="2878800" cy="795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icksand"/>
                <a:ea typeface="Quicksand"/>
                <a:cs typeface="Quicksand"/>
                <a:sym typeface="Quicksand"/>
              </a:rPr>
              <a:t>Detect header by detecting row with highest number of black pixels and remove header.</a:t>
            </a:r>
            <a:endParaRPr>
              <a:latin typeface="Quicksand"/>
              <a:ea typeface="Quicksand"/>
              <a:cs typeface="Quicksand"/>
              <a:sym typeface="Quicksand"/>
            </a:endParaRPr>
          </a:p>
        </p:txBody>
      </p:sp>
      <p:cxnSp>
        <p:nvCxnSpPr>
          <p:cNvPr id="164" name="Google Shape;164;p19"/>
          <p:cNvCxnSpPr/>
          <p:nvPr/>
        </p:nvCxnSpPr>
        <p:spPr>
          <a:xfrm>
            <a:off x="3302925" y="2330213"/>
            <a:ext cx="10800" cy="1037400"/>
          </a:xfrm>
          <a:prstGeom prst="straightConnector1">
            <a:avLst/>
          </a:prstGeom>
          <a:noFill/>
          <a:ln cap="flat" cmpd="sng" w="9525">
            <a:solidFill>
              <a:schemeClr val="dk2"/>
            </a:solidFill>
            <a:prstDash val="solid"/>
            <a:round/>
            <a:headEnd len="med" w="med" type="none"/>
            <a:tailEnd len="med" w="med" type="none"/>
          </a:ln>
        </p:spPr>
      </p:cxnSp>
      <p:sp>
        <p:nvSpPr>
          <p:cNvPr id="165" name="Google Shape;165;p19"/>
          <p:cNvSpPr/>
          <p:nvPr/>
        </p:nvSpPr>
        <p:spPr>
          <a:xfrm>
            <a:off x="-533350" y="2157663"/>
            <a:ext cx="1008900" cy="21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nvSpPr>
        <p:spPr>
          <a:xfrm>
            <a:off x="24250" y="979963"/>
            <a:ext cx="3718200" cy="73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icksand"/>
                <a:ea typeface="Quicksand"/>
                <a:cs typeface="Quicksand"/>
                <a:sym typeface="Quicksand"/>
              </a:rPr>
              <a:t>Crop ROI using first </a:t>
            </a:r>
            <a:r>
              <a:rPr lang="en">
                <a:latin typeface="Quicksand"/>
                <a:ea typeface="Quicksand"/>
                <a:cs typeface="Quicksand"/>
                <a:sym typeface="Quicksand"/>
              </a:rPr>
              <a:t>occurring column or row from top, bottom, right or left having a black pixel</a:t>
            </a:r>
            <a:r>
              <a:rPr lang="en">
                <a:latin typeface="Quicksand"/>
                <a:ea typeface="Quicksand"/>
                <a:cs typeface="Quicksand"/>
                <a:sym typeface="Quicksand"/>
              </a:rPr>
              <a:t> </a:t>
            </a:r>
            <a:endParaRPr>
              <a:latin typeface="Quicksand"/>
              <a:ea typeface="Quicksand"/>
              <a:cs typeface="Quicksand"/>
              <a:sym typeface="Quicksand"/>
            </a:endParaRPr>
          </a:p>
        </p:txBody>
      </p:sp>
      <p:cxnSp>
        <p:nvCxnSpPr>
          <p:cNvPr id="167" name="Google Shape;167;p19"/>
          <p:cNvCxnSpPr/>
          <p:nvPr/>
        </p:nvCxnSpPr>
        <p:spPr>
          <a:xfrm>
            <a:off x="250025" y="1702488"/>
            <a:ext cx="0" cy="543300"/>
          </a:xfrm>
          <a:prstGeom prst="straightConnector1">
            <a:avLst/>
          </a:prstGeom>
          <a:noFill/>
          <a:ln cap="flat" cmpd="sng" w="9525">
            <a:solidFill>
              <a:schemeClr val="dk2"/>
            </a:solidFill>
            <a:prstDash val="solid"/>
            <a:round/>
            <a:headEnd len="med" w="med" type="none"/>
            <a:tailEnd len="med" w="med" type="none"/>
          </a:ln>
        </p:spPr>
      </p:cxnSp>
      <p:pic>
        <p:nvPicPr>
          <p:cNvPr id="168" name="Google Shape;168;p19"/>
          <p:cNvPicPr preferRelativeResize="0"/>
          <p:nvPr/>
        </p:nvPicPr>
        <p:blipFill rotWithShape="1">
          <a:blip r:embed="rId3">
            <a:alphaModFix/>
          </a:blip>
          <a:srcRect b="39025" l="10746" r="19376" t="34897"/>
          <a:stretch/>
        </p:blipFill>
        <p:spPr>
          <a:xfrm>
            <a:off x="475550" y="1963363"/>
            <a:ext cx="2419626" cy="502301"/>
          </a:xfrm>
          <a:prstGeom prst="rect">
            <a:avLst/>
          </a:prstGeom>
          <a:noFill/>
          <a:ln cap="flat" cmpd="sng" w="9525">
            <a:solidFill>
              <a:srgbClr val="434343"/>
            </a:solidFill>
            <a:prstDash val="solid"/>
            <a:round/>
            <a:headEnd len="sm" w="sm" type="none"/>
            <a:tailEnd len="sm" w="sm" type="none"/>
          </a:ln>
        </p:spPr>
      </p:pic>
      <p:pic>
        <p:nvPicPr>
          <p:cNvPr id="169" name="Google Shape;169;p19"/>
          <p:cNvPicPr preferRelativeResize="0"/>
          <p:nvPr/>
        </p:nvPicPr>
        <p:blipFill rotWithShape="1">
          <a:blip r:embed="rId4">
            <a:alphaModFix/>
          </a:blip>
          <a:srcRect b="0" l="0" r="-1091" t="11182"/>
          <a:stretch/>
        </p:blipFill>
        <p:spPr>
          <a:xfrm>
            <a:off x="3922575" y="1834225"/>
            <a:ext cx="4774301" cy="858675"/>
          </a:xfrm>
          <a:prstGeom prst="rect">
            <a:avLst/>
          </a:prstGeom>
          <a:noFill/>
          <a:ln>
            <a:noFill/>
          </a:ln>
        </p:spPr>
      </p:pic>
      <p:sp>
        <p:nvSpPr>
          <p:cNvPr id="170" name="Google Shape;170;p19"/>
          <p:cNvSpPr txBox="1"/>
          <p:nvPr/>
        </p:nvSpPr>
        <p:spPr>
          <a:xfrm>
            <a:off x="3875725" y="1611213"/>
            <a:ext cx="4629900" cy="120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1" name="Google Shape;171;p19"/>
          <p:cNvSpPr/>
          <p:nvPr/>
        </p:nvSpPr>
        <p:spPr>
          <a:xfrm>
            <a:off x="8553825" y="2076613"/>
            <a:ext cx="1123500" cy="31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20"/>
          <p:cNvGrpSpPr/>
          <p:nvPr/>
        </p:nvGrpSpPr>
        <p:grpSpPr>
          <a:xfrm>
            <a:off x="395100" y="0"/>
            <a:ext cx="8748900" cy="536200"/>
            <a:chOff x="395100" y="0"/>
            <a:chExt cx="8748900" cy="536200"/>
          </a:xfrm>
        </p:grpSpPr>
        <p:sp>
          <p:nvSpPr>
            <p:cNvPr id="177" name="Google Shape;177;p20"/>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178" name="Google Shape;178;p20"/>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
        <p:nvSpPr>
          <p:cNvPr id="179" name="Google Shape;179;p20"/>
          <p:cNvSpPr txBox="1"/>
          <p:nvPr/>
        </p:nvSpPr>
        <p:spPr>
          <a:xfrm>
            <a:off x="-49400" y="4783625"/>
            <a:ext cx="663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Steps </a:t>
            </a:r>
            <a:endParaRPr b="1">
              <a:solidFill>
                <a:srgbClr val="434343"/>
              </a:solidFill>
              <a:latin typeface="Quicksand"/>
              <a:ea typeface="Quicksand"/>
              <a:cs typeface="Quicksand"/>
              <a:sym typeface="Quicksand"/>
            </a:endParaRPr>
          </a:p>
        </p:txBody>
      </p:sp>
      <p:sp>
        <p:nvSpPr>
          <p:cNvPr id="180" name="Google Shape;180;p20"/>
          <p:cNvSpPr/>
          <p:nvPr/>
        </p:nvSpPr>
        <p:spPr>
          <a:xfrm>
            <a:off x="2943113" y="2382825"/>
            <a:ext cx="931500" cy="26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txBox="1"/>
          <p:nvPr/>
        </p:nvSpPr>
        <p:spPr>
          <a:xfrm>
            <a:off x="2571300" y="3391700"/>
            <a:ext cx="3652200" cy="75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icksand"/>
                <a:ea typeface="Quicksand"/>
                <a:cs typeface="Quicksand"/>
                <a:sym typeface="Quicksand"/>
              </a:rPr>
              <a:t>Obtain</a:t>
            </a:r>
            <a:r>
              <a:rPr lang="en">
                <a:latin typeface="Quicksand"/>
                <a:ea typeface="Quicksand"/>
                <a:cs typeface="Quicksand"/>
                <a:sym typeface="Quicksand"/>
              </a:rPr>
              <a:t> optimal subsequence of possible segmentation points by selecting one minimum density point from each cluster.</a:t>
            </a:r>
            <a:endParaRPr>
              <a:latin typeface="Quicksand"/>
              <a:ea typeface="Quicksand"/>
              <a:cs typeface="Quicksand"/>
              <a:sym typeface="Quicksand"/>
            </a:endParaRPr>
          </a:p>
        </p:txBody>
      </p:sp>
      <p:sp>
        <p:nvSpPr>
          <p:cNvPr id="182" name="Google Shape;182;p20"/>
          <p:cNvSpPr/>
          <p:nvPr/>
        </p:nvSpPr>
        <p:spPr>
          <a:xfrm>
            <a:off x="-533350" y="2407438"/>
            <a:ext cx="1008900" cy="21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0"/>
          <p:cNvCxnSpPr/>
          <p:nvPr/>
        </p:nvCxnSpPr>
        <p:spPr>
          <a:xfrm>
            <a:off x="248900" y="1878175"/>
            <a:ext cx="1200" cy="577200"/>
          </a:xfrm>
          <a:prstGeom prst="straightConnector1">
            <a:avLst/>
          </a:prstGeom>
          <a:noFill/>
          <a:ln cap="flat" cmpd="sng" w="9525">
            <a:solidFill>
              <a:schemeClr val="dk2"/>
            </a:solidFill>
            <a:prstDash val="solid"/>
            <a:round/>
            <a:headEnd len="med" w="med" type="none"/>
            <a:tailEnd len="med" w="med" type="none"/>
          </a:ln>
        </p:spPr>
      </p:cxnSp>
      <p:sp>
        <p:nvSpPr>
          <p:cNvPr id="184" name="Google Shape;184;p20"/>
          <p:cNvSpPr txBox="1"/>
          <p:nvPr/>
        </p:nvSpPr>
        <p:spPr>
          <a:xfrm>
            <a:off x="0" y="722227"/>
            <a:ext cx="3915900" cy="11475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Quicksand"/>
                <a:ea typeface="Quicksand"/>
                <a:cs typeface="Quicksand"/>
                <a:sym typeface="Quicksand"/>
              </a:rPr>
              <a:t>Find candidate segmentation points using cut-off density given by:</a:t>
            </a:r>
            <a:endParaRPr sz="1100">
              <a:latin typeface="Quicksand"/>
              <a:ea typeface="Quicksand"/>
              <a:cs typeface="Quicksand"/>
              <a:sym typeface="Quicksand"/>
            </a:endParaRPr>
          </a:p>
          <a:p>
            <a:pPr indent="0" lvl="0" marL="0" rtl="0" algn="ctr">
              <a:spcBef>
                <a:spcPts val="0"/>
              </a:spcBef>
              <a:spcAft>
                <a:spcPts val="0"/>
              </a:spcAft>
              <a:buNone/>
            </a:pPr>
            <a:r>
              <a:rPr b="1" i="1" lang="en" sz="1100">
                <a:latin typeface="Quicksand"/>
                <a:ea typeface="Quicksand"/>
                <a:cs typeface="Quicksand"/>
                <a:sym typeface="Quicksand"/>
              </a:rPr>
              <a:t>Cut-off density =</a:t>
            </a:r>
            <a:r>
              <a:rPr lang="en" sz="1100">
                <a:latin typeface="Quicksand"/>
                <a:ea typeface="Quicksand"/>
                <a:cs typeface="Quicksand"/>
                <a:sym typeface="Quicksand"/>
              </a:rPr>
              <a:t> </a:t>
            </a:r>
            <a:r>
              <a:rPr b="1" i="1" lang="en" sz="1100">
                <a:latin typeface="Quicksand"/>
                <a:ea typeface="Quicksand"/>
                <a:cs typeface="Quicksand"/>
                <a:sym typeface="Quicksand"/>
              </a:rPr>
              <a:t>L</a:t>
            </a:r>
            <a:r>
              <a:rPr lang="en" sz="1100">
                <a:latin typeface="Quicksand"/>
                <a:ea typeface="Quicksand"/>
                <a:cs typeface="Quicksand"/>
                <a:sym typeface="Quicksand"/>
              </a:rPr>
              <a:t>+ </a:t>
            </a:r>
            <a:r>
              <a:rPr b="1" i="1" lang="en" sz="1100">
                <a:latin typeface="Quicksand"/>
                <a:ea typeface="Quicksand"/>
                <a:cs typeface="Quicksand"/>
                <a:sym typeface="Quicksand"/>
              </a:rPr>
              <a:t>cut_off_factor</a:t>
            </a:r>
            <a:r>
              <a:rPr lang="en" sz="1100">
                <a:latin typeface="Quicksand"/>
                <a:ea typeface="Quicksand"/>
                <a:cs typeface="Quicksand"/>
                <a:sym typeface="Quicksand"/>
              </a:rPr>
              <a:t> </a:t>
            </a:r>
            <a:r>
              <a:rPr b="1" i="1" lang="en" sz="1100">
                <a:latin typeface="Quicksand"/>
                <a:ea typeface="Quicksand"/>
                <a:cs typeface="Quicksand"/>
                <a:sym typeface="Quicksand"/>
              </a:rPr>
              <a:t>* (R-L )</a:t>
            </a:r>
            <a:endParaRPr b="1" i="1"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cut_off_factor = 0.2 for best results</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L : Minimum vertical projection</a:t>
            </a:r>
            <a:endParaRPr sz="1100">
              <a:latin typeface="Quicksand"/>
              <a:ea typeface="Quicksand"/>
              <a:cs typeface="Quicksand"/>
              <a:sym typeface="Quicksand"/>
            </a:endParaRPr>
          </a:p>
          <a:p>
            <a:pPr indent="0" lvl="0" marL="0" rtl="0" algn="ctr">
              <a:spcBef>
                <a:spcPts val="0"/>
              </a:spcBef>
              <a:spcAft>
                <a:spcPts val="0"/>
              </a:spcAft>
              <a:buNone/>
            </a:pPr>
            <a:r>
              <a:rPr lang="en" sz="1100">
                <a:latin typeface="Quicksand"/>
                <a:ea typeface="Quicksand"/>
                <a:cs typeface="Quicksand"/>
                <a:sym typeface="Quicksand"/>
              </a:rPr>
              <a:t>R : Maximum vertical projection</a:t>
            </a:r>
            <a:endParaRPr sz="1100">
              <a:latin typeface="Quicksand"/>
              <a:ea typeface="Quicksand"/>
              <a:cs typeface="Quicksand"/>
              <a:sym typeface="Quicksand"/>
            </a:endParaRPr>
          </a:p>
          <a:p>
            <a:pPr indent="0" lvl="0" marL="0" rtl="0" algn="ctr">
              <a:spcBef>
                <a:spcPts val="0"/>
              </a:spcBef>
              <a:spcAft>
                <a:spcPts val="0"/>
              </a:spcAft>
              <a:buNone/>
            </a:pPr>
            <a:r>
              <a:t/>
            </a:r>
            <a:endParaRPr b="1" sz="1100">
              <a:latin typeface="Quicksand"/>
              <a:ea typeface="Quicksand"/>
              <a:cs typeface="Quicksand"/>
              <a:sym typeface="Quicksand"/>
            </a:endParaRPr>
          </a:p>
        </p:txBody>
      </p:sp>
      <p:pic>
        <p:nvPicPr>
          <p:cNvPr id="185" name="Google Shape;185;p20"/>
          <p:cNvPicPr preferRelativeResize="0"/>
          <p:nvPr/>
        </p:nvPicPr>
        <p:blipFill rotWithShape="1">
          <a:blip r:embed="rId3">
            <a:alphaModFix/>
          </a:blip>
          <a:srcRect b="0" l="690" r="700" t="0"/>
          <a:stretch/>
        </p:blipFill>
        <p:spPr>
          <a:xfrm>
            <a:off x="4675850" y="2047406"/>
            <a:ext cx="4216999" cy="875393"/>
          </a:xfrm>
          <a:prstGeom prst="rect">
            <a:avLst/>
          </a:prstGeom>
          <a:noFill/>
          <a:ln cap="flat" cmpd="sng" w="9525">
            <a:solidFill>
              <a:srgbClr val="434343"/>
            </a:solidFill>
            <a:prstDash val="solid"/>
            <a:round/>
            <a:headEnd len="sm" w="sm" type="none"/>
            <a:tailEnd len="sm" w="sm" type="none"/>
          </a:ln>
        </p:spPr>
      </p:pic>
      <p:sp>
        <p:nvSpPr>
          <p:cNvPr id="186" name="Google Shape;186;p20"/>
          <p:cNvSpPr/>
          <p:nvPr/>
        </p:nvSpPr>
        <p:spPr>
          <a:xfrm>
            <a:off x="4207800" y="2382800"/>
            <a:ext cx="422400" cy="26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0"/>
          <p:cNvPicPr preferRelativeResize="0"/>
          <p:nvPr/>
        </p:nvPicPr>
        <p:blipFill>
          <a:blip r:embed="rId4">
            <a:alphaModFix/>
          </a:blip>
          <a:stretch>
            <a:fillRect/>
          </a:stretch>
        </p:blipFill>
        <p:spPr>
          <a:xfrm>
            <a:off x="475550" y="2107751"/>
            <a:ext cx="3686600" cy="754700"/>
          </a:xfrm>
          <a:prstGeom prst="rect">
            <a:avLst/>
          </a:prstGeom>
          <a:noFill/>
          <a:ln cap="flat" cmpd="sng" w="9525">
            <a:solidFill>
              <a:srgbClr val="434343"/>
            </a:solidFill>
            <a:prstDash val="solid"/>
            <a:round/>
            <a:headEnd len="sm" w="sm" type="none"/>
            <a:tailEnd len="sm" w="sm" type="none"/>
          </a:ln>
        </p:spPr>
      </p:pic>
      <p:cxnSp>
        <p:nvCxnSpPr>
          <p:cNvPr id="188" name="Google Shape;188;p20"/>
          <p:cNvCxnSpPr>
            <a:stCxn id="181" idx="0"/>
          </p:cNvCxnSpPr>
          <p:nvPr/>
        </p:nvCxnSpPr>
        <p:spPr>
          <a:xfrm rot="10800000">
            <a:off x="4375800" y="2576300"/>
            <a:ext cx="21600" cy="815400"/>
          </a:xfrm>
          <a:prstGeom prst="straightConnector1">
            <a:avLst/>
          </a:prstGeom>
          <a:noFill/>
          <a:ln cap="flat" cmpd="sng" w="9525">
            <a:solidFill>
              <a:schemeClr val="dk2"/>
            </a:solidFill>
            <a:prstDash val="solid"/>
            <a:round/>
            <a:headEnd len="med" w="med" type="none"/>
            <a:tailEnd len="med" w="med" type="none"/>
          </a:ln>
        </p:spPr>
      </p:cxnSp>
      <p:sp>
        <p:nvSpPr>
          <p:cNvPr id="189" name="Google Shape;189;p20"/>
          <p:cNvSpPr/>
          <p:nvPr/>
        </p:nvSpPr>
        <p:spPr>
          <a:xfrm>
            <a:off x="8931075" y="2359625"/>
            <a:ext cx="1067100" cy="28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21"/>
          <p:cNvGrpSpPr/>
          <p:nvPr/>
        </p:nvGrpSpPr>
        <p:grpSpPr>
          <a:xfrm>
            <a:off x="395100" y="0"/>
            <a:ext cx="8748900" cy="536200"/>
            <a:chOff x="395100" y="0"/>
            <a:chExt cx="8748900" cy="536200"/>
          </a:xfrm>
        </p:grpSpPr>
        <p:sp>
          <p:nvSpPr>
            <p:cNvPr id="195" name="Google Shape;195;p21"/>
            <p:cNvSpPr txBox="1"/>
            <p:nvPr/>
          </p:nvSpPr>
          <p:spPr>
            <a:xfrm>
              <a:off x="395100" y="92200"/>
              <a:ext cx="8748900" cy="444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latin typeface="Quicksand"/>
                  <a:ea typeface="Quicksand"/>
                  <a:cs typeface="Quicksand"/>
                  <a:sym typeface="Quicksand"/>
                </a:rPr>
                <a:t>Segmentation Approach using Dijkstra's Algorithm with Randomisation</a:t>
              </a:r>
              <a:endParaRPr b="1" sz="1700">
                <a:latin typeface="Quicksand"/>
                <a:ea typeface="Quicksand"/>
                <a:cs typeface="Quicksand"/>
                <a:sym typeface="Quicksand"/>
              </a:endParaRPr>
            </a:p>
          </p:txBody>
        </p:sp>
        <p:sp>
          <p:nvSpPr>
            <p:cNvPr id="196" name="Google Shape;196;p21"/>
            <p:cNvSpPr txBox="1"/>
            <p:nvPr/>
          </p:nvSpPr>
          <p:spPr>
            <a:xfrm>
              <a:off x="8494800" y="0"/>
              <a:ext cx="64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Quicksand"/>
                  <a:ea typeface="Quicksand"/>
                  <a:cs typeface="Quicksand"/>
                  <a:sym typeface="Quicksand"/>
                </a:rPr>
                <a:t>Method 1</a:t>
              </a:r>
              <a:endParaRPr b="1" sz="800">
                <a:latin typeface="Quicksand"/>
                <a:ea typeface="Quicksand"/>
                <a:cs typeface="Quicksand"/>
                <a:sym typeface="Quicksand"/>
              </a:endParaRPr>
            </a:p>
          </p:txBody>
        </p:sp>
      </p:grpSp>
      <p:sp>
        <p:nvSpPr>
          <p:cNvPr id="197" name="Google Shape;197;p21"/>
          <p:cNvSpPr txBox="1"/>
          <p:nvPr/>
        </p:nvSpPr>
        <p:spPr>
          <a:xfrm>
            <a:off x="-49400" y="4783625"/>
            <a:ext cx="663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Quicksand"/>
                <a:ea typeface="Quicksand"/>
                <a:cs typeface="Quicksand"/>
                <a:sym typeface="Quicksand"/>
              </a:rPr>
              <a:t>Steps </a:t>
            </a:r>
            <a:endParaRPr b="1">
              <a:solidFill>
                <a:srgbClr val="434343"/>
              </a:solidFill>
              <a:latin typeface="Quicksand"/>
              <a:ea typeface="Quicksand"/>
              <a:cs typeface="Quicksand"/>
              <a:sym typeface="Quicksand"/>
            </a:endParaRPr>
          </a:p>
        </p:txBody>
      </p:sp>
      <p:sp>
        <p:nvSpPr>
          <p:cNvPr id="198" name="Google Shape;198;p21"/>
          <p:cNvSpPr txBox="1"/>
          <p:nvPr/>
        </p:nvSpPr>
        <p:spPr>
          <a:xfrm>
            <a:off x="1639263" y="1051700"/>
            <a:ext cx="1299900" cy="361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99" name="Google Shape;199;p21"/>
          <p:cNvPicPr preferRelativeResize="0"/>
          <p:nvPr/>
        </p:nvPicPr>
        <p:blipFill>
          <a:blip r:embed="rId3">
            <a:alphaModFix/>
          </a:blip>
          <a:stretch>
            <a:fillRect/>
          </a:stretch>
        </p:blipFill>
        <p:spPr>
          <a:xfrm>
            <a:off x="1157637" y="3442925"/>
            <a:ext cx="5114100" cy="1046925"/>
          </a:xfrm>
          <a:prstGeom prst="rect">
            <a:avLst/>
          </a:prstGeom>
          <a:noFill/>
          <a:ln cap="flat" cmpd="sng" w="9525">
            <a:solidFill>
              <a:srgbClr val="000000"/>
            </a:solidFill>
            <a:prstDash val="solid"/>
            <a:round/>
            <a:headEnd len="sm" w="sm" type="none"/>
            <a:tailEnd len="sm" w="sm" type="none"/>
          </a:ln>
        </p:spPr>
      </p:pic>
      <p:sp>
        <p:nvSpPr>
          <p:cNvPr id="200" name="Google Shape;200;p21"/>
          <p:cNvSpPr txBox="1"/>
          <p:nvPr/>
        </p:nvSpPr>
        <p:spPr>
          <a:xfrm>
            <a:off x="690250" y="1083800"/>
            <a:ext cx="722100" cy="248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01" name="Google Shape;201;p21"/>
          <p:cNvSpPr/>
          <p:nvPr/>
        </p:nvSpPr>
        <p:spPr>
          <a:xfrm>
            <a:off x="3300263" y="2249313"/>
            <a:ext cx="216600" cy="1175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txBox="1"/>
          <p:nvPr/>
        </p:nvSpPr>
        <p:spPr>
          <a:xfrm>
            <a:off x="4054563" y="2413863"/>
            <a:ext cx="3931800" cy="786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Task 1: Remove </a:t>
            </a:r>
            <a:r>
              <a:rPr lang="en">
                <a:latin typeface="Lato"/>
                <a:ea typeface="Lato"/>
                <a:cs typeface="Lato"/>
                <a:sym typeface="Lato"/>
              </a:rPr>
              <a:t>over-segmentation</a:t>
            </a:r>
            <a:r>
              <a:rPr lang="en">
                <a:latin typeface="Lato"/>
                <a:ea typeface="Lato"/>
                <a:cs typeface="Lato"/>
                <a:sym typeface="Lato"/>
              </a:rPr>
              <a:t> lines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Task 2: Segment through ligatures by curving segmentation line</a:t>
            </a:r>
            <a:endParaRPr>
              <a:latin typeface="Lato"/>
              <a:ea typeface="Lato"/>
              <a:cs typeface="Lato"/>
              <a:sym typeface="Lato"/>
            </a:endParaRPr>
          </a:p>
        </p:txBody>
      </p:sp>
      <p:cxnSp>
        <p:nvCxnSpPr>
          <p:cNvPr id="203" name="Google Shape;203;p21"/>
          <p:cNvCxnSpPr>
            <a:endCxn id="202" idx="1"/>
          </p:cNvCxnSpPr>
          <p:nvPr/>
        </p:nvCxnSpPr>
        <p:spPr>
          <a:xfrm>
            <a:off x="3460863" y="2747013"/>
            <a:ext cx="593700" cy="60000"/>
          </a:xfrm>
          <a:prstGeom prst="straightConnector1">
            <a:avLst/>
          </a:prstGeom>
          <a:noFill/>
          <a:ln cap="flat" cmpd="sng" w="9525">
            <a:solidFill>
              <a:schemeClr val="dk2"/>
            </a:solidFill>
            <a:prstDash val="solid"/>
            <a:round/>
            <a:headEnd len="med" w="med" type="none"/>
            <a:tailEnd len="med" w="med" type="none"/>
          </a:ln>
        </p:spPr>
      </p:cxnSp>
      <p:pic>
        <p:nvPicPr>
          <p:cNvPr id="204" name="Google Shape;204;p21"/>
          <p:cNvPicPr preferRelativeResize="0"/>
          <p:nvPr/>
        </p:nvPicPr>
        <p:blipFill rotWithShape="1">
          <a:blip r:embed="rId4">
            <a:alphaModFix/>
          </a:blip>
          <a:srcRect b="0" l="690" r="700" t="0"/>
          <a:stretch/>
        </p:blipFill>
        <p:spPr>
          <a:xfrm>
            <a:off x="1157638" y="1184175"/>
            <a:ext cx="5043276" cy="1046925"/>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