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4.xml"/><Relationship Id="rId21" Type="http://schemas.openxmlformats.org/officeDocument/2006/relationships/font" Target="fonts/Montserra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3d6dc1ab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3d6dc1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3ad22a5ca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3ad22a5c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c3d6dc1a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c3d6dc1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c3d6dc1ab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c3d6dc1a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3d6dc1ab_4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3d6dc1ab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3d6dc1ab_4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3d6dc1ab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3d6dc1ab_4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c3d6dc1ab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c3d6dc1ab_4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c3d6dc1ab_4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c3d6dc1ab_4_1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c3d6dc1ab_4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923259" y="282808"/>
            <a:ext cx="59409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925515" y="1343024"/>
            <a:ext cx="79659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marR="0" rtl="0" algn="l">
              <a:spcBef>
                <a:spcPts val="900"/>
              </a:spcBef>
              <a:spcAft>
                <a:spcPts val="0"/>
              </a:spcAft>
              <a:buClr>
                <a:srgbClr val="EE2E2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EE2E24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EE2E2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1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1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1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1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1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67725" y="4781443"/>
            <a:ext cx="557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923259" y="4767263"/>
            <a:ext cx="3086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902459" y="26658"/>
            <a:ext cx="73470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2000" u="none" cap="none" strike="noStrike">
                <a:solidFill>
                  <a:srgbClr val="F686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902819" y="1375128"/>
            <a:ext cx="7346100" cy="21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11573" y="4783455"/>
            <a:ext cx="2928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584" y="4783455"/>
            <a:ext cx="2104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89212" y="4783455"/>
            <a:ext cx="2104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2" name="Google Shape;72;p1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2" name="Google Shape;82;p1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91" name="Google Shape;91;p19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9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3" name="Google Shape;113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2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2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2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2" name="Google Shape;132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2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45" name="Google Shape;145;p28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</a:defRPr>
            </a:lvl1pPr>
            <a:lvl2pPr lvl="1" rtl="0">
              <a:buNone/>
              <a:defRPr sz="1300">
                <a:solidFill>
                  <a:schemeClr val="dk2"/>
                </a:solidFill>
              </a:defRPr>
            </a:lvl2pPr>
            <a:lvl3pPr lvl="2" rtl="0">
              <a:buNone/>
              <a:defRPr sz="1300">
                <a:solidFill>
                  <a:schemeClr val="dk2"/>
                </a:solidFill>
              </a:defRPr>
            </a:lvl3pPr>
            <a:lvl4pPr lvl="3" rtl="0">
              <a:buNone/>
              <a:defRPr sz="1300">
                <a:solidFill>
                  <a:schemeClr val="dk2"/>
                </a:solidFill>
              </a:defRPr>
            </a:lvl4pPr>
            <a:lvl5pPr lvl="4" rtl="0">
              <a:buNone/>
              <a:defRPr sz="1300">
                <a:solidFill>
                  <a:schemeClr val="dk2"/>
                </a:solidFill>
              </a:defRPr>
            </a:lvl5pPr>
            <a:lvl6pPr lvl="5" rtl="0">
              <a:buNone/>
              <a:defRPr sz="1300">
                <a:solidFill>
                  <a:schemeClr val="dk2"/>
                </a:solidFill>
              </a:defRPr>
            </a:lvl6pPr>
            <a:lvl7pPr lvl="6" rtl="0">
              <a:buNone/>
              <a:defRPr sz="1300">
                <a:solidFill>
                  <a:schemeClr val="dk2"/>
                </a:solidFill>
              </a:defRPr>
            </a:lvl7pPr>
            <a:lvl8pPr lvl="7" rtl="0">
              <a:buNone/>
              <a:defRPr sz="1300">
                <a:solidFill>
                  <a:schemeClr val="dk2"/>
                </a:solidFill>
              </a:defRPr>
            </a:lvl8pPr>
            <a:lvl9pPr lvl="8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obj">
  <p:cSld name="OBJEC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923259" y="282808"/>
            <a:ext cx="59409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925515" y="1343024"/>
            <a:ext cx="79659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marR="0" rtl="0" algn="l">
              <a:spcBef>
                <a:spcPts val="900"/>
              </a:spcBef>
              <a:spcAft>
                <a:spcPts val="0"/>
              </a:spcAft>
              <a:buClr>
                <a:srgbClr val="EE2E2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EE2E24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EE2E2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1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1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1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1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1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12" type="sldNum"/>
          </p:nvPr>
        </p:nvSpPr>
        <p:spPr>
          <a:xfrm>
            <a:off x="8467725" y="4781443"/>
            <a:ext cx="557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29"/>
          <p:cNvSpPr txBox="1"/>
          <p:nvPr>
            <p:ph idx="11" type="ftr"/>
          </p:nvPr>
        </p:nvSpPr>
        <p:spPr>
          <a:xfrm>
            <a:off x="923259" y="4767263"/>
            <a:ext cx="3086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ctrTitle"/>
          </p:nvPr>
        </p:nvSpPr>
        <p:spPr>
          <a:xfrm>
            <a:off x="150650" y="24701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OSMind:</a:t>
            </a:r>
            <a:endParaRPr b="1" sz="30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Development of Simulation System using the Robot Operating System(ROS)</a:t>
            </a:r>
            <a:endParaRPr sz="30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30"/>
          <p:cNvCxnSpPr/>
          <p:nvPr/>
        </p:nvCxnSpPr>
        <p:spPr>
          <a:xfrm flipH="1" rot="10800000">
            <a:off x="229450" y="1854675"/>
            <a:ext cx="2457000" cy="96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30"/>
          <p:cNvSpPr txBox="1"/>
          <p:nvPr/>
        </p:nvSpPr>
        <p:spPr>
          <a:xfrm>
            <a:off x="150650" y="1136500"/>
            <a:ext cx="75786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NTU INDIA CONNECT PROGRAM</a:t>
            </a:r>
            <a:endParaRPr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1880750" y="3514125"/>
            <a:ext cx="69711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Presented By: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Samarth Gubrele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Tanmay Goyal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Satyam Bhawsinghka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5485877" y="562434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ctrTitle"/>
          </p:nvPr>
        </p:nvSpPr>
        <p:spPr>
          <a:xfrm>
            <a:off x="115825" y="1279650"/>
            <a:ext cx="4240800" cy="25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CONTENTS:</a:t>
            </a:r>
            <a:endParaRPr sz="21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b="0"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0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b="0"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LITERATURE REVIEW</a:t>
            </a:r>
            <a:endParaRPr b="0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b="0"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RTAB-Map : Real-Time Appearance-Based Mapping</a:t>
            </a:r>
            <a:endParaRPr b="0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b="0"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Digital Elevation Models(DEM)</a:t>
            </a:r>
            <a:endParaRPr b="0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b="0"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3D Visualization and Navigation through ROS Bridge on Unity3D</a:t>
            </a:r>
            <a:endParaRPr b="0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b="0"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Visualization using V-REP</a:t>
            </a:r>
            <a:endParaRPr b="0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b="0"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Flowchart of Working: OSMind</a:t>
            </a:r>
            <a:endParaRPr b="0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772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2222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OSMind: A cumulative Simulation and Vision System using Robot Operating System.</a:t>
            </a:r>
            <a:endParaRPr b="1" sz="1400">
              <a:solidFill>
                <a:srgbClr val="22222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2222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OSMind is a software developed for facilitation of visualization, mapping and navigation on a single platform.</a:t>
            </a:r>
            <a:endParaRPr sz="1400">
              <a:solidFill>
                <a:srgbClr val="22222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2222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have used the various frameworks like RTAB-Map, Digital Elevation Models(DEM), Unity3D and V-REP to take the input file from a stereo camera and create a Virtual 3D environment which can be used for navigation.</a:t>
            </a:r>
            <a:endParaRPr sz="1400">
              <a:solidFill>
                <a:srgbClr val="22222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2222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During navigation, a video is recorded and Computer Vision can be applied to this recorded file to extract important information from the 3D environment. This includes Face Detection, Object Recognition, </a:t>
            </a:r>
            <a:r>
              <a:rPr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Colour Detection and Text Recognition.</a:t>
            </a:r>
            <a:endParaRPr sz="1400">
              <a:solidFill>
                <a:srgbClr val="22222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2222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22222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LITERATURE REVIEW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772675"/>
            <a:ext cx="8630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22222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Simultaneous Localization And Mapping (SLAM) using RTAB-Map, </a:t>
            </a:r>
            <a:r>
              <a:rPr lang="en-GB" sz="1400">
                <a:solidFill>
                  <a:srgbClr val="22222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Sagarnil Das</a:t>
            </a:r>
            <a:endParaRPr sz="1400">
              <a:solidFill>
                <a:srgbClr val="22222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2222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Demonstrated use of SLAM technique to construct a map of a given environment. A 2d occupancy grid and 3d octomap was created from a provided simulated environment and a personal simulated environment was created for mapping.</a:t>
            </a:r>
            <a:endParaRPr sz="1400">
              <a:solidFill>
                <a:srgbClr val="22222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22222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Real-time 2d And 3d Slam Using Rtab-map, Gmapping, And Cartographer Packages, </a:t>
            </a:r>
            <a:r>
              <a:rPr lang="en-GB" sz="1400">
                <a:solidFill>
                  <a:srgbClr val="22222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Canberk Suat Gurel</a:t>
            </a:r>
            <a:endParaRPr sz="1400">
              <a:solidFill>
                <a:srgbClr val="22222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2222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Presented two laser-based SLAM algorithms, i.e. Gmapping and Cartographer, and one vision-based SLAM algorithm, RTAB-Map. Used TurtleBot3 Waffle platform, which is a low-cost ROS enabled wheeled mobile robot.</a:t>
            </a:r>
            <a:endParaRPr sz="1400">
              <a:solidFill>
                <a:srgbClr val="22222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22222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3D Simultaneous Localization and Mapping with RTAB-Map, </a:t>
            </a:r>
            <a:r>
              <a:rPr lang="en-GB" sz="1400">
                <a:solidFill>
                  <a:srgbClr val="22222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Rohan Paleja</a:t>
            </a:r>
            <a:endParaRPr sz="1400">
              <a:solidFill>
                <a:srgbClr val="22222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2222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Showed how Real time appearance based mapping or RTAB mapping puts vision sensors to use alongside memory techniques to perform SLAM in real-time. This method was applied to a robot in a Gazebo environment and the results displayed the importance of loop closure and features</a:t>
            </a:r>
            <a:endParaRPr sz="1400">
              <a:solidFill>
                <a:srgbClr val="22222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75" y="100300"/>
            <a:ext cx="9144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Montserrat"/>
                <a:ea typeface="Montserrat"/>
                <a:cs typeface="Montserrat"/>
                <a:sym typeface="Montserrat"/>
              </a:rPr>
              <a:t>RTAB-Map : Real-Time Appearance-Based Mapping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2" type="sldNum"/>
          </p:nvPr>
        </p:nvSpPr>
        <p:spPr>
          <a:xfrm>
            <a:off x="7710014" y="4472754"/>
            <a:ext cx="500100" cy="1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7" name="Google Shape;187;p34"/>
          <p:cNvSpPr/>
          <p:nvPr/>
        </p:nvSpPr>
        <p:spPr>
          <a:xfrm>
            <a:off x="1171019" y="2312300"/>
            <a:ext cx="2289900" cy="1382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Production of .bag File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4"/>
          <p:cNvSpPr/>
          <p:nvPr/>
        </p:nvSpPr>
        <p:spPr>
          <a:xfrm>
            <a:off x="75850" y="2316245"/>
            <a:ext cx="1703700" cy="1375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Input from Stereo Camera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4"/>
          <p:cNvSpPr/>
          <p:nvPr/>
        </p:nvSpPr>
        <p:spPr>
          <a:xfrm>
            <a:off x="2852388" y="2308300"/>
            <a:ext cx="2409300" cy="1382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Visualization on the RViz Platform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4"/>
          <p:cNvSpPr/>
          <p:nvPr/>
        </p:nvSpPr>
        <p:spPr>
          <a:xfrm>
            <a:off x="4653156" y="2308300"/>
            <a:ext cx="2609700" cy="1382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File recorded by ROS Topic: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4"/>
          <p:cNvSpPr/>
          <p:nvPr/>
        </p:nvSpPr>
        <p:spPr>
          <a:xfrm>
            <a:off x="6654325" y="2308300"/>
            <a:ext cx="2289900" cy="1382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Output to Vision Team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93350" y="893800"/>
            <a:ext cx="88509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This package is a ROS wrapper of RTAB-Map (Real-Time Appearance-Based Mapping), a RGB-D SLAM approach based on a global loop closure detector with real-time constraints. This package can be used to generate a 3D point clouds of the environment and/or to create a 2D occupancy grid map for navigation.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53700" y="100300"/>
            <a:ext cx="8778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Montserrat"/>
                <a:ea typeface="Montserrat"/>
                <a:cs typeface="Montserrat"/>
                <a:sym typeface="Montserrat"/>
              </a:rPr>
              <a:t>Digital Elevation Models(DEM)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5"/>
          <p:cNvSpPr txBox="1"/>
          <p:nvPr>
            <p:ph idx="12" type="sldNum"/>
          </p:nvPr>
        </p:nvSpPr>
        <p:spPr>
          <a:xfrm>
            <a:off x="7710014" y="4472754"/>
            <a:ext cx="500100" cy="1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9" name="Google Shape;199;p35"/>
          <p:cNvSpPr/>
          <p:nvPr/>
        </p:nvSpPr>
        <p:spPr>
          <a:xfrm>
            <a:off x="1171019" y="2388500"/>
            <a:ext cx="2289900" cy="1382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Production of DEM File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5"/>
          <p:cNvSpPr/>
          <p:nvPr/>
        </p:nvSpPr>
        <p:spPr>
          <a:xfrm>
            <a:off x="75850" y="2392445"/>
            <a:ext cx="1703700" cy="1375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Input from Stereo Camera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5"/>
          <p:cNvSpPr/>
          <p:nvPr/>
        </p:nvSpPr>
        <p:spPr>
          <a:xfrm>
            <a:off x="2852388" y="2384500"/>
            <a:ext cx="2409300" cy="1382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Reconstruction of 3D World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5"/>
          <p:cNvSpPr/>
          <p:nvPr/>
        </p:nvSpPr>
        <p:spPr>
          <a:xfrm>
            <a:off x="4653156" y="2384500"/>
            <a:ext cx="2609700" cy="1382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Camera Plugin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5"/>
          <p:cNvSpPr/>
          <p:nvPr/>
        </p:nvSpPr>
        <p:spPr>
          <a:xfrm>
            <a:off x="6654325" y="2384500"/>
            <a:ext cx="2409300" cy="1382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Video of Gazebo file given as output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75850" y="953025"/>
            <a:ext cx="88509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A Digital Elevation Model (DEM) is a 3D representation of a terrain's surface that does not include any objects like buildings or vegetation. DEMs are frequently created by using a combination of sensors, such as LIDAR, radar, or cameras. The terrain elevations for ground positions are sampled at regularly-spaced horizontal intervals.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53700" y="-52100"/>
            <a:ext cx="8778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Montserrat"/>
                <a:ea typeface="Montserrat"/>
                <a:cs typeface="Montserrat"/>
                <a:sym typeface="Montserrat"/>
              </a:rPr>
              <a:t>3D Visualization and Navigation through ROS Bridge on Unity3D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6"/>
          <p:cNvSpPr txBox="1"/>
          <p:nvPr>
            <p:ph idx="12" type="sldNum"/>
          </p:nvPr>
        </p:nvSpPr>
        <p:spPr>
          <a:xfrm>
            <a:off x="7672133" y="4472750"/>
            <a:ext cx="513300" cy="1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1" name="Google Shape;211;p36"/>
          <p:cNvSpPr txBox="1"/>
          <p:nvPr/>
        </p:nvSpPr>
        <p:spPr>
          <a:xfrm>
            <a:off x="93350" y="817600"/>
            <a:ext cx="88509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ROS# is a set of open source software libraries and tools in C# for communicating with ROS from .NET applications, in particular Unity.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The Google Maps Platform gaming solution is a development platform for creating games that feature world scenes constructed from Google Maps geospatial data, and rendered at run-time by the Unity game engine.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6"/>
          <p:cNvSpPr/>
          <p:nvPr/>
        </p:nvSpPr>
        <p:spPr>
          <a:xfrm>
            <a:off x="890225" y="2151625"/>
            <a:ext cx="2314800" cy="8880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 sz="14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6"/>
          <p:cNvSpPr/>
          <p:nvPr/>
        </p:nvSpPr>
        <p:spPr>
          <a:xfrm>
            <a:off x="93350" y="2154025"/>
            <a:ext cx="1139400" cy="8832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4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 sz="14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6"/>
          <p:cNvSpPr/>
          <p:nvPr/>
        </p:nvSpPr>
        <p:spPr>
          <a:xfrm>
            <a:off x="2828200" y="2151625"/>
            <a:ext cx="2552400" cy="8880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Navigation</a:t>
            </a:r>
            <a:endParaRPr b="1" sz="14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6"/>
          <p:cNvSpPr/>
          <p:nvPr/>
        </p:nvSpPr>
        <p:spPr>
          <a:xfrm>
            <a:off x="5000300" y="2147925"/>
            <a:ext cx="2243100" cy="8880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Recording</a:t>
            </a:r>
            <a:endParaRPr b="1" sz="14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6"/>
          <p:cNvSpPr/>
          <p:nvPr/>
        </p:nvSpPr>
        <p:spPr>
          <a:xfrm>
            <a:off x="6900750" y="2146425"/>
            <a:ext cx="2243100" cy="8880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 sz="14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5190800" y="3991058"/>
            <a:ext cx="2012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Recording video of navigation by the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0" y="4101450"/>
            <a:ext cx="1232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Input of Geospatial data from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Google Maps Platform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1232750" y="4077725"/>
            <a:ext cx="1861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Construction of 3D Environment using the Maps Unity SDK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3094197" y="3995054"/>
            <a:ext cx="2144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Importing a bot with Camera sensor in the unity scene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" name="Google Shape;221;p36"/>
          <p:cNvCxnSpPr>
            <a:stCxn id="213" idx="2"/>
          </p:cNvCxnSpPr>
          <p:nvPr/>
        </p:nvCxnSpPr>
        <p:spPr>
          <a:xfrm>
            <a:off x="442250" y="3037225"/>
            <a:ext cx="42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36"/>
          <p:cNvSpPr/>
          <p:nvPr/>
        </p:nvSpPr>
        <p:spPr>
          <a:xfrm>
            <a:off x="366950" y="3409350"/>
            <a:ext cx="154800" cy="167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36"/>
          <p:cNvCxnSpPr/>
          <p:nvPr/>
        </p:nvCxnSpPr>
        <p:spPr>
          <a:xfrm>
            <a:off x="2009550" y="3039625"/>
            <a:ext cx="42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6"/>
          <p:cNvSpPr/>
          <p:nvPr/>
        </p:nvSpPr>
        <p:spPr>
          <a:xfrm>
            <a:off x="1934250" y="3411625"/>
            <a:ext cx="154800" cy="167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36"/>
          <p:cNvCxnSpPr/>
          <p:nvPr/>
        </p:nvCxnSpPr>
        <p:spPr>
          <a:xfrm>
            <a:off x="4064650" y="3039625"/>
            <a:ext cx="42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6"/>
          <p:cNvSpPr/>
          <p:nvPr/>
        </p:nvSpPr>
        <p:spPr>
          <a:xfrm>
            <a:off x="3989350" y="3411625"/>
            <a:ext cx="154800" cy="167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36"/>
          <p:cNvCxnSpPr/>
          <p:nvPr/>
        </p:nvCxnSpPr>
        <p:spPr>
          <a:xfrm>
            <a:off x="6195050" y="3039625"/>
            <a:ext cx="42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36"/>
          <p:cNvSpPr/>
          <p:nvPr/>
        </p:nvSpPr>
        <p:spPr>
          <a:xfrm>
            <a:off x="6119750" y="3411625"/>
            <a:ext cx="154800" cy="167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36"/>
          <p:cNvCxnSpPr/>
          <p:nvPr/>
        </p:nvCxnSpPr>
        <p:spPr>
          <a:xfrm>
            <a:off x="8020200" y="3039625"/>
            <a:ext cx="42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36"/>
          <p:cNvSpPr/>
          <p:nvPr/>
        </p:nvSpPr>
        <p:spPr>
          <a:xfrm>
            <a:off x="7944900" y="3411625"/>
            <a:ext cx="154800" cy="167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/>
          <p:nvPr/>
        </p:nvSpPr>
        <p:spPr>
          <a:xfrm>
            <a:off x="7188475" y="3865200"/>
            <a:ext cx="1955400" cy="103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6"/>
          <p:cNvSpPr/>
          <p:nvPr/>
        </p:nvSpPr>
        <p:spPr>
          <a:xfrm rot="-5401000">
            <a:off x="6130547" y="3840375"/>
            <a:ext cx="1031400" cy="10809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6"/>
          <p:cNvSpPr txBox="1"/>
          <p:nvPr/>
        </p:nvSpPr>
        <p:spPr>
          <a:xfrm>
            <a:off x="7168350" y="3979533"/>
            <a:ext cx="2012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Performing vision detection on the output video file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53700" y="-52100"/>
            <a:ext cx="8778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Montserrat"/>
                <a:ea typeface="Montserrat"/>
                <a:cs typeface="Montserrat"/>
                <a:sym typeface="Montserrat"/>
              </a:rPr>
              <a:t>Visualization using V-REP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7672133" y="4472750"/>
            <a:ext cx="513300" cy="1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0" name="Google Shape;240;p37"/>
          <p:cNvSpPr txBox="1"/>
          <p:nvPr/>
        </p:nvSpPr>
        <p:spPr>
          <a:xfrm>
            <a:off x="93350" y="665200"/>
            <a:ext cx="88509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V-REP, with integrated development environment, is based on a distributed control architecture: each object/model can be individually controlled via an embedded script, a plugin, a ROS or BlueZero node, a remote API client, or a custom solution.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7"/>
          <p:cNvSpPr/>
          <p:nvPr/>
        </p:nvSpPr>
        <p:spPr>
          <a:xfrm>
            <a:off x="890225" y="1846825"/>
            <a:ext cx="2314800" cy="8880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 sz="14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93350" y="1849225"/>
            <a:ext cx="1139400" cy="8832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4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 sz="14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7"/>
          <p:cNvSpPr/>
          <p:nvPr/>
        </p:nvSpPr>
        <p:spPr>
          <a:xfrm>
            <a:off x="2828200" y="1846825"/>
            <a:ext cx="2552400" cy="8880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Navigation</a:t>
            </a:r>
            <a:endParaRPr b="1" sz="14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7"/>
          <p:cNvSpPr/>
          <p:nvPr/>
        </p:nvSpPr>
        <p:spPr>
          <a:xfrm>
            <a:off x="5000300" y="1843125"/>
            <a:ext cx="2243100" cy="8880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Recording</a:t>
            </a:r>
            <a:endParaRPr b="1" sz="14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7"/>
          <p:cNvSpPr/>
          <p:nvPr/>
        </p:nvSpPr>
        <p:spPr>
          <a:xfrm>
            <a:off x="6900750" y="1841625"/>
            <a:ext cx="2243100" cy="8880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 sz="14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5190800" y="3686258"/>
            <a:ext cx="2012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Recording video of navigation by the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0" y="3796650"/>
            <a:ext cx="1232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Input of Stereo Camera file through LUA Function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1232750" y="3772925"/>
            <a:ext cx="1861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Construction of 3D Environment and importing an in-built bot in the V-rep scene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3128172" y="3560404"/>
            <a:ext cx="2144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Navigating the scene through a controlling child script in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0" name="Google Shape;250;p37"/>
          <p:cNvCxnSpPr>
            <a:stCxn id="242" idx="2"/>
          </p:cNvCxnSpPr>
          <p:nvPr/>
        </p:nvCxnSpPr>
        <p:spPr>
          <a:xfrm>
            <a:off x="442250" y="2732425"/>
            <a:ext cx="42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7"/>
          <p:cNvSpPr/>
          <p:nvPr/>
        </p:nvSpPr>
        <p:spPr>
          <a:xfrm>
            <a:off x="366950" y="3104550"/>
            <a:ext cx="154800" cy="167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37"/>
          <p:cNvCxnSpPr/>
          <p:nvPr/>
        </p:nvCxnSpPr>
        <p:spPr>
          <a:xfrm>
            <a:off x="2009550" y="2734825"/>
            <a:ext cx="42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7"/>
          <p:cNvSpPr/>
          <p:nvPr/>
        </p:nvSpPr>
        <p:spPr>
          <a:xfrm>
            <a:off x="1934250" y="3106825"/>
            <a:ext cx="154800" cy="167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" name="Google Shape;254;p37"/>
          <p:cNvCxnSpPr/>
          <p:nvPr/>
        </p:nvCxnSpPr>
        <p:spPr>
          <a:xfrm>
            <a:off x="4064650" y="2734825"/>
            <a:ext cx="42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37"/>
          <p:cNvSpPr/>
          <p:nvPr/>
        </p:nvSpPr>
        <p:spPr>
          <a:xfrm>
            <a:off x="3989350" y="3106825"/>
            <a:ext cx="154800" cy="167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37"/>
          <p:cNvCxnSpPr/>
          <p:nvPr/>
        </p:nvCxnSpPr>
        <p:spPr>
          <a:xfrm>
            <a:off x="6195050" y="2734825"/>
            <a:ext cx="42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7"/>
          <p:cNvSpPr/>
          <p:nvPr/>
        </p:nvSpPr>
        <p:spPr>
          <a:xfrm>
            <a:off x="6119750" y="3106825"/>
            <a:ext cx="154800" cy="167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37"/>
          <p:cNvCxnSpPr/>
          <p:nvPr/>
        </p:nvCxnSpPr>
        <p:spPr>
          <a:xfrm>
            <a:off x="8020200" y="2734825"/>
            <a:ext cx="42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7"/>
          <p:cNvSpPr/>
          <p:nvPr/>
        </p:nvSpPr>
        <p:spPr>
          <a:xfrm>
            <a:off x="7944900" y="3106825"/>
            <a:ext cx="154800" cy="167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7"/>
          <p:cNvSpPr/>
          <p:nvPr/>
        </p:nvSpPr>
        <p:spPr>
          <a:xfrm>
            <a:off x="7188475" y="3560400"/>
            <a:ext cx="1955400" cy="103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7"/>
          <p:cNvSpPr/>
          <p:nvPr/>
        </p:nvSpPr>
        <p:spPr>
          <a:xfrm rot="-5401000">
            <a:off x="6130547" y="3535575"/>
            <a:ext cx="1031400" cy="10809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"/>
          <p:cNvSpPr txBox="1"/>
          <p:nvPr/>
        </p:nvSpPr>
        <p:spPr>
          <a:xfrm>
            <a:off x="7168350" y="3674733"/>
            <a:ext cx="2012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Passing the output video file to the vision team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0" y="24100"/>
            <a:ext cx="9144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Montserrat"/>
                <a:ea typeface="Montserrat"/>
                <a:cs typeface="Montserrat"/>
                <a:sym typeface="Montserrat"/>
              </a:rPr>
              <a:t>Flowchart of Working: OSMind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181150" y="1246225"/>
            <a:ext cx="1249200" cy="60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Input from Stereo Camera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8"/>
          <p:cNvSpPr/>
          <p:nvPr/>
        </p:nvSpPr>
        <p:spPr>
          <a:xfrm>
            <a:off x="1884050" y="1179475"/>
            <a:ext cx="1320600" cy="74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.bag file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3658275" y="691975"/>
            <a:ext cx="1457700" cy="810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Visualization by RTAB-Map and G-Mapping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8"/>
          <p:cNvSpPr/>
          <p:nvPr/>
        </p:nvSpPr>
        <p:spPr>
          <a:xfrm>
            <a:off x="3658275" y="1707743"/>
            <a:ext cx="1457700" cy="810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Creation of .world file by Digital Elevation Models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8"/>
          <p:cNvSpPr/>
          <p:nvPr/>
        </p:nvSpPr>
        <p:spPr>
          <a:xfrm>
            <a:off x="5334925" y="691976"/>
            <a:ext cx="1320600" cy="810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D4752"/>
                </a:solidFill>
                <a:latin typeface="Montserrat"/>
                <a:ea typeface="Montserrat"/>
                <a:cs typeface="Montserrat"/>
                <a:sym typeface="Montserrat"/>
              </a:rPr>
              <a:t>.bag file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8"/>
          <p:cNvSpPr/>
          <p:nvPr/>
        </p:nvSpPr>
        <p:spPr>
          <a:xfrm>
            <a:off x="5334925" y="1707743"/>
            <a:ext cx="1320600" cy="810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D4752"/>
                </a:solidFill>
                <a:latin typeface="Montserrat"/>
                <a:ea typeface="Montserrat"/>
                <a:cs typeface="Montserrat"/>
                <a:sym typeface="Montserrat"/>
              </a:rPr>
              <a:t>Virtual Camera Sensor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4" name="Google Shape;274;p38"/>
          <p:cNvCxnSpPr>
            <a:stCxn id="268" idx="3"/>
            <a:endCxn id="269" idx="1"/>
          </p:cNvCxnSpPr>
          <p:nvPr/>
        </p:nvCxnSpPr>
        <p:spPr>
          <a:xfrm>
            <a:off x="1430350" y="1550125"/>
            <a:ext cx="453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8"/>
          <p:cNvCxnSpPr>
            <a:stCxn id="269" idx="3"/>
            <a:endCxn id="270" idx="1"/>
          </p:cNvCxnSpPr>
          <p:nvPr/>
        </p:nvCxnSpPr>
        <p:spPr>
          <a:xfrm flipH="1" rot="10800000">
            <a:off x="3204650" y="1097425"/>
            <a:ext cx="453600" cy="45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8"/>
          <p:cNvCxnSpPr>
            <a:stCxn id="269" idx="3"/>
            <a:endCxn id="271" idx="1"/>
          </p:cNvCxnSpPr>
          <p:nvPr/>
        </p:nvCxnSpPr>
        <p:spPr>
          <a:xfrm>
            <a:off x="3204650" y="1550125"/>
            <a:ext cx="453600" cy="56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8"/>
          <p:cNvCxnSpPr>
            <a:stCxn id="270" idx="3"/>
            <a:endCxn id="272" idx="1"/>
          </p:cNvCxnSpPr>
          <p:nvPr/>
        </p:nvCxnSpPr>
        <p:spPr>
          <a:xfrm>
            <a:off x="5115975" y="1097425"/>
            <a:ext cx="21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8"/>
          <p:cNvCxnSpPr>
            <a:stCxn id="271" idx="3"/>
            <a:endCxn id="273" idx="1"/>
          </p:cNvCxnSpPr>
          <p:nvPr/>
        </p:nvCxnSpPr>
        <p:spPr>
          <a:xfrm>
            <a:off x="5115975" y="2113193"/>
            <a:ext cx="21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8"/>
          <p:cNvSpPr/>
          <p:nvPr/>
        </p:nvSpPr>
        <p:spPr>
          <a:xfrm>
            <a:off x="7363475" y="1179475"/>
            <a:ext cx="1457700" cy="1007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Image Topic: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/stereo_camera/left/image_color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7363475" y="2414425"/>
            <a:ext cx="1457700" cy="810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Camera/Raw Image Topic: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6180710" y="3306425"/>
            <a:ext cx="1207500" cy="105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Processor Node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4703873" y="3306425"/>
            <a:ext cx="1207500" cy="105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CV Bridge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3266200" y="3306425"/>
            <a:ext cx="1207500" cy="105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User Interface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4" name="Google Shape;284;p38"/>
          <p:cNvCxnSpPr>
            <a:stCxn id="272" idx="3"/>
            <a:endCxn id="279" idx="1"/>
          </p:cNvCxnSpPr>
          <p:nvPr/>
        </p:nvCxnSpPr>
        <p:spPr>
          <a:xfrm>
            <a:off x="6655525" y="1097426"/>
            <a:ext cx="708000" cy="58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8"/>
          <p:cNvCxnSpPr>
            <a:stCxn id="273" idx="3"/>
            <a:endCxn id="280" idx="1"/>
          </p:cNvCxnSpPr>
          <p:nvPr/>
        </p:nvCxnSpPr>
        <p:spPr>
          <a:xfrm>
            <a:off x="6655525" y="2113193"/>
            <a:ext cx="708000" cy="70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8"/>
          <p:cNvCxnSpPr>
            <a:stCxn id="279" idx="3"/>
            <a:endCxn id="279" idx="3"/>
          </p:cNvCxnSpPr>
          <p:nvPr/>
        </p:nvCxnSpPr>
        <p:spPr>
          <a:xfrm>
            <a:off x="8821175" y="1683325"/>
            <a:ext cx="600" cy="6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8"/>
          <p:cNvCxnSpPr/>
          <p:nvPr/>
        </p:nvCxnSpPr>
        <p:spPr>
          <a:xfrm>
            <a:off x="9078000" y="1656575"/>
            <a:ext cx="0" cy="22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8"/>
          <p:cNvCxnSpPr>
            <a:endCxn id="281" idx="3"/>
          </p:cNvCxnSpPr>
          <p:nvPr/>
        </p:nvCxnSpPr>
        <p:spPr>
          <a:xfrm rot="10800000">
            <a:off x="7388210" y="3833525"/>
            <a:ext cx="1689900" cy="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8"/>
          <p:cNvCxnSpPr>
            <a:stCxn id="280" idx="3"/>
          </p:cNvCxnSpPr>
          <p:nvPr/>
        </p:nvCxnSpPr>
        <p:spPr>
          <a:xfrm>
            <a:off x="8821175" y="2819875"/>
            <a:ext cx="2454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8"/>
          <p:cNvCxnSpPr>
            <a:stCxn id="281" idx="1"/>
            <a:endCxn id="282" idx="3"/>
          </p:cNvCxnSpPr>
          <p:nvPr/>
        </p:nvCxnSpPr>
        <p:spPr>
          <a:xfrm rot="10800000">
            <a:off x="5911310" y="3833525"/>
            <a:ext cx="26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8"/>
          <p:cNvCxnSpPr>
            <a:stCxn id="282" idx="1"/>
            <a:endCxn id="283" idx="3"/>
          </p:cNvCxnSpPr>
          <p:nvPr/>
        </p:nvCxnSpPr>
        <p:spPr>
          <a:xfrm rot="10800000">
            <a:off x="4473773" y="3833525"/>
            <a:ext cx="230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38"/>
          <p:cNvSpPr/>
          <p:nvPr/>
        </p:nvSpPr>
        <p:spPr>
          <a:xfrm>
            <a:off x="1430350" y="2895375"/>
            <a:ext cx="1302000" cy="39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Face Detection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8"/>
          <p:cNvSpPr/>
          <p:nvPr/>
        </p:nvSpPr>
        <p:spPr>
          <a:xfrm>
            <a:off x="1430350" y="3391917"/>
            <a:ext cx="1302000" cy="39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Object Recognit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8"/>
          <p:cNvSpPr/>
          <p:nvPr/>
        </p:nvSpPr>
        <p:spPr>
          <a:xfrm>
            <a:off x="1430350" y="3888459"/>
            <a:ext cx="1302000" cy="39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Colour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Detection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1430350" y="4385000"/>
            <a:ext cx="1302000" cy="39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Text Recognit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6" name="Google Shape;296;p38"/>
          <p:cNvCxnSpPr/>
          <p:nvPr/>
        </p:nvCxnSpPr>
        <p:spPr>
          <a:xfrm rot="10800000">
            <a:off x="2731900" y="3091625"/>
            <a:ext cx="534300" cy="74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8"/>
          <p:cNvCxnSpPr/>
          <p:nvPr/>
        </p:nvCxnSpPr>
        <p:spPr>
          <a:xfrm rot="10800000">
            <a:off x="2731900" y="3588125"/>
            <a:ext cx="534300" cy="24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8"/>
          <p:cNvCxnSpPr/>
          <p:nvPr/>
        </p:nvCxnSpPr>
        <p:spPr>
          <a:xfrm flipH="1">
            <a:off x="2731900" y="3833525"/>
            <a:ext cx="534300" cy="25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8"/>
          <p:cNvCxnSpPr/>
          <p:nvPr/>
        </p:nvCxnSpPr>
        <p:spPr>
          <a:xfrm flipH="1">
            <a:off x="2731900" y="3833525"/>
            <a:ext cx="534300" cy="74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8"/>
          <p:cNvSpPr/>
          <p:nvPr/>
        </p:nvSpPr>
        <p:spPr>
          <a:xfrm>
            <a:off x="104950" y="3640175"/>
            <a:ext cx="903600" cy="392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1" name="Google Shape;301;p38"/>
          <p:cNvCxnSpPr>
            <a:stCxn id="292" idx="1"/>
            <a:endCxn id="300" idx="3"/>
          </p:cNvCxnSpPr>
          <p:nvPr/>
        </p:nvCxnSpPr>
        <p:spPr>
          <a:xfrm flipH="1">
            <a:off x="1008550" y="3091575"/>
            <a:ext cx="421800" cy="74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8"/>
          <p:cNvCxnSpPr>
            <a:stCxn id="293" idx="1"/>
            <a:endCxn id="300" idx="3"/>
          </p:cNvCxnSpPr>
          <p:nvPr/>
        </p:nvCxnSpPr>
        <p:spPr>
          <a:xfrm flipH="1">
            <a:off x="1008550" y="3588117"/>
            <a:ext cx="421800" cy="24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8"/>
          <p:cNvCxnSpPr>
            <a:stCxn id="294" idx="1"/>
            <a:endCxn id="300" idx="3"/>
          </p:cNvCxnSpPr>
          <p:nvPr/>
        </p:nvCxnSpPr>
        <p:spPr>
          <a:xfrm rot="10800000">
            <a:off x="1008550" y="3836259"/>
            <a:ext cx="421800" cy="24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8"/>
          <p:cNvCxnSpPr>
            <a:stCxn id="295" idx="1"/>
            <a:endCxn id="300" idx="3"/>
          </p:cNvCxnSpPr>
          <p:nvPr/>
        </p:nvCxnSpPr>
        <p:spPr>
          <a:xfrm rot="10800000">
            <a:off x="1008550" y="3836300"/>
            <a:ext cx="421800" cy="74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