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57" r:id="rId2"/>
    <p:sldId id="301" r:id="rId3"/>
    <p:sldId id="273" r:id="rId4"/>
    <p:sldId id="272" r:id="rId5"/>
    <p:sldId id="266" r:id="rId6"/>
    <p:sldId id="293" r:id="rId7"/>
    <p:sldId id="30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3810" autoAdjust="0"/>
  </p:normalViewPr>
  <p:slideViewPr>
    <p:cSldViewPr snapToGrid="0" showGuides="1">
      <p:cViewPr varScale="1">
        <p:scale>
          <a:sx n="82" d="100"/>
          <a:sy n="82" d="100"/>
        </p:scale>
        <p:origin x="730"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12/18/2024</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12/18/2024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a:stretch/>
        </p:blipFill>
        <p:spPr>
          <a:xfrm>
            <a:off x="356021" y="513184"/>
            <a:ext cx="6722096" cy="598092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205662" y="993576"/>
            <a:ext cx="4986338" cy="1098939"/>
          </a:xfrm>
        </p:spPr>
        <p:txBody>
          <a:bodyPr>
            <a:normAutofit/>
          </a:bodyPr>
          <a:lstStyle/>
          <a:p>
            <a:pPr algn="ctr"/>
            <a:r>
              <a:rPr lang="en-US" dirty="0"/>
              <a:t>DAX-Measure</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205662" y="2327912"/>
            <a:ext cx="4986338" cy="976311"/>
          </a:xfrm>
        </p:spPr>
        <p:txBody>
          <a:bodyPr>
            <a:normAutofit/>
          </a:bodyPr>
          <a:lstStyle/>
          <a:p>
            <a:pPr algn="ctr"/>
            <a:r>
              <a:rPr lang="en-US" dirty="0"/>
              <a:t>Enable complex queries with semantic</a:t>
            </a:r>
          </a:p>
          <a:p>
            <a:pPr algn="ctr"/>
            <a:r>
              <a:rPr lang="en-US" dirty="0"/>
              <a:t> models.</a:t>
            </a:r>
          </a:p>
          <a:p>
            <a:pPr algn="ctr"/>
            <a:endParaRPr lang="en-IN" dirty="0"/>
          </a:p>
        </p:txBody>
      </p:sp>
      <p:sp>
        <p:nvSpPr>
          <p:cNvPr id="2" name="TextBox 1">
            <a:extLst>
              <a:ext uri="{FF2B5EF4-FFF2-40B4-BE49-F238E27FC236}">
                <a16:creationId xmlns:a16="http://schemas.microsoft.com/office/drawing/2014/main" id="{A690B4BA-3B23-F9E3-EDF7-4E812BC93289}"/>
              </a:ext>
            </a:extLst>
          </p:cNvPr>
          <p:cNvSpPr txBox="1"/>
          <p:nvPr/>
        </p:nvSpPr>
        <p:spPr>
          <a:xfrm>
            <a:off x="8120545" y="3709988"/>
            <a:ext cx="3421421" cy="2154436"/>
          </a:xfrm>
          <a:prstGeom prst="rect">
            <a:avLst/>
          </a:prstGeom>
          <a:noFill/>
          <a:ln w="76200">
            <a:solidFill>
              <a:schemeClr val="accent1">
                <a:lumMod val="40000"/>
                <a:lumOff val="60000"/>
              </a:schemeClr>
            </a:solidFill>
          </a:ln>
        </p:spPr>
        <p:txBody>
          <a:bodyPr wrap="square" rtlCol="0">
            <a:spAutoFit/>
          </a:bodyPr>
          <a:lstStyle/>
          <a:p>
            <a:pPr algn="ctr"/>
            <a:endParaRPr lang="en-US" b="1" dirty="0">
              <a:solidFill>
                <a:schemeClr val="tx1">
                  <a:lumMod val="50000"/>
                </a:schemeClr>
              </a:solidFill>
            </a:endParaRPr>
          </a:p>
          <a:p>
            <a:pPr algn="ctr"/>
            <a:r>
              <a:rPr lang="en-US" b="1" dirty="0">
                <a:solidFill>
                  <a:schemeClr val="tx1">
                    <a:lumMod val="50000"/>
                  </a:schemeClr>
                </a:solidFill>
              </a:rPr>
              <a:t>---   By   ---</a:t>
            </a:r>
          </a:p>
          <a:p>
            <a:pPr algn="ctr"/>
            <a:endParaRPr lang="en-US" dirty="0"/>
          </a:p>
          <a:p>
            <a:pPr algn="ctr"/>
            <a:r>
              <a:rPr lang="en-US" sz="2000" b="1" dirty="0"/>
              <a:t>1. Tanmay Ashok Khedekar</a:t>
            </a:r>
          </a:p>
          <a:p>
            <a:pPr algn="ctr"/>
            <a:r>
              <a:rPr lang="en-US" sz="2000" b="1" dirty="0"/>
              <a:t>2. Shantanu Hanuman </a:t>
            </a:r>
            <a:r>
              <a:rPr lang="en-US" sz="2000" b="1" dirty="0" err="1"/>
              <a:t>Jivtode</a:t>
            </a:r>
            <a:endParaRPr lang="en-US" sz="2000" b="1" dirty="0"/>
          </a:p>
          <a:p>
            <a:pPr algn="ctr"/>
            <a:r>
              <a:rPr lang="en-US" sz="2000" b="1" dirty="0"/>
              <a:t>3. Ritesh Raghunath Dhumal</a:t>
            </a:r>
          </a:p>
          <a:p>
            <a:pPr algn="ctr"/>
            <a:endParaRPr lang="en-IN" sz="2000" b="1" dirty="0"/>
          </a:p>
        </p:txBody>
      </p:sp>
    </p:spTree>
    <p:extLst>
      <p:ext uri="{BB962C8B-B14F-4D97-AF65-F5344CB8AC3E}">
        <p14:creationId xmlns:p14="http://schemas.microsoft.com/office/powerpoint/2010/main" val="14954965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3F893-5BCA-6578-D69B-1F21016AF52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E079C25-B7C6-FE9E-3962-63B202C3EEBA}"/>
              </a:ext>
            </a:extLst>
          </p:cNvPr>
          <p:cNvSpPr>
            <a:spLocks noGrp="1"/>
          </p:cNvSpPr>
          <p:nvPr>
            <p:ph type="title"/>
          </p:nvPr>
        </p:nvSpPr>
        <p:spPr>
          <a:xfrm>
            <a:off x="6619198" y="922952"/>
            <a:ext cx="4474901" cy="1269742"/>
          </a:xfrm>
        </p:spPr>
        <p:txBody>
          <a:bodyPr/>
          <a:lstStyle/>
          <a:p>
            <a:r>
              <a:rPr lang="en-US" dirty="0"/>
              <a:t> </a:t>
            </a:r>
            <a:r>
              <a:rPr lang="en-IN" dirty="0"/>
              <a:t>Introduction</a:t>
            </a:r>
            <a:endParaRPr lang="en-US" dirty="0"/>
          </a:p>
        </p:txBody>
      </p:sp>
      <p:sp>
        <p:nvSpPr>
          <p:cNvPr id="7" name="Content Placeholder 6">
            <a:extLst>
              <a:ext uri="{FF2B5EF4-FFF2-40B4-BE49-F238E27FC236}">
                <a16:creationId xmlns:a16="http://schemas.microsoft.com/office/drawing/2014/main" id="{ED284F41-EC8C-3EB5-35D6-3B731832F0E6}"/>
              </a:ext>
            </a:extLst>
          </p:cNvPr>
          <p:cNvSpPr>
            <a:spLocks noGrp="1"/>
          </p:cNvSpPr>
          <p:nvPr>
            <p:ph idx="1"/>
          </p:nvPr>
        </p:nvSpPr>
        <p:spPr>
          <a:xfrm>
            <a:off x="6619198" y="2644758"/>
            <a:ext cx="5118712" cy="2962940"/>
          </a:xfrm>
        </p:spPr>
        <p:txBody>
          <a:bodyPr>
            <a:normAutofit/>
          </a:bodyPr>
          <a:lstStyle/>
          <a:p>
            <a:pPr marL="0" indent="0" algn="just">
              <a:buNone/>
            </a:pPr>
            <a:r>
              <a:rPr lang="en-US" dirty="0"/>
              <a:t> </a:t>
            </a:r>
            <a:r>
              <a:rPr lang="en-US" b="1" dirty="0"/>
              <a:t>What is DAX?</a:t>
            </a:r>
          </a:p>
          <a:p>
            <a:pPr algn="just">
              <a:buFont typeface="Arial" panose="020B0604020202020204" pitchFamily="34" charset="0"/>
              <a:buChar char="•"/>
            </a:pPr>
            <a:r>
              <a:rPr lang="en-US" b="1" dirty="0"/>
              <a:t>DAX (Data Analysis Expressions)</a:t>
            </a:r>
            <a:r>
              <a:rPr lang="en-US" dirty="0"/>
              <a:t> is a formula language used primarily in Microsoft tools like Power BI, Power Pivot, and SQL Server Analysis Services for creating calculated fields, measures, and other analytical computations..</a:t>
            </a:r>
          </a:p>
          <a:p>
            <a:pPr algn="just">
              <a:buFont typeface="Arial" panose="020B0604020202020204" pitchFamily="34" charset="0"/>
              <a:buChar char="•"/>
            </a:pPr>
            <a:r>
              <a:rPr lang="en-US" dirty="0"/>
              <a:t>It enables data modeling and analysis by allowing users to define custom calculations and queries on their data.</a:t>
            </a:r>
          </a:p>
          <a:p>
            <a:pPr algn="just"/>
            <a:endParaRPr lang="en-US" dirty="0"/>
          </a:p>
        </p:txBody>
      </p:sp>
      <p:sp>
        <p:nvSpPr>
          <p:cNvPr id="4" name="Slide Number Placeholder 3">
            <a:extLst>
              <a:ext uri="{FF2B5EF4-FFF2-40B4-BE49-F238E27FC236}">
                <a16:creationId xmlns:a16="http://schemas.microsoft.com/office/drawing/2014/main" id="{5F263499-DCF9-A14D-38AD-35C809E67274}"/>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0" name="Picture Placeholder 9">
            <a:extLst>
              <a:ext uri="{FF2B5EF4-FFF2-40B4-BE49-F238E27FC236}">
                <a16:creationId xmlns:a16="http://schemas.microsoft.com/office/drawing/2014/main" id="{BDDD985B-7DB2-9FA5-CF7E-77375CF04C8B}"/>
              </a:ext>
              <a:ext uri="{C183D7F6-B498-43B3-948B-1728B52AA6E4}">
                <adec:decorative xmlns:adec="http://schemas.microsoft.com/office/drawing/2017/decorative" val="1"/>
              </a:ext>
            </a:extLst>
          </p:cNvPr>
          <p:cNvPicPr>
            <a:picLocks noGrp="1" noChangeAspect="1"/>
          </p:cNvPicPr>
          <p:nvPr>
            <p:ph type="pic" sz="quarter" idx="13"/>
          </p:nvPr>
        </p:nvPicPr>
        <p:blipFill>
          <a:blip r:embed="rId2"/>
          <a:srcRect/>
          <a:stretch/>
        </p:blipFill>
        <p:spPr>
          <a:xfrm>
            <a:off x="379800" y="454607"/>
            <a:ext cx="5893482" cy="571035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5471244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normAutofit/>
          </a:bodyPr>
          <a:lstStyle/>
          <a:p>
            <a:r>
              <a:rPr lang="en-US" dirty="0"/>
              <a:t>Importance of DAX</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u="sng" dirty="0">
                <a:latin typeface="+mj-lt"/>
                <a:ea typeface="+mj-ea"/>
                <a:cs typeface="+mj-cs"/>
              </a:rPr>
              <a:t>Visual Clarity</a:t>
            </a:r>
            <a:r>
              <a:rPr lang="en-US" altLang="en-US" sz="2000" b="1" dirty="0">
                <a:latin typeface="+mj-lt"/>
                <a:ea typeface="+mj-ea"/>
                <a:cs typeface="+mj-cs"/>
              </a:rPr>
              <a:t>: Makes data easier to read.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u="sng" dirty="0">
                <a:latin typeface="+mj-lt"/>
                <a:ea typeface="+mj-ea"/>
                <a:cs typeface="+mj-cs"/>
              </a:rPr>
              <a:t>Quick Analysis</a:t>
            </a:r>
            <a:r>
              <a:rPr lang="en-US" altLang="en-US" sz="2000" b="1" dirty="0">
                <a:latin typeface="+mj-lt"/>
                <a:ea typeface="+mj-ea"/>
                <a:cs typeface="+mj-cs"/>
              </a:rPr>
              <a:t>: Identifies important data points quickly.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u="sng" dirty="0">
                <a:latin typeface="+mj-lt"/>
                <a:ea typeface="+mj-ea"/>
                <a:cs typeface="+mj-cs"/>
              </a:rPr>
              <a:t>Decision Making</a:t>
            </a:r>
            <a:r>
              <a:rPr lang="en-US" altLang="en-US" sz="2000" b="1" dirty="0">
                <a:latin typeface="+mj-lt"/>
                <a:ea typeface="+mj-ea"/>
                <a:cs typeface="+mj-cs"/>
              </a:rPr>
              <a:t>: Aids in informed decision-making</a:t>
            </a:r>
            <a:endParaRPr lang="en-US" sz="2000"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normAutofit/>
          </a:bodyPr>
          <a:lstStyle/>
          <a:p>
            <a:pPr algn="l">
              <a:lnSpc>
                <a:spcPts val="1650"/>
              </a:lnSpc>
            </a:pPr>
            <a:r>
              <a:rPr lang="en-US" b="1" i="0" u="sng" dirty="0">
                <a:solidFill>
                  <a:srgbClr val="EEF0FF"/>
                </a:solidFill>
                <a:effectLst/>
                <a:latin typeface="Google Sans"/>
              </a:rPr>
              <a:t>Creating custom calculation</a:t>
            </a:r>
            <a:r>
              <a:rPr lang="en-US" b="1" i="0" dirty="0">
                <a:solidFill>
                  <a:srgbClr val="EEF0FF"/>
                </a:solidFill>
                <a:effectLst/>
                <a:latin typeface="Google Sans"/>
              </a:rPr>
              <a:t>:</a:t>
            </a:r>
            <a:endParaRPr lang="en-US" b="0" i="0" dirty="0">
              <a:solidFill>
                <a:srgbClr val="EEF0FF"/>
              </a:solidFill>
              <a:effectLst/>
              <a:latin typeface="Google Sans"/>
            </a:endParaRPr>
          </a:p>
          <a:p>
            <a:pPr marL="0" indent="0" algn="just">
              <a:lnSpc>
                <a:spcPts val="1650"/>
              </a:lnSpc>
              <a:buNone/>
            </a:pPr>
            <a:r>
              <a:rPr lang="en-US" b="0" i="0" dirty="0">
                <a:effectLst/>
                <a:latin typeface="Google Sans"/>
              </a:rPr>
              <a:t>DAX allows users to create custom calculations using calculated columns, measures, and tables. </a:t>
            </a:r>
          </a:p>
          <a:p>
            <a:pPr>
              <a:lnSpc>
                <a:spcPts val="1650"/>
              </a:lnSpc>
            </a:pPr>
            <a:r>
              <a:rPr lang="en-US" b="1" i="0" u="sng" dirty="0">
                <a:solidFill>
                  <a:srgbClr val="EEF0FF"/>
                </a:solidFill>
                <a:effectLst/>
                <a:latin typeface="Google Sans"/>
              </a:rPr>
              <a:t>Defining interaction between tables </a:t>
            </a:r>
            <a:r>
              <a:rPr lang="en-US" b="1" i="0" dirty="0">
                <a:solidFill>
                  <a:srgbClr val="EEF0FF"/>
                </a:solidFill>
                <a:effectLst/>
                <a:latin typeface="Google Sans"/>
              </a:rPr>
              <a:t>:</a:t>
            </a:r>
            <a:endParaRPr lang="en-US" dirty="0">
              <a:solidFill>
                <a:srgbClr val="EEF0FF"/>
              </a:solidFill>
              <a:latin typeface="Google Sans"/>
            </a:endParaRPr>
          </a:p>
          <a:p>
            <a:pPr marL="0" indent="0" algn="just">
              <a:lnSpc>
                <a:spcPts val="1650"/>
              </a:lnSpc>
              <a:buNone/>
            </a:pPr>
            <a:r>
              <a:rPr lang="en-US" b="0" i="0" dirty="0">
                <a:effectLst/>
                <a:latin typeface="Google Sans"/>
              </a:rPr>
              <a:t>DAX can be used to define interactions between tables in a data model.</a:t>
            </a:r>
          </a:p>
          <a:p>
            <a:pPr algn="l">
              <a:lnSpc>
                <a:spcPts val="1650"/>
              </a:lnSpc>
            </a:pPr>
            <a:r>
              <a:rPr lang="en-US" b="1" i="0" u="sng" dirty="0">
                <a:solidFill>
                  <a:srgbClr val="EEF0FF"/>
                </a:solidFill>
                <a:effectLst/>
                <a:latin typeface="Google Sans"/>
              </a:rPr>
              <a:t>Securing data</a:t>
            </a:r>
            <a:r>
              <a:rPr lang="en-US" b="1" i="0" dirty="0">
                <a:solidFill>
                  <a:srgbClr val="EEF0FF"/>
                </a:solidFill>
                <a:effectLst/>
                <a:latin typeface="Google Sans"/>
              </a:rPr>
              <a:t>:</a:t>
            </a:r>
            <a:endParaRPr lang="en-US" b="0" i="0" dirty="0">
              <a:solidFill>
                <a:srgbClr val="EEF0FF"/>
              </a:solidFill>
              <a:effectLst/>
              <a:latin typeface="Google Sans"/>
            </a:endParaRPr>
          </a:p>
          <a:p>
            <a:pPr marL="0" indent="0" algn="l">
              <a:lnSpc>
                <a:spcPts val="1650"/>
              </a:lnSpc>
              <a:buNone/>
            </a:pPr>
            <a:r>
              <a:rPr lang="en-US" b="0" i="0" dirty="0">
                <a:effectLst/>
                <a:latin typeface="Google Sans"/>
              </a:rPr>
              <a:t>DAX formulas can be used to secure data by using row-level security.</a:t>
            </a:r>
          </a:p>
          <a:p>
            <a:pPr marL="0" indent="0" algn="just">
              <a:lnSpc>
                <a:spcPts val="1650"/>
              </a:lnSpc>
              <a:buNone/>
            </a:pPr>
            <a:endParaRPr lang="en-US" dirty="0">
              <a:latin typeface="Google Sans"/>
            </a:endParaRPr>
          </a:p>
          <a:p>
            <a:pPr marL="0" indent="0" algn="just">
              <a:lnSpc>
                <a:spcPts val="1650"/>
              </a:lnSpc>
              <a:buNone/>
            </a:pPr>
            <a:endParaRPr lang="en-US" b="0" i="0" dirty="0">
              <a:effectLst/>
              <a:latin typeface="Google Sans"/>
            </a:endParaRPr>
          </a:p>
          <a:p>
            <a:pPr marL="0" indent="0" algn="just">
              <a:lnSpc>
                <a:spcPts val="1650"/>
              </a:lnSpc>
              <a:buNone/>
            </a:pPr>
            <a:endParaRPr lang="en-US" b="0" i="0" dirty="0">
              <a:effectLst/>
              <a:latin typeface="Google Sans"/>
            </a:endParaRPr>
          </a:p>
          <a:p>
            <a:pPr marL="0" indent="0">
              <a:buNone/>
            </a:pPr>
            <a:endParaRPr lang="en-US" b="1"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a:blip r:embed="rId2"/>
          <a:srcRect l="29325" r="29325"/>
          <a:stretch/>
        </p:blipFill>
        <p:spPr>
          <a:xfrm>
            <a:off x="3967163" y="1233488"/>
            <a:ext cx="4257675" cy="514826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423899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a:srcRect t="14106" b="14106"/>
          <a:stretch/>
        </p:blipFill>
        <p:spPr>
          <a:xfrm>
            <a:off x="1611458" y="111105"/>
            <a:ext cx="8827104" cy="2622764"/>
          </a:xfrm>
          <a:prstGeom prst="rect">
            <a:avLst/>
          </a:prstGeom>
          <a:ln>
            <a:noFill/>
          </a:ln>
          <a:effectLst>
            <a:softEdge rad="112500"/>
          </a:effectLst>
        </p:spPr>
      </p:pic>
      <p:pic>
        <p:nvPicPr>
          <p:cNvPr id="12" name="Picture 11">
            <a:extLst>
              <a:ext uri="{FF2B5EF4-FFF2-40B4-BE49-F238E27FC236}">
                <a16:creationId xmlns:a16="http://schemas.microsoft.com/office/drawing/2014/main" id="{2A831110-9DD3-AC88-3843-1CAA5A203C79}"/>
              </a:ext>
            </a:extLst>
          </p:cNvPr>
          <p:cNvPicPr>
            <a:picLocks noChangeAspect="1"/>
          </p:cNvPicPr>
          <p:nvPr/>
        </p:nvPicPr>
        <p:blipFill>
          <a:blip r:embed="rId3"/>
          <a:stretch>
            <a:fillRect/>
          </a:stretch>
        </p:blipFill>
        <p:spPr>
          <a:xfrm>
            <a:off x="2828925" y="2946757"/>
            <a:ext cx="6753614" cy="380013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62884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7417061" y="-126768"/>
            <a:ext cx="4474901" cy="1269742"/>
          </a:xfrm>
        </p:spPr>
        <p:txBody>
          <a:bodyPr/>
          <a:lstStyle/>
          <a:p>
            <a:r>
              <a:rPr lang="en-US" dirty="0"/>
              <a:t>DAX-Measure</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5</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a:srcRect l="16398" r="16398"/>
          <a:stretch/>
        </p:blipFill>
        <p:spPr>
          <a:xfrm>
            <a:off x="398459" y="419197"/>
            <a:ext cx="6025773" cy="601960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Content Placeholder 2">
            <a:extLst>
              <a:ext uri="{FF2B5EF4-FFF2-40B4-BE49-F238E27FC236}">
                <a16:creationId xmlns:a16="http://schemas.microsoft.com/office/drawing/2014/main" id="{93B13349-8064-90EF-8790-FC51272B8BB5}"/>
              </a:ext>
            </a:extLst>
          </p:cNvPr>
          <p:cNvSpPr>
            <a:spLocks noGrp="1"/>
          </p:cNvSpPr>
          <p:nvPr>
            <p:ph idx="1"/>
          </p:nvPr>
        </p:nvSpPr>
        <p:spPr/>
        <p:txBody>
          <a:bodyPr>
            <a:normAutofit/>
          </a:bodyPr>
          <a:lstStyle/>
          <a:p>
            <a:pPr algn="l" rtl="0" fontAlgn="base">
              <a:spcAft>
                <a:spcPts val="750"/>
              </a:spcAft>
            </a:pPr>
            <a:r>
              <a:rPr lang="en-US" b="0" i="0">
                <a:solidFill>
                  <a:srgbClr val="FFFFFF"/>
                </a:solidFill>
                <a:effectLst/>
                <a:latin typeface="Nunito" pitchFamily="2" charset="0"/>
              </a:rPr>
              <a:t> </a:t>
            </a:r>
            <a:endParaRPr lang="en-IN" dirty="0"/>
          </a:p>
        </p:txBody>
      </p:sp>
      <p:sp>
        <p:nvSpPr>
          <p:cNvPr id="2" name="TextBox 1">
            <a:extLst>
              <a:ext uri="{FF2B5EF4-FFF2-40B4-BE49-F238E27FC236}">
                <a16:creationId xmlns:a16="http://schemas.microsoft.com/office/drawing/2014/main" id="{CB14A9DB-B498-002C-7E4D-824C219C669D}"/>
              </a:ext>
            </a:extLst>
          </p:cNvPr>
          <p:cNvSpPr txBox="1"/>
          <p:nvPr/>
        </p:nvSpPr>
        <p:spPr>
          <a:xfrm>
            <a:off x="6839340" y="1263215"/>
            <a:ext cx="4329404" cy="3898503"/>
          </a:xfrm>
          <a:prstGeom prst="rect">
            <a:avLst/>
          </a:prstGeom>
          <a:noFill/>
        </p:spPr>
        <p:txBody>
          <a:bodyPr wrap="square" rtlCol="0">
            <a:spAutoFit/>
          </a:bodyPr>
          <a:lstStyle/>
          <a:p>
            <a:pPr marL="285750" indent="-285750" algn="ctr" rtl="0" fontAlgn="base">
              <a:spcAft>
                <a:spcPts val="750"/>
              </a:spcAft>
              <a:buFont typeface="Wingdings" panose="05000000000000000000" pitchFamily="2" charset="2"/>
              <a:buChar char="ü"/>
            </a:pPr>
            <a:r>
              <a:rPr lang="en-US" dirty="0">
                <a:solidFill>
                  <a:schemeClr val="tx1">
                    <a:lumMod val="50000"/>
                  </a:schemeClr>
                </a:solidFill>
                <a:latin typeface="Nunito" pitchFamily="2" charset="0"/>
              </a:rPr>
              <a:t>M</a:t>
            </a:r>
            <a:r>
              <a:rPr lang="en-US" b="0" i="0" dirty="0">
                <a:solidFill>
                  <a:schemeClr val="tx1">
                    <a:lumMod val="50000"/>
                  </a:schemeClr>
                </a:solidFill>
                <a:effectLst/>
                <a:latin typeface="Nunito" pitchFamily="2" charset="0"/>
              </a:rPr>
              <a:t>easure is a calculation done on data field, which can perform an arithmetic calculations or aggregate functions. In Power BI, measures are used to create variety of DAX functions like SUM, AVERAGE, MAX, MIN and COUNT.</a:t>
            </a:r>
          </a:p>
          <a:p>
            <a:pPr algn="ctr" rtl="0" fontAlgn="base">
              <a:spcAft>
                <a:spcPts val="750"/>
              </a:spcAft>
            </a:pPr>
            <a:r>
              <a:rPr lang="en-US" b="1" i="0" dirty="0">
                <a:solidFill>
                  <a:schemeClr val="tx1">
                    <a:lumMod val="50000"/>
                  </a:schemeClr>
                </a:solidFill>
                <a:effectLst/>
                <a:latin typeface="Nunito" pitchFamily="2" charset="0"/>
              </a:rPr>
              <a:t>Examples: M</a:t>
            </a:r>
            <a:r>
              <a:rPr lang="en-US" b="0" i="0" dirty="0">
                <a:solidFill>
                  <a:schemeClr val="tx1">
                    <a:lumMod val="50000"/>
                  </a:schemeClr>
                </a:solidFill>
                <a:effectLst/>
                <a:latin typeface="Nunito" pitchFamily="2" charset="0"/>
              </a:rPr>
              <a:t>easures include: Total Sales, Total Salaries, Average Quantity, Average Order Value, Count of Customers, Year-to-Date (YTD) Sales and so on.</a:t>
            </a:r>
          </a:p>
          <a:p>
            <a:endParaRPr lang="en-IN" dirty="0">
              <a:solidFill>
                <a:schemeClr val="tx1">
                  <a:lumMod val="50000"/>
                </a:schemeClr>
              </a:solidFill>
            </a:endParaRPr>
          </a:p>
        </p:txBody>
      </p:sp>
      <p:pic>
        <p:nvPicPr>
          <p:cNvPr id="7" name="Picture 6">
            <a:extLst>
              <a:ext uri="{FF2B5EF4-FFF2-40B4-BE49-F238E27FC236}">
                <a16:creationId xmlns:a16="http://schemas.microsoft.com/office/drawing/2014/main" id="{CAD099AF-63B8-4EC8-08E2-F3E1895A0943}"/>
              </a:ext>
            </a:extLst>
          </p:cNvPr>
          <p:cNvPicPr>
            <a:picLocks noChangeAspect="1"/>
          </p:cNvPicPr>
          <p:nvPr/>
        </p:nvPicPr>
        <p:blipFill>
          <a:blip r:embed="rId3"/>
          <a:stretch>
            <a:fillRect/>
          </a:stretch>
        </p:blipFill>
        <p:spPr>
          <a:xfrm>
            <a:off x="9255580" y="4263550"/>
            <a:ext cx="2646784" cy="2524532"/>
          </a:xfrm>
          <a:prstGeom prst="ellipse">
            <a:avLst/>
          </a:prstGeom>
          <a:ln>
            <a:noFill/>
          </a:ln>
          <a:effectLst>
            <a:softEdge rad="112500"/>
          </a:effectLst>
        </p:spPr>
      </p:pic>
    </p:spTree>
    <p:extLst>
      <p:ext uri="{BB962C8B-B14F-4D97-AF65-F5344CB8AC3E}">
        <p14:creationId xmlns:p14="http://schemas.microsoft.com/office/powerpoint/2010/main" val="1300311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BEST PRACTICES FOR DAX-Measure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a:effectLst>
            <a:glow rad="101600">
              <a:schemeClr val="accent5">
                <a:satMod val="175000"/>
                <a:alpha val="40000"/>
              </a:schemeClr>
            </a:glow>
            <a:innerShdw blurRad="63500" dist="50800" dir="13500000">
              <a:prstClr val="black">
                <a:alpha val="50000"/>
              </a:prstClr>
            </a:innerShdw>
          </a:effectLst>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a:effectLst>
            <a:glow rad="101600">
              <a:schemeClr val="accent5">
                <a:satMod val="175000"/>
                <a:alpha val="40000"/>
              </a:schemeClr>
            </a:glow>
            <a:innerShdw blurRad="63500" dist="50800" dir="13500000">
              <a:prstClr val="black">
                <a:alpha val="50000"/>
              </a:prstClr>
            </a:innerShdw>
          </a:effectLst>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a:effectLst>
            <a:glow rad="101600">
              <a:schemeClr val="accent5">
                <a:satMod val="175000"/>
                <a:alpha val="40000"/>
              </a:schemeClr>
            </a:glow>
            <a:innerShdw blurRad="63500" dist="50800" dir="13500000">
              <a:prstClr val="black">
                <a:alpha val="50000"/>
              </a:prstClr>
            </a:innerShdw>
          </a:effectLst>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a:effectLst>
            <a:glow rad="101600">
              <a:schemeClr val="accent5">
                <a:satMod val="175000"/>
                <a:alpha val="40000"/>
              </a:schemeClr>
            </a:glow>
            <a:innerShdw blurRad="63500" dist="50800" dir="13500000">
              <a:prstClr val="black">
                <a:alpha val="50000"/>
              </a:prstClr>
            </a:innerShdw>
          </a:effectLst>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endParaRPr lang="en-US" sz="3200" b="1" dirty="0">
              <a:solidFill>
                <a:srgbClr val="001D35"/>
              </a:solidFill>
              <a:latin typeface="Google Sans"/>
            </a:endParaRPr>
          </a:p>
          <a:p>
            <a:r>
              <a:rPr lang="en-US" sz="3200" b="1" i="0" dirty="0">
                <a:solidFill>
                  <a:schemeClr val="bg2">
                    <a:lumMod val="95000"/>
                  </a:schemeClr>
                </a:solidFill>
                <a:effectLst/>
                <a:latin typeface="Google Sans"/>
              </a:rPr>
              <a:t>Reduce Redundancy</a:t>
            </a:r>
            <a:endParaRPr lang="en-US" sz="3200" dirty="0">
              <a:solidFill>
                <a:schemeClr val="bg2">
                  <a:lumMod val="95000"/>
                </a:schemeClr>
              </a:solidFill>
            </a:endParaRP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sz="3200" b="1" i="0" dirty="0">
                <a:solidFill>
                  <a:schemeClr val="bg2"/>
                </a:solidFill>
                <a:effectLst/>
                <a:latin typeface="Google Sans"/>
              </a:rPr>
              <a:t>Simplify</a:t>
            </a:r>
          </a:p>
          <a:p>
            <a:r>
              <a:rPr lang="en-US" sz="3200" b="1" i="0" dirty="0">
                <a:solidFill>
                  <a:schemeClr val="bg2"/>
                </a:solidFill>
                <a:effectLst/>
                <a:latin typeface="Google Sans"/>
              </a:rPr>
              <a:t> Formulas</a:t>
            </a:r>
            <a:endParaRPr lang="en-US" sz="2800" b="1" dirty="0">
              <a:solidFill>
                <a:schemeClr val="bg2"/>
              </a:solidFill>
            </a:endParaRP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sz="3200" b="1" i="0" dirty="0">
                <a:solidFill>
                  <a:schemeClr val="bg2"/>
                </a:solidFill>
                <a:effectLst/>
                <a:latin typeface="Google Sans"/>
              </a:rPr>
              <a:t>Use Aggregation</a:t>
            </a:r>
            <a:endParaRPr lang="en-US" sz="3200" b="1" dirty="0">
              <a:solidFill>
                <a:schemeClr val="bg2"/>
              </a:solidFill>
            </a:endParaRP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sz="3200" b="1" i="0" dirty="0">
                <a:solidFill>
                  <a:schemeClr val="bg2"/>
                </a:solidFill>
                <a:effectLst/>
                <a:latin typeface="Google Sans"/>
              </a:rPr>
              <a:t>Use proper Data Modeling</a:t>
            </a:r>
            <a:endParaRPr lang="en-US" sz="3200" dirty="0">
              <a:solidFill>
                <a:schemeClr val="bg2"/>
              </a:solidFill>
            </a:endParaRP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6</a:t>
            </a:fld>
            <a:endParaRPr lang="en-US" dirty="0"/>
          </a:p>
        </p:txBody>
      </p:sp>
    </p:spTree>
    <p:extLst>
      <p:ext uri="{BB962C8B-B14F-4D97-AF65-F5344CB8AC3E}">
        <p14:creationId xmlns:p14="http://schemas.microsoft.com/office/powerpoint/2010/main" val="11630630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normAutofit/>
          </a:bodyPr>
          <a:lstStyle/>
          <a:p>
            <a:r>
              <a:rPr lang="en-US" dirty="0"/>
              <a:t> Conclusion</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9" name="Rectangle 6">
            <a:extLst>
              <a:ext uri="{FF2B5EF4-FFF2-40B4-BE49-F238E27FC236}">
                <a16:creationId xmlns:a16="http://schemas.microsoft.com/office/drawing/2014/main" id="{5F15D1AE-1141-C88A-BE7D-C0A73A49954C}"/>
              </a:ext>
            </a:extLst>
          </p:cNvPr>
          <p:cNvSpPr>
            <a:spLocks noGrp="1" noChangeArrowheads="1"/>
          </p:cNvSpPr>
          <p:nvPr>
            <p:ph type="body" sz="quarter" idx="14"/>
          </p:nvPr>
        </p:nvSpPr>
        <p:spPr bwMode="auto">
          <a:xfrm>
            <a:off x="176980" y="1336952"/>
            <a:ext cx="4645743" cy="524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fontAlgn="ctr">
              <a:lnSpc>
                <a:spcPts val="1650"/>
              </a:lnSpc>
              <a:spcBef>
                <a:spcPts val="750"/>
              </a:spcBef>
              <a:spcAft>
                <a:spcPts val="600"/>
              </a:spcAft>
              <a:buFont typeface="Arial" panose="020B0604020202020204" pitchFamily="34" charset="0"/>
              <a:buChar char="•"/>
            </a:pPr>
            <a:r>
              <a:rPr lang="en-US" sz="1600" b="1" i="0" dirty="0">
                <a:solidFill>
                  <a:srgbClr val="001D35"/>
                </a:solidFill>
                <a:effectLst/>
                <a:latin typeface="Google Sans"/>
              </a:rPr>
              <a:t>Easy to learn</a:t>
            </a:r>
            <a:r>
              <a:rPr lang="en-US" sz="1600" b="0" i="0" dirty="0">
                <a:solidFill>
                  <a:srgbClr val="001D35"/>
                </a:solidFill>
                <a:effectLst/>
                <a:latin typeface="Google Sans"/>
              </a:rPr>
              <a:t>: DAX is a flexible and powerful language that's easy to learn and execute. </a:t>
            </a:r>
          </a:p>
          <a:p>
            <a:pPr algn="l" fontAlgn="ctr">
              <a:lnSpc>
                <a:spcPts val="1650"/>
              </a:lnSpc>
              <a:spcBef>
                <a:spcPts val="750"/>
              </a:spcBef>
              <a:spcAft>
                <a:spcPts val="600"/>
              </a:spcAft>
              <a:buFont typeface="Arial" panose="020B0604020202020204" pitchFamily="34" charset="0"/>
              <a:buChar char="•"/>
            </a:pPr>
            <a:r>
              <a:rPr lang="en-US" sz="1600" b="1" i="0" dirty="0">
                <a:solidFill>
                  <a:srgbClr val="001D35"/>
                </a:solidFill>
                <a:effectLst/>
                <a:latin typeface="Google Sans"/>
              </a:rPr>
              <a:t>Simplifies business data</a:t>
            </a:r>
            <a:r>
              <a:rPr lang="en-US" sz="1600" b="0" i="0" dirty="0">
                <a:solidFill>
                  <a:srgbClr val="001D35"/>
                </a:solidFill>
                <a:effectLst/>
                <a:latin typeface="Google Sans"/>
              </a:rPr>
              <a:t>: DAX allows for complex analyses, which can help users understand business data and gain insights. </a:t>
            </a:r>
          </a:p>
          <a:p>
            <a:pPr algn="l" fontAlgn="ctr">
              <a:lnSpc>
                <a:spcPts val="1650"/>
              </a:lnSpc>
              <a:spcBef>
                <a:spcPts val="750"/>
              </a:spcBef>
              <a:spcAft>
                <a:spcPts val="600"/>
              </a:spcAft>
              <a:buFont typeface="Arial" panose="020B0604020202020204" pitchFamily="34" charset="0"/>
              <a:buChar char="•"/>
            </a:pPr>
            <a:r>
              <a:rPr lang="en-US" sz="1600" b="1" i="0" dirty="0">
                <a:solidFill>
                  <a:srgbClr val="001D35"/>
                </a:solidFill>
                <a:effectLst/>
                <a:latin typeface="Google Sans"/>
              </a:rPr>
              <a:t>Enriches data models</a:t>
            </a:r>
            <a:r>
              <a:rPr lang="en-US" sz="1600" b="0" i="0" dirty="0">
                <a:solidFill>
                  <a:srgbClr val="001D35"/>
                </a:solidFill>
                <a:effectLst/>
                <a:latin typeface="Google Sans"/>
              </a:rPr>
              <a:t>: DAX can be used to create calculated columns, calculated tables, and measures to enrich data models. </a:t>
            </a:r>
          </a:p>
          <a:p>
            <a:pPr algn="l" fontAlgn="ctr">
              <a:lnSpc>
                <a:spcPts val="1650"/>
              </a:lnSpc>
              <a:spcBef>
                <a:spcPts val="750"/>
              </a:spcBef>
              <a:spcAft>
                <a:spcPts val="600"/>
              </a:spcAft>
              <a:buFont typeface="Arial" panose="020B0604020202020204" pitchFamily="34" charset="0"/>
              <a:buChar char="•"/>
            </a:pPr>
            <a:r>
              <a:rPr lang="en-US" sz="1600" b="1" i="0" dirty="0">
                <a:solidFill>
                  <a:srgbClr val="001D35"/>
                </a:solidFill>
                <a:effectLst/>
                <a:latin typeface="Google Sans"/>
              </a:rPr>
              <a:t>Filters data</a:t>
            </a:r>
            <a:r>
              <a:rPr lang="en-US" sz="1600" b="0" i="0" dirty="0">
                <a:solidFill>
                  <a:srgbClr val="001D35"/>
                </a:solidFill>
                <a:effectLst/>
                <a:latin typeface="Google Sans"/>
              </a:rPr>
              <a:t>: DAX can filter data based on specific conditions or segment it into subsets. </a:t>
            </a:r>
          </a:p>
          <a:p>
            <a:pPr algn="l" fontAlgn="ctr">
              <a:lnSpc>
                <a:spcPts val="1650"/>
              </a:lnSpc>
              <a:spcBef>
                <a:spcPts val="750"/>
              </a:spcBef>
              <a:spcAft>
                <a:spcPts val="600"/>
              </a:spcAft>
              <a:buFont typeface="Arial" panose="020B0604020202020204" pitchFamily="34" charset="0"/>
              <a:buChar char="•"/>
            </a:pPr>
            <a:r>
              <a:rPr lang="en-US" sz="1600" b="1" i="0" dirty="0">
                <a:solidFill>
                  <a:srgbClr val="001D35"/>
                </a:solidFill>
                <a:effectLst/>
                <a:latin typeface="Google Sans"/>
              </a:rPr>
              <a:t>Time intelligence</a:t>
            </a:r>
            <a:r>
              <a:rPr lang="en-US" sz="1600" b="0" i="0" dirty="0">
                <a:solidFill>
                  <a:srgbClr val="001D35"/>
                </a:solidFill>
                <a:effectLst/>
                <a:latin typeface="Google Sans"/>
              </a:rPr>
              <a:t>: DAX includes many time-intelligence functions. </a:t>
            </a:r>
          </a:p>
          <a:p>
            <a:pPr algn="l" fontAlgn="ctr">
              <a:lnSpc>
                <a:spcPts val="1650"/>
              </a:lnSpc>
              <a:spcBef>
                <a:spcPts val="750"/>
              </a:spcBef>
              <a:spcAft>
                <a:spcPts val="600"/>
              </a:spcAft>
              <a:buFont typeface="Arial" panose="020B0604020202020204" pitchFamily="34" charset="0"/>
              <a:buChar char="•"/>
            </a:pPr>
            <a:r>
              <a:rPr lang="en-US" sz="1600" b="1" i="0" dirty="0">
                <a:solidFill>
                  <a:srgbClr val="001D35"/>
                </a:solidFill>
                <a:effectLst/>
                <a:latin typeface="Google Sans"/>
              </a:rPr>
              <a:t>CALCULATE function</a:t>
            </a:r>
            <a:r>
              <a:rPr lang="en-US" sz="1600" b="0" i="0" dirty="0">
                <a:solidFill>
                  <a:srgbClr val="001D35"/>
                </a:solidFill>
                <a:effectLst/>
                <a:latin typeface="Google Sans"/>
              </a:rPr>
              <a:t>: The CALCULATE function is important in DAX because it allows users to modify the context in which a calculation is performed. </a:t>
            </a:r>
          </a:p>
          <a:p>
            <a:pPr algn="l" fontAlgn="ctr">
              <a:lnSpc>
                <a:spcPts val="1650"/>
              </a:lnSpc>
              <a:spcBef>
                <a:spcPts val="750"/>
              </a:spcBef>
              <a:spcAft>
                <a:spcPts val="600"/>
              </a:spcAft>
              <a:buFont typeface="Arial" panose="020B0604020202020204" pitchFamily="34" charset="0"/>
              <a:buChar char="•"/>
            </a:pPr>
            <a:r>
              <a:rPr lang="en-US" sz="1600" b="1" i="0" dirty="0">
                <a:solidFill>
                  <a:srgbClr val="001D35"/>
                </a:solidFill>
                <a:effectLst/>
                <a:latin typeface="Google Sans"/>
              </a:rPr>
              <a:t>Filter context</a:t>
            </a:r>
            <a:r>
              <a:rPr lang="en-US" sz="1600" b="0" i="0" dirty="0">
                <a:solidFill>
                  <a:srgbClr val="001D35"/>
                </a:solidFill>
                <a:effectLst/>
                <a:latin typeface="Google Sans"/>
              </a:rPr>
              <a:t>: Understanding filter context is key to creating dynamic reports.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B545F8C3-845A-259B-7B3A-51CC4D3DE6FA}"/>
              </a:ext>
            </a:extLst>
          </p:cNvPr>
          <p:cNvPicPr>
            <a:picLocks noChangeAspect="1"/>
          </p:cNvPicPr>
          <p:nvPr/>
        </p:nvPicPr>
        <p:blipFill>
          <a:blip r:embed="rId2"/>
          <a:stretch>
            <a:fillRect/>
          </a:stretch>
        </p:blipFill>
        <p:spPr>
          <a:xfrm>
            <a:off x="5658055" y="-69918"/>
            <a:ext cx="6533945" cy="6858000"/>
          </a:xfrm>
          <a:prstGeom prst="rect">
            <a:avLst/>
          </a:prstGeom>
        </p:spPr>
      </p:pic>
    </p:spTree>
    <p:extLst>
      <p:ext uri="{BB962C8B-B14F-4D97-AF65-F5344CB8AC3E}">
        <p14:creationId xmlns:p14="http://schemas.microsoft.com/office/powerpoint/2010/main" val="29000262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Conditional Formatting in Excel (1)</Template>
  <TotalTime>79</TotalTime>
  <Words>400</Words>
  <Application>Microsoft Office PowerPoint</Application>
  <PresentationFormat>Widescreen</PresentationFormat>
  <Paragraphs>54</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Google Sans</vt:lpstr>
      <vt:lpstr>Nunito</vt:lpstr>
      <vt:lpstr>Wingdings</vt:lpstr>
      <vt:lpstr>Office Theme</vt:lpstr>
      <vt:lpstr>DAX-Measure</vt:lpstr>
      <vt:lpstr> Introduction</vt:lpstr>
      <vt:lpstr>Importance of DAX</vt:lpstr>
      <vt:lpstr>PowerPoint Presentation</vt:lpstr>
      <vt:lpstr>DAX-Measure</vt:lpstr>
      <vt:lpstr>BEST PRACTICES FOR DAX-Measure</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Tanmay Khedekar</dc:creator>
  <cp:lastModifiedBy>Tanmay Khedekar</cp:lastModifiedBy>
  <cp:revision>9</cp:revision>
  <dcterms:created xsi:type="dcterms:W3CDTF">2024-12-03T06:30:49Z</dcterms:created>
  <dcterms:modified xsi:type="dcterms:W3CDTF">2024-12-18T15:11:26Z</dcterms:modified>
</cp:coreProperties>
</file>