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301" r:id="rId3"/>
    <p:sldId id="273" r:id="rId4"/>
    <p:sldId id="272" r:id="rId5"/>
    <p:sldId id="302" r:id="rId6"/>
    <p:sldId id="304" r:id="rId7"/>
    <p:sldId id="293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3810" autoAdjust="0"/>
  </p:normalViewPr>
  <p:slideViewPr>
    <p:cSldViewPr snapToGrid="0" showGuides="1">
      <p:cViewPr varScale="1">
        <p:scale>
          <a:sx n="82" d="100"/>
          <a:sy n="82" d="100"/>
        </p:scale>
        <p:origin x="71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tutoria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356021" y="513184"/>
            <a:ext cx="6722096" cy="59809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5662" y="774442"/>
            <a:ext cx="4986338" cy="1318074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DDL,DML Commands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5662" y="2472612"/>
            <a:ext cx="4336304" cy="382555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    </a:t>
            </a:r>
            <a:r>
              <a:rPr lang="en-IN" dirty="0">
                <a:solidFill>
                  <a:srgbClr val="FFFFFF"/>
                </a:solidFill>
                <a:latin typeface="Google Sans"/>
              </a:rPr>
              <a:t>C</a:t>
            </a:r>
            <a:r>
              <a:rPr lang="en-IN" b="0" i="0" dirty="0">
                <a:solidFill>
                  <a:srgbClr val="FFFFFF"/>
                </a:solidFill>
                <a:effectLst/>
                <a:latin typeface="Google Sans"/>
              </a:rPr>
              <a:t>reate &amp; Modify database 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0B4BA-3B23-F9E3-EDF7-4E812BC93289}"/>
              </a:ext>
            </a:extLst>
          </p:cNvPr>
          <p:cNvSpPr txBox="1"/>
          <p:nvPr/>
        </p:nvSpPr>
        <p:spPr>
          <a:xfrm>
            <a:off x="8120545" y="3709988"/>
            <a:ext cx="3421421" cy="2154436"/>
          </a:xfrm>
          <a:prstGeom prst="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---   By   ---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1. Tanmay Ashok Khedekar</a:t>
            </a:r>
          </a:p>
          <a:p>
            <a:pPr algn="ctr"/>
            <a:r>
              <a:rPr lang="en-US" sz="2000" b="1" dirty="0"/>
              <a:t>2. Shantanu Hanuman </a:t>
            </a:r>
            <a:r>
              <a:rPr lang="en-US" sz="2000" b="1" dirty="0" err="1"/>
              <a:t>Jivtode</a:t>
            </a:r>
            <a:endParaRPr lang="en-US" sz="2000" b="1" dirty="0"/>
          </a:p>
          <a:p>
            <a:pPr algn="ctr"/>
            <a:r>
              <a:rPr lang="en-US" sz="2000" b="1" dirty="0"/>
              <a:t>3. Ritesh Raghunath Dhumal</a:t>
            </a:r>
          </a:p>
          <a:p>
            <a:pPr algn="ctr"/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3F893-5BCA-6578-D69B-1F21016AF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079C25-B7C6-FE9E-3962-63B202C3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222" y="454607"/>
            <a:ext cx="4474901" cy="126974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284F41-EC8C-3EB5-35D6-3B731832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222" y="2075591"/>
            <a:ext cx="4899702" cy="39372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What is SQL 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stands for Structured Query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lets you access and manipulate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SQL is case insensitive. But it is a recommended practice to use keywords (like SELECT, UPDATE, CREATE, etc.) in capital letters and use user-defined things (like table name, column name, etc.) in small letters.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63499-DCF9-A14D-38AD-35C809E6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DDD985B-7DB2-9FA5-CF7E-77375CF04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554" b="1554"/>
          <a:stretch/>
        </p:blipFill>
        <p:spPr>
          <a:xfrm>
            <a:off x="326305" y="678127"/>
            <a:ext cx="5893482" cy="571035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4712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SQL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469" y="2003944"/>
            <a:ext cx="3143250" cy="4191000"/>
          </a:xfrm>
        </p:spPr>
        <p:txBody>
          <a:bodyPr>
            <a:normAutofit/>
          </a:bodyPr>
          <a:lstStyle/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i="0" dirty="0">
                <a:solidFill>
                  <a:srgbClr val="FFFFFF"/>
                </a:solidFill>
                <a:effectLst/>
                <a:latin typeface="Nunito" pitchFamily="2" charset="0"/>
              </a:rPr>
              <a:t> A Programming Language Not Only Limited To Programming Tasks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i="0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Nunito" pitchFamily="2" charset="0"/>
              </a:rPr>
              <a:t> Helpful in Handling Huge Amounts of Structured Data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b="1" dirty="0">
              <a:solidFill>
                <a:srgbClr val="FFFFFF"/>
              </a:solidFill>
              <a:latin typeface="Nunito" pitchFamily="2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Nunito" pitchFamily="2" charset="0"/>
              </a:rPr>
              <a:t> A Useful Tool for Data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2029798"/>
            <a:ext cx="3142800" cy="4191000"/>
          </a:xfrm>
        </p:spPr>
        <p:txBody>
          <a:bodyPr>
            <a:normAutofit/>
          </a:bodyPr>
          <a:lstStyle/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Nunito" pitchFamily="2" charset="0"/>
              </a:rPr>
              <a:t>Data Management and Manipulation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FFFFFF"/>
              </a:solidFill>
              <a:latin typeface="Nunito" pitchFamily="2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FFFFFF"/>
                </a:solidFill>
                <a:latin typeface="Nunito" pitchFamily="2" charset="0"/>
              </a:rPr>
              <a:t>Standardized Language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FFFFFF"/>
              </a:solidFill>
              <a:latin typeface="Nunito" pitchFamily="2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FFFFFF"/>
                </a:solidFill>
                <a:latin typeface="Nunito" pitchFamily="2" charset="0"/>
              </a:rPr>
              <a:t>Interdisciplinary Utility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2000" b="1" dirty="0">
              <a:solidFill>
                <a:srgbClr val="FFFFFF"/>
              </a:solidFill>
              <a:latin typeface="Nunito" pitchFamily="2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FFFFFF"/>
                </a:solidFill>
                <a:latin typeface="Nunito" pitchFamily="2" charset="0"/>
              </a:rPr>
              <a:t>Scalability and Flexibility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083" r="18083"/>
          <a:stretch/>
        </p:blipFill>
        <p:spPr>
          <a:xfrm>
            <a:off x="3938330" y="976956"/>
            <a:ext cx="4315339" cy="52179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0287" b="20287"/>
          <a:stretch/>
        </p:blipFill>
        <p:spPr>
          <a:xfrm>
            <a:off x="1611458" y="111105"/>
            <a:ext cx="8827104" cy="2622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61D81B-6787-83A4-0ADC-F2CD4D4CE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550" y="2985347"/>
            <a:ext cx="7372899" cy="37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B09AD-B5B9-E17A-10BF-7B8D1C9D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BFF1E-3303-5C96-58D1-125E711D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999" y="-126768"/>
            <a:ext cx="4474901" cy="1269742"/>
          </a:xfrm>
        </p:spPr>
        <p:txBody>
          <a:bodyPr/>
          <a:lstStyle/>
          <a:p>
            <a:r>
              <a:rPr lang="en-US" dirty="0"/>
              <a:t>1.DDL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E6048-CA2A-E32A-1D0D-D74A2202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81923B5-62CF-6ABB-9048-BA523936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1" b="51"/>
          <a:stretch/>
        </p:blipFill>
        <p:spPr>
          <a:xfrm>
            <a:off x="398459" y="419197"/>
            <a:ext cx="6025773" cy="60196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516A7-E3C0-52BF-CBD0-6B87C752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4E3BD-3CD4-8E0D-FE3F-093EB16DB177}"/>
              </a:ext>
            </a:extLst>
          </p:cNvPr>
          <p:cNvSpPr txBox="1"/>
          <p:nvPr/>
        </p:nvSpPr>
        <p:spPr>
          <a:xfrm>
            <a:off x="6961260" y="1425775"/>
            <a:ext cx="4329404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 fontAlgn="base">
              <a:spcAft>
                <a:spcPts val="75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Nunito" pitchFamily="2" charset="0"/>
              </a:rPr>
              <a:t> </a:t>
            </a:r>
            <a:r>
              <a:rPr lang="en-US" sz="2000" b="1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DDL or Data Definition Language</a:t>
            </a: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 actually consists of the </a:t>
            </a:r>
            <a:r>
              <a:rPr lang="en-US" sz="2000" b="0" i="0" u="sng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 </a:t>
            </a: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commands that can be used to </a:t>
            </a:r>
            <a:r>
              <a:rPr lang="en-US" sz="2000" b="1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defining</a:t>
            </a: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, </a:t>
            </a:r>
            <a:r>
              <a:rPr lang="en-US" sz="2000" b="1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altering</a:t>
            </a: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, and </a:t>
            </a:r>
            <a:r>
              <a:rPr lang="en-US" sz="2000" b="1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deleting </a:t>
            </a: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database structures such as </a:t>
            </a:r>
            <a:r>
              <a:rPr lang="en-US" sz="2000" b="1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tables</a:t>
            </a: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, </a:t>
            </a:r>
            <a:r>
              <a:rPr lang="en-US" sz="2000" b="1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indexes</a:t>
            </a: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, and </a:t>
            </a:r>
            <a:r>
              <a:rPr lang="en-US" sz="2000" b="1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schemas</a:t>
            </a: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. It simply deals with descriptions of the database schema and is used to </a:t>
            </a:r>
            <a:r>
              <a:rPr lang="en-US" sz="2000" b="1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create </a:t>
            </a: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and </a:t>
            </a:r>
            <a:r>
              <a:rPr lang="en-US" sz="2000" b="1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modify </a:t>
            </a: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the structure of database objects in the database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Nunito" pitchFamily="2" charset="0"/>
            </a:endParaRPr>
          </a:p>
          <a:p>
            <a:pPr marL="285750" indent="-285750" algn="just" rtl="0" fontAlgn="base">
              <a:spcAft>
                <a:spcPts val="750"/>
              </a:spcAft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chemeClr val="tx1">
                    <a:lumMod val="50000"/>
                  </a:schemeClr>
                </a:solidFill>
                <a:effectLst/>
                <a:latin typeface="Nunito" pitchFamily="2" charset="0"/>
              </a:rPr>
              <a:t>Example : </a:t>
            </a: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Google Sans"/>
              </a:rPr>
              <a:t>Common examples of DDL statements include CREATE, ALTER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oogle Sans"/>
              </a:rPr>
              <a:t>, and DROP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9DC07-9058-A075-175B-FD1E72DBE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400774-C2F4-AE4B-323C-39F4E5A9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999" y="311771"/>
            <a:ext cx="4474901" cy="1269742"/>
          </a:xfrm>
        </p:spPr>
        <p:txBody>
          <a:bodyPr/>
          <a:lstStyle/>
          <a:p>
            <a:r>
              <a:rPr lang="en-US" dirty="0"/>
              <a:t>2.DML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A4A36-2B42-5299-59AF-1E30F499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FF35-04AC-9BD1-E66E-89EEB56BB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269" y="3088716"/>
            <a:ext cx="5272764" cy="2557463"/>
          </a:xfrm>
        </p:spPr>
        <p:txBody>
          <a:bodyPr>
            <a:normAutofit/>
          </a:bodyPr>
          <a:lstStyle/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83B44E-9075-C903-4002-C881053CA3F9}"/>
              </a:ext>
            </a:extLst>
          </p:cNvPr>
          <p:cNvSpPr txBox="1"/>
          <p:nvPr/>
        </p:nvSpPr>
        <p:spPr>
          <a:xfrm>
            <a:off x="7043999" y="2152917"/>
            <a:ext cx="4329404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 fontAlgn="base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Satoshi-Regular"/>
              </a:rPr>
              <a:t>DML (Data Manipulation Language) is a type of SQL command used to manipulate data in a database. It</a:t>
            </a:r>
            <a:r>
              <a:rPr lang="en-US" b="1" i="0" dirty="0">
                <a:solidFill>
                  <a:srgbClr val="232323"/>
                </a:solidFill>
                <a:effectLst/>
                <a:latin typeface="Satoshi-Regular"/>
              </a:rPr>
              <a:t> inserts</a:t>
            </a:r>
            <a:r>
              <a:rPr lang="en-US" b="0" i="0" dirty="0">
                <a:solidFill>
                  <a:srgbClr val="232323"/>
                </a:solidFill>
                <a:effectLst/>
                <a:latin typeface="Satoshi-Regular"/>
              </a:rPr>
              <a:t>, </a:t>
            </a:r>
            <a:r>
              <a:rPr lang="en-US" b="1" i="0" dirty="0">
                <a:solidFill>
                  <a:srgbClr val="232323"/>
                </a:solidFill>
                <a:effectLst/>
                <a:latin typeface="Satoshi-Regular"/>
              </a:rPr>
              <a:t>updates </a:t>
            </a:r>
            <a:r>
              <a:rPr lang="en-US" b="0" i="0" dirty="0">
                <a:solidFill>
                  <a:srgbClr val="232323"/>
                </a:solidFill>
                <a:effectLst/>
                <a:latin typeface="Satoshi-Regular"/>
              </a:rPr>
              <a:t>,and </a:t>
            </a:r>
            <a:r>
              <a:rPr lang="en-US" b="1" i="0" dirty="0">
                <a:solidFill>
                  <a:srgbClr val="232323"/>
                </a:solidFill>
                <a:effectLst/>
                <a:latin typeface="Satoshi-Regular"/>
              </a:rPr>
              <a:t>deletes</a:t>
            </a:r>
            <a:r>
              <a:rPr lang="en-US" b="0" i="0" dirty="0">
                <a:solidFill>
                  <a:srgbClr val="232323"/>
                </a:solidFill>
                <a:effectLst/>
                <a:latin typeface="Satoshi-Regular"/>
              </a:rPr>
              <a:t> data from a </a:t>
            </a:r>
            <a:r>
              <a:rPr lang="en-US" sz="2000" b="0" i="0" dirty="0">
                <a:solidFill>
                  <a:srgbClr val="232323"/>
                </a:solidFill>
                <a:effectLst/>
                <a:latin typeface="Satoshi-Regular"/>
              </a:rPr>
              <a:t>database</a:t>
            </a:r>
            <a:r>
              <a:rPr lang="en-US" b="0" i="0" dirty="0">
                <a:solidFill>
                  <a:srgbClr val="232323"/>
                </a:solidFill>
                <a:effectLst/>
                <a:latin typeface="Satoshi-Regular"/>
              </a:rPr>
              <a:t> table. </a:t>
            </a:r>
            <a:endParaRPr lang="en-US" dirty="0">
              <a:solidFill>
                <a:srgbClr val="232323"/>
              </a:solidFill>
              <a:latin typeface="Satoshi-Regular"/>
            </a:endParaRPr>
          </a:p>
          <a:p>
            <a:pPr marL="285750" indent="-285750" algn="just" rtl="0" fontAlgn="base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Satoshi-Regular"/>
              </a:rPr>
              <a:t>Examples of DML statements include </a:t>
            </a:r>
            <a:r>
              <a:rPr lang="en-US" b="1" i="0" dirty="0">
                <a:solidFill>
                  <a:srgbClr val="232323"/>
                </a:solidFill>
                <a:effectLst/>
                <a:latin typeface="Satoshi-Regular"/>
              </a:rPr>
              <a:t>INSERT</a:t>
            </a:r>
            <a:r>
              <a:rPr lang="en-US" b="0" i="0" dirty="0">
                <a:solidFill>
                  <a:srgbClr val="232323"/>
                </a:solidFill>
                <a:effectLst/>
                <a:latin typeface="Satoshi-Regular"/>
              </a:rPr>
              <a:t>, </a:t>
            </a:r>
            <a:r>
              <a:rPr lang="en-US" b="1" i="0" dirty="0">
                <a:solidFill>
                  <a:srgbClr val="232323"/>
                </a:solidFill>
                <a:effectLst/>
                <a:latin typeface="Satoshi-Regular"/>
              </a:rPr>
              <a:t>UPDATE</a:t>
            </a:r>
            <a:r>
              <a:rPr lang="en-US" b="0" i="0" dirty="0">
                <a:solidFill>
                  <a:srgbClr val="232323"/>
                </a:solidFill>
                <a:effectLst/>
                <a:latin typeface="Satoshi-Regular"/>
              </a:rPr>
              <a:t>, and </a:t>
            </a:r>
            <a:r>
              <a:rPr lang="en-US" b="1" i="0" dirty="0">
                <a:solidFill>
                  <a:srgbClr val="232323"/>
                </a:solidFill>
                <a:effectLst/>
                <a:latin typeface="Satoshi-Regular"/>
              </a:rPr>
              <a:t>DELETE</a:t>
            </a:r>
            <a:r>
              <a:rPr lang="en-US" b="0" i="0" dirty="0">
                <a:solidFill>
                  <a:srgbClr val="232323"/>
                </a:solidFill>
                <a:effectLst/>
                <a:latin typeface="Satoshi-Regular"/>
              </a:rPr>
              <a:t>.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58DAC9-08A6-CFBD-2A5B-044EAA2F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2871" y="722211"/>
            <a:ext cx="6351020" cy="54135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2614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SQL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  <a:effectLst>
            <a:glow rad="1016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  <a:effectLst>
            <a:glow rad="1016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  <a:effectLst>
            <a:glow rad="1016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  <a:effectLst>
            <a:glow rad="1016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2450" y="3949700"/>
            <a:ext cx="2336800" cy="1854200"/>
          </a:xfrm>
        </p:spPr>
        <p:txBody>
          <a:bodyPr/>
          <a:lstStyle/>
          <a:p>
            <a:r>
              <a:rPr lang="en-US" sz="2800" dirty="0">
                <a:solidFill>
                  <a:srgbClr val="242424"/>
                </a:solidFill>
                <a:latin typeface="source-serif-pro"/>
              </a:rPr>
              <a:t>I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ncluding writing efficient and readable code</a:t>
            </a:r>
            <a:endParaRPr lang="en-US" sz="2800" b="1" dirty="0">
              <a:solidFill>
                <a:srgbClr val="001D35"/>
              </a:solidFill>
              <a:latin typeface="Google Sans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b"/>
          <a:lstStyle/>
          <a:p>
            <a:r>
              <a:rPr lang="en-US" sz="3200" dirty="0">
                <a:solidFill>
                  <a:srgbClr val="242424"/>
                </a:solidFill>
                <a:latin typeface="source-serif-pro"/>
              </a:rPr>
              <a:t>A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source-serif-pro"/>
              </a:rPr>
              <a:t>voiding common pitfalls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sz="3200" dirty="0">
              <a:solidFill>
                <a:srgbClr val="242424"/>
              </a:solidFill>
              <a:latin typeface="source-serif-pro"/>
            </a:endParaRPr>
          </a:p>
          <a:p>
            <a:r>
              <a:rPr lang="en-US" sz="3200" dirty="0">
                <a:solidFill>
                  <a:srgbClr val="242424"/>
                </a:solidFill>
                <a:latin typeface="source-serif-pro"/>
              </a:rPr>
              <a:t>B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source-serif-pro"/>
              </a:rPr>
              <a:t>acking up databases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anchor="b"/>
          <a:lstStyle/>
          <a:p>
            <a:r>
              <a:rPr lang="en-US" sz="3200" dirty="0">
                <a:solidFill>
                  <a:srgbClr val="242424"/>
                </a:solidFill>
                <a:latin typeface="source-serif-pro"/>
              </a:rPr>
              <a:t>M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source-serif-pro"/>
              </a:rPr>
              <a:t>aintain data accuracy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F15D1AE-1141-C88A-BE7D-C0A73A49954C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496878" y="2001789"/>
            <a:ext cx="433115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SQL, or Structured Query Language,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is a powerful tool for managing and manipulating data stored in relational databases. From its fundamental principles to its diverse real-world applications, SQL plays a pivotal role in various industries and domains.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B4F94-DA08-2B33-9B85-5C4D57CA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32" y="0"/>
            <a:ext cx="7363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Conditional Formatting in Excel (1)</Template>
  <TotalTime>159</TotalTime>
  <Words>329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Nunito</vt:lpstr>
      <vt:lpstr>Satoshi-Regular</vt:lpstr>
      <vt:lpstr>source-serif-pro</vt:lpstr>
      <vt:lpstr>Verdana</vt:lpstr>
      <vt:lpstr>Wingdings</vt:lpstr>
      <vt:lpstr>Office Theme</vt:lpstr>
      <vt:lpstr>DDL,DML Commands</vt:lpstr>
      <vt:lpstr> Introduction</vt:lpstr>
      <vt:lpstr>Importance of SQL</vt:lpstr>
      <vt:lpstr>PowerPoint Presentation</vt:lpstr>
      <vt:lpstr>1.DDL COMMANDS</vt:lpstr>
      <vt:lpstr>2.DML COMMANDS</vt:lpstr>
      <vt:lpstr>BEST PRACTICES FOR SQL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Khedekar</dc:creator>
  <cp:lastModifiedBy>Tanmay Khedekar</cp:lastModifiedBy>
  <cp:revision>13</cp:revision>
  <dcterms:created xsi:type="dcterms:W3CDTF">2024-12-03T06:30:49Z</dcterms:created>
  <dcterms:modified xsi:type="dcterms:W3CDTF">2024-12-20T06:57:15Z</dcterms:modified>
</cp:coreProperties>
</file>