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65F2-3A5C-F1A5-7C44-476215E71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863516-4BB1-4AA1-C83E-F9533D63E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3AF9A0-E08D-6EF1-DA1E-6F042AD31F1B}"/>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ECE414B3-6F77-0F19-2B5C-C452E96D8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A353F-BF4B-A36F-4C94-0AFFB286A0C6}"/>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15364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D3D-B5E1-100B-2217-79DFEB6556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DE426-88AC-2737-3A16-84D158654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8F66C-A25C-903E-7310-6DB7EC8A8D64}"/>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58AF9203-4B6D-526F-A86E-38A9E1168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ABD62-A862-D415-2C75-7D1FAD815B01}"/>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87908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40393-3BC2-C410-89CD-F394FC4C61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43814-4742-8358-9510-93D7E3D39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35CA7-3173-83FD-BB79-5F50128F02FD}"/>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3D9FCD5B-B810-D18D-5436-D4EE7B996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F91E4-2DB7-2C1B-CE9A-A3C32BCC2C80}"/>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32926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D46C-3D32-480C-A4FA-DF5CC68CA2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C76068-FB69-B1AE-7004-64F97C59E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FD134E-BDC6-F0A8-293E-027E191565DB}"/>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CD15BD2F-E0CD-488C-5073-79CCCCA77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A02AC-20B9-C7DF-6DC5-0B84E1F9BB23}"/>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45351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BC76-FFC6-9ACE-0D94-0D4A203D7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3E2FE6-AD7B-57AB-D9D7-87CDBEA91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5D9FE-9B31-B39A-C7CA-76B54B958CF5}"/>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04388706-86EB-5B56-AFB5-D6424B228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12F3C-BCE4-7C47-C1B2-61064F5D20FF}"/>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641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6A01-D192-A940-C0A8-F055F8069C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E1515-E021-31DF-DC8E-348C0C12BB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74FC84-FE00-D222-AED6-483E4FD3C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744E17-E6A4-77F1-8219-FA0C7E8070F7}"/>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6" name="Footer Placeholder 5">
            <a:extLst>
              <a:ext uri="{FF2B5EF4-FFF2-40B4-BE49-F238E27FC236}">
                <a16:creationId xmlns:a16="http://schemas.microsoft.com/office/drawing/2014/main" id="{F7E943C1-2E94-21BB-554A-F14498575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22763-8CC6-DBA7-95C7-357EA10B9EC0}"/>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161308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2998-7E0E-A600-830A-F95A6009FE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212B31-1689-4C98-3B0C-1E7A7C62B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09764-4C2C-FE8E-F9BF-118E68E8E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2A370C-74BF-694B-B276-8DBD060AD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C4892-945C-1FCA-8AD7-2D61AF1C9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86AABF-670F-34A0-94F8-61425E8B5497}"/>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8" name="Footer Placeholder 7">
            <a:extLst>
              <a:ext uri="{FF2B5EF4-FFF2-40B4-BE49-F238E27FC236}">
                <a16:creationId xmlns:a16="http://schemas.microsoft.com/office/drawing/2014/main" id="{C379CE4C-3AF0-4D32-1DB9-B44D2C388B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D1A7F3-7C92-1548-104A-56DFB137F2BE}"/>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02562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1776-3BF1-4F0A-3C03-84B68A04C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97131-15FD-AFF2-59E8-D543AF75A229}"/>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4" name="Footer Placeholder 3">
            <a:extLst>
              <a:ext uri="{FF2B5EF4-FFF2-40B4-BE49-F238E27FC236}">
                <a16:creationId xmlns:a16="http://schemas.microsoft.com/office/drawing/2014/main" id="{4C2B78B2-290F-2753-11D9-B4B70559B0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99DABC-C6FF-0AE5-1120-6AAA83F73DF3}"/>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3862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AC61B-7043-4E72-9C39-2A73035C1F4E}"/>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3" name="Footer Placeholder 2">
            <a:extLst>
              <a:ext uri="{FF2B5EF4-FFF2-40B4-BE49-F238E27FC236}">
                <a16:creationId xmlns:a16="http://schemas.microsoft.com/office/drawing/2014/main" id="{8CC963D3-E9C7-6A68-7451-F2F3C9FB80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3D6232-77FA-482F-52ED-F7CA1CDD3137}"/>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333510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305-2C8C-F208-B361-96BF98C2F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B5A524-3E60-1C89-BE04-4294D2618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324C5-9603-E4C4-D56E-0875B0363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83127-2B56-0525-3EA6-0A791B90CA2B}"/>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6" name="Footer Placeholder 5">
            <a:extLst>
              <a:ext uri="{FF2B5EF4-FFF2-40B4-BE49-F238E27FC236}">
                <a16:creationId xmlns:a16="http://schemas.microsoft.com/office/drawing/2014/main" id="{58374FCE-FDED-A5D1-9CF6-C11A80671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DCBC94-A83C-085B-F4A9-47CB68E2A43F}"/>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233435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A8EE-0C54-BBD1-6CAD-D60F3A1E3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E0B19B-0559-D5BC-5007-22224E6A3B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10927-3C5B-824D-DD0D-9A808CF74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DDCDA-27DA-B813-F3D0-757E3AEBC39E}"/>
              </a:ext>
            </a:extLst>
          </p:cNvPr>
          <p:cNvSpPr>
            <a:spLocks noGrp="1"/>
          </p:cNvSpPr>
          <p:nvPr>
            <p:ph type="dt" sz="half" idx="10"/>
          </p:nvPr>
        </p:nvSpPr>
        <p:spPr/>
        <p:txBody>
          <a:bodyPr/>
          <a:lstStyle/>
          <a:p>
            <a:fld id="{30117915-D9D5-4271-848F-76C82843304A}" type="datetimeFigureOut">
              <a:rPr lang="en-IN" smtClean="0"/>
              <a:t>24-12-2024</a:t>
            </a:fld>
            <a:endParaRPr lang="en-IN"/>
          </a:p>
        </p:txBody>
      </p:sp>
      <p:sp>
        <p:nvSpPr>
          <p:cNvPr id="6" name="Footer Placeholder 5">
            <a:extLst>
              <a:ext uri="{FF2B5EF4-FFF2-40B4-BE49-F238E27FC236}">
                <a16:creationId xmlns:a16="http://schemas.microsoft.com/office/drawing/2014/main" id="{753CCEF4-774D-FD15-D587-D3D4FA3D8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2A8AF-38E3-5116-07A2-6D45CA60132D}"/>
              </a:ext>
            </a:extLst>
          </p:cNvPr>
          <p:cNvSpPr>
            <a:spLocks noGrp="1"/>
          </p:cNvSpPr>
          <p:nvPr>
            <p:ph type="sldNum" sz="quarter" idx="12"/>
          </p:nvPr>
        </p:nvSpPr>
        <p:spPr/>
        <p:txBody>
          <a:bodyPr/>
          <a:lstStyle/>
          <a:p>
            <a:fld id="{7E329B0D-2C40-45F6-A987-3585E8537D01}" type="slidenum">
              <a:rPr lang="en-IN" smtClean="0"/>
              <a:t>‹#›</a:t>
            </a:fld>
            <a:endParaRPr lang="en-IN"/>
          </a:p>
        </p:txBody>
      </p:sp>
    </p:spTree>
    <p:extLst>
      <p:ext uri="{BB962C8B-B14F-4D97-AF65-F5344CB8AC3E}">
        <p14:creationId xmlns:p14="http://schemas.microsoft.com/office/powerpoint/2010/main" val="5882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867A9-5100-0E22-2A20-110BFECB2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F46BA1-F413-7566-CB02-74DCD4E86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B707E-6D2C-21ED-74BF-524280038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17915-D9D5-4271-848F-76C82843304A}" type="datetimeFigureOut">
              <a:rPr lang="en-IN" smtClean="0"/>
              <a:t>24-12-2024</a:t>
            </a:fld>
            <a:endParaRPr lang="en-IN"/>
          </a:p>
        </p:txBody>
      </p:sp>
      <p:sp>
        <p:nvSpPr>
          <p:cNvPr id="5" name="Footer Placeholder 4">
            <a:extLst>
              <a:ext uri="{FF2B5EF4-FFF2-40B4-BE49-F238E27FC236}">
                <a16:creationId xmlns:a16="http://schemas.microsoft.com/office/drawing/2014/main" id="{A56FA8B1-D57A-F2C7-2DF8-EFC38BD42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9776D4-5A68-0B68-E82C-FCE7C261B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29B0D-2C40-45F6-A987-3585E8537D01}" type="slidenum">
              <a:rPr lang="en-IN" smtClean="0"/>
              <a:t>‹#›</a:t>
            </a:fld>
            <a:endParaRPr lang="en-IN"/>
          </a:p>
        </p:txBody>
      </p:sp>
    </p:spTree>
    <p:extLst>
      <p:ext uri="{BB962C8B-B14F-4D97-AF65-F5344CB8AC3E}">
        <p14:creationId xmlns:p14="http://schemas.microsoft.com/office/powerpoint/2010/main" val="181110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AC0716-DB23-240E-82E7-B9122C68A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85"/>
            <a:ext cx="2418735" cy="2418735"/>
          </a:xfrm>
          <a:prstGeom prst="rect">
            <a:avLst/>
          </a:prstGeom>
        </p:spPr>
      </p:pic>
      <p:sp>
        <p:nvSpPr>
          <p:cNvPr id="10" name="Rectangle 9">
            <a:extLst>
              <a:ext uri="{FF2B5EF4-FFF2-40B4-BE49-F238E27FC236}">
                <a16:creationId xmlns:a16="http://schemas.microsoft.com/office/drawing/2014/main" id="{5F3637FB-4133-9D4E-CC4F-39AF174E2FB0}"/>
              </a:ext>
            </a:extLst>
          </p:cNvPr>
          <p:cNvSpPr/>
          <p:nvPr/>
        </p:nvSpPr>
        <p:spPr>
          <a:xfrm>
            <a:off x="2989947" y="0"/>
            <a:ext cx="7097007" cy="2585323"/>
          </a:xfrm>
          <a:prstGeom prst="rect">
            <a:avLst/>
          </a:prstGeom>
          <a:noFill/>
        </p:spPr>
        <p:txBody>
          <a:bodyPr wrap="none" lIns="91440" tIns="45720" rIns="91440" bIns="45720">
            <a:spAutoFit/>
          </a:bodyPr>
          <a:lstStyle/>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Mobile Device Usage </a:t>
            </a:r>
          </a:p>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And </a:t>
            </a:r>
          </a:p>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User Behaviour Analysis</a:t>
            </a:r>
          </a:p>
        </p:txBody>
      </p:sp>
      <p:sp>
        <p:nvSpPr>
          <p:cNvPr id="11" name="Title 5">
            <a:extLst>
              <a:ext uri="{FF2B5EF4-FFF2-40B4-BE49-F238E27FC236}">
                <a16:creationId xmlns:a16="http://schemas.microsoft.com/office/drawing/2014/main" id="{FB118EE1-8D2F-15C7-9546-6439000D8083}"/>
              </a:ext>
            </a:extLst>
          </p:cNvPr>
          <p:cNvSpPr>
            <a:spLocks noGrp="1"/>
          </p:cNvSpPr>
          <p:nvPr>
            <p:ph type="ctrTitle"/>
          </p:nvPr>
        </p:nvSpPr>
        <p:spPr>
          <a:xfrm>
            <a:off x="59935" y="5138908"/>
            <a:ext cx="5860023" cy="511278"/>
          </a:xfrm>
        </p:spPr>
        <p:txBody>
          <a:bodyPr>
            <a:normAutofit fontScale="90000"/>
          </a:bodyPr>
          <a:lstStyle/>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Project Code- B41_DA_025_Data Knights</a:t>
            </a:r>
          </a:p>
        </p:txBody>
      </p:sp>
      <p:sp>
        <p:nvSpPr>
          <p:cNvPr id="12" name="TextBox 11">
            <a:extLst>
              <a:ext uri="{FF2B5EF4-FFF2-40B4-BE49-F238E27FC236}">
                <a16:creationId xmlns:a16="http://schemas.microsoft.com/office/drawing/2014/main" id="{DAF400C7-50FC-BCA1-7ABC-09AEE9CA3332}"/>
              </a:ext>
            </a:extLst>
          </p:cNvPr>
          <p:cNvSpPr txBox="1"/>
          <p:nvPr/>
        </p:nvSpPr>
        <p:spPr>
          <a:xfrm>
            <a:off x="59935" y="5650186"/>
            <a:ext cx="2813655" cy="1200329"/>
          </a:xfrm>
          <a:prstGeom prst="rect">
            <a:avLst/>
          </a:prstGeom>
          <a:noFill/>
        </p:spPr>
        <p:txBody>
          <a:bodyPr wrap="none" rtlCol="0">
            <a:spAutoFit/>
          </a:bodyPr>
          <a:lstStyle/>
          <a:p>
            <a:r>
              <a:rPr lang="en-IN" dirty="0">
                <a:solidFill>
                  <a:schemeClr val="bg2"/>
                </a:solidFill>
              </a:rPr>
              <a:t>Team:</a:t>
            </a:r>
          </a:p>
          <a:p>
            <a:r>
              <a:rPr lang="en-IN" dirty="0">
                <a:solidFill>
                  <a:schemeClr val="bg2"/>
                </a:solidFill>
              </a:rPr>
              <a:t>Tanmay Tripathi(Team Lead)</a:t>
            </a:r>
          </a:p>
          <a:p>
            <a:r>
              <a:rPr lang="en-IN" dirty="0">
                <a:solidFill>
                  <a:schemeClr val="bg2"/>
                </a:solidFill>
              </a:rPr>
              <a:t>Ankit Sengar</a:t>
            </a:r>
            <a:br>
              <a:rPr lang="en-IN" dirty="0">
                <a:solidFill>
                  <a:schemeClr val="bg2"/>
                </a:solidFill>
              </a:rPr>
            </a:br>
            <a:r>
              <a:rPr lang="en-IN" dirty="0">
                <a:solidFill>
                  <a:schemeClr val="bg2"/>
                </a:solidFill>
              </a:rPr>
              <a:t>Harsh Agarwal</a:t>
            </a:r>
          </a:p>
        </p:txBody>
      </p:sp>
    </p:spTree>
    <p:extLst>
      <p:ext uri="{BB962C8B-B14F-4D97-AF65-F5344CB8AC3E}">
        <p14:creationId xmlns:p14="http://schemas.microsoft.com/office/powerpoint/2010/main" val="196510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786E-45C1-FE32-E3DF-47AE7E8ACDD2}"/>
              </a:ext>
            </a:extLst>
          </p:cNvPr>
          <p:cNvSpPr>
            <a:spLocks noGrp="1"/>
          </p:cNvSpPr>
          <p:nvPr>
            <p:ph type="ctrTitle"/>
          </p:nvPr>
        </p:nvSpPr>
        <p:spPr>
          <a:xfrm>
            <a:off x="1524000" y="167149"/>
            <a:ext cx="9144000" cy="884903"/>
          </a:xfrm>
        </p:spPr>
        <p:txBody>
          <a:bodyPr>
            <a:normAutofit fontScale="90000"/>
          </a:bodyPr>
          <a:lstStyle/>
          <a:p>
            <a:r>
              <a:rPr lang="en-IN" b="1" dirty="0">
                <a:ln w="22225">
                  <a:solidFill>
                    <a:schemeClr val="accent2"/>
                  </a:solidFill>
                  <a:prstDash val="solid"/>
                </a:ln>
                <a:solidFill>
                  <a:schemeClr val="accent2">
                    <a:lumMod val="40000"/>
                    <a:lumOff val="60000"/>
                  </a:schemeClr>
                </a:solidFill>
              </a:rPr>
              <a:t>Introduction</a:t>
            </a:r>
          </a:p>
        </p:txBody>
      </p:sp>
      <p:sp>
        <p:nvSpPr>
          <p:cNvPr id="4" name="Rectangle 1">
            <a:extLst>
              <a:ext uri="{FF2B5EF4-FFF2-40B4-BE49-F238E27FC236}">
                <a16:creationId xmlns:a16="http://schemas.microsoft.com/office/drawing/2014/main" id="{E1D78E9D-0519-3242-EA1C-1906EC7B8333}"/>
              </a:ext>
            </a:extLst>
          </p:cNvPr>
          <p:cNvSpPr>
            <a:spLocks noGrp="1" noChangeArrowheads="1"/>
          </p:cNvSpPr>
          <p:nvPr>
            <p:ph type="subTitle" idx="1"/>
          </p:nvPr>
        </p:nvSpPr>
        <p:spPr bwMode="auto">
          <a:xfrm>
            <a:off x="1425490" y="1614576"/>
            <a:ext cx="93410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This project analyzes user behavior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Arial" panose="020B0604020202020204" pitchFamily="34" charset="0"/>
              </a:rPr>
              <a:t>  </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on mobile devices to uncover actionable insights and improve user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Data was processed and analyzed using Python and SQL,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Arial" panose="020B0604020202020204" pitchFamily="34" charset="0"/>
              </a:rPr>
              <a:t>  </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leveraging their data extraction and manipulation strengths.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The final interactive dashboard was created in Power BI,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Arial" panose="020B0604020202020204" pitchFamily="34" charset="0"/>
              </a:rPr>
              <a:t>  </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providing stakeholders with a visual and dynamic representation of user behavior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The analysis aims to highlight key metrics such as session duration,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Arial" panose="020B0604020202020204" pitchFamily="34" charset="0"/>
              </a:rPr>
              <a:t>  </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usage frequency, and feature adoption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By combining analytical tools and visualization platforms,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Arial" panose="020B0604020202020204" pitchFamily="34" charset="0"/>
              </a:rPr>
              <a:t>  </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this project bridges the gap between raw data and strategic insights. </a:t>
            </a:r>
          </a:p>
        </p:txBody>
      </p:sp>
    </p:spTree>
    <p:extLst>
      <p:ext uri="{BB962C8B-B14F-4D97-AF65-F5344CB8AC3E}">
        <p14:creationId xmlns:p14="http://schemas.microsoft.com/office/powerpoint/2010/main" val="348934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7A7E-2425-4374-4D94-F8BB22F9C05C}"/>
              </a:ext>
            </a:extLst>
          </p:cNvPr>
          <p:cNvSpPr>
            <a:spLocks noGrp="1"/>
          </p:cNvSpPr>
          <p:nvPr>
            <p:ph type="ctrTitle"/>
          </p:nvPr>
        </p:nvSpPr>
        <p:spPr>
          <a:xfrm>
            <a:off x="1233948" y="237460"/>
            <a:ext cx="9724103" cy="1470895"/>
          </a:xfrm>
        </p:spPr>
        <p:txBody>
          <a:bodyPr>
            <a:normAutofit fontScale="90000"/>
          </a:bodyPr>
          <a:lstStyle/>
          <a:p>
            <a:r>
              <a:rPr lang="en-IN" b="1" dirty="0">
                <a:ln w="22225">
                  <a:solidFill>
                    <a:schemeClr val="accent2"/>
                  </a:solidFill>
                  <a:prstDash val="solid"/>
                </a:ln>
                <a:solidFill>
                  <a:schemeClr val="accent2">
                    <a:lumMod val="40000"/>
                    <a:lumOff val="60000"/>
                  </a:schemeClr>
                </a:solidFill>
              </a:rPr>
              <a:t>KPIs(Key Performance Indicators')</a:t>
            </a:r>
            <a:br>
              <a:rPr lang="en-IN" dirty="0"/>
            </a:br>
            <a:endParaRPr lang="en-IN" dirty="0"/>
          </a:p>
        </p:txBody>
      </p:sp>
      <p:sp>
        <p:nvSpPr>
          <p:cNvPr id="3" name="Subtitle 2">
            <a:extLst>
              <a:ext uri="{FF2B5EF4-FFF2-40B4-BE49-F238E27FC236}">
                <a16:creationId xmlns:a16="http://schemas.microsoft.com/office/drawing/2014/main" id="{6A7CBD16-B29F-246F-1AFB-2CFA4A093B9B}"/>
              </a:ext>
            </a:extLst>
          </p:cNvPr>
          <p:cNvSpPr>
            <a:spLocks noGrp="1"/>
          </p:cNvSpPr>
          <p:nvPr>
            <p:ph type="subTitle" idx="1"/>
          </p:nvPr>
        </p:nvSpPr>
        <p:spPr>
          <a:xfrm>
            <a:off x="1523999" y="1291458"/>
            <a:ext cx="9144000" cy="1655762"/>
          </a:xfrm>
        </p:spPr>
        <p:txBody>
          <a:bodyPr/>
          <a:lstStyle/>
          <a:p>
            <a:r>
              <a:rPr lang="en-US" b="1" dirty="0">
                <a:solidFill>
                  <a:schemeClr val="accent2">
                    <a:lumMod val="75000"/>
                  </a:schemeClr>
                </a:solidFill>
              </a:rPr>
              <a:t>KPIs (Key Performance Indicators)</a:t>
            </a:r>
            <a:r>
              <a:rPr lang="en-US" dirty="0">
                <a:solidFill>
                  <a:schemeClr val="accent2">
                    <a:lumMod val="75000"/>
                  </a:schemeClr>
                </a:solidFill>
              </a:rPr>
              <a:t> are measurable metrics that indicate how well an individual, team, or organization is achieving specific goals. They are used to track progress, measure success, and provide insights into areas that need improvement.</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B0E77705-A0CD-7055-5479-3F6F9E782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155" y="2625676"/>
            <a:ext cx="7459399" cy="4232324"/>
          </a:xfrm>
          <a:prstGeom prst="rect">
            <a:avLst/>
          </a:prstGeom>
        </p:spPr>
      </p:pic>
      <p:sp>
        <p:nvSpPr>
          <p:cNvPr id="6" name="TextBox 5">
            <a:extLst>
              <a:ext uri="{FF2B5EF4-FFF2-40B4-BE49-F238E27FC236}">
                <a16:creationId xmlns:a16="http://schemas.microsoft.com/office/drawing/2014/main" id="{31306FB9-A701-6AC6-C352-8A6A98141D71}"/>
              </a:ext>
            </a:extLst>
          </p:cNvPr>
          <p:cNvSpPr txBox="1"/>
          <p:nvPr/>
        </p:nvSpPr>
        <p:spPr>
          <a:xfrm>
            <a:off x="914400" y="3352800"/>
            <a:ext cx="3767250" cy="1754326"/>
          </a:xfrm>
          <a:prstGeom prst="rect">
            <a:avLst/>
          </a:prstGeom>
          <a:noFill/>
        </p:spPr>
        <p:txBody>
          <a:bodyPr wrap="none" rtlCol="0">
            <a:spAutoFit/>
          </a:bodyPr>
          <a:lstStyle/>
          <a:p>
            <a:pPr marL="285750" indent="-285750">
              <a:buFont typeface="Arial" panose="020B0604020202020204" pitchFamily="34" charset="0"/>
              <a:buChar char="•"/>
            </a:pPr>
            <a:r>
              <a:rPr lang="en-IN" dirty="0">
                <a:solidFill>
                  <a:schemeClr val="accent2">
                    <a:lumMod val="75000"/>
                  </a:schemeClr>
                </a:solidFill>
              </a:rPr>
              <a:t>Average Screen Time(Hr/Day)</a:t>
            </a:r>
          </a:p>
          <a:p>
            <a:pPr marL="285750" indent="-285750">
              <a:buFont typeface="Arial" panose="020B0604020202020204" pitchFamily="34" charset="0"/>
              <a:buChar char="•"/>
            </a:pPr>
            <a:r>
              <a:rPr lang="en-IN" dirty="0">
                <a:solidFill>
                  <a:schemeClr val="accent2">
                    <a:lumMod val="75000"/>
                  </a:schemeClr>
                </a:solidFill>
              </a:rPr>
              <a:t>Average of Battery Drain(mAh/day)</a:t>
            </a:r>
          </a:p>
          <a:p>
            <a:pPr marL="285750" indent="-285750">
              <a:buFont typeface="Arial" panose="020B0604020202020204" pitchFamily="34" charset="0"/>
              <a:buChar char="•"/>
            </a:pPr>
            <a:r>
              <a:rPr lang="en-IN" dirty="0">
                <a:solidFill>
                  <a:schemeClr val="accent2">
                    <a:lumMod val="75000"/>
                  </a:schemeClr>
                </a:solidFill>
              </a:rPr>
              <a:t>Average Data Usage(MB/day)</a:t>
            </a:r>
          </a:p>
          <a:p>
            <a:pPr marL="285750" indent="-285750">
              <a:buFont typeface="Arial" panose="020B0604020202020204" pitchFamily="34" charset="0"/>
              <a:buChar char="•"/>
            </a:pPr>
            <a:r>
              <a:rPr lang="en-IN" dirty="0">
                <a:solidFill>
                  <a:schemeClr val="accent2">
                    <a:lumMod val="75000"/>
                  </a:schemeClr>
                </a:solidFill>
              </a:rPr>
              <a:t>Count of user</a:t>
            </a:r>
          </a:p>
          <a:p>
            <a:pPr marL="285750" indent="-285750">
              <a:buFont typeface="Arial" panose="020B0604020202020204" pitchFamily="34" charset="0"/>
              <a:buChar char="•"/>
            </a:pPr>
            <a:r>
              <a:rPr lang="en-IN" dirty="0">
                <a:solidFill>
                  <a:schemeClr val="accent2">
                    <a:lumMod val="75000"/>
                  </a:schemeClr>
                </a:solidFill>
              </a:rPr>
              <a:t>Average Number of App Installed</a:t>
            </a:r>
          </a:p>
          <a:p>
            <a:pPr marL="285750" indent="-285750">
              <a:buFont typeface="Arial" panose="020B0604020202020204" pitchFamily="34" charset="0"/>
              <a:buChar char="•"/>
            </a:pPr>
            <a:r>
              <a:rPr lang="en-IN" dirty="0">
                <a:solidFill>
                  <a:schemeClr val="accent2">
                    <a:lumMod val="75000"/>
                  </a:schemeClr>
                </a:solidFill>
              </a:rPr>
              <a:t>Average App Usage Time(Min/Day)</a:t>
            </a:r>
          </a:p>
        </p:txBody>
      </p:sp>
    </p:spTree>
    <p:extLst>
      <p:ext uri="{BB962C8B-B14F-4D97-AF65-F5344CB8AC3E}">
        <p14:creationId xmlns:p14="http://schemas.microsoft.com/office/powerpoint/2010/main" val="76811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BB44-10DE-9667-559F-6ACF6566485C}"/>
              </a:ext>
            </a:extLst>
          </p:cNvPr>
          <p:cNvSpPr>
            <a:spLocks noGrp="1"/>
          </p:cNvSpPr>
          <p:nvPr>
            <p:ph type="ctrTitle"/>
          </p:nvPr>
        </p:nvSpPr>
        <p:spPr>
          <a:xfrm>
            <a:off x="1524000" y="286621"/>
            <a:ext cx="9144000" cy="932579"/>
          </a:xfrm>
        </p:spPr>
        <p:txBody>
          <a:bodyPr/>
          <a:lstStyle/>
          <a:p>
            <a:r>
              <a:rPr lang="en-IN" b="1" dirty="0">
                <a:ln w="22225">
                  <a:solidFill>
                    <a:schemeClr val="accent2"/>
                  </a:solidFill>
                  <a:prstDash val="solid"/>
                </a:ln>
                <a:solidFill>
                  <a:schemeClr val="accent2">
                    <a:lumMod val="40000"/>
                    <a:lumOff val="60000"/>
                  </a:schemeClr>
                </a:solidFill>
              </a:rPr>
              <a:t>Slicers</a:t>
            </a:r>
          </a:p>
        </p:txBody>
      </p:sp>
      <p:sp>
        <p:nvSpPr>
          <p:cNvPr id="3" name="Subtitle 2">
            <a:extLst>
              <a:ext uri="{FF2B5EF4-FFF2-40B4-BE49-F238E27FC236}">
                <a16:creationId xmlns:a16="http://schemas.microsoft.com/office/drawing/2014/main" id="{1F7FE4FF-1967-205B-0C9F-E993918854B2}"/>
              </a:ext>
            </a:extLst>
          </p:cNvPr>
          <p:cNvSpPr>
            <a:spLocks noGrp="1"/>
          </p:cNvSpPr>
          <p:nvPr>
            <p:ph type="subTitle" idx="1"/>
          </p:nvPr>
        </p:nvSpPr>
        <p:spPr>
          <a:xfrm>
            <a:off x="393289" y="1219201"/>
            <a:ext cx="11464413" cy="3805084"/>
          </a:xfrm>
        </p:spPr>
        <p:txBody>
          <a:bodyPr>
            <a:normAutofit fontScale="55000" lnSpcReduction="20000"/>
          </a:bodyPr>
          <a:lstStyle/>
          <a:p>
            <a:r>
              <a:rPr lang="en-US" sz="2900" b="1" dirty="0">
                <a:solidFill>
                  <a:schemeClr val="accent2">
                    <a:lumMod val="75000"/>
                  </a:schemeClr>
                </a:solidFill>
              </a:rPr>
              <a:t>Slicers</a:t>
            </a:r>
            <a:r>
              <a:rPr lang="en-US" sz="2900" dirty="0">
                <a:solidFill>
                  <a:schemeClr val="accent2">
                    <a:lumMod val="75000"/>
                  </a:schemeClr>
                </a:solidFill>
              </a:rPr>
              <a:t> in </a:t>
            </a:r>
            <a:r>
              <a:rPr lang="en-US" sz="2900" b="1" dirty="0">
                <a:solidFill>
                  <a:schemeClr val="accent2">
                    <a:lumMod val="75000"/>
                  </a:schemeClr>
                </a:solidFill>
              </a:rPr>
              <a:t>Power BI dashboards</a:t>
            </a:r>
            <a:r>
              <a:rPr lang="en-US" sz="2900" dirty="0">
                <a:solidFill>
                  <a:schemeClr val="accent2">
                    <a:lumMod val="75000"/>
                  </a:schemeClr>
                </a:solidFill>
              </a:rPr>
              <a:t> are a type of visual filter used to refine data and allow users to interactively slice and filter the displayed information. Slicers enhance the interactivity and usability of dashboards by enabling dynamic filtering based on specific dimensions or attributes.</a:t>
            </a:r>
          </a:p>
          <a:p>
            <a:r>
              <a:rPr lang="en-US" sz="2900" b="1" dirty="0">
                <a:solidFill>
                  <a:schemeClr val="accent2">
                    <a:lumMod val="75000"/>
                  </a:schemeClr>
                </a:solidFill>
              </a:rPr>
              <a:t>Key Features of Slicers:</a:t>
            </a:r>
          </a:p>
          <a:p>
            <a:pPr>
              <a:buFont typeface="+mj-lt"/>
              <a:buAutoNum type="arabicPeriod"/>
            </a:pPr>
            <a:r>
              <a:rPr lang="en-US" sz="2900" b="1" dirty="0">
                <a:solidFill>
                  <a:schemeClr val="accent2">
                    <a:lumMod val="75000"/>
                  </a:schemeClr>
                </a:solidFill>
              </a:rPr>
              <a:t>Interactive Filtering</a:t>
            </a:r>
            <a:r>
              <a:rPr lang="en-US" sz="2900" dirty="0">
                <a:solidFill>
                  <a:schemeClr val="accent2">
                    <a:lumMod val="75000"/>
                  </a:schemeClr>
                </a:solidFill>
              </a:rPr>
              <a:t>: Slicers allow users to filter dashboard visuals by selecting one or more values from a list.</a:t>
            </a:r>
          </a:p>
          <a:p>
            <a:pPr>
              <a:buFont typeface="+mj-lt"/>
              <a:buAutoNum type="arabicPeriod"/>
            </a:pPr>
            <a:r>
              <a:rPr lang="en-US" sz="2900" b="1" dirty="0">
                <a:solidFill>
                  <a:schemeClr val="accent2">
                    <a:lumMod val="75000"/>
                  </a:schemeClr>
                </a:solidFill>
              </a:rPr>
              <a:t>Visual Representation</a:t>
            </a:r>
            <a:r>
              <a:rPr lang="en-US" sz="2900" dirty="0">
                <a:solidFill>
                  <a:schemeClr val="accent2">
                    <a:lumMod val="75000"/>
                  </a:schemeClr>
                </a:solidFill>
              </a:rPr>
              <a:t>: Display as drop-down menus, checkboxes, or tiles for a user-friendly experience.</a:t>
            </a:r>
          </a:p>
          <a:p>
            <a:pPr>
              <a:buFont typeface="+mj-lt"/>
              <a:buAutoNum type="arabicPeriod"/>
            </a:pPr>
            <a:r>
              <a:rPr lang="en-US" sz="2900" b="1" dirty="0">
                <a:solidFill>
                  <a:schemeClr val="accent2">
                    <a:lumMod val="75000"/>
                  </a:schemeClr>
                </a:solidFill>
              </a:rPr>
              <a:t>Cross-Filtering</a:t>
            </a:r>
            <a:r>
              <a:rPr lang="en-US" sz="2900" dirty="0">
                <a:solidFill>
                  <a:schemeClr val="accent2">
                    <a:lumMod val="75000"/>
                  </a:schemeClr>
                </a:solidFill>
              </a:rPr>
              <a:t>: When used, slicers automatically update related charts, tables, and other visuals on the dashboard.</a:t>
            </a:r>
          </a:p>
          <a:p>
            <a:pPr>
              <a:buFont typeface="+mj-lt"/>
              <a:buAutoNum type="arabicPeriod"/>
            </a:pPr>
            <a:r>
              <a:rPr lang="en-US" sz="2900" b="1" dirty="0">
                <a:solidFill>
                  <a:schemeClr val="accent2">
                    <a:lumMod val="75000"/>
                  </a:schemeClr>
                </a:solidFill>
              </a:rPr>
              <a:t>Hierarchical Slicing</a:t>
            </a:r>
            <a:r>
              <a:rPr lang="en-US" sz="2900" dirty="0">
                <a:solidFill>
                  <a:schemeClr val="accent2">
                    <a:lumMod val="75000"/>
                  </a:schemeClr>
                </a:solidFill>
              </a:rPr>
              <a:t>: For data with parent-child relationships, slicers can drill down into subcategories.</a:t>
            </a:r>
          </a:p>
          <a:p>
            <a:r>
              <a:rPr lang="en-US" sz="2900" b="1" dirty="0">
                <a:solidFill>
                  <a:schemeClr val="accent2">
                    <a:lumMod val="75000"/>
                  </a:schemeClr>
                </a:solidFill>
              </a:rPr>
              <a:t>Types of Slicers in Power BI:</a:t>
            </a:r>
          </a:p>
          <a:p>
            <a:pPr>
              <a:buFont typeface="+mj-lt"/>
              <a:buAutoNum type="arabicPeriod"/>
            </a:pPr>
            <a:r>
              <a:rPr lang="en-US" sz="2900" b="1" dirty="0">
                <a:solidFill>
                  <a:schemeClr val="accent2">
                    <a:lumMod val="75000"/>
                  </a:schemeClr>
                </a:solidFill>
              </a:rPr>
              <a:t>Category Slicer</a:t>
            </a:r>
            <a:r>
              <a:rPr lang="en-US" sz="2900" dirty="0">
                <a:solidFill>
                  <a:schemeClr val="accent2">
                    <a:lumMod val="75000"/>
                  </a:schemeClr>
                </a:solidFill>
              </a:rPr>
              <a:t>: Filters data by categories such as product type, region, or demographic.</a:t>
            </a:r>
          </a:p>
          <a:p>
            <a:pPr>
              <a:buFont typeface="+mj-lt"/>
              <a:buAutoNum type="arabicPeriod"/>
            </a:pPr>
            <a:r>
              <a:rPr lang="en-US" sz="2900" b="1" dirty="0">
                <a:solidFill>
                  <a:schemeClr val="accent2">
                    <a:lumMod val="75000"/>
                  </a:schemeClr>
                </a:solidFill>
              </a:rPr>
              <a:t>Date Slicer</a:t>
            </a:r>
            <a:r>
              <a:rPr lang="en-US" sz="2900" dirty="0">
                <a:solidFill>
                  <a:schemeClr val="accent2">
                    <a:lumMod val="75000"/>
                  </a:schemeClr>
                </a:solidFill>
              </a:rPr>
              <a:t>: Filters by date range using sliders or specific date selections.</a:t>
            </a:r>
          </a:p>
          <a:p>
            <a:pPr>
              <a:buFont typeface="+mj-lt"/>
              <a:buAutoNum type="arabicPeriod"/>
            </a:pPr>
            <a:r>
              <a:rPr lang="en-US" sz="2900" b="1" dirty="0">
                <a:solidFill>
                  <a:schemeClr val="accent2">
                    <a:lumMod val="75000"/>
                  </a:schemeClr>
                </a:solidFill>
              </a:rPr>
              <a:t>Numeric Slicer</a:t>
            </a:r>
            <a:r>
              <a:rPr lang="en-US" sz="2900" dirty="0">
                <a:solidFill>
                  <a:schemeClr val="accent2">
                    <a:lumMod val="75000"/>
                  </a:schemeClr>
                </a:solidFill>
              </a:rPr>
              <a:t>: Filters using number ranges with adjustable sliders.</a:t>
            </a:r>
          </a:p>
          <a:p>
            <a:pPr>
              <a:buFont typeface="+mj-lt"/>
              <a:buAutoNum type="arabicPeriod"/>
            </a:pPr>
            <a:r>
              <a:rPr lang="en-US" sz="2900" b="1" dirty="0">
                <a:solidFill>
                  <a:schemeClr val="accent2">
                    <a:lumMod val="75000"/>
                  </a:schemeClr>
                </a:solidFill>
              </a:rPr>
              <a:t>Hierarchical Slicer</a:t>
            </a:r>
            <a:r>
              <a:rPr lang="en-US" sz="2900" dirty="0">
                <a:solidFill>
                  <a:schemeClr val="accent2">
                    <a:lumMod val="75000"/>
                  </a:schemeClr>
                </a:solidFill>
              </a:rPr>
              <a:t>: Supports nested filters (e.g., Country &gt; State &gt; City)</a:t>
            </a:r>
          </a:p>
          <a:p>
            <a:endParaRPr lang="en-IN" dirty="0"/>
          </a:p>
        </p:txBody>
      </p:sp>
      <p:pic>
        <p:nvPicPr>
          <p:cNvPr id="5" name="Picture 4">
            <a:extLst>
              <a:ext uri="{FF2B5EF4-FFF2-40B4-BE49-F238E27FC236}">
                <a16:creationId xmlns:a16="http://schemas.microsoft.com/office/drawing/2014/main" id="{35021E54-E5F7-9129-8E0E-1DB8077FB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98" y="5075745"/>
            <a:ext cx="10421804" cy="1495634"/>
          </a:xfrm>
          <a:prstGeom prst="rect">
            <a:avLst/>
          </a:prstGeom>
        </p:spPr>
      </p:pic>
    </p:spTree>
    <p:extLst>
      <p:ext uri="{BB962C8B-B14F-4D97-AF65-F5344CB8AC3E}">
        <p14:creationId xmlns:p14="http://schemas.microsoft.com/office/powerpoint/2010/main" val="76655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34B5-822F-BC93-8E72-2779BD15DAF0}"/>
              </a:ext>
            </a:extLst>
          </p:cNvPr>
          <p:cNvSpPr>
            <a:spLocks noGrp="1"/>
          </p:cNvSpPr>
          <p:nvPr>
            <p:ph type="ctrTitle"/>
          </p:nvPr>
        </p:nvSpPr>
        <p:spPr>
          <a:xfrm>
            <a:off x="1524000" y="0"/>
            <a:ext cx="9144000" cy="922747"/>
          </a:xfrm>
        </p:spPr>
        <p:txBody>
          <a:bodyPr/>
          <a:lstStyle/>
          <a:p>
            <a:r>
              <a:rPr lang="en-IN" b="1" dirty="0">
                <a:ln w="22225">
                  <a:solidFill>
                    <a:schemeClr val="accent2"/>
                  </a:solidFill>
                  <a:prstDash val="solid"/>
                </a:ln>
                <a:solidFill>
                  <a:schemeClr val="accent2">
                    <a:lumMod val="40000"/>
                    <a:lumOff val="60000"/>
                  </a:schemeClr>
                </a:solidFill>
              </a:rPr>
              <a:t>Buttons in Power BI</a:t>
            </a:r>
          </a:p>
        </p:txBody>
      </p:sp>
      <p:sp>
        <p:nvSpPr>
          <p:cNvPr id="3" name="Subtitle 2">
            <a:extLst>
              <a:ext uri="{FF2B5EF4-FFF2-40B4-BE49-F238E27FC236}">
                <a16:creationId xmlns:a16="http://schemas.microsoft.com/office/drawing/2014/main" id="{8DA5854D-85E9-04C1-52B3-76CF65A5189C}"/>
              </a:ext>
            </a:extLst>
          </p:cNvPr>
          <p:cNvSpPr>
            <a:spLocks noGrp="1"/>
          </p:cNvSpPr>
          <p:nvPr>
            <p:ph type="subTitle" idx="1"/>
          </p:nvPr>
        </p:nvSpPr>
        <p:spPr>
          <a:xfrm>
            <a:off x="245806" y="922747"/>
            <a:ext cx="9448800" cy="5301072"/>
          </a:xfrm>
        </p:spPr>
        <p:txBody>
          <a:bodyPr>
            <a:normAutofit fontScale="85000" lnSpcReduction="10000"/>
          </a:bodyPr>
          <a:lstStyle/>
          <a:p>
            <a:r>
              <a:rPr lang="en-US" b="1" dirty="0">
                <a:solidFill>
                  <a:schemeClr val="accent2">
                    <a:lumMod val="75000"/>
                  </a:schemeClr>
                </a:solidFill>
              </a:rPr>
              <a:t>Buttons</a:t>
            </a:r>
            <a:r>
              <a:rPr lang="en-US" dirty="0">
                <a:solidFill>
                  <a:schemeClr val="accent2">
                    <a:lumMod val="75000"/>
                  </a:schemeClr>
                </a:solidFill>
              </a:rPr>
              <a:t> in </a:t>
            </a:r>
            <a:r>
              <a:rPr lang="en-US" b="1" dirty="0">
                <a:solidFill>
                  <a:schemeClr val="accent2">
                    <a:lumMod val="75000"/>
                  </a:schemeClr>
                </a:solidFill>
              </a:rPr>
              <a:t>Power BI</a:t>
            </a:r>
            <a:r>
              <a:rPr lang="en-US" dirty="0">
                <a:solidFill>
                  <a:schemeClr val="accent2">
                    <a:lumMod val="75000"/>
                  </a:schemeClr>
                </a:solidFill>
              </a:rPr>
              <a:t> are interactive elements used to enhance dashboard navigation, trigger actions, or create a more engaging user experience. Buttons allow users to interact with reports dynamically without needing external menu navigation.</a:t>
            </a:r>
          </a:p>
          <a:p>
            <a:r>
              <a:rPr lang="en-US" b="1" dirty="0">
                <a:solidFill>
                  <a:schemeClr val="accent2">
                    <a:lumMod val="75000"/>
                  </a:schemeClr>
                </a:solidFill>
              </a:rPr>
              <a:t>Types of Buttons in Power BI</a:t>
            </a:r>
          </a:p>
          <a:p>
            <a:pPr>
              <a:buFont typeface="+mj-lt"/>
              <a:buAutoNum type="arabicPeriod"/>
            </a:pPr>
            <a:r>
              <a:rPr lang="en-US" b="1" dirty="0">
                <a:solidFill>
                  <a:schemeClr val="accent2">
                    <a:lumMod val="75000"/>
                  </a:schemeClr>
                </a:solidFill>
              </a:rPr>
              <a:t>Predefined Buttons</a:t>
            </a:r>
            <a:r>
              <a:rPr lang="en-US" dirty="0">
                <a:solidFill>
                  <a:schemeClr val="accent2">
                    <a:lumMod val="75000"/>
                  </a:schemeClr>
                </a:solidFill>
              </a:rPr>
              <a:t>: Available in the Power BI ribbon with commonly used options (e.g., Back, Reset).</a:t>
            </a:r>
          </a:p>
          <a:p>
            <a:pPr>
              <a:buFont typeface="+mj-lt"/>
              <a:buAutoNum type="arabicPeriod"/>
            </a:pPr>
            <a:r>
              <a:rPr lang="en-US" b="1" dirty="0">
                <a:solidFill>
                  <a:schemeClr val="accent2">
                    <a:lumMod val="75000"/>
                  </a:schemeClr>
                </a:solidFill>
              </a:rPr>
              <a:t>Custom Buttons</a:t>
            </a:r>
            <a:r>
              <a:rPr lang="en-US" dirty="0">
                <a:solidFill>
                  <a:schemeClr val="accent2">
                    <a:lumMod val="75000"/>
                  </a:schemeClr>
                </a:solidFill>
              </a:rPr>
              <a:t>: Designed with icons, images, or shapes tailored to specific actions or themes.</a:t>
            </a:r>
          </a:p>
          <a:p>
            <a:r>
              <a:rPr lang="en-US" b="1" dirty="0">
                <a:solidFill>
                  <a:schemeClr val="accent2">
                    <a:lumMod val="75000"/>
                  </a:schemeClr>
                </a:solidFill>
              </a:rPr>
              <a:t>Common Actions for Buttons</a:t>
            </a:r>
          </a:p>
          <a:p>
            <a:pPr>
              <a:buFont typeface="+mj-lt"/>
              <a:buAutoNum type="arabicPeriod"/>
            </a:pPr>
            <a:r>
              <a:rPr lang="en-US" b="1" dirty="0">
                <a:solidFill>
                  <a:schemeClr val="accent2">
                    <a:lumMod val="75000"/>
                  </a:schemeClr>
                </a:solidFill>
              </a:rPr>
              <a:t>Page Navigation</a:t>
            </a:r>
            <a:r>
              <a:rPr lang="en-US" dirty="0">
                <a:solidFill>
                  <a:schemeClr val="accent2">
                    <a:lumMod val="75000"/>
                  </a:schemeClr>
                </a:solidFill>
              </a:rPr>
              <a:t>: Redirect users to different report pages within the same Power BI file.</a:t>
            </a:r>
          </a:p>
          <a:p>
            <a:pPr>
              <a:buFont typeface="+mj-lt"/>
              <a:buAutoNum type="arabicPeriod"/>
            </a:pPr>
            <a:r>
              <a:rPr lang="en-US" b="1" dirty="0">
                <a:solidFill>
                  <a:schemeClr val="accent2">
                    <a:lumMod val="75000"/>
                  </a:schemeClr>
                </a:solidFill>
              </a:rPr>
              <a:t>Back/Reset Navigation</a:t>
            </a:r>
            <a:r>
              <a:rPr lang="en-US" dirty="0">
                <a:solidFill>
                  <a:schemeClr val="accent2">
                    <a:lumMod val="75000"/>
                  </a:schemeClr>
                </a:solidFill>
              </a:rPr>
              <a:t>: Navigate back to the previous page or reset slicer and filter settings.</a:t>
            </a:r>
          </a:p>
          <a:p>
            <a:pPr>
              <a:buFont typeface="+mj-lt"/>
              <a:buAutoNum type="arabicPeriod"/>
            </a:pPr>
            <a:r>
              <a:rPr lang="en-US" b="1" dirty="0">
                <a:solidFill>
                  <a:schemeClr val="accent2">
                    <a:lumMod val="75000"/>
                  </a:schemeClr>
                </a:solidFill>
              </a:rPr>
              <a:t>Bookmark Activation</a:t>
            </a:r>
            <a:r>
              <a:rPr lang="en-US" dirty="0">
                <a:solidFill>
                  <a:schemeClr val="accent2">
                    <a:lumMod val="75000"/>
                  </a:schemeClr>
                </a:solidFill>
              </a:rPr>
              <a:t>: Trigger predefined bookmarks for specific data views or layouts.</a:t>
            </a:r>
          </a:p>
          <a:p>
            <a:pPr>
              <a:buFont typeface="+mj-lt"/>
              <a:buAutoNum type="arabicPeriod"/>
            </a:pPr>
            <a:r>
              <a:rPr lang="en-US" b="1" dirty="0" err="1">
                <a:solidFill>
                  <a:schemeClr val="accent2">
                    <a:lumMod val="75000"/>
                  </a:schemeClr>
                </a:solidFill>
              </a:rPr>
              <a:t>Drillthrough</a:t>
            </a:r>
            <a:r>
              <a:rPr lang="en-US" b="1" dirty="0">
                <a:solidFill>
                  <a:schemeClr val="accent2">
                    <a:lumMod val="75000"/>
                  </a:schemeClr>
                </a:solidFill>
              </a:rPr>
              <a:t> Activation</a:t>
            </a:r>
            <a:r>
              <a:rPr lang="en-US" dirty="0">
                <a:solidFill>
                  <a:schemeClr val="accent2">
                    <a:lumMod val="75000"/>
                  </a:schemeClr>
                </a:solidFill>
              </a:rPr>
              <a:t>: Guide users to a detailed analysis page based on a selected category or metric.</a:t>
            </a:r>
          </a:p>
          <a:p>
            <a:pPr>
              <a:buFont typeface="+mj-lt"/>
              <a:buAutoNum type="arabicPeriod"/>
            </a:pPr>
            <a:r>
              <a:rPr lang="en-US" b="1" dirty="0">
                <a:solidFill>
                  <a:schemeClr val="accent2">
                    <a:lumMod val="75000"/>
                  </a:schemeClr>
                </a:solidFill>
              </a:rPr>
              <a:t>URL Redirect</a:t>
            </a:r>
            <a:r>
              <a:rPr lang="en-US" dirty="0">
                <a:solidFill>
                  <a:schemeClr val="accent2">
                    <a:lumMod val="75000"/>
                  </a:schemeClr>
                </a:solidFill>
              </a:rPr>
              <a:t>: Open an external web page or a resource outside Power BI.</a:t>
            </a:r>
          </a:p>
          <a:p>
            <a:pPr>
              <a:buFont typeface="+mj-lt"/>
              <a:buAutoNum type="arabicPeriod"/>
            </a:pPr>
            <a:endParaRPr lang="en-US" dirty="0"/>
          </a:p>
          <a:p>
            <a:endParaRPr lang="en-IN" dirty="0"/>
          </a:p>
        </p:txBody>
      </p:sp>
      <p:pic>
        <p:nvPicPr>
          <p:cNvPr id="26" name="Picture 25">
            <a:extLst>
              <a:ext uri="{FF2B5EF4-FFF2-40B4-BE49-F238E27FC236}">
                <a16:creationId xmlns:a16="http://schemas.microsoft.com/office/drawing/2014/main" id="{F56BA7DA-99ED-641A-1629-68CE77AC9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1604" y="3042025"/>
            <a:ext cx="1552792" cy="3181794"/>
          </a:xfrm>
          <a:prstGeom prst="rect">
            <a:avLst/>
          </a:prstGeom>
        </p:spPr>
      </p:pic>
    </p:spTree>
    <p:extLst>
      <p:ext uri="{BB962C8B-B14F-4D97-AF65-F5344CB8AC3E}">
        <p14:creationId xmlns:p14="http://schemas.microsoft.com/office/powerpoint/2010/main" val="358872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FCB9-11E3-1A4F-09DB-CF69DE2B6D94}"/>
              </a:ext>
            </a:extLst>
          </p:cNvPr>
          <p:cNvSpPr>
            <a:spLocks noGrp="1"/>
          </p:cNvSpPr>
          <p:nvPr>
            <p:ph type="ctrTitle"/>
          </p:nvPr>
        </p:nvSpPr>
        <p:spPr>
          <a:xfrm>
            <a:off x="1524000" y="0"/>
            <a:ext cx="9144000" cy="912914"/>
          </a:xfrm>
        </p:spPr>
        <p:txBody>
          <a:bodyPr>
            <a:normAutofit fontScale="90000"/>
          </a:bodyPr>
          <a:lstStyle/>
          <a:p>
            <a:r>
              <a:rPr lang="en-IN" b="1" dirty="0">
                <a:ln w="22225">
                  <a:solidFill>
                    <a:schemeClr val="accent2"/>
                  </a:solidFill>
                  <a:prstDash val="solid"/>
                </a:ln>
                <a:solidFill>
                  <a:schemeClr val="accent2">
                    <a:lumMod val="40000"/>
                    <a:lumOff val="60000"/>
                  </a:schemeClr>
                </a:solidFill>
              </a:rPr>
              <a:t>Visualisations in Power BI</a:t>
            </a:r>
          </a:p>
        </p:txBody>
      </p:sp>
      <p:sp>
        <p:nvSpPr>
          <p:cNvPr id="3" name="Subtitle 2">
            <a:extLst>
              <a:ext uri="{FF2B5EF4-FFF2-40B4-BE49-F238E27FC236}">
                <a16:creationId xmlns:a16="http://schemas.microsoft.com/office/drawing/2014/main" id="{B305A815-4B8C-6858-D321-B1BBC33111F2}"/>
              </a:ext>
            </a:extLst>
          </p:cNvPr>
          <p:cNvSpPr>
            <a:spLocks noGrp="1"/>
          </p:cNvSpPr>
          <p:nvPr>
            <p:ph type="subTitle" idx="1"/>
          </p:nvPr>
        </p:nvSpPr>
        <p:spPr>
          <a:xfrm>
            <a:off x="1455174" y="1065315"/>
            <a:ext cx="9144000" cy="1655762"/>
          </a:xfrm>
        </p:spPr>
        <p:txBody>
          <a:bodyPr/>
          <a:lstStyle/>
          <a:p>
            <a:r>
              <a:rPr lang="en-US" b="1" dirty="0">
                <a:solidFill>
                  <a:schemeClr val="accent2">
                    <a:lumMod val="75000"/>
                  </a:schemeClr>
                </a:solidFill>
              </a:rPr>
              <a:t>Visuals</a:t>
            </a:r>
            <a:r>
              <a:rPr lang="en-US" dirty="0">
                <a:solidFill>
                  <a:schemeClr val="accent2">
                    <a:lumMod val="75000"/>
                  </a:schemeClr>
                </a:solidFill>
              </a:rPr>
              <a:t> in </a:t>
            </a:r>
            <a:r>
              <a:rPr lang="en-US" b="1" dirty="0">
                <a:solidFill>
                  <a:schemeClr val="accent2">
                    <a:lumMod val="75000"/>
                  </a:schemeClr>
                </a:solidFill>
              </a:rPr>
              <a:t>Power BI</a:t>
            </a:r>
            <a:r>
              <a:rPr lang="en-US" dirty="0">
                <a:solidFill>
                  <a:schemeClr val="accent2">
                    <a:lumMod val="75000"/>
                  </a:schemeClr>
                </a:solidFill>
              </a:rPr>
              <a:t> are graphical representations of data that help convey insights, trends, and patterns effectively. They are the core of Power BI dashboards and reports, enabling users to interpret complex data simply and interactively.</a:t>
            </a:r>
          </a:p>
          <a:p>
            <a:endParaRPr lang="en-IN" dirty="0"/>
          </a:p>
        </p:txBody>
      </p:sp>
      <p:pic>
        <p:nvPicPr>
          <p:cNvPr id="5" name="Picture 4">
            <a:extLst>
              <a:ext uri="{FF2B5EF4-FFF2-40B4-BE49-F238E27FC236}">
                <a16:creationId xmlns:a16="http://schemas.microsoft.com/office/drawing/2014/main" id="{DE866BF2-DA78-5724-C756-B1905222D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506680"/>
            <a:ext cx="8298425" cy="4211446"/>
          </a:xfrm>
          <a:prstGeom prst="rect">
            <a:avLst/>
          </a:prstGeom>
        </p:spPr>
      </p:pic>
    </p:spTree>
    <p:extLst>
      <p:ext uri="{BB962C8B-B14F-4D97-AF65-F5344CB8AC3E}">
        <p14:creationId xmlns:p14="http://schemas.microsoft.com/office/powerpoint/2010/main" val="33959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EF7640-148C-ED17-482D-8B9A64D03832}"/>
              </a:ext>
            </a:extLst>
          </p:cNvPr>
          <p:cNvSpPr>
            <a:spLocks noGrp="1"/>
          </p:cNvSpPr>
          <p:nvPr>
            <p:ph type="subTitle" idx="1"/>
          </p:nvPr>
        </p:nvSpPr>
        <p:spPr>
          <a:xfrm>
            <a:off x="884902" y="406555"/>
            <a:ext cx="10471355" cy="2248156"/>
          </a:xfrm>
        </p:spPr>
        <p:txBody>
          <a:bodyPr>
            <a:normAutofit fontScale="85000" lnSpcReduction="10000"/>
          </a:bodyPr>
          <a:lstStyle/>
          <a:p>
            <a:pPr>
              <a:buFont typeface="Arial" panose="020B0604020202020204" pitchFamily="34" charset="0"/>
              <a:buChar char="•"/>
            </a:pPr>
            <a:r>
              <a:rPr lang="en-US" b="1" dirty="0">
                <a:solidFill>
                  <a:schemeClr val="accent2">
                    <a:lumMod val="75000"/>
                  </a:schemeClr>
                </a:solidFill>
              </a:rPr>
              <a:t>Doughnut Chart</a:t>
            </a:r>
            <a:r>
              <a:rPr lang="en-US" dirty="0">
                <a:solidFill>
                  <a:schemeClr val="accent2">
                    <a:lumMod val="75000"/>
                  </a:schemeClr>
                </a:solidFill>
              </a:rPr>
              <a:t>: Great for proportions but not ideal for precise comparisons. Use sparingly with 3–5 categories.</a:t>
            </a:r>
          </a:p>
          <a:p>
            <a:pPr>
              <a:buFont typeface="Arial" panose="020B0604020202020204" pitchFamily="34" charset="0"/>
              <a:buChar char="•"/>
            </a:pPr>
            <a:r>
              <a:rPr lang="en-US" b="1" dirty="0">
                <a:solidFill>
                  <a:schemeClr val="accent2">
                    <a:lumMod val="75000"/>
                  </a:schemeClr>
                </a:solidFill>
              </a:rPr>
              <a:t>Bar Chart</a:t>
            </a:r>
            <a:r>
              <a:rPr lang="en-US" dirty="0">
                <a:solidFill>
                  <a:schemeClr val="accent2">
                    <a:lumMod val="75000"/>
                  </a:schemeClr>
                </a:solidFill>
              </a:rPr>
              <a:t>: Best for clear comparisons of discrete values and easily accommodates a larger dataset.</a:t>
            </a:r>
          </a:p>
          <a:p>
            <a:pPr>
              <a:buFont typeface="Arial" panose="020B0604020202020204" pitchFamily="34" charset="0"/>
              <a:buChar char="•"/>
            </a:pPr>
            <a:r>
              <a:rPr lang="en-US" b="1" dirty="0">
                <a:solidFill>
                  <a:schemeClr val="accent2">
                    <a:lumMod val="75000"/>
                  </a:schemeClr>
                </a:solidFill>
              </a:rPr>
              <a:t>Area Chart</a:t>
            </a:r>
            <a:r>
              <a:rPr lang="en-US" dirty="0">
                <a:solidFill>
                  <a:schemeClr val="accent2">
                    <a:lumMod val="75000"/>
                  </a:schemeClr>
                </a:solidFill>
              </a:rPr>
              <a:t>: Ideal for showing trends or emphasizing the volume of changes over time. Not suited for precise value comparisons.</a:t>
            </a:r>
          </a:p>
          <a:p>
            <a:r>
              <a:rPr lang="en-US" dirty="0">
                <a:solidFill>
                  <a:schemeClr val="accent2">
                    <a:lumMod val="75000"/>
                  </a:schemeClr>
                </a:solidFill>
              </a:rPr>
              <a:t>These chart types offer flexibility for representing different kinds of data, depending on the audience and the key insights you want to highlight.</a:t>
            </a:r>
          </a:p>
          <a:p>
            <a:endParaRPr lang="en-IN" dirty="0"/>
          </a:p>
        </p:txBody>
      </p:sp>
      <p:pic>
        <p:nvPicPr>
          <p:cNvPr id="5" name="Picture 4">
            <a:extLst>
              <a:ext uri="{FF2B5EF4-FFF2-40B4-BE49-F238E27FC236}">
                <a16:creationId xmlns:a16="http://schemas.microsoft.com/office/drawing/2014/main" id="{1C529871-D4E8-E96B-224D-DC29CE981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149" y="2654711"/>
            <a:ext cx="9497961" cy="4203289"/>
          </a:xfrm>
          <a:prstGeom prst="rect">
            <a:avLst/>
          </a:prstGeom>
        </p:spPr>
      </p:pic>
    </p:spTree>
    <p:extLst>
      <p:ext uri="{BB962C8B-B14F-4D97-AF65-F5344CB8AC3E}">
        <p14:creationId xmlns:p14="http://schemas.microsoft.com/office/powerpoint/2010/main" val="324960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98A1-15FC-79A2-0586-BDA2C936CF5C}"/>
              </a:ext>
            </a:extLst>
          </p:cNvPr>
          <p:cNvSpPr>
            <a:spLocks noGrp="1"/>
          </p:cNvSpPr>
          <p:nvPr>
            <p:ph type="ctrTitle"/>
          </p:nvPr>
        </p:nvSpPr>
        <p:spPr/>
        <p:txBody>
          <a:bodyPr>
            <a:normAutofit/>
          </a:bodyPr>
          <a:lstStyle/>
          <a:p>
            <a:r>
              <a:rPr lang="en-IN" sz="72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403845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721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Code- B41_DA_025_Data Knights</vt:lpstr>
      <vt:lpstr>Introduction</vt:lpstr>
      <vt:lpstr>KPIs(Key Performance Indicators') </vt:lpstr>
      <vt:lpstr>Slicers</vt:lpstr>
      <vt:lpstr>Buttons in Power BI</vt:lpstr>
      <vt:lpstr>Visualisations in Power BI</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Tanmay Tripathi</dc:creator>
  <cp:lastModifiedBy>Tanmay Tripathi</cp:lastModifiedBy>
  <cp:revision>1</cp:revision>
  <dcterms:created xsi:type="dcterms:W3CDTF">2024-12-24T19:07:50Z</dcterms:created>
  <dcterms:modified xsi:type="dcterms:W3CDTF">2024-12-24T19:24:28Z</dcterms:modified>
</cp:coreProperties>
</file>