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9" r:id="rId2"/>
    <p:sldId id="304" r:id="rId3"/>
    <p:sldId id="306" r:id="rId4"/>
    <p:sldId id="293" r:id="rId5"/>
    <p:sldId id="294" r:id="rId6"/>
    <p:sldId id="301" r:id="rId7"/>
    <p:sldId id="295" r:id="rId8"/>
    <p:sldId id="353" r:id="rId9"/>
    <p:sldId id="354" r:id="rId10"/>
    <p:sldId id="355" r:id="rId11"/>
    <p:sldId id="356" r:id="rId12"/>
    <p:sldId id="357" r:id="rId13"/>
    <p:sldId id="358" r:id="rId14"/>
    <p:sldId id="309" r:id="rId15"/>
    <p:sldId id="324" r:id="rId16"/>
    <p:sldId id="323" r:id="rId17"/>
    <p:sldId id="322" r:id="rId18"/>
    <p:sldId id="310" r:id="rId19"/>
    <p:sldId id="326" r:id="rId20"/>
    <p:sldId id="359" r:id="rId21"/>
    <p:sldId id="327" r:id="rId22"/>
    <p:sldId id="320" r:id="rId23"/>
    <p:sldId id="321" r:id="rId24"/>
    <p:sldId id="331" r:id="rId25"/>
    <p:sldId id="348" r:id="rId26"/>
    <p:sldId id="333" r:id="rId27"/>
    <p:sldId id="347" r:id="rId28"/>
    <p:sldId id="360" r:id="rId29"/>
    <p:sldId id="334" r:id="rId30"/>
    <p:sldId id="335" r:id="rId31"/>
    <p:sldId id="336" r:id="rId32"/>
    <p:sldId id="342" r:id="rId33"/>
    <p:sldId id="343" r:id="rId34"/>
    <p:sldId id="344" r:id="rId35"/>
    <p:sldId id="345" r:id="rId36"/>
    <p:sldId id="337" r:id="rId37"/>
    <p:sldId id="361" r:id="rId38"/>
    <p:sldId id="33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98"/>
    <p:restoredTop sz="92296"/>
  </p:normalViewPr>
  <p:slideViewPr>
    <p:cSldViewPr snapToGrid="0" snapToObjects="1">
      <p:cViewPr>
        <p:scale>
          <a:sx n="100" d="100"/>
          <a:sy n="100" d="100"/>
        </p:scale>
        <p:origin x="16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357579-49B4-6E4E-B7B7-4999834DF69A}" type="datetimeFigureOut">
              <a:rPr lang="fr-FR" smtClean="0"/>
              <a:t>15/12/2017</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7D760-0634-EE4E-9082-70EB448EC0B7}" type="slidenum">
              <a:rPr lang="fr-FR" smtClean="0"/>
              <a:t>‹#›</a:t>
            </a:fld>
            <a:endParaRPr lang="fr-FR"/>
          </a:p>
        </p:txBody>
      </p:sp>
    </p:spTree>
    <p:extLst>
      <p:ext uri="{BB962C8B-B14F-4D97-AF65-F5344CB8AC3E}">
        <p14:creationId xmlns:p14="http://schemas.microsoft.com/office/powerpoint/2010/main" val="192489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207D760-0634-EE4E-9082-70EB448EC0B7}" type="slidenum">
              <a:rPr lang="fr-FR" smtClean="0"/>
              <a:t>1</a:t>
            </a:fld>
            <a:endParaRPr lang="fr-FR"/>
          </a:p>
        </p:txBody>
      </p:sp>
    </p:spTree>
    <p:extLst>
      <p:ext uri="{BB962C8B-B14F-4D97-AF65-F5344CB8AC3E}">
        <p14:creationId xmlns:p14="http://schemas.microsoft.com/office/powerpoint/2010/main" val="162651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207D760-0634-EE4E-9082-70EB448EC0B7}" type="slidenum">
              <a:rPr lang="fr-FR" smtClean="0"/>
              <a:t>14</a:t>
            </a:fld>
            <a:endParaRPr lang="fr-FR"/>
          </a:p>
        </p:txBody>
      </p:sp>
    </p:spTree>
    <p:extLst>
      <p:ext uri="{BB962C8B-B14F-4D97-AF65-F5344CB8AC3E}">
        <p14:creationId xmlns:p14="http://schemas.microsoft.com/office/powerpoint/2010/main" val="1591120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create a class </a:t>
            </a:r>
            <a:r>
              <a:rPr lang="en-US" dirty="0" err="1" smtClean="0"/>
              <a:t>SampleClass</a:t>
            </a:r>
            <a:r>
              <a:rPr lang="en-US" dirty="0" smtClean="0"/>
              <a:t> that has an extension. In the extension, let's have a private variable </a:t>
            </a:r>
            <a:r>
              <a:rPr lang="en-US" dirty="0" err="1" smtClean="0"/>
              <a:t>internalID</a:t>
            </a:r>
            <a:r>
              <a:rPr lang="en-US" dirty="0" smtClean="0"/>
              <a:t>.</a:t>
            </a:r>
          </a:p>
          <a:p>
            <a:endParaRPr lang="en-US" dirty="0" smtClean="0"/>
          </a:p>
          <a:p>
            <a:r>
              <a:rPr lang="en-US" dirty="0" smtClean="0"/>
              <a:t>Then, let's have a method </a:t>
            </a:r>
            <a:r>
              <a:rPr lang="en-US" dirty="0" err="1" smtClean="0"/>
              <a:t>getExternalID</a:t>
            </a:r>
            <a:r>
              <a:rPr lang="en-US" dirty="0" smtClean="0"/>
              <a:t> that returns the </a:t>
            </a:r>
            <a:r>
              <a:rPr lang="en-US" dirty="0" err="1" smtClean="0"/>
              <a:t>externalID</a:t>
            </a:r>
            <a:r>
              <a:rPr lang="en-US" dirty="0" smtClean="0"/>
              <a:t> after processing the </a:t>
            </a:r>
            <a:r>
              <a:rPr lang="en-US" dirty="0" err="1" smtClean="0"/>
              <a:t>internalID</a:t>
            </a:r>
            <a:r>
              <a:rPr lang="en-US" dirty="0" smtClean="0"/>
              <a:t>.</a:t>
            </a:r>
          </a:p>
          <a:p>
            <a:endParaRPr lang="fr-FR" dirty="0"/>
          </a:p>
        </p:txBody>
      </p:sp>
      <p:sp>
        <p:nvSpPr>
          <p:cNvPr id="4" name="Slide Number Placeholder 3"/>
          <p:cNvSpPr>
            <a:spLocks noGrp="1"/>
          </p:cNvSpPr>
          <p:nvPr>
            <p:ph type="sldNum" sz="quarter" idx="10"/>
          </p:nvPr>
        </p:nvSpPr>
        <p:spPr/>
        <p:txBody>
          <a:bodyPr/>
          <a:lstStyle/>
          <a:p>
            <a:fld id="{7207D760-0634-EE4E-9082-70EB448EC0B7}" type="slidenum">
              <a:rPr lang="fr-FR" smtClean="0"/>
              <a:t>26</a:t>
            </a:fld>
            <a:endParaRPr lang="fr-FR"/>
          </a:p>
        </p:txBody>
      </p:sp>
    </p:spTree>
    <p:extLst>
      <p:ext uri="{BB962C8B-B14F-4D97-AF65-F5344CB8AC3E}">
        <p14:creationId xmlns:p14="http://schemas.microsoft.com/office/powerpoint/2010/main" val="1122175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207D760-0634-EE4E-9082-70EB448EC0B7}" type="slidenum">
              <a:rPr lang="fr-FR" smtClean="0"/>
              <a:t>29</a:t>
            </a:fld>
            <a:endParaRPr lang="fr-FR"/>
          </a:p>
        </p:txBody>
      </p:sp>
    </p:spTree>
    <p:extLst>
      <p:ext uri="{BB962C8B-B14F-4D97-AF65-F5344CB8AC3E}">
        <p14:creationId xmlns:p14="http://schemas.microsoft.com/office/powerpoint/2010/main" val="1919332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207D760-0634-EE4E-9082-70EB448EC0B7}" type="slidenum">
              <a:rPr lang="fr-FR" smtClean="0"/>
              <a:t>38</a:t>
            </a:fld>
            <a:endParaRPr lang="fr-FR"/>
          </a:p>
        </p:txBody>
      </p:sp>
    </p:spTree>
    <p:extLst>
      <p:ext uri="{BB962C8B-B14F-4D97-AF65-F5344CB8AC3E}">
        <p14:creationId xmlns:p14="http://schemas.microsoft.com/office/powerpoint/2010/main" val="156393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Click to edit Master subtitle style</a:t>
            </a:r>
            <a:endParaRPr lang="fr-FR"/>
          </a:p>
        </p:txBody>
      </p:sp>
      <p:sp>
        <p:nvSpPr>
          <p:cNvPr id="4" name="Date Placeholder 3"/>
          <p:cNvSpPr>
            <a:spLocks noGrp="1"/>
          </p:cNvSpPr>
          <p:nvPr>
            <p:ph type="dt" sz="half" idx="10"/>
          </p:nvPr>
        </p:nvSpPr>
        <p:spPr/>
        <p:txBody>
          <a:bodyPr/>
          <a:lstStyle/>
          <a:p>
            <a:fld id="{F5FD2D77-57B3-B340-B09D-AD37691648F0}" type="datetime1">
              <a:rPr lang="fr-FR" smtClean="0"/>
              <a:t>15/12/2017</a:t>
            </a:fld>
            <a:endParaRPr lang="fr-FR"/>
          </a:p>
        </p:txBody>
      </p:sp>
      <p:sp>
        <p:nvSpPr>
          <p:cNvPr id="5" name="Footer Placeholder 4"/>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6" name="Slide Number Placeholder 5"/>
          <p:cNvSpPr>
            <a:spLocks noGrp="1"/>
          </p:cNvSpPr>
          <p:nvPr>
            <p:ph type="sldNum" sz="quarter" idx="12"/>
          </p:nvPr>
        </p:nvSpPr>
        <p:spPr/>
        <p:txBody>
          <a:bodyPr/>
          <a:lstStyle/>
          <a:p>
            <a:fld id="{CBC04342-568E-0745-ACA0-44ED4FF64443}" type="slidenum">
              <a:rPr lang="fr-FR" smtClean="0"/>
              <a:t>‹#›</a:t>
            </a:fld>
            <a:endParaRPr lang="fr-FR"/>
          </a:p>
        </p:txBody>
      </p:sp>
    </p:spTree>
    <p:extLst>
      <p:ext uri="{BB962C8B-B14F-4D97-AF65-F5344CB8AC3E}">
        <p14:creationId xmlns:p14="http://schemas.microsoft.com/office/powerpoint/2010/main" val="150191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Date Placeholder 3"/>
          <p:cNvSpPr>
            <a:spLocks noGrp="1"/>
          </p:cNvSpPr>
          <p:nvPr>
            <p:ph type="dt" sz="half" idx="10"/>
          </p:nvPr>
        </p:nvSpPr>
        <p:spPr/>
        <p:txBody>
          <a:bodyPr/>
          <a:lstStyle/>
          <a:p>
            <a:fld id="{A59834DF-3FD9-0A4D-AA09-233C5F338EEB}" type="datetime1">
              <a:rPr lang="fr-FR" smtClean="0"/>
              <a:t>15/12/2017</a:t>
            </a:fld>
            <a:endParaRPr lang="fr-FR"/>
          </a:p>
        </p:txBody>
      </p:sp>
      <p:sp>
        <p:nvSpPr>
          <p:cNvPr id="5" name="Footer Placeholder 4"/>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6" name="Slide Number Placeholder 5"/>
          <p:cNvSpPr>
            <a:spLocks noGrp="1"/>
          </p:cNvSpPr>
          <p:nvPr>
            <p:ph type="sldNum" sz="quarter" idx="12"/>
          </p:nvPr>
        </p:nvSpPr>
        <p:spPr/>
        <p:txBody>
          <a:bodyPr/>
          <a:lstStyle/>
          <a:p>
            <a:fld id="{CBC04342-568E-0745-ACA0-44ED4FF64443}" type="slidenum">
              <a:rPr lang="fr-FR" smtClean="0"/>
              <a:t>‹#›</a:t>
            </a:fld>
            <a:endParaRPr lang="fr-FR"/>
          </a:p>
        </p:txBody>
      </p:sp>
    </p:spTree>
    <p:extLst>
      <p:ext uri="{BB962C8B-B14F-4D97-AF65-F5344CB8AC3E}">
        <p14:creationId xmlns:p14="http://schemas.microsoft.com/office/powerpoint/2010/main" val="60444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Date Placeholder 3"/>
          <p:cNvSpPr>
            <a:spLocks noGrp="1"/>
          </p:cNvSpPr>
          <p:nvPr>
            <p:ph type="dt" sz="half" idx="10"/>
          </p:nvPr>
        </p:nvSpPr>
        <p:spPr/>
        <p:txBody>
          <a:bodyPr/>
          <a:lstStyle/>
          <a:p>
            <a:fld id="{DE9D806F-44F9-F544-B41A-72F98206AB09}" type="datetime1">
              <a:rPr lang="fr-FR" smtClean="0"/>
              <a:t>15/12/2017</a:t>
            </a:fld>
            <a:endParaRPr lang="fr-FR"/>
          </a:p>
        </p:txBody>
      </p:sp>
      <p:sp>
        <p:nvSpPr>
          <p:cNvPr id="5" name="Footer Placeholder 4"/>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6" name="Slide Number Placeholder 5"/>
          <p:cNvSpPr>
            <a:spLocks noGrp="1"/>
          </p:cNvSpPr>
          <p:nvPr>
            <p:ph type="sldNum" sz="quarter" idx="12"/>
          </p:nvPr>
        </p:nvSpPr>
        <p:spPr/>
        <p:txBody>
          <a:bodyPr/>
          <a:lstStyle/>
          <a:p>
            <a:fld id="{CBC04342-568E-0745-ACA0-44ED4FF64443}" type="slidenum">
              <a:rPr lang="fr-FR" smtClean="0"/>
              <a:t>‹#›</a:t>
            </a:fld>
            <a:endParaRPr lang="fr-FR"/>
          </a:p>
        </p:txBody>
      </p:sp>
    </p:spTree>
    <p:extLst>
      <p:ext uri="{BB962C8B-B14F-4D97-AF65-F5344CB8AC3E}">
        <p14:creationId xmlns:p14="http://schemas.microsoft.com/office/powerpoint/2010/main" val="124415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Date Placeholder 3"/>
          <p:cNvSpPr>
            <a:spLocks noGrp="1"/>
          </p:cNvSpPr>
          <p:nvPr>
            <p:ph type="dt" sz="half" idx="10"/>
          </p:nvPr>
        </p:nvSpPr>
        <p:spPr/>
        <p:txBody>
          <a:bodyPr/>
          <a:lstStyle/>
          <a:p>
            <a:fld id="{184FBE1F-EBBE-E041-B6AC-04C6306E5AB7}" type="datetime1">
              <a:rPr lang="fr-FR" smtClean="0"/>
              <a:t>15/12/2017</a:t>
            </a:fld>
            <a:endParaRPr lang="fr-FR"/>
          </a:p>
        </p:txBody>
      </p:sp>
      <p:sp>
        <p:nvSpPr>
          <p:cNvPr id="5" name="Footer Placeholder 4"/>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6" name="Slide Number Placeholder 5"/>
          <p:cNvSpPr>
            <a:spLocks noGrp="1"/>
          </p:cNvSpPr>
          <p:nvPr>
            <p:ph type="sldNum" sz="quarter" idx="12"/>
          </p:nvPr>
        </p:nvSpPr>
        <p:spPr/>
        <p:txBody>
          <a:bodyPr/>
          <a:lstStyle/>
          <a:p>
            <a:fld id="{CBC04342-568E-0745-ACA0-44ED4FF64443}" type="slidenum">
              <a:rPr lang="fr-FR" smtClean="0"/>
              <a:t>‹#›</a:t>
            </a:fld>
            <a:endParaRPr lang="fr-FR"/>
          </a:p>
        </p:txBody>
      </p:sp>
    </p:spTree>
    <p:extLst>
      <p:ext uri="{BB962C8B-B14F-4D97-AF65-F5344CB8AC3E}">
        <p14:creationId xmlns:p14="http://schemas.microsoft.com/office/powerpoint/2010/main" val="117021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F6A82781-9322-1D45-8CCF-B7D51A78657B}" type="datetime1">
              <a:rPr lang="fr-FR" smtClean="0"/>
              <a:t>15/12/2017</a:t>
            </a:fld>
            <a:endParaRPr lang="fr-FR"/>
          </a:p>
        </p:txBody>
      </p:sp>
      <p:sp>
        <p:nvSpPr>
          <p:cNvPr id="5" name="Footer Placeholder 4"/>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6" name="Slide Number Placeholder 5"/>
          <p:cNvSpPr>
            <a:spLocks noGrp="1"/>
          </p:cNvSpPr>
          <p:nvPr>
            <p:ph type="sldNum" sz="quarter" idx="12"/>
          </p:nvPr>
        </p:nvSpPr>
        <p:spPr/>
        <p:txBody>
          <a:bodyPr/>
          <a:lstStyle/>
          <a:p>
            <a:fld id="{CBC04342-568E-0745-ACA0-44ED4FF64443}" type="slidenum">
              <a:rPr lang="fr-FR" smtClean="0"/>
              <a:t>‹#›</a:t>
            </a:fld>
            <a:endParaRPr lang="fr-FR"/>
          </a:p>
        </p:txBody>
      </p:sp>
    </p:spTree>
    <p:extLst>
      <p:ext uri="{BB962C8B-B14F-4D97-AF65-F5344CB8AC3E}">
        <p14:creationId xmlns:p14="http://schemas.microsoft.com/office/powerpoint/2010/main" val="70371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5" name="Date Placeholder 4"/>
          <p:cNvSpPr>
            <a:spLocks noGrp="1"/>
          </p:cNvSpPr>
          <p:nvPr>
            <p:ph type="dt" sz="half" idx="10"/>
          </p:nvPr>
        </p:nvSpPr>
        <p:spPr/>
        <p:txBody>
          <a:bodyPr/>
          <a:lstStyle/>
          <a:p>
            <a:fld id="{B68C1A7F-864D-A144-B872-E7F9515938E0}" type="datetime1">
              <a:rPr lang="fr-FR" smtClean="0"/>
              <a:t>15/12/2017</a:t>
            </a:fld>
            <a:endParaRPr lang="fr-FR"/>
          </a:p>
        </p:txBody>
      </p:sp>
      <p:sp>
        <p:nvSpPr>
          <p:cNvPr id="6" name="Footer Placeholder 5"/>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7" name="Slide Number Placeholder 6"/>
          <p:cNvSpPr>
            <a:spLocks noGrp="1"/>
          </p:cNvSpPr>
          <p:nvPr>
            <p:ph type="sldNum" sz="quarter" idx="12"/>
          </p:nvPr>
        </p:nvSpPr>
        <p:spPr/>
        <p:txBody>
          <a:bodyPr/>
          <a:lstStyle/>
          <a:p>
            <a:fld id="{CBC04342-568E-0745-ACA0-44ED4FF64443}" type="slidenum">
              <a:rPr lang="fr-FR" smtClean="0"/>
              <a:t>‹#›</a:t>
            </a:fld>
            <a:endParaRPr lang="fr-FR"/>
          </a:p>
        </p:txBody>
      </p:sp>
    </p:spTree>
    <p:extLst>
      <p:ext uri="{BB962C8B-B14F-4D97-AF65-F5344CB8AC3E}">
        <p14:creationId xmlns:p14="http://schemas.microsoft.com/office/powerpoint/2010/main" val="120850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7" name="Date Placeholder 6"/>
          <p:cNvSpPr>
            <a:spLocks noGrp="1"/>
          </p:cNvSpPr>
          <p:nvPr>
            <p:ph type="dt" sz="half" idx="10"/>
          </p:nvPr>
        </p:nvSpPr>
        <p:spPr/>
        <p:txBody>
          <a:bodyPr/>
          <a:lstStyle/>
          <a:p>
            <a:fld id="{6DC5E058-FCCB-1B47-843C-145F05144565}" type="datetime1">
              <a:rPr lang="fr-FR" smtClean="0"/>
              <a:t>15/12/2017</a:t>
            </a:fld>
            <a:endParaRPr lang="fr-FR"/>
          </a:p>
        </p:txBody>
      </p:sp>
      <p:sp>
        <p:nvSpPr>
          <p:cNvPr id="8" name="Footer Placeholder 7"/>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9" name="Slide Number Placeholder 8"/>
          <p:cNvSpPr>
            <a:spLocks noGrp="1"/>
          </p:cNvSpPr>
          <p:nvPr>
            <p:ph type="sldNum" sz="quarter" idx="12"/>
          </p:nvPr>
        </p:nvSpPr>
        <p:spPr/>
        <p:txBody>
          <a:bodyPr/>
          <a:lstStyle/>
          <a:p>
            <a:fld id="{CBC04342-568E-0745-ACA0-44ED4FF64443}" type="slidenum">
              <a:rPr lang="fr-FR" smtClean="0"/>
              <a:t>‹#›</a:t>
            </a:fld>
            <a:endParaRPr lang="fr-FR"/>
          </a:p>
        </p:txBody>
      </p:sp>
    </p:spTree>
    <p:extLst>
      <p:ext uri="{BB962C8B-B14F-4D97-AF65-F5344CB8AC3E}">
        <p14:creationId xmlns:p14="http://schemas.microsoft.com/office/powerpoint/2010/main" val="41271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Date Placeholder 2"/>
          <p:cNvSpPr>
            <a:spLocks noGrp="1"/>
          </p:cNvSpPr>
          <p:nvPr>
            <p:ph type="dt" sz="half" idx="10"/>
          </p:nvPr>
        </p:nvSpPr>
        <p:spPr/>
        <p:txBody>
          <a:bodyPr/>
          <a:lstStyle/>
          <a:p>
            <a:fld id="{89985A53-F70B-0146-8EB3-B8480961E721}" type="datetime1">
              <a:rPr lang="fr-FR" smtClean="0"/>
              <a:t>15/12/2017</a:t>
            </a:fld>
            <a:endParaRPr lang="fr-FR"/>
          </a:p>
        </p:txBody>
      </p:sp>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a:t>
            </a:fld>
            <a:endParaRPr lang="fr-FR"/>
          </a:p>
        </p:txBody>
      </p:sp>
    </p:spTree>
    <p:extLst>
      <p:ext uri="{BB962C8B-B14F-4D97-AF65-F5344CB8AC3E}">
        <p14:creationId xmlns:p14="http://schemas.microsoft.com/office/powerpoint/2010/main" val="10825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F5E01-35DC-4946-A3F2-866FD0F5696A}" type="datetime1">
              <a:rPr lang="fr-FR" smtClean="0"/>
              <a:t>15/12/2017</a:t>
            </a:fld>
            <a:endParaRPr lang="fr-FR"/>
          </a:p>
        </p:txBody>
      </p:sp>
      <p:sp>
        <p:nvSpPr>
          <p:cNvPr id="3" name="Footer Placeholder 2"/>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4" name="Slide Number Placeholder 3"/>
          <p:cNvSpPr>
            <a:spLocks noGrp="1"/>
          </p:cNvSpPr>
          <p:nvPr>
            <p:ph type="sldNum" sz="quarter" idx="12"/>
          </p:nvPr>
        </p:nvSpPr>
        <p:spPr/>
        <p:txBody>
          <a:bodyPr/>
          <a:lstStyle/>
          <a:p>
            <a:fld id="{CBC04342-568E-0745-ACA0-44ED4FF64443}" type="slidenum">
              <a:rPr lang="fr-FR" smtClean="0"/>
              <a:t>‹#›</a:t>
            </a:fld>
            <a:endParaRPr lang="fr-FR"/>
          </a:p>
        </p:txBody>
      </p:sp>
    </p:spTree>
    <p:extLst>
      <p:ext uri="{BB962C8B-B14F-4D97-AF65-F5344CB8AC3E}">
        <p14:creationId xmlns:p14="http://schemas.microsoft.com/office/powerpoint/2010/main" val="49661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0A1308DD-E409-F14D-8E44-957CB42B6B66}" type="datetime1">
              <a:rPr lang="fr-FR" smtClean="0"/>
              <a:t>15/12/2017</a:t>
            </a:fld>
            <a:endParaRPr lang="fr-FR"/>
          </a:p>
        </p:txBody>
      </p:sp>
      <p:sp>
        <p:nvSpPr>
          <p:cNvPr id="6" name="Footer Placeholder 5"/>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7" name="Slide Number Placeholder 6"/>
          <p:cNvSpPr>
            <a:spLocks noGrp="1"/>
          </p:cNvSpPr>
          <p:nvPr>
            <p:ph type="sldNum" sz="quarter" idx="12"/>
          </p:nvPr>
        </p:nvSpPr>
        <p:spPr/>
        <p:txBody>
          <a:bodyPr/>
          <a:lstStyle/>
          <a:p>
            <a:fld id="{CBC04342-568E-0745-ACA0-44ED4FF64443}" type="slidenum">
              <a:rPr lang="fr-FR" smtClean="0"/>
              <a:t>‹#›</a:t>
            </a:fld>
            <a:endParaRPr lang="fr-FR"/>
          </a:p>
        </p:txBody>
      </p:sp>
    </p:spTree>
    <p:extLst>
      <p:ext uri="{BB962C8B-B14F-4D97-AF65-F5344CB8AC3E}">
        <p14:creationId xmlns:p14="http://schemas.microsoft.com/office/powerpoint/2010/main" val="147920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4D94D7F6-2DE5-5D4D-8B7A-8ACCA3347F88}" type="datetime1">
              <a:rPr lang="fr-FR" smtClean="0"/>
              <a:t>15/12/2017</a:t>
            </a:fld>
            <a:endParaRPr lang="fr-FR"/>
          </a:p>
        </p:txBody>
      </p:sp>
      <p:sp>
        <p:nvSpPr>
          <p:cNvPr id="6" name="Footer Placeholder 5"/>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7" name="Slide Number Placeholder 6"/>
          <p:cNvSpPr>
            <a:spLocks noGrp="1"/>
          </p:cNvSpPr>
          <p:nvPr>
            <p:ph type="sldNum" sz="quarter" idx="12"/>
          </p:nvPr>
        </p:nvSpPr>
        <p:spPr/>
        <p:txBody>
          <a:bodyPr/>
          <a:lstStyle/>
          <a:p>
            <a:fld id="{CBC04342-568E-0745-ACA0-44ED4FF64443}" type="slidenum">
              <a:rPr lang="fr-FR" smtClean="0"/>
              <a:t>‹#›</a:t>
            </a:fld>
            <a:endParaRPr lang="fr-FR"/>
          </a:p>
        </p:txBody>
      </p:sp>
    </p:spTree>
    <p:extLst>
      <p:ext uri="{BB962C8B-B14F-4D97-AF65-F5344CB8AC3E}">
        <p14:creationId xmlns:p14="http://schemas.microsoft.com/office/powerpoint/2010/main" val="17373677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18F80-CC10-9E45-8ED2-FBE1770F4932}" type="datetime1">
              <a:rPr lang="fr-FR" smtClean="0"/>
              <a:t>15/12/2017</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Les diapositives sont faites à partir des matériaux à: www.tutorialpoint.com</a:t>
            </a:r>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04342-568E-0745-ACA0-44ED4FF64443}" type="slidenum">
              <a:rPr lang="fr-FR" smtClean="0"/>
              <a:t>‹#›</a:t>
            </a:fld>
            <a:endParaRPr lang="fr-FR"/>
          </a:p>
        </p:txBody>
      </p:sp>
    </p:spTree>
    <p:extLst>
      <p:ext uri="{BB962C8B-B14F-4D97-AF65-F5344CB8AC3E}">
        <p14:creationId xmlns:p14="http://schemas.microsoft.com/office/powerpoint/2010/main" val="481410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 Id="rId3" Type="http://schemas.openxmlformats.org/officeDocument/2006/relationships/image" Target="../media/image6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 Id="rId3" Type="http://schemas.openxmlformats.org/officeDocument/2006/relationships/image" Target="../media/image6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 Id="rId3" Type="http://schemas.openxmlformats.org/officeDocument/2006/relationships/image" Target="../media/image6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 Id="rId3" Type="http://schemas.openxmlformats.org/officeDocument/2006/relationships/image" Target="../media/image7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3.png"/><Relationship Id="rId6" Type="http://schemas.openxmlformats.org/officeDocument/2006/relationships/image" Target="../media/image74.png"/><Relationship Id="rId7" Type="http://schemas.openxmlformats.org/officeDocument/2006/relationships/image" Target="../media/image75.png"/><Relationship Id="rId8" Type="http://schemas.openxmlformats.org/officeDocument/2006/relationships/image" Target="../media/image76.png"/><Relationship Id="rId9" Type="http://schemas.openxmlformats.org/officeDocument/2006/relationships/image" Target="../media/image7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061" y="301221"/>
            <a:ext cx="10515600" cy="939019"/>
          </a:xfrm>
        </p:spPr>
        <p:txBody>
          <a:bodyPr/>
          <a:lstStyle/>
          <a:p>
            <a:pPr algn="ctr"/>
            <a:r>
              <a:rPr lang="fr-FR" dirty="0" smtClean="0"/>
              <a:t>Première Programme en Objective-C  </a:t>
            </a:r>
            <a:endParaRPr lang="fr-FR"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942" y="1711862"/>
            <a:ext cx="4941965" cy="3846793"/>
          </a:xfrm>
          <a:prstGeom prst="rect">
            <a:avLst/>
          </a:prstGeom>
        </p:spPr>
      </p:pic>
      <p:sp>
        <p:nvSpPr>
          <p:cNvPr id="10" name="Footer Placeholder 9"/>
          <p:cNvSpPr>
            <a:spLocks noGrp="1"/>
          </p:cNvSpPr>
          <p:nvPr>
            <p:ph type="ftr" sz="quarter" idx="11"/>
          </p:nvPr>
        </p:nvSpPr>
        <p:spPr>
          <a:xfrm>
            <a:off x="4038599" y="6521240"/>
            <a:ext cx="5375223" cy="365125"/>
          </a:xfrm>
        </p:spPr>
        <p:txBody>
          <a:bodyPr/>
          <a:lstStyle/>
          <a:p>
            <a:r>
              <a:rPr lang="fr-FR" dirty="0" smtClean="0"/>
              <a:t>Les diapositives sont faites à partir des matériaux à: </a:t>
            </a:r>
            <a:r>
              <a:rPr lang="fr-FR" dirty="0" err="1" smtClean="0"/>
              <a:t>www.tutorialpoint.com</a:t>
            </a:r>
            <a:endParaRPr lang="fr-FR" dirty="0"/>
          </a:p>
        </p:txBody>
      </p:sp>
      <p:sp>
        <p:nvSpPr>
          <p:cNvPr id="11" name="Slide Number Placeholder 10"/>
          <p:cNvSpPr>
            <a:spLocks noGrp="1"/>
          </p:cNvSpPr>
          <p:nvPr>
            <p:ph type="sldNum" sz="quarter" idx="12"/>
          </p:nvPr>
        </p:nvSpPr>
        <p:spPr/>
        <p:txBody>
          <a:bodyPr/>
          <a:lstStyle/>
          <a:p>
            <a:fld id="{CBC04342-568E-0745-ACA0-44ED4FF64443}" type="slidenum">
              <a:rPr lang="fr-FR" smtClean="0"/>
              <a:t>1</a:t>
            </a:fld>
            <a:endParaRPr lang="fr-FR" dirty="0"/>
          </a:p>
        </p:txBody>
      </p:sp>
      <p:sp>
        <p:nvSpPr>
          <p:cNvPr id="3" name="TextBox 2"/>
          <p:cNvSpPr txBox="1"/>
          <p:nvPr/>
        </p:nvSpPr>
        <p:spPr>
          <a:xfrm rot="20364435">
            <a:off x="1803399" y="1214441"/>
            <a:ext cx="1854200" cy="523220"/>
          </a:xfrm>
          <a:prstGeom prst="rect">
            <a:avLst/>
          </a:prstGeom>
          <a:noFill/>
        </p:spPr>
        <p:txBody>
          <a:bodyPr wrap="square" rtlCol="0">
            <a:spAutoFit/>
          </a:bodyPr>
          <a:lstStyle/>
          <a:p>
            <a:r>
              <a:rPr lang="fr-FR" sz="2800" dirty="0" smtClean="0">
                <a:solidFill>
                  <a:srgbClr val="7030A0"/>
                </a:solidFill>
              </a:rPr>
              <a:t>Exercice -1</a:t>
            </a:r>
            <a:endParaRPr lang="fr-FR" sz="2800" dirty="0">
              <a:solidFill>
                <a:srgbClr val="7030A0"/>
              </a:solidFill>
            </a:endParaRPr>
          </a:p>
        </p:txBody>
      </p:sp>
    </p:spTree>
    <p:extLst>
      <p:ext uri="{BB962C8B-B14F-4D97-AF65-F5344CB8AC3E}">
        <p14:creationId xmlns:p14="http://schemas.microsoft.com/office/powerpoint/2010/main" val="314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9575"/>
          </a:xfrm>
        </p:spPr>
        <p:txBody>
          <a:bodyPr>
            <a:normAutofit fontScale="90000"/>
          </a:bodyPr>
          <a:lstStyle/>
          <a:p>
            <a:pPr algn="ctr"/>
            <a:r>
              <a:rPr lang="fr-FR"/>
              <a:t>Tableaux</a:t>
            </a:r>
          </a:p>
        </p:txBody>
      </p:sp>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10</a:t>
            </a:fld>
            <a:endParaRPr lang="fr-FR"/>
          </a:p>
        </p:txBody>
      </p:sp>
      <p:sp>
        <p:nvSpPr>
          <p:cNvPr id="6" name="Rectangle 5"/>
          <p:cNvSpPr/>
          <p:nvPr/>
        </p:nvSpPr>
        <p:spPr>
          <a:xfrm>
            <a:off x="6096000" y="1856332"/>
            <a:ext cx="5994400" cy="1384995"/>
          </a:xfrm>
          <a:prstGeom prst="rect">
            <a:avLst/>
          </a:prstGeom>
        </p:spPr>
        <p:txBody>
          <a:bodyPr wrap="square">
            <a:spAutoFit/>
          </a:bodyPr>
          <a:lstStyle/>
          <a:p>
            <a:r>
              <a:rPr lang="en-US" sz="2400" b="1" dirty="0">
                <a:solidFill>
                  <a:srgbClr val="7030A0"/>
                </a:solidFill>
              </a:rPr>
              <a:t>+ (</a:t>
            </a:r>
            <a:r>
              <a:rPr lang="en-US" sz="2400" b="1" dirty="0" err="1">
                <a:solidFill>
                  <a:srgbClr val="7030A0"/>
                </a:solidFill>
              </a:rPr>
              <a:t>NSNumber</a:t>
            </a:r>
            <a:r>
              <a:rPr lang="en-US" sz="2400" b="1" dirty="0">
                <a:solidFill>
                  <a:srgbClr val="7030A0"/>
                </a:solidFill>
              </a:rPr>
              <a:t> *)</a:t>
            </a:r>
            <a:r>
              <a:rPr lang="en-US" sz="2400" b="1" dirty="0" err="1">
                <a:solidFill>
                  <a:srgbClr val="7030A0"/>
                </a:solidFill>
              </a:rPr>
              <a:t>numberWithChar</a:t>
            </a:r>
            <a:r>
              <a:rPr lang="en-US" sz="2400" b="1" dirty="0">
                <a:solidFill>
                  <a:srgbClr val="7030A0"/>
                </a:solidFill>
              </a:rPr>
              <a:t>:(char)value</a:t>
            </a:r>
          </a:p>
          <a:p>
            <a:r>
              <a:rPr lang="en-US" sz="2400" b="1" dirty="0">
                <a:solidFill>
                  <a:srgbClr val="7030A0"/>
                </a:solidFill>
              </a:rPr>
              <a:t>        </a:t>
            </a:r>
            <a:r>
              <a:rPr lang="fr-FR" dirty="0">
                <a:solidFill>
                  <a:srgbClr val="7030A0"/>
                </a:solidFill>
                <a:latin typeface="American Typewriter" charset="0"/>
                <a:ea typeface="American Typewriter" charset="0"/>
                <a:cs typeface="American Typewriter" charset="0"/>
              </a:rPr>
              <a:t>Crée et renvoie un objet </a:t>
            </a:r>
            <a:r>
              <a:rPr lang="fr-FR" dirty="0" err="1">
                <a:solidFill>
                  <a:srgbClr val="7030A0"/>
                </a:solidFill>
                <a:latin typeface="American Typewriter" charset="0"/>
                <a:ea typeface="American Typewriter" charset="0"/>
                <a:cs typeface="American Typewriter" charset="0"/>
              </a:rPr>
              <a:t>NSNumber</a:t>
            </a:r>
            <a:r>
              <a:rPr lang="fr-FR" dirty="0">
                <a:solidFill>
                  <a:srgbClr val="7030A0"/>
                </a:solidFill>
                <a:latin typeface="American Typewriter" charset="0"/>
                <a:ea typeface="American Typewriter" charset="0"/>
                <a:cs typeface="American Typewriter" charset="0"/>
              </a:rPr>
              <a:t> contenant une valeur donnée, en le traitant comme un caractère signé</a:t>
            </a:r>
            <a:r>
              <a:rPr lang="fr-FR" dirty="0" smtClean="0">
                <a:solidFill>
                  <a:srgbClr val="7030A0"/>
                </a:solidFill>
                <a:latin typeface="American Typewriter" charset="0"/>
                <a:ea typeface="American Typewriter" charset="0"/>
                <a:cs typeface="American Typewriter" charset="0"/>
              </a:rPr>
              <a:t>.</a:t>
            </a:r>
            <a:endParaRPr lang="en-US" dirty="0">
              <a:solidFill>
                <a:srgbClr val="7030A0"/>
              </a:solidFill>
              <a:latin typeface="American Typewriter" charset="0"/>
              <a:ea typeface="American Typewriter" charset="0"/>
              <a:cs typeface="American Typewriter" charset="0"/>
            </a:endParaRPr>
          </a:p>
        </p:txBody>
      </p:sp>
      <p:sp>
        <p:nvSpPr>
          <p:cNvPr id="7" name="TextBox 6"/>
          <p:cNvSpPr txBox="1"/>
          <p:nvPr/>
        </p:nvSpPr>
        <p:spPr>
          <a:xfrm>
            <a:off x="698500" y="774700"/>
            <a:ext cx="5283200" cy="5632311"/>
          </a:xfrm>
          <a:prstGeom prst="rect">
            <a:avLst/>
          </a:prstGeom>
          <a:noFill/>
        </p:spPr>
        <p:txBody>
          <a:bodyPr wrap="square" rtlCol="0">
            <a:spAutoFit/>
          </a:bodyPr>
          <a:lstStyle/>
          <a:p>
            <a:r>
              <a:rPr lang="fr-FR" dirty="0"/>
              <a:t>Créez une classe et cette classe doit avoir une fonction. Cette fonction aura un argument d'entrée de type chaîne de </a:t>
            </a:r>
            <a:r>
              <a:rPr lang="fr-FR" dirty="0" smtClean="0"/>
              <a:t>caractères (type </a:t>
            </a:r>
            <a:r>
              <a:rPr lang="fr-FR" b="1" dirty="0" smtClean="0"/>
              <a:t>string</a:t>
            </a:r>
            <a:r>
              <a:rPr lang="fr-FR" dirty="0" smtClean="0"/>
              <a:t>). </a:t>
            </a:r>
            <a:r>
              <a:rPr lang="fr-FR" dirty="0"/>
              <a:t>Lorsque vous allez appeler cette fonction à partir de la fonction </a:t>
            </a:r>
            <a:r>
              <a:rPr lang="fr-FR" dirty="0" smtClean="0"/>
              <a:t>« main() », </a:t>
            </a:r>
            <a:r>
              <a:rPr lang="fr-FR" dirty="0"/>
              <a:t>le paramètre d'entrée de cette fonction sera votre nom complet (prénom et nom de famille par exemple "Steve Jobs"). </a:t>
            </a:r>
            <a:endParaRPr lang="fr-FR" dirty="0" smtClean="0"/>
          </a:p>
          <a:p>
            <a:endParaRPr lang="fr-FR" dirty="0"/>
          </a:p>
          <a:p>
            <a:r>
              <a:rPr lang="fr-FR" dirty="0" smtClean="0"/>
              <a:t>Cette </a:t>
            </a:r>
            <a:r>
              <a:rPr lang="fr-FR" dirty="0"/>
              <a:t>fonction doit </a:t>
            </a:r>
            <a:r>
              <a:rPr lang="fr-FR" dirty="0" smtClean="0"/>
              <a:t>obtenir la </a:t>
            </a:r>
            <a:r>
              <a:rPr lang="fr-FR" dirty="0"/>
              <a:t>valeur ASCII de tous les caractères de votre nom (rappelez d'ignorer l'espace entre votre prénom et votre nom de famille</a:t>
            </a:r>
            <a:r>
              <a:rPr lang="fr-FR" dirty="0" smtClean="0"/>
              <a:t>).</a:t>
            </a:r>
          </a:p>
          <a:p>
            <a:endParaRPr lang="fr-FR" dirty="0" smtClean="0"/>
          </a:p>
          <a:p>
            <a:r>
              <a:rPr lang="fr-FR" dirty="0" smtClean="0"/>
              <a:t>Maintiennent, convertir ces valeur en type «  </a:t>
            </a:r>
            <a:r>
              <a:rPr lang="fr-FR" dirty="0" err="1" smtClean="0"/>
              <a:t>NSNumber</a:t>
            </a:r>
            <a:r>
              <a:rPr lang="fr-FR" dirty="0" smtClean="0"/>
              <a:t>»</a:t>
            </a:r>
            <a:endParaRPr lang="fr-FR" dirty="0"/>
          </a:p>
          <a:p>
            <a:endParaRPr lang="fr-FR" dirty="0"/>
          </a:p>
          <a:p>
            <a:r>
              <a:rPr lang="fr-FR" dirty="0" smtClean="0"/>
              <a:t>Ce fonction doit </a:t>
            </a:r>
            <a:r>
              <a:rPr lang="fr-FR" dirty="0"/>
              <a:t>retourner le total et la moyenne de ces valeurs ASCII de la fonction</a:t>
            </a:r>
            <a:r>
              <a:rPr lang="fr-FR" dirty="0" smtClean="0"/>
              <a:t>. </a:t>
            </a:r>
          </a:p>
          <a:p>
            <a:endParaRPr lang="fr-FR" dirty="0"/>
          </a:p>
          <a:p>
            <a:r>
              <a:rPr lang="fr-FR" dirty="0" smtClean="0"/>
              <a:t>Imprimez </a:t>
            </a:r>
            <a:r>
              <a:rPr lang="fr-FR" dirty="0"/>
              <a:t>maintenant ces 2 valeurs dans la fonction </a:t>
            </a:r>
            <a:r>
              <a:rPr lang="fr-FR" dirty="0" smtClean="0"/>
              <a:t>« main () ». </a:t>
            </a:r>
            <a:endParaRPr lang="fr-FR" dirty="0"/>
          </a:p>
        </p:txBody>
      </p:sp>
      <p:sp>
        <p:nvSpPr>
          <p:cNvPr id="8" name="TextBox 7"/>
          <p:cNvSpPr txBox="1"/>
          <p:nvPr/>
        </p:nvSpPr>
        <p:spPr>
          <a:xfrm rot="20364435">
            <a:off x="210239" y="224617"/>
            <a:ext cx="2125422" cy="523220"/>
          </a:xfrm>
          <a:prstGeom prst="rect">
            <a:avLst/>
          </a:prstGeom>
          <a:noFill/>
        </p:spPr>
        <p:txBody>
          <a:bodyPr wrap="square" rtlCol="0">
            <a:spAutoFit/>
          </a:bodyPr>
          <a:lstStyle/>
          <a:p>
            <a:r>
              <a:rPr lang="fr-FR" sz="2800" smtClean="0">
                <a:solidFill>
                  <a:srgbClr val="7030A0"/>
                </a:solidFill>
              </a:rPr>
              <a:t>Exercice -14</a:t>
            </a:r>
            <a:endParaRPr lang="fr-FR" sz="2800" dirty="0">
              <a:solidFill>
                <a:srgbClr val="7030A0"/>
              </a:solidFill>
            </a:endParaRPr>
          </a:p>
        </p:txBody>
      </p:sp>
      <p:sp>
        <p:nvSpPr>
          <p:cNvPr id="9" name="TextBox 8"/>
          <p:cNvSpPr txBox="1"/>
          <p:nvPr/>
        </p:nvSpPr>
        <p:spPr>
          <a:xfrm>
            <a:off x="6197601" y="1104901"/>
            <a:ext cx="5156199" cy="646331"/>
          </a:xfrm>
          <a:prstGeom prst="rect">
            <a:avLst/>
          </a:prstGeom>
          <a:noFill/>
        </p:spPr>
        <p:txBody>
          <a:bodyPr wrap="square" rtlCol="0">
            <a:spAutoFit/>
          </a:bodyPr>
          <a:lstStyle/>
          <a:p>
            <a:r>
              <a:rPr lang="fr-FR" dirty="0">
                <a:solidFill>
                  <a:srgbClr val="00B050"/>
                </a:solidFill>
              </a:rPr>
              <a:t>Peut-être cette fonction peut aider à obtenir la valeur ASCII de chaque caractère (il vaut la vérifier) </a:t>
            </a:r>
          </a:p>
        </p:txBody>
      </p:sp>
    </p:spTree>
    <p:extLst>
      <p:ext uri="{BB962C8B-B14F-4D97-AF65-F5344CB8AC3E}">
        <p14:creationId xmlns:p14="http://schemas.microsoft.com/office/powerpoint/2010/main" val="121236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226"/>
            <a:ext cx="10515600" cy="429354"/>
          </a:xfrm>
        </p:spPr>
        <p:txBody>
          <a:bodyPr>
            <a:normAutofit fontScale="90000"/>
          </a:bodyPr>
          <a:lstStyle/>
          <a:p>
            <a:pPr algn="ctr"/>
            <a:r>
              <a:rPr lang="fr-FR" dirty="0" smtClean="0"/>
              <a:t>Tableaux Multidimensionnelle </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559" y="2333260"/>
            <a:ext cx="4673600" cy="3111500"/>
          </a:xfrm>
          <a:prstGeom prst="rect">
            <a:avLst/>
          </a:prstGeom>
        </p:spPr>
      </p:pic>
      <p:sp>
        <p:nvSpPr>
          <p:cNvPr id="6" name="Footer Placeholder 5"/>
          <p:cNvSpPr>
            <a:spLocks noGrp="1"/>
          </p:cNvSpPr>
          <p:nvPr>
            <p:ph type="ftr" sz="quarter" idx="11"/>
          </p:nvPr>
        </p:nvSpPr>
        <p:spPr>
          <a:xfrm>
            <a:off x="4038600" y="6476270"/>
            <a:ext cx="5839918" cy="365125"/>
          </a:xfrm>
        </p:spPr>
        <p:txBody>
          <a:bodyPr/>
          <a:lstStyle/>
          <a:p>
            <a:r>
              <a:rPr lang="fr-FR" smtClean="0"/>
              <a:t>Les diapositives sont faites à partir des matériaux à: </a:t>
            </a:r>
            <a:r>
              <a:rPr lang="fr-FR" dirty="0" err="1" smtClean="0"/>
              <a:t>www.tutorialpoint.com</a:t>
            </a:r>
            <a:endParaRPr lang="fr-FR" dirty="0"/>
          </a:p>
        </p:txBody>
      </p:sp>
      <p:sp>
        <p:nvSpPr>
          <p:cNvPr id="10" name="Slide Number Placeholder 9"/>
          <p:cNvSpPr>
            <a:spLocks noGrp="1"/>
          </p:cNvSpPr>
          <p:nvPr>
            <p:ph type="sldNum" sz="quarter" idx="12"/>
          </p:nvPr>
        </p:nvSpPr>
        <p:spPr/>
        <p:txBody>
          <a:bodyPr/>
          <a:lstStyle/>
          <a:p>
            <a:fld id="{CBC04342-568E-0745-ACA0-44ED4FF64443}" type="slidenum">
              <a:rPr lang="fr-FR" smtClean="0"/>
              <a:t>11</a:t>
            </a:fld>
            <a:endParaRPr lang="fr-FR"/>
          </a:p>
        </p:txBody>
      </p:sp>
      <p:sp>
        <p:nvSpPr>
          <p:cNvPr id="11" name="TextBox 10"/>
          <p:cNvSpPr txBox="1"/>
          <p:nvPr/>
        </p:nvSpPr>
        <p:spPr>
          <a:xfrm rot="20364435">
            <a:off x="268895" y="842118"/>
            <a:ext cx="2277009" cy="523220"/>
          </a:xfrm>
          <a:prstGeom prst="rect">
            <a:avLst/>
          </a:prstGeom>
          <a:noFill/>
        </p:spPr>
        <p:txBody>
          <a:bodyPr wrap="square" rtlCol="0">
            <a:spAutoFit/>
          </a:bodyPr>
          <a:lstStyle/>
          <a:p>
            <a:r>
              <a:rPr lang="fr-FR" sz="2800" smtClean="0">
                <a:solidFill>
                  <a:srgbClr val="7030A0"/>
                </a:solidFill>
              </a:rPr>
              <a:t>Exercice -15</a:t>
            </a:r>
            <a:endParaRPr lang="fr-FR" sz="2800" dirty="0">
              <a:solidFill>
                <a:srgbClr val="7030A0"/>
              </a:solidFill>
            </a:endParaRPr>
          </a:p>
        </p:txBody>
      </p:sp>
      <p:sp>
        <p:nvSpPr>
          <p:cNvPr id="9" name="TextBox 8"/>
          <p:cNvSpPr txBox="1"/>
          <p:nvPr/>
        </p:nvSpPr>
        <p:spPr>
          <a:xfrm>
            <a:off x="6958559" y="1214425"/>
            <a:ext cx="4953000" cy="923330"/>
          </a:xfrm>
          <a:prstGeom prst="rect">
            <a:avLst/>
          </a:prstGeom>
          <a:noFill/>
        </p:spPr>
        <p:txBody>
          <a:bodyPr wrap="square" rtlCol="0">
            <a:spAutoFit/>
          </a:bodyPr>
          <a:lstStyle/>
          <a:p>
            <a:r>
              <a:rPr lang="fr-FR" dirty="0"/>
              <a:t>Vous pouvez vous faire une idée de la création d'une matrice bidimensionnelle à partir de ce programme</a:t>
            </a:r>
            <a:r>
              <a:rPr lang="fr-FR"/>
              <a:t>. </a:t>
            </a:r>
            <a:endParaRPr lang="fr-FR" dirty="0"/>
          </a:p>
        </p:txBody>
      </p:sp>
      <p:sp>
        <p:nvSpPr>
          <p:cNvPr id="12" name="Rectangle 11"/>
          <p:cNvSpPr/>
          <p:nvPr/>
        </p:nvSpPr>
        <p:spPr>
          <a:xfrm>
            <a:off x="665590" y="1580732"/>
            <a:ext cx="6096000" cy="5355312"/>
          </a:xfrm>
          <a:prstGeom prst="rect">
            <a:avLst/>
          </a:prstGeom>
        </p:spPr>
        <p:txBody>
          <a:bodyPr>
            <a:spAutoFit/>
          </a:bodyPr>
          <a:lstStyle/>
          <a:p>
            <a:r>
              <a:rPr lang="fr-FR" dirty="0"/>
              <a:t>Générer une matrice de 50 lignes et 20 colonnes de nombres aléatoires </a:t>
            </a:r>
            <a:r>
              <a:rPr lang="fr-FR" dirty="0" smtClean="0"/>
              <a:t>(</a:t>
            </a:r>
            <a:r>
              <a:rPr lang="fr-FR" dirty="0" err="1" smtClean="0"/>
              <a:t>random</a:t>
            </a:r>
            <a:r>
              <a:rPr lang="fr-FR" dirty="0" smtClean="0"/>
              <a:t>) dans </a:t>
            </a:r>
            <a:r>
              <a:rPr lang="fr-FR" dirty="0"/>
              <a:t>la fonction </a:t>
            </a:r>
            <a:r>
              <a:rPr lang="fr-FR" dirty="0" smtClean="0"/>
              <a:t>« main () ». Maintenant </a:t>
            </a:r>
            <a:r>
              <a:rPr lang="fr-FR" dirty="0"/>
              <a:t>dans la classe, créez 3 méthodes: </a:t>
            </a:r>
            <a:endParaRPr lang="fr-FR" dirty="0" smtClean="0"/>
          </a:p>
          <a:p>
            <a:endParaRPr lang="fr-FR" dirty="0"/>
          </a:p>
          <a:p>
            <a:r>
              <a:rPr lang="fr-FR" b="1" dirty="0" smtClean="0"/>
              <a:t>1ère </a:t>
            </a:r>
            <a:r>
              <a:rPr lang="fr-FR" b="1" dirty="0"/>
              <a:t>méthode: </a:t>
            </a:r>
            <a:r>
              <a:rPr lang="fr-FR" dirty="0"/>
              <a:t>Il devrait recevoir cette matrice 2D qui est créée dans la fonction </a:t>
            </a:r>
            <a:r>
              <a:rPr lang="fr-FR" dirty="0" smtClean="0"/>
              <a:t>« main () » </a:t>
            </a:r>
            <a:r>
              <a:rPr lang="fr-FR" dirty="0"/>
              <a:t>(essayez d'envoyer cette matrice en utilisant le pointeur (peut-être que vous avez besoin d'un double pointeur). A l'intérieur de la </a:t>
            </a:r>
            <a:r>
              <a:rPr lang="fr-FR" dirty="0" smtClean="0"/>
              <a:t>fonction, </a:t>
            </a:r>
            <a:r>
              <a:rPr lang="fr-FR" dirty="0"/>
              <a:t>calculer la moyenne de chaque ligne. Comme nous avons 50 lignes dans la matrice, nous obtiendrons 50 valeurs moyennes à partir de 50 lignes. Mettez ces valeurs dans un tableau et retournez-la de cette </a:t>
            </a:r>
            <a:r>
              <a:rPr lang="fr-FR" dirty="0" smtClean="0"/>
              <a:t>fonction (essayez à utiliser le pointer de tableaux pour retourner).  </a:t>
            </a:r>
            <a:endParaRPr lang="fr-FR" dirty="0"/>
          </a:p>
          <a:p>
            <a:r>
              <a:rPr lang="fr-FR" dirty="0" smtClean="0"/>
              <a:t>Imprimez </a:t>
            </a:r>
            <a:r>
              <a:rPr lang="fr-FR" dirty="0"/>
              <a:t>maintenant ces valeurs dans la fonction "main </a:t>
            </a:r>
            <a:r>
              <a:rPr lang="fr-FR" dirty="0" smtClean="0"/>
              <a:t>() » comme ça :</a:t>
            </a:r>
          </a:p>
          <a:p>
            <a:r>
              <a:rPr lang="fr-FR" dirty="0" smtClean="0"/>
              <a:t>«  La moyenne de 1er ligne est : »</a:t>
            </a:r>
          </a:p>
          <a:p>
            <a:r>
              <a:rPr lang="fr-FR" dirty="0"/>
              <a:t>«  </a:t>
            </a:r>
            <a:r>
              <a:rPr lang="fr-FR" dirty="0" smtClean="0"/>
              <a:t>La </a:t>
            </a:r>
            <a:r>
              <a:rPr lang="fr-FR" dirty="0"/>
              <a:t>moyenne de </a:t>
            </a:r>
            <a:r>
              <a:rPr lang="fr-FR" dirty="0" smtClean="0"/>
              <a:t>2em </a:t>
            </a:r>
            <a:r>
              <a:rPr lang="fr-FR" dirty="0"/>
              <a:t>ligne est : </a:t>
            </a:r>
            <a:r>
              <a:rPr lang="fr-FR" dirty="0" smtClean="0"/>
              <a:t>»</a:t>
            </a:r>
          </a:p>
          <a:p>
            <a:r>
              <a:rPr lang="is-IS" dirty="0" smtClean="0"/>
              <a:t>…...................................................</a:t>
            </a:r>
            <a:endParaRPr lang="fr-FR" dirty="0"/>
          </a:p>
          <a:p>
            <a:r>
              <a:rPr lang="is-IS" dirty="0" smtClean="0"/>
              <a:t>…...............................</a:t>
            </a:r>
            <a:endParaRPr lang="fr-FR" dirty="0"/>
          </a:p>
        </p:txBody>
      </p:sp>
      <p:cxnSp>
        <p:nvCxnSpPr>
          <p:cNvPr id="14" name="Straight Arrow Connector 13"/>
          <p:cNvCxnSpPr>
            <a:endCxn id="5" idx="0"/>
          </p:cNvCxnSpPr>
          <p:nvPr/>
        </p:nvCxnSpPr>
        <p:spPr>
          <a:xfrm>
            <a:off x="9295359" y="1917700"/>
            <a:ext cx="0" cy="4155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947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226"/>
            <a:ext cx="10515600" cy="429354"/>
          </a:xfrm>
        </p:spPr>
        <p:txBody>
          <a:bodyPr>
            <a:normAutofit fontScale="90000"/>
          </a:bodyPr>
          <a:lstStyle/>
          <a:p>
            <a:pPr algn="ctr"/>
            <a:r>
              <a:rPr lang="fr-FR" dirty="0" smtClean="0"/>
              <a:t>Tableaux Multidimensionnelle </a:t>
            </a:r>
            <a:endParaRPr lang="fr-FR" dirty="0"/>
          </a:p>
        </p:txBody>
      </p:sp>
      <p:sp>
        <p:nvSpPr>
          <p:cNvPr id="6" name="Footer Placeholder 5"/>
          <p:cNvSpPr>
            <a:spLocks noGrp="1"/>
          </p:cNvSpPr>
          <p:nvPr>
            <p:ph type="ftr" sz="quarter" idx="11"/>
          </p:nvPr>
        </p:nvSpPr>
        <p:spPr>
          <a:xfrm>
            <a:off x="4038600" y="6476270"/>
            <a:ext cx="5839918" cy="365125"/>
          </a:xfrm>
        </p:spPr>
        <p:txBody>
          <a:bodyPr/>
          <a:lstStyle/>
          <a:p>
            <a:r>
              <a:rPr lang="fr-FR" smtClean="0"/>
              <a:t>Les diapositives sont faites à partir des matériaux à: </a:t>
            </a:r>
            <a:r>
              <a:rPr lang="fr-FR" dirty="0" err="1" smtClean="0"/>
              <a:t>www.tutorialpoint.com</a:t>
            </a:r>
            <a:endParaRPr lang="fr-FR" dirty="0"/>
          </a:p>
        </p:txBody>
      </p:sp>
      <p:sp>
        <p:nvSpPr>
          <p:cNvPr id="10" name="Slide Number Placeholder 9"/>
          <p:cNvSpPr>
            <a:spLocks noGrp="1"/>
          </p:cNvSpPr>
          <p:nvPr>
            <p:ph type="sldNum" sz="quarter" idx="12"/>
          </p:nvPr>
        </p:nvSpPr>
        <p:spPr/>
        <p:txBody>
          <a:bodyPr/>
          <a:lstStyle/>
          <a:p>
            <a:fld id="{CBC04342-568E-0745-ACA0-44ED4FF64443}" type="slidenum">
              <a:rPr lang="fr-FR" smtClean="0"/>
              <a:t>12</a:t>
            </a:fld>
            <a:endParaRPr lang="fr-FR"/>
          </a:p>
        </p:txBody>
      </p:sp>
      <p:sp>
        <p:nvSpPr>
          <p:cNvPr id="11" name="TextBox 10"/>
          <p:cNvSpPr txBox="1"/>
          <p:nvPr/>
        </p:nvSpPr>
        <p:spPr>
          <a:xfrm rot="20364435">
            <a:off x="275627" y="879171"/>
            <a:ext cx="2066316" cy="523220"/>
          </a:xfrm>
          <a:prstGeom prst="rect">
            <a:avLst/>
          </a:prstGeom>
          <a:noFill/>
        </p:spPr>
        <p:txBody>
          <a:bodyPr wrap="square" rtlCol="0">
            <a:spAutoFit/>
          </a:bodyPr>
          <a:lstStyle/>
          <a:p>
            <a:r>
              <a:rPr lang="fr-FR" sz="2800" smtClean="0">
                <a:solidFill>
                  <a:srgbClr val="7030A0"/>
                </a:solidFill>
              </a:rPr>
              <a:t>Exercice -15</a:t>
            </a:r>
            <a:endParaRPr lang="fr-FR" sz="2800" dirty="0">
              <a:solidFill>
                <a:srgbClr val="7030A0"/>
              </a:solidFill>
            </a:endParaRPr>
          </a:p>
        </p:txBody>
      </p:sp>
      <p:sp>
        <p:nvSpPr>
          <p:cNvPr id="12" name="Rectangle 11"/>
          <p:cNvSpPr/>
          <p:nvPr/>
        </p:nvSpPr>
        <p:spPr>
          <a:xfrm>
            <a:off x="665590" y="1580732"/>
            <a:ext cx="5328810" cy="5078313"/>
          </a:xfrm>
          <a:prstGeom prst="rect">
            <a:avLst/>
          </a:prstGeom>
        </p:spPr>
        <p:txBody>
          <a:bodyPr wrap="square">
            <a:spAutoFit/>
          </a:bodyPr>
          <a:lstStyle/>
          <a:p>
            <a:endParaRPr lang="fr-FR" dirty="0"/>
          </a:p>
          <a:p>
            <a:r>
              <a:rPr lang="fr-FR" b="1" dirty="0" smtClean="0"/>
              <a:t>2em </a:t>
            </a:r>
            <a:r>
              <a:rPr lang="fr-FR" b="1" dirty="0"/>
              <a:t>méthode: </a:t>
            </a:r>
            <a:r>
              <a:rPr lang="fr-FR" dirty="0"/>
              <a:t>Il devrait recevoir cette matrice 2D qui est créée dans la fonction </a:t>
            </a:r>
            <a:r>
              <a:rPr lang="fr-FR" dirty="0" smtClean="0"/>
              <a:t>« main () » </a:t>
            </a:r>
            <a:r>
              <a:rPr lang="fr-FR" dirty="0"/>
              <a:t>(essayez d'envoyer cette matrice en utilisant le pointeur (peut-être que vous avez besoin d'un double pointeur). A l'intérieur de la </a:t>
            </a:r>
            <a:r>
              <a:rPr lang="fr-FR" dirty="0" smtClean="0"/>
              <a:t>fonction, </a:t>
            </a:r>
            <a:r>
              <a:rPr lang="fr-FR" dirty="0"/>
              <a:t>calculer la moyenne de chaque </a:t>
            </a:r>
            <a:r>
              <a:rPr lang="fr-FR" dirty="0" smtClean="0"/>
              <a:t>colonne. </a:t>
            </a:r>
            <a:r>
              <a:rPr lang="fr-FR" dirty="0"/>
              <a:t>Comme nous avons </a:t>
            </a:r>
            <a:r>
              <a:rPr lang="fr-FR" dirty="0" smtClean="0"/>
              <a:t>20 </a:t>
            </a:r>
            <a:r>
              <a:rPr lang="fr-FR" dirty="0"/>
              <a:t>colonne </a:t>
            </a:r>
            <a:r>
              <a:rPr lang="fr-FR" dirty="0" smtClean="0"/>
              <a:t>dans </a:t>
            </a:r>
            <a:r>
              <a:rPr lang="fr-FR" dirty="0"/>
              <a:t>la matrice, nous obtiendrons </a:t>
            </a:r>
            <a:r>
              <a:rPr lang="fr-FR" dirty="0" smtClean="0"/>
              <a:t>20 </a:t>
            </a:r>
            <a:r>
              <a:rPr lang="fr-FR" dirty="0"/>
              <a:t>valeurs moyennes à partir de </a:t>
            </a:r>
            <a:r>
              <a:rPr lang="fr-FR" dirty="0" smtClean="0"/>
              <a:t>20 </a:t>
            </a:r>
            <a:r>
              <a:rPr lang="fr-FR" dirty="0"/>
              <a:t>colonne</a:t>
            </a:r>
            <a:r>
              <a:rPr lang="fr-FR" dirty="0" smtClean="0"/>
              <a:t>. </a:t>
            </a:r>
            <a:r>
              <a:rPr lang="fr-FR" dirty="0"/>
              <a:t>Mettez ces valeurs dans un tableau et retournez-la de cette </a:t>
            </a:r>
            <a:r>
              <a:rPr lang="fr-FR" dirty="0" smtClean="0"/>
              <a:t>fonction (essayez à utiliser le pointer de tableaux pour retourner).  </a:t>
            </a:r>
          </a:p>
          <a:p>
            <a:endParaRPr lang="fr-FR" dirty="0"/>
          </a:p>
          <a:p>
            <a:r>
              <a:rPr lang="fr-FR" dirty="0" smtClean="0"/>
              <a:t>Imprimez </a:t>
            </a:r>
            <a:r>
              <a:rPr lang="fr-FR" dirty="0"/>
              <a:t>maintenant ces valeurs dans la fonction "main </a:t>
            </a:r>
            <a:r>
              <a:rPr lang="fr-FR" dirty="0" smtClean="0"/>
              <a:t>() »</a:t>
            </a:r>
            <a:r>
              <a:rPr lang="fr-FR" dirty="0"/>
              <a:t> comme ça :</a:t>
            </a:r>
          </a:p>
          <a:p>
            <a:r>
              <a:rPr lang="fr-FR" dirty="0"/>
              <a:t>«  La moyenne de </a:t>
            </a:r>
            <a:r>
              <a:rPr lang="fr-FR" dirty="0" smtClean="0"/>
              <a:t>1er </a:t>
            </a:r>
            <a:r>
              <a:rPr lang="fr-FR" dirty="0"/>
              <a:t>colonne </a:t>
            </a:r>
            <a:r>
              <a:rPr lang="fr-FR" dirty="0" smtClean="0"/>
              <a:t>est </a:t>
            </a:r>
            <a:r>
              <a:rPr lang="fr-FR" dirty="0"/>
              <a:t>: »</a:t>
            </a:r>
          </a:p>
          <a:p>
            <a:r>
              <a:rPr lang="fr-FR" dirty="0"/>
              <a:t>«  La moyenne de 2em colonne </a:t>
            </a:r>
            <a:r>
              <a:rPr lang="fr-FR" dirty="0" smtClean="0"/>
              <a:t>est </a:t>
            </a:r>
            <a:r>
              <a:rPr lang="fr-FR" dirty="0"/>
              <a:t>: »</a:t>
            </a:r>
          </a:p>
          <a:p>
            <a:r>
              <a:rPr lang="is-IS" dirty="0" smtClean="0"/>
              <a:t>…..............................................</a:t>
            </a:r>
          </a:p>
          <a:p>
            <a:r>
              <a:rPr lang="is-IS" dirty="0" smtClean="0"/>
              <a:t>............................</a:t>
            </a:r>
            <a:endParaRPr lang="fr-FR" dirty="0"/>
          </a:p>
        </p:txBody>
      </p:sp>
      <p:sp>
        <p:nvSpPr>
          <p:cNvPr id="13" name="Rectangle 12"/>
          <p:cNvSpPr/>
          <p:nvPr/>
        </p:nvSpPr>
        <p:spPr>
          <a:xfrm>
            <a:off x="6096000" y="607107"/>
            <a:ext cx="5328810" cy="5693866"/>
          </a:xfrm>
          <a:prstGeom prst="rect">
            <a:avLst/>
          </a:prstGeom>
        </p:spPr>
        <p:txBody>
          <a:bodyPr wrap="square">
            <a:spAutoFit/>
          </a:bodyPr>
          <a:lstStyle/>
          <a:p>
            <a:endParaRPr lang="fr-FR" sz="1400" dirty="0" smtClean="0"/>
          </a:p>
          <a:p>
            <a:r>
              <a:rPr lang="fr-FR" sz="1400" b="1" dirty="0" smtClean="0"/>
              <a:t>3em </a:t>
            </a:r>
            <a:r>
              <a:rPr lang="fr-FR" sz="1400" b="1" dirty="0"/>
              <a:t>méthode: </a:t>
            </a:r>
            <a:r>
              <a:rPr lang="fr-FR" sz="1400" dirty="0"/>
              <a:t>Il devrait recevoir cette matrice 2D qui est créée dans la fonction </a:t>
            </a:r>
            <a:r>
              <a:rPr lang="fr-FR" sz="1400" dirty="0" smtClean="0"/>
              <a:t>« main () » </a:t>
            </a:r>
            <a:r>
              <a:rPr lang="fr-FR" sz="1400" dirty="0"/>
              <a:t>(essayez d'envoyer cette matrice en utilisant le pointeur (peut-être que vous avez besoin d'un double pointeur). A l'intérieur de la </a:t>
            </a:r>
            <a:r>
              <a:rPr lang="fr-FR" sz="1400" dirty="0" smtClean="0"/>
              <a:t>fonction, </a:t>
            </a:r>
            <a:r>
              <a:rPr lang="fr-FR" sz="1400" dirty="0"/>
              <a:t>calculer la moyenne de </a:t>
            </a:r>
            <a:r>
              <a:rPr lang="fr-FR" sz="1400" dirty="0" smtClean="0"/>
              <a:t>diagonale gauche et </a:t>
            </a:r>
            <a:r>
              <a:rPr lang="fr-FR" sz="1400" dirty="0"/>
              <a:t>diagonale droite. </a:t>
            </a:r>
            <a:endParaRPr lang="fr-FR" sz="1400" dirty="0" smtClean="0"/>
          </a:p>
          <a:p>
            <a:endParaRPr lang="fr-FR" sz="1400" dirty="0"/>
          </a:p>
          <a:p>
            <a:r>
              <a:rPr lang="fr-FR" sz="1400" dirty="0" smtClean="0"/>
              <a:t>Mettez les valeurs  de </a:t>
            </a:r>
            <a:r>
              <a:rPr lang="fr-FR" sz="1400" dirty="0"/>
              <a:t>diagonale </a:t>
            </a:r>
            <a:r>
              <a:rPr lang="fr-FR" sz="1400" dirty="0" smtClean="0"/>
              <a:t>gauche dans </a:t>
            </a:r>
            <a:r>
              <a:rPr lang="fr-FR" sz="1400" dirty="0"/>
              <a:t>un tableau et </a:t>
            </a:r>
            <a:r>
              <a:rPr lang="fr-FR" sz="1400" dirty="0" smtClean="0"/>
              <a:t>aussi mettez les valeurs de diagonale droite dans un tableau aussi.</a:t>
            </a:r>
          </a:p>
          <a:p>
            <a:r>
              <a:rPr lang="fr-FR" sz="1400" dirty="0" smtClean="0"/>
              <a:t>Retournez ces deux tableaux et deux valeur de moyenne </a:t>
            </a:r>
            <a:r>
              <a:rPr lang="fr-FR" sz="1400" dirty="0"/>
              <a:t>de cette </a:t>
            </a:r>
            <a:r>
              <a:rPr lang="fr-FR" sz="1400" dirty="0" smtClean="0"/>
              <a:t>fonction (essayez à utiliser un structure qui contienne deux variable de type double et deux pointeur vers un tableaux. Utilisez aussi un pointeur du structure pour retourner de fonction).  </a:t>
            </a:r>
          </a:p>
          <a:p>
            <a:endParaRPr lang="fr-FR" sz="1400" dirty="0"/>
          </a:p>
          <a:p>
            <a:r>
              <a:rPr lang="fr-FR" sz="1400" dirty="0" smtClean="0"/>
              <a:t>Imprimez </a:t>
            </a:r>
            <a:r>
              <a:rPr lang="fr-FR" sz="1400" dirty="0"/>
              <a:t>maintenant ces valeurs dans la fonction "main </a:t>
            </a:r>
            <a:r>
              <a:rPr lang="fr-FR" sz="1400" dirty="0" smtClean="0"/>
              <a:t>() »</a:t>
            </a:r>
            <a:r>
              <a:rPr lang="fr-FR" sz="1400" dirty="0"/>
              <a:t> comme ça :</a:t>
            </a:r>
          </a:p>
          <a:p>
            <a:r>
              <a:rPr lang="fr-FR" sz="1400" dirty="0"/>
              <a:t>«  La moyenne de </a:t>
            </a:r>
            <a:r>
              <a:rPr lang="fr-FR" sz="1400" dirty="0" smtClean="0"/>
              <a:t>diagonale gauche est: </a:t>
            </a:r>
            <a:r>
              <a:rPr lang="fr-FR" sz="1400" dirty="0"/>
              <a:t>»</a:t>
            </a:r>
          </a:p>
          <a:p>
            <a:r>
              <a:rPr lang="fr-FR" sz="1400" dirty="0"/>
              <a:t>«  La moyenne de </a:t>
            </a:r>
            <a:r>
              <a:rPr lang="fr-FR" sz="1400" dirty="0" smtClean="0"/>
              <a:t>diagonale droite est </a:t>
            </a:r>
            <a:r>
              <a:rPr lang="fr-FR" sz="1400" dirty="0"/>
              <a:t>: </a:t>
            </a:r>
            <a:r>
              <a:rPr lang="fr-FR" sz="1400" dirty="0" smtClean="0"/>
              <a:t>»</a:t>
            </a:r>
          </a:p>
          <a:p>
            <a:r>
              <a:rPr lang="fr-FR" sz="1400" dirty="0" smtClean="0"/>
              <a:t>«  La 1</a:t>
            </a:r>
            <a:r>
              <a:rPr lang="fr-FR" sz="1400" baseline="30000" dirty="0" smtClean="0"/>
              <a:t>er</a:t>
            </a:r>
            <a:r>
              <a:rPr lang="fr-FR" sz="1400" dirty="0" smtClean="0"/>
              <a:t> élément de diagonale </a:t>
            </a:r>
            <a:r>
              <a:rPr lang="fr-FR" sz="1400" dirty="0"/>
              <a:t>gauche </a:t>
            </a:r>
            <a:r>
              <a:rPr lang="fr-FR" sz="1400" dirty="0" smtClean="0"/>
              <a:t>est: »</a:t>
            </a:r>
          </a:p>
          <a:p>
            <a:r>
              <a:rPr lang="fr-FR" sz="1400" dirty="0"/>
              <a:t>«  La </a:t>
            </a:r>
            <a:r>
              <a:rPr lang="fr-FR" sz="1400" dirty="0" smtClean="0"/>
              <a:t>2</a:t>
            </a:r>
            <a:r>
              <a:rPr lang="fr-FR" sz="1400" baseline="30000" dirty="0" smtClean="0"/>
              <a:t>em</a:t>
            </a:r>
            <a:r>
              <a:rPr lang="fr-FR" sz="1400" dirty="0" smtClean="0"/>
              <a:t> élément </a:t>
            </a:r>
            <a:r>
              <a:rPr lang="fr-FR" sz="1400" dirty="0"/>
              <a:t>de diagonale gauche </a:t>
            </a:r>
            <a:r>
              <a:rPr lang="fr-FR" sz="1400" dirty="0" smtClean="0"/>
              <a:t>est</a:t>
            </a:r>
            <a:r>
              <a:rPr lang="fr-FR" sz="1400" dirty="0"/>
              <a:t>: </a:t>
            </a:r>
            <a:r>
              <a:rPr lang="fr-FR" sz="1400" dirty="0" smtClean="0"/>
              <a:t>»</a:t>
            </a:r>
          </a:p>
          <a:p>
            <a:r>
              <a:rPr lang="is-IS" sz="1400" dirty="0" smtClean="0"/>
              <a:t>….........</a:t>
            </a:r>
          </a:p>
          <a:p>
            <a:r>
              <a:rPr lang="is-IS" sz="1400" dirty="0" smtClean="0"/>
              <a:t>.......</a:t>
            </a:r>
            <a:endParaRPr lang="fr-FR" sz="1400" dirty="0"/>
          </a:p>
          <a:p>
            <a:r>
              <a:rPr lang="fr-FR" sz="1400" dirty="0"/>
              <a:t>«  La 1</a:t>
            </a:r>
            <a:r>
              <a:rPr lang="fr-FR" sz="1400" baseline="30000" dirty="0"/>
              <a:t>er</a:t>
            </a:r>
            <a:r>
              <a:rPr lang="fr-FR" sz="1400" dirty="0"/>
              <a:t> élément de diagonale </a:t>
            </a:r>
            <a:r>
              <a:rPr lang="fr-FR" sz="1400" dirty="0" smtClean="0"/>
              <a:t>droite est</a:t>
            </a:r>
            <a:r>
              <a:rPr lang="fr-FR" sz="1400" dirty="0"/>
              <a:t>: »</a:t>
            </a:r>
          </a:p>
          <a:p>
            <a:r>
              <a:rPr lang="fr-FR" sz="1400" dirty="0"/>
              <a:t>«  La 2</a:t>
            </a:r>
            <a:r>
              <a:rPr lang="fr-FR" sz="1400" baseline="30000" dirty="0"/>
              <a:t>em</a:t>
            </a:r>
            <a:r>
              <a:rPr lang="fr-FR" sz="1400" dirty="0"/>
              <a:t> élément de diagonale </a:t>
            </a:r>
            <a:r>
              <a:rPr lang="fr-FR" sz="1400" dirty="0" smtClean="0"/>
              <a:t>droite est</a:t>
            </a:r>
            <a:r>
              <a:rPr lang="fr-FR" sz="1400" dirty="0"/>
              <a:t>: </a:t>
            </a:r>
            <a:r>
              <a:rPr lang="fr-FR" sz="1400" dirty="0" smtClean="0"/>
              <a:t>»</a:t>
            </a:r>
            <a:endParaRPr lang="fr-FR" sz="1400" dirty="0"/>
          </a:p>
          <a:p>
            <a:r>
              <a:rPr lang="is-IS" sz="1400" dirty="0" smtClean="0"/>
              <a:t>….............</a:t>
            </a:r>
          </a:p>
          <a:p>
            <a:r>
              <a:rPr lang="is-IS" sz="1400" dirty="0" smtClean="0"/>
              <a:t>............................</a:t>
            </a:r>
            <a:endParaRPr lang="fr-FR" sz="1400" dirty="0"/>
          </a:p>
        </p:txBody>
      </p:sp>
    </p:spTree>
    <p:extLst>
      <p:ext uri="{BB962C8B-B14F-4D97-AF65-F5344CB8AC3E}">
        <p14:creationId xmlns:p14="http://schemas.microsoft.com/office/powerpoint/2010/main" val="1790466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650999"/>
            <a:ext cx="10515600" cy="4183063"/>
          </a:xfrm>
        </p:spPr>
        <p:txBody>
          <a:bodyPr/>
          <a:lstStyle/>
          <a:p>
            <a:pPr marL="0" indent="0">
              <a:buNone/>
            </a:pPr>
            <a:r>
              <a:rPr lang="fr-FR" dirty="0"/>
              <a:t>écrire le programme complet avec toutes les fonctions mentionnées dans cette section "String". Les exemples sont présentés côte à côte. </a:t>
            </a:r>
            <a:endParaRPr lang="fr-FR" dirty="0" smtClean="0"/>
          </a:p>
          <a:p>
            <a:pPr marL="0" indent="0">
              <a:buNone/>
            </a:pPr>
            <a:endParaRPr lang="fr-FR" dirty="0"/>
          </a:p>
          <a:p>
            <a:pPr marL="0" indent="0">
              <a:buNone/>
            </a:pPr>
            <a:r>
              <a:rPr lang="fr-FR" dirty="0" smtClean="0"/>
              <a:t>Vous </a:t>
            </a:r>
            <a:r>
              <a:rPr lang="fr-FR" dirty="0"/>
              <a:t>devez écrire des programmes complets en prenant l'aide des exemples présentés. </a:t>
            </a:r>
            <a:endParaRPr lang="fr-FR" dirty="0" smtClean="0"/>
          </a:p>
          <a:p>
            <a:pPr marL="0" indent="0">
              <a:buNone/>
            </a:pPr>
            <a:endParaRPr lang="fr-FR" dirty="0"/>
          </a:p>
          <a:p>
            <a:pPr marL="0" indent="0">
              <a:buNone/>
            </a:pPr>
            <a:r>
              <a:rPr lang="fr-FR" dirty="0" smtClean="0"/>
              <a:t>Créez </a:t>
            </a:r>
            <a:r>
              <a:rPr lang="fr-FR" dirty="0"/>
              <a:t>des fonctions distinctes pour montrer l'application de chaque méthode présentée. Prenez les exemples / phrases / mots de votre choix pour montrer l'utilisation de ces </a:t>
            </a:r>
            <a:r>
              <a:rPr lang="fr-FR" dirty="0" smtClean="0"/>
              <a:t>méthodes</a:t>
            </a:r>
            <a:endParaRPr lang="fr-FR" dirty="0"/>
          </a:p>
        </p:txBody>
      </p:sp>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13</a:t>
            </a:fld>
            <a:endParaRPr lang="fr-FR"/>
          </a:p>
        </p:txBody>
      </p:sp>
      <p:sp>
        <p:nvSpPr>
          <p:cNvPr id="6" name="TextBox 5"/>
          <p:cNvSpPr txBox="1"/>
          <p:nvPr/>
        </p:nvSpPr>
        <p:spPr>
          <a:xfrm>
            <a:off x="3467100" y="558858"/>
            <a:ext cx="6515100" cy="830997"/>
          </a:xfrm>
          <a:prstGeom prst="rect">
            <a:avLst/>
          </a:prstGeom>
          <a:noFill/>
        </p:spPr>
        <p:txBody>
          <a:bodyPr wrap="square" rtlCol="0">
            <a:spAutoFit/>
          </a:bodyPr>
          <a:lstStyle/>
          <a:p>
            <a:r>
              <a:rPr lang="fr-FR" sz="4800" dirty="0" smtClean="0"/>
              <a:t>Section de String </a:t>
            </a:r>
            <a:endParaRPr lang="fr-FR" sz="4800" dirty="0"/>
          </a:p>
        </p:txBody>
      </p:sp>
      <p:sp>
        <p:nvSpPr>
          <p:cNvPr id="7" name="TextBox 6"/>
          <p:cNvSpPr txBox="1"/>
          <p:nvPr/>
        </p:nvSpPr>
        <p:spPr>
          <a:xfrm rot="20364435">
            <a:off x="275627" y="879171"/>
            <a:ext cx="2066316" cy="523220"/>
          </a:xfrm>
          <a:prstGeom prst="rect">
            <a:avLst/>
          </a:prstGeom>
          <a:noFill/>
        </p:spPr>
        <p:txBody>
          <a:bodyPr wrap="square" rtlCol="0">
            <a:spAutoFit/>
          </a:bodyPr>
          <a:lstStyle/>
          <a:p>
            <a:r>
              <a:rPr lang="fr-FR" sz="2800" dirty="0" smtClean="0">
                <a:solidFill>
                  <a:srgbClr val="7030A0"/>
                </a:solidFill>
              </a:rPr>
              <a:t>Exercice -16</a:t>
            </a:r>
            <a:endParaRPr lang="fr-FR" sz="2800" dirty="0">
              <a:solidFill>
                <a:srgbClr val="7030A0"/>
              </a:solidFill>
            </a:endParaRPr>
          </a:p>
        </p:txBody>
      </p:sp>
    </p:spTree>
    <p:extLst>
      <p:ext uri="{BB962C8B-B14F-4D97-AF65-F5344CB8AC3E}">
        <p14:creationId xmlns:p14="http://schemas.microsoft.com/office/powerpoint/2010/main" val="35026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78" y="30892"/>
            <a:ext cx="10515600" cy="639216"/>
          </a:xfrm>
        </p:spPr>
        <p:txBody>
          <a:bodyPr>
            <a:normAutofit fontScale="90000"/>
          </a:bodyPr>
          <a:lstStyle/>
          <a:p>
            <a:pPr algn="ctr"/>
            <a:r>
              <a:rPr lang="fr-FR" dirty="0" smtClean="0"/>
              <a:t>Strings en Objective-C</a:t>
            </a:r>
            <a:endParaRPr lang="fr-FR" dirty="0"/>
          </a:p>
        </p:txBody>
      </p:sp>
      <p:sp>
        <p:nvSpPr>
          <p:cNvPr id="3" name="Content Placeholder 2"/>
          <p:cNvSpPr>
            <a:spLocks noGrp="1"/>
          </p:cNvSpPr>
          <p:nvPr>
            <p:ph idx="1"/>
          </p:nvPr>
        </p:nvSpPr>
        <p:spPr>
          <a:xfrm>
            <a:off x="1526498" y="633454"/>
            <a:ext cx="8455702" cy="434714"/>
          </a:xfrm>
        </p:spPr>
        <p:txBody>
          <a:bodyPr>
            <a:normAutofit lnSpcReduction="10000"/>
          </a:bodyPr>
          <a:lstStyle/>
          <a:p>
            <a:pPr marL="0" indent="0">
              <a:buNone/>
            </a:pPr>
            <a:r>
              <a:rPr lang="fr-FR" dirty="0" smtClean="0"/>
              <a:t>String représenter par </a:t>
            </a:r>
            <a:r>
              <a:rPr lang="fr-FR" b="1" dirty="0" err="1" smtClean="0">
                <a:solidFill>
                  <a:schemeClr val="accent2"/>
                </a:solidFill>
              </a:rPr>
              <a:t>NSString</a:t>
            </a:r>
            <a:r>
              <a:rPr lang="fr-FR" dirty="0" smtClean="0">
                <a:solidFill>
                  <a:schemeClr val="accent2"/>
                </a:solidFill>
              </a:rPr>
              <a:t> </a:t>
            </a:r>
            <a:r>
              <a:rPr lang="fr-FR" dirty="0" smtClean="0"/>
              <a:t>et </a:t>
            </a:r>
            <a:r>
              <a:rPr lang="fr-FR" b="1" dirty="0" err="1" smtClean="0">
                <a:solidFill>
                  <a:schemeClr val="accent2"/>
                </a:solidFill>
              </a:rPr>
              <a:t>NSMutableString</a:t>
            </a:r>
            <a:r>
              <a:rPr lang="fr-FR" b="1" dirty="0" smtClean="0">
                <a:solidFill>
                  <a:schemeClr val="accent2"/>
                </a:solidFill>
              </a:rPr>
              <a:t> </a:t>
            </a:r>
            <a:endParaRPr lang="fr-FR" b="1" dirty="0">
              <a:solidFill>
                <a:schemeClr val="accent2"/>
              </a:solidFill>
            </a:endParaRPr>
          </a:p>
        </p:txBody>
      </p:sp>
      <p:sp>
        <p:nvSpPr>
          <p:cNvPr id="8" name="TextBox 7"/>
          <p:cNvSpPr txBox="1"/>
          <p:nvPr/>
        </p:nvSpPr>
        <p:spPr>
          <a:xfrm>
            <a:off x="1482568" y="1419342"/>
            <a:ext cx="4676931" cy="1785104"/>
          </a:xfrm>
          <a:prstGeom prst="rect">
            <a:avLst/>
          </a:prstGeom>
          <a:noFill/>
        </p:spPr>
        <p:txBody>
          <a:bodyPr wrap="square" rtlCol="0">
            <a:spAutoFit/>
          </a:bodyPr>
          <a:lstStyle/>
          <a:p>
            <a:endParaRPr lang="en-US" sz="1400" b="1" dirty="0">
              <a:latin typeface="American Typewriter" charset="0"/>
              <a:ea typeface="American Typewriter" charset="0"/>
              <a:cs typeface="American Typewriter" charset="0"/>
            </a:endParaRPr>
          </a:p>
          <a:p>
            <a:pPr marL="285750" indent="-285750">
              <a:buFontTx/>
              <a:buChar char="-"/>
            </a:pPr>
            <a:r>
              <a:rPr lang="en-US" b="1" dirty="0"/>
              <a:t>(BOOL)</a:t>
            </a:r>
            <a:r>
              <a:rPr lang="en-US" b="1" dirty="0" err="1"/>
              <a:t>isEqualToString</a:t>
            </a:r>
            <a:r>
              <a:rPr lang="en-US" b="1" dirty="0"/>
              <a:t>:(</a:t>
            </a:r>
            <a:r>
              <a:rPr lang="en-US" b="1" dirty="0" err="1"/>
              <a:t>NSString</a:t>
            </a:r>
            <a:r>
              <a:rPr lang="en-US" b="1" dirty="0"/>
              <a:t> *)</a:t>
            </a:r>
            <a:r>
              <a:rPr lang="en-US" b="1" dirty="0" err="1" smtClean="0"/>
              <a:t>aString</a:t>
            </a:r>
            <a:endParaRPr lang="en-US" b="1" dirty="0" smtClean="0"/>
          </a:p>
          <a:p>
            <a:pPr marL="285750" indent="-285750">
              <a:buFontTx/>
              <a:buChar char="-"/>
            </a:pPr>
            <a:endParaRPr lang="en-US" sz="1400" b="1" dirty="0">
              <a:latin typeface="American Typewriter" charset="0"/>
              <a:ea typeface="American Typewriter" charset="0"/>
              <a:cs typeface="American Typewriter" charset="0"/>
            </a:endParaRPr>
          </a:p>
          <a:p>
            <a:pPr marL="285750" indent="-285750">
              <a:buFontTx/>
              <a:buChar char="-"/>
            </a:pPr>
            <a:endParaRPr lang="en-US" sz="1400" b="1" dirty="0">
              <a:latin typeface="American Typewriter" charset="0"/>
              <a:ea typeface="American Typewriter" charset="0"/>
              <a:cs typeface="American Typewriter" charset="0"/>
            </a:endParaRPr>
          </a:p>
          <a:p>
            <a:pPr marL="285750" indent="-285750">
              <a:buFontTx/>
              <a:buChar char="-"/>
            </a:pPr>
            <a:r>
              <a:rPr lang="en-US" b="1" dirty="0"/>
              <a:t>(</a:t>
            </a:r>
            <a:r>
              <a:rPr lang="en-US" b="1" dirty="0" err="1" smtClean="0"/>
              <a:t>NSUInteger</a:t>
            </a:r>
            <a:r>
              <a:rPr lang="en-US" b="1" dirty="0" smtClean="0"/>
              <a:t>)length</a:t>
            </a:r>
          </a:p>
          <a:p>
            <a:r>
              <a:rPr lang="fr-FR" dirty="0"/>
              <a:t> </a:t>
            </a:r>
            <a:r>
              <a:rPr lang="fr-FR" dirty="0" smtClean="0"/>
              <a:t>      </a:t>
            </a:r>
            <a:r>
              <a:rPr lang="fr-FR" sz="1400" dirty="0" smtClean="0">
                <a:latin typeface="American Typewriter" charset="0"/>
                <a:ea typeface="American Typewriter" charset="0"/>
                <a:cs typeface="American Typewriter" charset="0"/>
              </a:rPr>
              <a:t>Renvoie </a:t>
            </a:r>
            <a:r>
              <a:rPr lang="fr-FR" sz="1400" dirty="0">
                <a:latin typeface="American Typewriter" charset="0"/>
                <a:ea typeface="American Typewriter" charset="0"/>
                <a:cs typeface="American Typewriter" charset="0"/>
              </a:rPr>
              <a:t>le nombre de caractères Unicode dans le </a:t>
            </a:r>
            <a:r>
              <a:rPr lang="fr-FR" sz="1400" dirty="0" smtClean="0">
                <a:latin typeface="American Typewriter" charset="0"/>
                <a:ea typeface="American Typewriter" charset="0"/>
                <a:cs typeface="American Typewriter" charset="0"/>
              </a:rPr>
              <a:t>récepteur</a:t>
            </a:r>
            <a:endParaRPr lang="fr-FR" sz="1400" dirty="0" smtClean="0">
              <a:latin typeface="American Typewriter" charset="0"/>
              <a:ea typeface="American Typewriter" charset="0"/>
              <a:cs typeface="American Typewriter" charset="0"/>
            </a:endParaRPr>
          </a:p>
        </p:txBody>
      </p:sp>
      <p:sp>
        <p:nvSpPr>
          <p:cNvPr id="9" name="Footer Placeholder 8"/>
          <p:cNvSpPr>
            <a:spLocks noGrp="1"/>
          </p:cNvSpPr>
          <p:nvPr>
            <p:ph type="ftr" sz="quarter" idx="11"/>
          </p:nvPr>
        </p:nvSpPr>
        <p:spPr>
          <a:xfrm>
            <a:off x="2842301" y="6485748"/>
            <a:ext cx="6634397" cy="365125"/>
          </a:xfrm>
        </p:spPr>
        <p:txBody>
          <a:bodyPr/>
          <a:lstStyle/>
          <a:p>
            <a:r>
              <a:rPr lang="fr-FR" smtClean="0"/>
              <a:t>Les diapositives sont faites à partir des matériaux à: </a:t>
            </a:r>
            <a:r>
              <a:rPr lang="fr-FR" dirty="0" err="1" smtClean="0"/>
              <a:t>www.tutorialpoint.com</a:t>
            </a:r>
            <a:endParaRPr lang="fr-FR" dirty="0"/>
          </a:p>
        </p:txBody>
      </p:sp>
      <p:sp>
        <p:nvSpPr>
          <p:cNvPr id="10" name="Slide Number Placeholder 9"/>
          <p:cNvSpPr>
            <a:spLocks noGrp="1"/>
          </p:cNvSpPr>
          <p:nvPr>
            <p:ph type="sldNum" sz="quarter" idx="12"/>
          </p:nvPr>
        </p:nvSpPr>
        <p:spPr/>
        <p:txBody>
          <a:bodyPr/>
          <a:lstStyle/>
          <a:p>
            <a:fld id="{CBC04342-568E-0745-ACA0-44ED4FF64443}" type="slidenum">
              <a:rPr lang="fr-FR" smtClean="0"/>
              <a:t>14</a:t>
            </a:fld>
            <a:endParaRPr lang="fr-F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0183" r="3063"/>
          <a:stretch/>
        </p:blipFill>
        <p:spPr>
          <a:xfrm>
            <a:off x="1995202" y="5743830"/>
            <a:ext cx="4776656" cy="687715"/>
          </a:xfrm>
          <a:prstGeom prst="rect">
            <a:avLst/>
          </a:prstGeom>
          <a:ln>
            <a:solidFill>
              <a:srgbClr val="7030A0"/>
            </a:solid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604" y="1089325"/>
            <a:ext cx="4658196" cy="2907900"/>
          </a:xfrm>
          <a:prstGeom prst="rect">
            <a:avLst/>
          </a:prstGeom>
          <a:ln>
            <a:solidFill>
              <a:srgbClr val="7030A0"/>
            </a:solidFill>
          </a:ln>
        </p:spPr>
      </p:pic>
      <p:cxnSp>
        <p:nvCxnSpPr>
          <p:cNvPr id="17" name="Straight Arrow Connector 16"/>
          <p:cNvCxnSpPr/>
          <p:nvPr/>
        </p:nvCxnSpPr>
        <p:spPr>
          <a:xfrm flipH="1">
            <a:off x="4177781" y="5372100"/>
            <a:ext cx="13219" cy="3717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l="2140" t="8654" r="2140" b="16346"/>
          <a:stretch/>
        </p:blipFill>
        <p:spPr>
          <a:xfrm>
            <a:off x="6898858" y="5633534"/>
            <a:ext cx="4559300" cy="722816"/>
          </a:xfrm>
          <a:prstGeom prst="rect">
            <a:avLst/>
          </a:prstGeom>
          <a:ln>
            <a:solidFill>
              <a:srgbClr val="7030A0"/>
            </a:solidFill>
          </a:ln>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1858" y="4062374"/>
            <a:ext cx="4505688" cy="1420021"/>
          </a:xfrm>
          <a:prstGeom prst="rect">
            <a:avLst/>
          </a:prstGeom>
          <a:ln>
            <a:solidFill>
              <a:srgbClr val="7030A0"/>
            </a:solidFill>
          </a:ln>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7658" y="4561661"/>
            <a:ext cx="5664200" cy="912670"/>
          </a:xfrm>
          <a:prstGeom prst="rect">
            <a:avLst/>
          </a:prstGeom>
          <a:ln>
            <a:solidFill>
              <a:srgbClr val="7030A0"/>
            </a:solidFill>
          </a:ln>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96898" y="3515366"/>
            <a:ext cx="3762601" cy="963718"/>
          </a:xfrm>
          <a:prstGeom prst="rect">
            <a:avLst/>
          </a:prstGeom>
          <a:ln>
            <a:solidFill>
              <a:srgbClr val="7030A0"/>
            </a:solidFill>
          </a:ln>
        </p:spPr>
      </p:pic>
      <p:sp>
        <p:nvSpPr>
          <p:cNvPr id="6" name="TextBox 5"/>
          <p:cNvSpPr txBox="1"/>
          <p:nvPr/>
        </p:nvSpPr>
        <p:spPr>
          <a:xfrm rot="19940904">
            <a:off x="1109041" y="1337625"/>
            <a:ext cx="1851702" cy="461665"/>
          </a:xfrm>
          <a:prstGeom prst="rect">
            <a:avLst/>
          </a:prstGeom>
          <a:noFill/>
        </p:spPr>
        <p:txBody>
          <a:bodyPr wrap="square" rtlCol="0">
            <a:spAutoFit/>
          </a:bodyPr>
          <a:lstStyle/>
          <a:p>
            <a:r>
              <a:rPr lang="fr-FR" sz="2400" b="1" dirty="0" smtClean="0">
                <a:solidFill>
                  <a:schemeClr val="accent1">
                    <a:lumMod val="75000"/>
                  </a:schemeClr>
                </a:solidFill>
              </a:rPr>
              <a:t>Méthode - 1</a:t>
            </a:r>
            <a:endParaRPr lang="fr-FR" sz="2400" b="1" dirty="0">
              <a:solidFill>
                <a:schemeClr val="accent1">
                  <a:lumMod val="75000"/>
                </a:schemeClr>
              </a:solidFill>
            </a:endParaRPr>
          </a:p>
        </p:txBody>
      </p:sp>
      <p:sp>
        <p:nvSpPr>
          <p:cNvPr id="20" name="TextBox 19"/>
          <p:cNvSpPr txBox="1"/>
          <p:nvPr/>
        </p:nvSpPr>
        <p:spPr>
          <a:xfrm rot="19940904">
            <a:off x="804241" y="2137725"/>
            <a:ext cx="1851702" cy="461665"/>
          </a:xfrm>
          <a:prstGeom prst="rect">
            <a:avLst/>
          </a:prstGeom>
          <a:noFill/>
        </p:spPr>
        <p:txBody>
          <a:bodyPr wrap="square" rtlCol="0">
            <a:spAutoFit/>
          </a:bodyPr>
          <a:lstStyle/>
          <a:p>
            <a:r>
              <a:rPr lang="fr-FR" sz="2400" b="1" dirty="0" smtClean="0">
                <a:solidFill>
                  <a:schemeClr val="accent1">
                    <a:lumMod val="75000"/>
                  </a:schemeClr>
                </a:solidFill>
              </a:rPr>
              <a:t>Méthode - 2</a:t>
            </a:r>
            <a:endParaRPr lang="fr-FR" sz="2400" b="1" dirty="0">
              <a:solidFill>
                <a:schemeClr val="accent1">
                  <a:lumMod val="75000"/>
                </a:schemeClr>
              </a:solidFill>
            </a:endParaRPr>
          </a:p>
        </p:txBody>
      </p:sp>
    </p:spTree>
    <p:extLst>
      <p:ext uri="{BB962C8B-B14F-4D97-AF65-F5344CB8AC3E}">
        <p14:creationId xmlns:p14="http://schemas.microsoft.com/office/powerpoint/2010/main" val="1302596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15</a:t>
            </a:fld>
            <a:endParaRPr lang="fr-FR"/>
          </a:p>
        </p:txBody>
      </p:sp>
      <p:sp>
        <p:nvSpPr>
          <p:cNvPr id="6" name="TextBox 5"/>
          <p:cNvSpPr txBox="1"/>
          <p:nvPr/>
        </p:nvSpPr>
        <p:spPr>
          <a:xfrm>
            <a:off x="5207209" y="1199213"/>
            <a:ext cx="6874863" cy="5447645"/>
          </a:xfrm>
          <a:prstGeom prst="rect">
            <a:avLst/>
          </a:prstGeom>
          <a:noFill/>
        </p:spPr>
        <p:txBody>
          <a:bodyPr wrap="square" rtlCol="0">
            <a:spAutoFit/>
          </a:bodyPr>
          <a:lstStyle/>
          <a:p>
            <a:endParaRPr lang="en-US" sz="1200" b="1" dirty="0" smtClean="0">
              <a:latin typeface="American Typewriter" charset="0"/>
              <a:ea typeface="American Typewriter" charset="0"/>
              <a:cs typeface="American Typewriter" charset="0"/>
            </a:endParaRPr>
          </a:p>
          <a:p>
            <a:pPr marL="285750" indent="-285750">
              <a:buFontTx/>
              <a:buChar char="-"/>
            </a:pPr>
            <a:r>
              <a:rPr lang="en-US" sz="1600" b="1" dirty="0" smtClean="0"/>
              <a:t>(</a:t>
            </a:r>
            <a:r>
              <a:rPr lang="en-US" sz="1600" b="1" dirty="0"/>
              <a:t>BOOL)</a:t>
            </a:r>
            <a:r>
              <a:rPr lang="en-US" sz="1600" b="1" dirty="0" err="1"/>
              <a:t>hasPrefix</a:t>
            </a:r>
            <a:r>
              <a:rPr lang="en-US" sz="1600" b="1" dirty="0"/>
              <a:t>:(</a:t>
            </a:r>
            <a:r>
              <a:rPr lang="en-US" sz="1600" b="1" dirty="0" err="1"/>
              <a:t>NSString</a:t>
            </a:r>
            <a:r>
              <a:rPr lang="en-US" sz="1600" b="1" dirty="0"/>
              <a:t> *)</a:t>
            </a:r>
            <a:r>
              <a:rPr lang="en-US" sz="1600" b="1" dirty="0" err="1" smtClean="0"/>
              <a:t>aString</a:t>
            </a:r>
            <a:endParaRPr lang="en-US" sz="1600" b="1" dirty="0" smtClean="0"/>
          </a:p>
          <a:p>
            <a:r>
              <a:rPr lang="fr-FR" sz="1600" dirty="0"/>
              <a:t> </a:t>
            </a:r>
            <a:r>
              <a:rPr lang="fr-FR" sz="1600" dirty="0" smtClean="0"/>
              <a:t>         </a:t>
            </a:r>
            <a:r>
              <a:rPr lang="fr-FR" sz="1200" dirty="0" smtClean="0">
                <a:latin typeface="American Typewriter" charset="0"/>
                <a:ea typeface="American Typewriter" charset="0"/>
                <a:cs typeface="American Typewriter" charset="0"/>
              </a:rPr>
              <a:t>Renvoie </a:t>
            </a:r>
            <a:r>
              <a:rPr lang="fr-FR" sz="1200" dirty="0">
                <a:latin typeface="American Typewriter" charset="0"/>
                <a:ea typeface="American Typewriter" charset="0"/>
                <a:cs typeface="American Typewriter" charset="0"/>
              </a:rPr>
              <a:t>une valeur booléenne qui indique si une chaîne donnée correspond aux caractères de début du récepteur</a:t>
            </a:r>
            <a:r>
              <a:rPr lang="fr-FR" sz="1200" dirty="0" smtClean="0">
                <a:latin typeface="American Typewriter" charset="0"/>
                <a:ea typeface="American Typewriter" charset="0"/>
                <a:cs typeface="American Typewriter" charset="0"/>
              </a:rPr>
              <a:t>.</a:t>
            </a:r>
          </a:p>
          <a:p>
            <a:endParaRPr lang="fr-FR" sz="1200" dirty="0">
              <a:latin typeface="American Typewriter" charset="0"/>
              <a:ea typeface="American Typewriter" charset="0"/>
              <a:cs typeface="American Typewriter" charset="0"/>
            </a:endParaRPr>
          </a:p>
          <a:p>
            <a:endParaRPr lang="fr-FR" sz="1200" dirty="0" smtClean="0">
              <a:latin typeface="American Typewriter" charset="0"/>
              <a:ea typeface="American Typewriter" charset="0"/>
              <a:cs typeface="American Typewriter" charset="0"/>
            </a:endParaRPr>
          </a:p>
          <a:p>
            <a:endParaRPr lang="en-US" sz="1200" b="1" dirty="0" smtClean="0">
              <a:latin typeface="American Typewriter" charset="0"/>
              <a:ea typeface="American Typewriter" charset="0"/>
              <a:cs typeface="American Typewriter" charset="0"/>
            </a:endParaRPr>
          </a:p>
          <a:p>
            <a:pPr marL="285750" indent="-285750">
              <a:buFontTx/>
              <a:buChar char="-"/>
            </a:pPr>
            <a:r>
              <a:rPr lang="en-US" sz="1600" b="1" dirty="0"/>
              <a:t>(BOOL)</a:t>
            </a:r>
            <a:r>
              <a:rPr lang="en-US" sz="1600" b="1" dirty="0" err="1"/>
              <a:t>hasSuffix</a:t>
            </a:r>
            <a:r>
              <a:rPr lang="en-US" sz="1600" b="1" dirty="0"/>
              <a:t>:(</a:t>
            </a:r>
            <a:r>
              <a:rPr lang="en-US" sz="1600" b="1" dirty="0" err="1"/>
              <a:t>NSString</a:t>
            </a:r>
            <a:r>
              <a:rPr lang="en-US" sz="1600" b="1" dirty="0"/>
              <a:t> *)</a:t>
            </a:r>
            <a:r>
              <a:rPr lang="en-US" sz="1600" b="1" dirty="0" err="1" smtClean="0"/>
              <a:t>aString</a:t>
            </a:r>
            <a:endParaRPr lang="en-US" sz="1600" b="1" dirty="0" smtClean="0"/>
          </a:p>
          <a:p>
            <a:r>
              <a:rPr lang="fr-FR" sz="1600" dirty="0"/>
              <a:t> </a:t>
            </a:r>
            <a:r>
              <a:rPr lang="fr-FR" sz="1600" dirty="0" smtClean="0"/>
              <a:t>          </a:t>
            </a:r>
            <a:r>
              <a:rPr lang="fr-FR" sz="1200" dirty="0" smtClean="0">
                <a:latin typeface="American Typewriter" charset="0"/>
                <a:ea typeface="American Typewriter" charset="0"/>
                <a:cs typeface="American Typewriter" charset="0"/>
              </a:rPr>
              <a:t>Renvoie </a:t>
            </a:r>
            <a:r>
              <a:rPr lang="fr-FR" sz="1200" dirty="0">
                <a:latin typeface="American Typewriter" charset="0"/>
                <a:ea typeface="American Typewriter" charset="0"/>
                <a:cs typeface="American Typewriter" charset="0"/>
              </a:rPr>
              <a:t>une valeur booléenne qui indique si une chaîne donnée correspond aux caractères de fin du </a:t>
            </a:r>
            <a:r>
              <a:rPr lang="fr-FR" sz="1200" dirty="0" smtClean="0">
                <a:latin typeface="American Typewriter" charset="0"/>
                <a:ea typeface="American Typewriter" charset="0"/>
                <a:cs typeface="American Typewriter" charset="0"/>
              </a:rPr>
              <a:t>destinataire</a:t>
            </a:r>
          </a:p>
          <a:p>
            <a:endParaRPr lang="fr-FR" sz="1200" dirty="0">
              <a:latin typeface="American Typewriter" charset="0"/>
              <a:ea typeface="American Typewriter" charset="0"/>
              <a:cs typeface="American Typewriter" charset="0"/>
            </a:endParaRPr>
          </a:p>
          <a:p>
            <a:endParaRPr lang="fr-FR" sz="1200" dirty="0" smtClean="0">
              <a:latin typeface="American Typewriter" charset="0"/>
              <a:ea typeface="American Typewriter" charset="0"/>
              <a:cs typeface="American Typewriter" charset="0"/>
            </a:endParaRPr>
          </a:p>
          <a:p>
            <a:endParaRPr lang="en-US" sz="1200" b="1" dirty="0" smtClean="0">
              <a:latin typeface="American Typewriter" charset="0"/>
              <a:ea typeface="American Typewriter" charset="0"/>
              <a:cs typeface="American Typewriter" charset="0"/>
            </a:endParaRPr>
          </a:p>
          <a:p>
            <a:pPr marL="285750" indent="-285750">
              <a:buFontTx/>
              <a:buChar char="-"/>
            </a:pPr>
            <a:r>
              <a:rPr lang="en-US" sz="1600" b="1" dirty="0"/>
              <a:t>(</a:t>
            </a:r>
            <a:r>
              <a:rPr lang="en-US" sz="1600" b="1" dirty="0" err="1"/>
              <a:t>unichar</a:t>
            </a:r>
            <a:r>
              <a:rPr lang="en-US" sz="1600" b="1" dirty="0"/>
              <a:t>)</a:t>
            </a:r>
            <a:r>
              <a:rPr lang="en-US" sz="1600" b="1" dirty="0" err="1"/>
              <a:t>characterAtIndex</a:t>
            </a:r>
            <a:r>
              <a:rPr lang="en-US" sz="1600" b="1" dirty="0"/>
              <a:t>:(</a:t>
            </a:r>
            <a:r>
              <a:rPr lang="en-US" sz="1600" b="1" dirty="0" err="1"/>
              <a:t>NSUInteger</a:t>
            </a:r>
            <a:r>
              <a:rPr lang="en-US" sz="1600" b="1" dirty="0"/>
              <a:t>)index</a:t>
            </a:r>
          </a:p>
          <a:p>
            <a:r>
              <a:rPr lang="fr-FR" sz="1600" dirty="0"/>
              <a:t>           </a:t>
            </a:r>
            <a:r>
              <a:rPr lang="fr-FR" sz="1200" dirty="0">
                <a:latin typeface="American Typewriter" charset="0"/>
                <a:ea typeface="American Typewriter" charset="0"/>
                <a:cs typeface="American Typewriter" charset="0"/>
              </a:rPr>
              <a:t>Renvoie le caractère à une position de tableau </a:t>
            </a:r>
            <a:r>
              <a:rPr lang="fr-FR" sz="1200" dirty="0" smtClean="0">
                <a:latin typeface="American Typewriter" charset="0"/>
                <a:ea typeface="American Typewriter" charset="0"/>
                <a:cs typeface="American Typewriter" charset="0"/>
              </a:rPr>
              <a:t>donnée</a:t>
            </a:r>
          </a:p>
          <a:p>
            <a:endParaRPr lang="fr-FR" sz="1200" dirty="0">
              <a:latin typeface="American Typewriter" charset="0"/>
              <a:ea typeface="American Typewriter" charset="0"/>
              <a:cs typeface="American Typewriter" charset="0"/>
            </a:endParaRPr>
          </a:p>
          <a:p>
            <a:endParaRPr lang="fr-FR" sz="1200" dirty="0">
              <a:latin typeface="American Typewriter" charset="0"/>
              <a:ea typeface="American Typewriter" charset="0"/>
              <a:cs typeface="American Typewriter" charset="0"/>
            </a:endParaRPr>
          </a:p>
          <a:p>
            <a:endParaRPr lang="en-US" sz="1200" b="1" dirty="0" smtClean="0">
              <a:latin typeface="American Typewriter" charset="0"/>
              <a:ea typeface="American Typewriter" charset="0"/>
              <a:cs typeface="American Typewriter" charset="0"/>
            </a:endParaRPr>
          </a:p>
          <a:p>
            <a:pPr marL="285750" indent="-285750">
              <a:buFontTx/>
              <a:buChar char="-"/>
            </a:pPr>
            <a:r>
              <a:rPr lang="en-US" sz="1600" b="1" dirty="0"/>
              <a:t>(id)</a:t>
            </a:r>
            <a:r>
              <a:rPr lang="en-US" sz="1600" b="1" dirty="0" err="1"/>
              <a:t>initWithFormat</a:t>
            </a:r>
            <a:r>
              <a:rPr lang="en-US" sz="1600" b="1" dirty="0"/>
              <a:t>:(</a:t>
            </a:r>
            <a:r>
              <a:rPr lang="en-US" sz="1600" b="1" dirty="0" err="1" smtClean="0"/>
              <a:t>NSString</a:t>
            </a:r>
            <a:r>
              <a:rPr lang="en-US" sz="1600" b="1" dirty="0" smtClean="0"/>
              <a:t> </a:t>
            </a:r>
            <a:r>
              <a:rPr lang="en-US" sz="1600" b="1" dirty="0"/>
              <a:t>*)format </a:t>
            </a:r>
            <a:r>
              <a:rPr lang="en-US" sz="1600" b="1" dirty="0" smtClean="0"/>
              <a:t>...</a:t>
            </a:r>
          </a:p>
          <a:p>
            <a:r>
              <a:rPr lang="fr-FR" sz="1600" dirty="0"/>
              <a:t> </a:t>
            </a:r>
            <a:r>
              <a:rPr lang="fr-FR" sz="1600" dirty="0" smtClean="0"/>
              <a:t>         </a:t>
            </a:r>
            <a:r>
              <a:rPr lang="fr-FR" sz="1200" dirty="0" smtClean="0">
                <a:latin typeface="American Typewriter" charset="0"/>
                <a:ea typeface="American Typewriter" charset="0"/>
                <a:cs typeface="American Typewriter" charset="0"/>
              </a:rPr>
              <a:t>Renvoie </a:t>
            </a:r>
            <a:r>
              <a:rPr lang="fr-FR" sz="1200" dirty="0">
                <a:latin typeface="American Typewriter" charset="0"/>
                <a:ea typeface="American Typewriter" charset="0"/>
                <a:cs typeface="American Typewriter" charset="0"/>
              </a:rPr>
              <a:t>un objet </a:t>
            </a:r>
            <a:r>
              <a:rPr lang="fr-FR" sz="1200" dirty="0" err="1">
                <a:latin typeface="American Typewriter" charset="0"/>
                <a:ea typeface="American Typewriter" charset="0"/>
                <a:cs typeface="American Typewriter" charset="0"/>
              </a:rPr>
              <a:t>NSString</a:t>
            </a:r>
            <a:r>
              <a:rPr lang="fr-FR" sz="1200" dirty="0">
                <a:latin typeface="American Typewriter" charset="0"/>
                <a:ea typeface="American Typewriter" charset="0"/>
                <a:cs typeface="American Typewriter" charset="0"/>
              </a:rPr>
              <a:t> initialisé en utilisant une chaîne de format donnée en tant que modèle dans lequel les valeurs d'argument restantes sont remplacées</a:t>
            </a:r>
            <a:endParaRPr lang="en-US" sz="1200" b="1" dirty="0" smtClean="0">
              <a:latin typeface="American Typewriter" charset="0"/>
              <a:ea typeface="American Typewriter" charset="0"/>
              <a:cs typeface="American Typewriter" charset="0"/>
            </a:endParaRPr>
          </a:p>
          <a:p>
            <a:pPr marL="285750" indent="-285750">
              <a:buFontTx/>
              <a:buChar char="-"/>
            </a:pPr>
            <a:endParaRPr lang="en-US" sz="1600" b="1" dirty="0" smtClean="0"/>
          </a:p>
          <a:p>
            <a:pPr marL="285750" indent="-285750">
              <a:buFontTx/>
              <a:buChar char="-"/>
            </a:pPr>
            <a:endParaRPr lang="en-US" sz="1600" b="1" dirty="0" smtClean="0"/>
          </a:p>
          <a:p>
            <a:pPr marL="285750" indent="-285750">
              <a:buFontTx/>
              <a:buChar char="-"/>
            </a:pPr>
            <a:endParaRPr lang="en-US" sz="1600" b="1" dirty="0"/>
          </a:p>
          <a:p>
            <a:pPr marL="285750" indent="-285750">
              <a:buFontTx/>
              <a:buChar char="-"/>
            </a:pPr>
            <a:endParaRPr lang="fr-FR" sz="1600" dirty="0"/>
          </a:p>
        </p:txBody>
      </p:sp>
      <p:sp>
        <p:nvSpPr>
          <p:cNvPr id="7" name="Title 1"/>
          <p:cNvSpPr>
            <a:spLocks noGrp="1"/>
          </p:cNvSpPr>
          <p:nvPr>
            <p:ph type="title"/>
          </p:nvPr>
        </p:nvSpPr>
        <p:spPr>
          <a:xfrm>
            <a:off x="530278" y="30892"/>
            <a:ext cx="10515600" cy="639216"/>
          </a:xfrm>
        </p:spPr>
        <p:txBody>
          <a:bodyPr>
            <a:normAutofit fontScale="90000"/>
          </a:bodyPr>
          <a:lstStyle/>
          <a:p>
            <a:pPr algn="ctr"/>
            <a:r>
              <a:rPr lang="fr-FR" dirty="0" smtClean="0"/>
              <a:t>Strings en Objective-C</a:t>
            </a:r>
            <a:endParaRPr lang="fr-FR" dirty="0"/>
          </a:p>
        </p:txBody>
      </p:sp>
      <p:sp>
        <p:nvSpPr>
          <p:cNvPr id="8" name="Content Placeholder 2"/>
          <p:cNvSpPr>
            <a:spLocks noGrp="1"/>
          </p:cNvSpPr>
          <p:nvPr>
            <p:ph idx="1"/>
          </p:nvPr>
        </p:nvSpPr>
        <p:spPr>
          <a:xfrm>
            <a:off x="1526498" y="633454"/>
            <a:ext cx="8455702" cy="434714"/>
          </a:xfrm>
        </p:spPr>
        <p:txBody>
          <a:bodyPr>
            <a:normAutofit lnSpcReduction="10000"/>
          </a:bodyPr>
          <a:lstStyle/>
          <a:p>
            <a:pPr marL="0" indent="0">
              <a:buNone/>
            </a:pPr>
            <a:r>
              <a:rPr lang="fr-FR" dirty="0" smtClean="0"/>
              <a:t>String représenter par </a:t>
            </a:r>
            <a:r>
              <a:rPr lang="fr-FR" b="1" dirty="0" err="1" smtClean="0">
                <a:solidFill>
                  <a:schemeClr val="accent2"/>
                </a:solidFill>
              </a:rPr>
              <a:t>NSString</a:t>
            </a:r>
            <a:r>
              <a:rPr lang="fr-FR" dirty="0" smtClean="0">
                <a:solidFill>
                  <a:schemeClr val="accent2"/>
                </a:solidFill>
              </a:rPr>
              <a:t> </a:t>
            </a:r>
            <a:r>
              <a:rPr lang="fr-FR" dirty="0" smtClean="0"/>
              <a:t>et </a:t>
            </a:r>
            <a:r>
              <a:rPr lang="fr-FR" b="1" dirty="0" err="1" smtClean="0">
                <a:solidFill>
                  <a:schemeClr val="accent2"/>
                </a:solidFill>
              </a:rPr>
              <a:t>NSMutableString</a:t>
            </a:r>
            <a:r>
              <a:rPr lang="fr-FR" b="1" dirty="0" smtClean="0">
                <a:solidFill>
                  <a:schemeClr val="accent2"/>
                </a:solidFill>
              </a:rPr>
              <a:t> </a:t>
            </a:r>
            <a:endParaRPr lang="fr-FR" b="1" dirty="0">
              <a:solidFill>
                <a:schemeClr val="accent2"/>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96" y="1187448"/>
            <a:ext cx="4483100" cy="13081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36" y="2660149"/>
            <a:ext cx="4840457" cy="84100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836" y="3556000"/>
            <a:ext cx="4840457" cy="737513"/>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309" y="4458114"/>
            <a:ext cx="4571914" cy="529743"/>
          </a:xfrm>
          <a:prstGeom prst="rect">
            <a:avLst/>
          </a:prstGeom>
        </p:spPr>
      </p:pic>
      <p:pic>
        <p:nvPicPr>
          <p:cNvPr id="32" name="Picture 31"/>
          <p:cNvPicPr>
            <a:picLocks noChangeAspect="1"/>
          </p:cNvPicPr>
          <p:nvPr/>
        </p:nvPicPr>
        <p:blipFill rotWithShape="1">
          <a:blip r:embed="rId6">
            <a:extLst>
              <a:ext uri="{28A0092B-C50C-407E-A947-70E740481C1C}">
                <a14:useLocalDpi xmlns:a14="http://schemas.microsoft.com/office/drawing/2010/main" val="0"/>
              </a:ext>
            </a:extLst>
          </a:blip>
          <a:srcRect t="74596"/>
          <a:stretch/>
        </p:blipFill>
        <p:spPr>
          <a:xfrm>
            <a:off x="1162173" y="5967944"/>
            <a:ext cx="3061850" cy="753531"/>
          </a:xfrm>
          <a:prstGeom prst="rect">
            <a:avLst/>
          </a:prstGeom>
        </p:spPr>
      </p:pic>
      <p:pic>
        <p:nvPicPr>
          <p:cNvPr id="33" name="Picture 32"/>
          <p:cNvPicPr>
            <a:picLocks noChangeAspect="1"/>
          </p:cNvPicPr>
          <p:nvPr/>
        </p:nvPicPr>
        <p:blipFill rotWithShape="1">
          <a:blip r:embed="rId6">
            <a:extLst>
              <a:ext uri="{28A0092B-C50C-407E-A947-70E740481C1C}">
                <a14:useLocalDpi xmlns:a14="http://schemas.microsoft.com/office/drawing/2010/main" val="0"/>
              </a:ext>
            </a:extLst>
          </a:blip>
          <a:srcRect b="65351"/>
          <a:stretch/>
        </p:blipFill>
        <p:spPr>
          <a:xfrm>
            <a:off x="1162173" y="5008436"/>
            <a:ext cx="2876427" cy="965519"/>
          </a:xfrm>
          <a:prstGeom prst="rect">
            <a:avLst/>
          </a:prstGeom>
        </p:spPr>
      </p:pic>
      <p:sp>
        <p:nvSpPr>
          <p:cNvPr id="14" name="TextBox 13"/>
          <p:cNvSpPr txBox="1"/>
          <p:nvPr/>
        </p:nvSpPr>
        <p:spPr>
          <a:xfrm rot="20949718">
            <a:off x="4619366" y="1097070"/>
            <a:ext cx="1851702" cy="461665"/>
          </a:xfrm>
          <a:prstGeom prst="rect">
            <a:avLst/>
          </a:prstGeom>
          <a:noFill/>
        </p:spPr>
        <p:txBody>
          <a:bodyPr wrap="square" rtlCol="0">
            <a:spAutoFit/>
          </a:bodyPr>
          <a:lstStyle/>
          <a:p>
            <a:r>
              <a:rPr lang="fr-FR" sz="2400" b="1" dirty="0" smtClean="0">
                <a:solidFill>
                  <a:schemeClr val="accent1">
                    <a:lumMod val="75000"/>
                  </a:schemeClr>
                </a:solidFill>
              </a:rPr>
              <a:t>Méthode - 3</a:t>
            </a:r>
            <a:endParaRPr lang="fr-FR" sz="2400" b="1" dirty="0">
              <a:solidFill>
                <a:schemeClr val="accent1">
                  <a:lumMod val="75000"/>
                </a:schemeClr>
              </a:solidFill>
            </a:endParaRPr>
          </a:p>
        </p:txBody>
      </p:sp>
      <p:sp>
        <p:nvSpPr>
          <p:cNvPr id="16" name="TextBox 15"/>
          <p:cNvSpPr txBox="1"/>
          <p:nvPr/>
        </p:nvSpPr>
        <p:spPr>
          <a:xfrm rot="20610503">
            <a:off x="4698751" y="2215383"/>
            <a:ext cx="1851702" cy="461665"/>
          </a:xfrm>
          <a:prstGeom prst="rect">
            <a:avLst/>
          </a:prstGeom>
          <a:noFill/>
        </p:spPr>
        <p:txBody>
          <a:bodyPr wrap="square" rtlCol="0">
            <a:spAutoFit/>
          </a:bodyPr>
          <a:lstStyle/>
          <a:p>
            <a:r>
              <a:rPr lang="fr-FR" sz="2400" b="1" dirty="0" smtClean="0">
                <a:solidFill>
                  <a:schemeClr val="accent1">
                    <a:lumMod val="75000"/>
                  </a:schemeClr>
                </a:solidFill>
              </a:rPr>
              <a:t>Méthode - 4</a:t>
            </a:r>
            <a:endParaRPr lang="fr-FR" sz="2400" b="1" dirty="0">
              <a:solidFill>
                <a:schemeClr val="accent1">
                  <a:lumMod val="75000"/>
                </a:schemeClr>
              </a:solidFill>
            </a:endParaRPr>
          </a:p>
        </p:txBody>
      </p:sp>
      <p:sp>
        <p:nvSpPr>
          <p:cNvPr id="17" name="TextBox 16"/>
          <p:cNvSpPr txBox="1"/>
          <p:nvPr/>
        </p:nvSpPr>
        <p:spPr>
          <a:xfrm rot="20327262">
            <a:off x="4738606" y="3460915"/>
            <a:ext cx="1851702" cy="461665"/>
          </a:xfrm>
          <a:prstGeom prst="rect">
            <a:avLst/>
          </a:prstGeom>
          <a:noFill/>
        </p:spPr>
        <p:txBody>
          <a:bodyPr wrap="square" rtlCol="0">
            <a:spAutoFit/>
          </a:bodyPr>
          <a:lstStyle/>
          <a:p>
            <a:r>
              <a:rPr lang="fr-FR" sz="2400" b="1" dirty="0" smtClean="0">
                <a:solidFill>
                  <a:schemeClr val="accent1">
                    <a:lumMod val="75000"/>
                  </a:schemeClr>
                </a:solidFill>
              </a:rPr>
              <a:t>Méthode - 5</a:t>
            </a:r>
            <a:endParaRPr lang="fr-FR" sz="2400" b="1" dirty="0">
              <a:solidFill>
                <a:schemeClr val="accent1">
                  <a:lumMod val="75000"/>
                </a:schemeClr>
              </a:solidFill>
            </a:endParaRPr>
          </a:p>
        </p:txBody>
      </p:sp>
      <p:sp>
        <p:nvSpPr>
          <p:cNvPr id="18" name="TextBox 17"/>
          <p:cNvSpPr txBox="1"/>
          <p:nvPr/>
        </p:nvSpPr>
        <p:spPr>
          <a:xfrm rot="20525778">
            <a:off x="4797424" y="4459949"/>
            <a:ext cx="1851702" cy="461665"/>
          </a:xfrm>
          <a:prstGeom prst="rect">
            <a:avLst/>
          </a:prstGeom>
          <a:noFill/>
        </p:spPr>
        <p:txBody>
          <a:bodyPr wrap="square" rtlCol="0">
            <a:spAutoFit/>
          </a:bodyPr>
          <a:lstStyle/>
          <a:p>
            <a:r>
              <a:rPr lang="fr-FR" sz="2400" b="1" dirty="0" smtClean="0">
                <a:solidFill>
                  <a:schemeClr val="accent1">
                    <a:lumMod val="75000"/>
                  </a:schemeClr>
                </a:solidFill>
              </a:rPr>
              <a:t>Méthode - 6</a:t>
            </a:r>
            <a:endParaRPr lang="fr-FR" sz="2400" b="1" dirty="0">
              <a:solidFill>
                <a:schemeClr val="accent1">
                  <a:lumMod val="75000"/>
                </a:schemeClr>
              </a:solidFill>
            </a:endParaRPr>
          </a:p>
        </p:txBody>
      </p:sp>
    </p:spTree>
    <p:extLst>
      <p:ext uri="{BB962C8B-B14F-4D97-AF65-F5344CB8AC3E}">
        <p14:creationId xmlns:p14="http://schemas.microsoft.com/office/powerpoint/2010/main" val="758092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16</a:t>
            </a:fld>
            <a:endParaRPr lang="fr-FR"/>
          </a:p>
        </p:txBody>
      </p:sp>
      <p:sp>
        <p:nvSpPr>
          <p:cNvPr id="6" name="Title 1"/>
          <p:cNvSpPr>
            <a:spLocks noGrp="1"/>
          </p:cNvSpPr>
          <p:nvPr>
            <p:ph type="title"/>
          </p:nvPr>
        </p:nvSpPr>
        <p:spPr>
          <a:xfrm>
            <a:off x="530278" y="30892"/>
            <a:ext cx="10515600" cy="639216"/>
          </a:xfrm>
        </p:spPr>
        <p:txBody>
          <a:bodyPr>
            <a:normAutofit fontScale="90000"/>
          </a:bodyPr>
          <a:lstStyle/>
          <a:p>
            <a:pPr algn="ctr"/>
            <a:r>
              <a:rPr lang="fr-FR" dirty="0" smtClean="0"/>
              <a:t>Strings en Objective-C</a:t>
            </a:r>
            <a:endParaRPr lang="fr-FR" dirty="0"/>
          </a:p>
        </p:txBody>
      </p:sp>
      <p:sp>
        <p:nvSpPr>
          <p:cNvPr id="7" name="Content Placeholder 2"/>
          <p:cNvSpPr txBox="1">
            <a:spLocks/>
          </p:cNvSpPr>
          <p:nvPr/>
        </p:nvSpPr>
        <p:spPr>
          <a:xfrm>
            <a:off x="1526498" y="633454"/>
            <a:ext cx="8455702" cy="4347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fr-FR" dirty="0" smtClean="0"/>
              <a:t>String représenter par </a:t>
            </a:r>
            <a:r>
              <a:rPr lang="fr-FR" b="1" dirty="0" err="1" smtClean="0">
                <a:solidFill>
                  <a:schemeClr val="accent2"/>
                </a:solidFill>
              </a:rPr>
              <a:t>NSString</a:t>
            </a:r>
            <a:r>
              <a:rPr lang="fr-FR" dirty="0" smtClean="0">
                <a:solidFill>
                  <a:schemeClr val="accent2"/>
                </a:solidFill>
              </a:rPr>
              <a:t> </a:t>
            </a:r>
            <a:r>
              <a:rPr lang="fr-FR" dirty="0" smtClean="0"/>
              <a:t>et </a:t>
            </a:r>
            <a:r>
              <a:rPr lang="fr-FR" b="1" dirty="0" err="1" smtClean="0">
                <a:solidFill>
                  <a:schemeClr val="accent2"/>
                </a:solidFill>
              </a:rPr>
              <a:t>NSMutableString</a:t>
            </a:r>
            <a:r>
              <a:rPr lang="fr-FR" b="1" dirty="0" smtClean="0">
                <a:solidFill>
                  <a:schemeClr val="accent2"/>
                </a:solidFill>
              </a:rPr>
              <a:t> </a:t>
            </a:r>
            <a:endParaRPr lang="fr-FR" b="1" dirty="0">
              <a:solidFill>
                <a:schemeClr val="accent2"/>
              </a:solidFill>
            </a:endParaRPr>
          </a:p>
        </p:txBody>
      </p:sp>
      <p:sp>
        <p:nvSpPr>
          <p:cNvPr id="8" name="TextBox 7"/>
          <p:cNvSpPr txBox="1"/>
          <p:nvPr/>
        </p:nvSpPr>
        <p:spPr>
          <a:xfrm>
            <a:off x="530279" y="1241964"/>
            <a:ext cx="4321122" cy="5109091"/>
          </a:xfrm>
          <a:prstGeom prst="rect">
            <a:avLst/>
          </a:prstGeom>
          <a:noFill/>
        </p:spPr>
        <p:txBody>
          <a:bodyPr wrap="square" rtlCol="0">
            <a:spAutoFit/>
          </a:bodyPr>
          <a:lstStyle/>
          <a:p>
            <a:endParaRPr lang="fr-FR" dirty="0"/>
          </a:p>
          <a:p>
            <a:pPr marL="285750" indent="-285750">
              <a:buFontTx/>
              <a:buChar char="-"/>
            </a:pPr>
            <a:r>
              <a:rPr lang="en-US" b="1" dirty="0"/>
              <a:t>(</a:t>
            </a:r>
            <a:r>
              <a:rPr lang="en-US" b="1" dirty="0" err="1"/>
              <a:t>NSInteger</a:t>
            </a:r>
            <a:r>
              <a:rPr lang="en-US" b="1" dirty="0"/>
              <a:t>)</a:t>
            </a:r>
            <a:r>
              <a:rPr lang="en-US" b="1" dirty="0" err="1"/>
              <a:t>integerValue</a:t>
            </a:r>
            <a:endParaRPr lang="en-US" b="1" dirty="0"/>
          </a:p>
          <a:p>
            <a:r>
              <a:rPr lang="fr-FR" sz="1400" dirty="0"/>
              <a:t>         </a:t>
            </a:r>
            <a:r>
              <a:rPr lang="fr-FR" sz="1400" dirty="0">
                <a:latin typeface="American Typewriter" charset="0"/>
                <a:ea typeface="American Typewriter" charset="0"/>
                <a:cs typeface="American Typewriter" charset="0"/>
              </a:rPr>
              <a:t>Renvoie la valeur </a:t>
            </a:r>
            <a:r>
              <a:rPr lang="fr-FR" sz="1400" dirty="0" err="1">
                <a:latin typeface="American Typewriter" charset="0"/>
                <a:ea typeface="American Typewriter" charset="0"/>
                <a:cs typeface="American Typewriter" charset="0"/>
              </a:rPr>
              <a:t>NSInteger</a:t>
            </a:r>
            <a:r>
              <a:rPr lang="fr-FR" sz="1400" dirty="0">
                <a:latin typeface="American Typewriter" charset="0"/>
                <a:ea typeface="American Typewriter" charset="0"/>
                <a:cs typeface="American Typewriter" charset="0"/>
              </a:rPr>
              <a:t> du </a:t>
            </a:r>
            <a:r>
              <a:rPr lang="fr-FR" sz="1400" dirty="0" smtClean="0">
                <a:latin typeface="American Typewriter" charset="0"/>
                <a:ea typeface="American Typewriter" charset="0"/>
                <a:cs typeface="American Typewriter" charset="0"/>
              </a:rPr>
              <a:t>texte (de type </a:t>
            </a:r>
            <a:r>
              <a:rPr lang="fr-FR" sz="1400" dirty="0" err="1" smtClean="0">
                <a:latin typeface="American Typewriter" charset="0"/>
                <a:ea typeface="American Typewriter" charset="0"/>
                <a:cs typeface="American Typewriter" charset="0"/>
              </a:rPr>
              <a:t>NSNUmber</a:t>
            </a:r>
            <a:r>
              <a:rPr lang="fr-FR" sz="1400" dirty="0" smtClean="0">
                <a:latin typeface="American Typewriter" charset="0"/>
                <a:ea typeface="American Typewriter" charset="0"/>
                <a:cs typeface="American Typewriter" charset="0"/>
              </a:rPr>
              <a:t>, </a:t>
            </a:r>
            <a:r>
              <a:rPr lang="fr-FR" sz="1400" dirty="0" err="1" smtClean="0">
                <a:latin typeface="American Typewriter" charset="0"/>
                <a:ea typeface="American Typewriter" charset="0"/>
                <a:cs typeface="American Typewriter" charset="0"/>
              </a:rPr>
              <a:t>float</a:t>
            </a:r>
            <a:r>
              <a:rPr lang="fr-FR" sz="1400" dirty="0" smtClean="0">
                <a:latin typeface="American Typewriter" charset="0"/>
                <a:ea typeface="American Typewriter" charset="0"/>
                <a:cs typeface="American Typewriter" charset="0"/>
              </a:rPr>
              <a:t>, double etc.) du </a:t>
            </a:r>
            <a:r>
              <a:rPr lang="fr-FR" sz="1400" dirty="0" smtClean="0">
                <a:latin typeface="American Typewriter" charset="0"/>
                <a:ea typeface="American Typewriter" charset="0"/>
                <a:cs typeface="American Typewriter" charset="0"/>
              </a:rPr>
              <a:t>destinataire</a:t>
            </a:r>
          </a:p>
          <a:p>
            <a:endParaRPr lang="fr-FR" sz="1400" dirty="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endParaRPr lang="fr-FR" dirty="0" smtClean="0"/>
          </a:p>
          <a:p>
            <a:pPr marL="285750" indent="-285750">
              <a:buFontTx/>
              <a:buChar char="-"/>
            </a:pPr>
            <a:r>
              <a:rPr lang="en-US" b="1" dirty="0"/>
              <a:t>(double)</a:t>
            </a:r>
            <a:r>
              <a:rPr lang="en-US" b="1" dirty="0" err="1"/>
              <a:t>doubleValue</a:t>
            </a:r>
            <a:endParaRPr lang="en-US" b="1" dirty="0"/>
          </a:p>
          <a:p>
            <a:r>
              <a:rPr lang="en-US" dirty="0"/>
              <a:t>           </a:t>
            </a:r>
            <a:r>
              <a:rPr lang="fr-FR" sz="1400" dirty="0">
                <a:latin typeface="American Typewriter" charset="0"/>
                <a:ea typeface="American Typewriter" charset="0"/>
                <a:cs typeface="American Typewriter" charset="0"/>
              </a:rPr>
              <a:t>Renvoie la valeur en virgule flottante du </a:t>
            </a:r>
            <a:r>
              <a:rPr lang="fr-FR" sz="1400" dirty="0" smtClean="0">
                <a:latin typeface="American Typewriter" charset="0"/>
                <a:ea typeface="American Typewriter" charset="0"/>
                <a:cs typeface="American Typewriter" charset="0"/>
              </a:rPr>
              <a:t>texte </a:t>
            </a:r>
            <a:r>
              <a:rPr lang="fr-FR" sz="1400" dirty="0">
                <a:latin typeface="American Typewriter" charset="0"/>
                <a:ea typeface="American Typewriter" charset="0"/>
                <a:cs typeface="American Typewriter" charset="0"/>
              </a:rPr>
              <a:t>(de type </a:t>
            </a:r>
            <a:r>
              <a:rPr lang="fr-FR" sz="1400" dirty="0" err="1">
                <a:latin typeface="American Typewriter" charset="0"/>
                <a:ea typeface="American Typewriter" charset="0"/>
                <a:cs typeface="American Typewriter" charset="0"/>
              </a:rPr>
              <a:t>NSNUmber</a:t>
            </a:r>
            <a:r>
              <a:rPr lang="fr-FR" sz="1400" dirty="0">
                <a:latin typeface="American Typewriter" charset="0"/>
                <a:ea typeface="American Typewriter" charset="0"/>
                <a:cs typeface="American Typewriter" charset="0"/>
              </a:rPr>
              <a:t>, </a:t>
            </a:r>
            <a:r>
              <a:rPr lang="fr-FR" sz="1400" dirty="0" err="1" smtClean="0">
                <a:latin typeface="American Typewriter" charset="0"/>
                <a:ea typeface="American Typewriter" charset="0"/>
                <a:cs typeface="American Typewriter" charset="0"/>
              </a:rPr>
              <a:t>float</a:t>
            </a:r>
            <a:r>
              <a:rPr lang="fr-FR" sz="1400" dirty="0" smtClean="0">
                <a:latin typeface="American Typewriter" charset="0"/>
                <a:ea typeface="American Typewriter" charset="0"/>
                <a:cs typeface="American Typewriter" charset="0"/>
              </a:rPr>
              <a:t>, </a:t>
            </a:r>
            <a:r>
              <a:rPr lang="fr-FR" sz="1400" dirty="0" err="1" smtClean="0">
                <a:latin typeface="American Typewriter" charset="0"/>
                <a:ea typeface="American Typewriter" charset="0"/>
                <a:cs typeface="American Typewriter" charset="0"/>
              </a:rPr>
              <a:t>int</a:t>
            </a:r>
            <a:r>
              <a:rPr lang="fr-FR" sz="1400" dirty="0" smtClean="0">
                <a:latin typeface="American Typewriter" charset="0"/>
                <a:ea typeface="American Typewriter" charset="0"/>
                <a:cs typeface="American Typewriter" charset="0"/>
              </a:rPr>
              <a:t> etc</a:t>
            </a:r>
            <a:r>
              <a:rPr lang="fr-FR" sz="1400" dirty="0">
                <a:latin typeface="American Typewriter" charset="0"/>
                <a:ea typeface="American Typewriter" charset="0"/>
                <a:cs typeface="American Typewriter" charset="0"/>
              </a:rPr>
              <a:t>.)</a:t>
            </a:r>
            <a:r>
              <a:rPr lang="fr-FR" sz="1400" dirty="0" smtClean="0">
                <a:latin typeface="American Typewriter" charset="0"/>
                <a:ea typeface="American Typewriter" charset="0"/>
                <a:cs typeface="American Typewriter" charset="0"/>
              </a:rPr>
              <a:t> </a:t>
            </a:r>
            <a:r>
              <a:rPr lang="fr-FR" sz="1400" dirty="0">
                <a:latin typeface="American Typewriter" charset="0"/>
                <a:ea typeface="American Typewriter" charset="0"/>
                <a:cs typeface="American Typewriter" charset="0"/>
              </a:rPr>
              <a:t>du destinataire en double </a:t>
            </a:r>
            <a:endParaRPr lang="fr-FR" sz="1400" dirty="0" smtClean="0">
              <a:latin typeface="American Typewriter" charset="0"/>
              <a:ea typeface="American Typewriter" charset="0"/>
              <a:cs typeface="American Typewriter" charset="0"/>
            </a:endParaRPr>
          </a:p>
          <a:p>
            <a:endParaRPr lang="fr-FR" sz="1400" dirty="0">
              <a:latin typeface="American Typewriter" charset="0"/>
              <a:ea typeface="American Typewriter" charset="0"/>
              <a:cs typeface="American Typewriter" charset="0"/>
            </a:endParaRPr>
          </a:p>
          <a:p>
            <a:endParaRPr lang="fr-FR" sz="1400" dirty="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pPr marL="285750" indent="-285750">
              <a:buFontTx/>
              <a:buChar char="-"/>
            </a:pPr>
            <a:r>
              <a:rPr lang="en-US" b="1" dirty="0"/>
              <a:t>(float)</a:t>
            </a:r>
            <a:r>
              <a:rPr lang="en-US" b="1" dirty="0" err="1"/>
              <a:t>floatValue</a:t>
            </a:r>
            <a:endParaRPr lang="en-US" b="1" dirty="0"/>
          </a:p>
          <a:p>
            <a:r>
              <a:rPr lang="fr-FR" dirty="0"/>
              <a:t>          </a:t>
            </a:r>
            <a:r>
              <a:rPr lang="fr-FR" sz="1400" dirty="0">
                <a:latin typeface="American Typewriter" charset="0"/>
                <a:ea typeface="American Typewriter" charset="0"/>
                <a:cs typeface="American Typewriter" charset="0"/>
              </a:rPr>
              <a:t>Renvoie la valeur en virgule flottante du texte (de type </a:t>
            </a:r>
            <a:r>
              <a:rPr lang="fr-FR" sz="1400" dirty="0" err="1" smtClean="0">
                <a:latin typeface="American Typewriter" charset="0"/>
                <a:ea typeface="American Typewriter" charset="0"/>
                <a:cs typeface="American Typewriter" charset="0"/>
              </a:rPr>
              <a:t>NSNUmber</a:t>
            </a:r>
            <a:r>
              <a:rPr lang="fr-FR" sz="1400" dirty="0" smtClean="0">
                <a:latin typeface="American Typewriter" charset="0"/>
                <a:ea typeface="American Typewriter" charset="0"/>
                <a:cs typeface="American Typewriter" charset="0"/>
              </a:rPr>
              <a:t>, double, </a:t>
            </a:r>
            <a:r>
              <a:rPr lang="fr-FR" sz="1400" dirty="0" err="1" smtClean="0">
                <a:latin typeface="American Typewriter" charset="0"/>
                <a:ea typeface="American Typewriter" charset="0"/>
                <a:cs typeface="American Typewriter" charset="0"/>
              </a:rPr>
              <a:t>int</a:t>
            </a:r>
            <a:r>
              <a:rPr lang="fr-FR" sz="1400" dirty="0" smtClean="0">
                <a:latin typeface="American Typewriter" charset="0"/>
                <a:ea typeface="American Typewriter" charset="0"/>
                <a:cs typeface="American Typewriter" charset="0"/>
              </a:rPr>
              <a:t> </a:t>
            </a:r>
            <a:r>
              <a:rPr lang="fr-FR" sz="1400" dirty="0">
                <a:latin typeface="American Typewriter" charset="0"/>
                <a:ea typeface="American Typewriter" charset="0"/>
                <a:cs typeface="American Typewriter" charset="0"/>
              </a:rPr>
              <a:t>etc.) </a:t>
            </a:r>
            <a:r>
              <a:rPr lang="fr-FR" sz="1400" dirty="0" smtClean="0">
                <a:latin typeface="American Typewriter" charset="0"/>
                <a:ea typeface="American Typewriter" charset="0"/>
                <a:cs typeface="American Typewriter" charset="0"/>
              </a:rPr>
              <a:t>du </a:t>
            </a:r>
            <a:r>
              <a:rPr lang="fr-FR" sz="1400" dirty="0">
                <a:latin typeface="American Typewriter" charset="0"/>
                <a:ea typeface="American Typewriter" charset="0"/>
                <a:cs typeface="American Typewriter" charset="0"/>
              </a:rPr>
              <a:t>destinataire en </a:t>
            </a:r>
            <a:r>
              <a:rPr lang="fr-FR" sz="1400" dirty="0" err="1">
                <a:latin typeface="American Typewriter" charset="0"/>
                <a:ea typeface="American Typewriter" charset="0"/>
                <a:cs typeface="American Typewriter" charset="0"/>
              </a:rPr>
              <a:t>float</a:t>
            </a:r>
            <a:endParaRPr lang="fr-FR" sz="1400" dirty="0">
              <a:latin typeface="American Typewriter" charset="0"/>
              <a:ea typeface="American Typewriter" charset="0"/>
              <a:cs typeface="American Typewriter" charset="0"/>
            </a:endParaRPr>
          </a:p>
          <a:p>
            <a:endParaRPr lang="en-US" sz="1400" dirty="0">
              <a:latin typeface="American Typewriter" charset="0"/>
              <a:ea typeface="American Typewriter" charset="0"/>
              <a:cs typeface="American Typewriter" charset="0"/>
            </a:endParaRPr>
          </a:p>
          <a:p>
            <a:endParaRPr lang="fr-FR"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3203" r="1516"/>
          <a:stretch/>
        </p:blipFill>
        <p:spPr>
          <a:xfrm>
            <a:off x="4851400" y="1879434"/>
            <a:ext cx="7137400" cy="11938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077" y="3328538"/>
            <a:ext cx="3519759" cy="1294261"/>
          </a:xfrm>
          <a:prstGeom prst="rect">
            <a:avLst/>
          </a:prstGeom>
        </p:spPr>
      </p:pic>
      <p:sp>
        <p:nvSpPr>
          <p:cNvPr id="11" name="TextBox 10"/>
          <p:cNvSpPr txBox="1"/>
          <p:nvPr/>
        </p:nvSpPr>
        <p:spPr>
          <a:xfrm rot="20671367">
            <a:off x="102537" y="1043939"/>
            <a:ext cx="1851702" cy="461665"/>
          </a:xfrm>
          <a:prstGeom prst="rect">
            <a:avLst/>
          </a:prstGeom>
          <a:noFill/>
        </p:spPr>
        <p:txBody>
          <a:bodyPr wrap="square" rtlCol="0">
            <a:spAutoFit/>
          </a:bodyPr>
          <a:lstStyle/>
          <a:p>
            <a:r>
              <a:rPr lang="fr-FR" sz="2400" b="1" dirty="0" smtClean="0">
                <a:solidFill>
                  <a:schemeClr val="accent1">
                    <a:lumMod val="75000"/>
                  </a:schemeClr>
                </a:solidFill>
              </a:rPr>
              <a:t>Méthode - 7</a:t>
            </a:r>
            <a:endParaRPr lang="fr-FR" sz="2400" b="1" dirty="0">
              <a:solidFill>
                <a:schemeClr val="accent1">
                  <a:lumMod val="75000"/>
                </a:schemeClr>
              </a:solidFill>
            </a:endParaRPr>
          </a:p>
        </p:txBody>
      </p:sp>
      <p:sp>
        <p:nvSpPr>
          <p:cNvPr id="12" name="TextBox 11"/>
          <p:cNvSpPr txBox="1"/>
          <p:nvPr/>
        </p:nvSpPr>
        <p:spPr>
          <a:xfrm rot="20874843">
            <a:off x="166350" y="2660341"/>
            <a:ext cx="1851702" cy="461665"/>
          </a:xfrm>
          <a:prstGeom prst="rect">
            <a:avLst/>
          </a:prstGeom>
          <a:noFill/>
        </p:spPr>
        <p:txBody>
          <a:bodyPr wrap="square" rtlCol="0">
            <a:spAutoFit/>
          </a:bodyPr>
          <a:lstStyle/>
          <a:p>
            <a:r>
              <a:rPr lang="fr-FR" sz="2400" b="1" dirty="0" smtClean="0">
                <a:solidFill>
                  <a:schemeClr val="accent1">
                    <a:lumMod val="75000"/>
                  </a:schemeClr>
                </a:solidFill>
              </a:rPr>
              <a:t>Méthode - 8</a:t>
            </a:r>
            <a:endParaRPr lang="fr-FR" sz="2400" b="1" dirty="0">
              <a:solidFill>
                <a:schemeClr val="accent1">
                  <a:lumMod val="75000"/>
                </a:schemeClr>
              </a:solidFill>
            </a:endParaRPr>
          </a:p>
        </p:txBody>
      </p:sp>
      <p:sp>
        <p:nvSpPr>
          <p:cNvPr id="13" name="TextBox 12"/>
          <p:cNvSpPr txBox="1"/>
          <p:nvPr/>
        </p:nvSpPr>
        <p:spPr>
          <a:xfrm rot="20671642">
            <a:off x="102537" y="4378985"/>
            <a:ext cx="1851702" cy="461665"/>
          </a:xfrm>
          <a:prstGeom prst="rect">
            <a:avLst/>
          </a:prstGeom>
          <a:noFill/>
        </p:spPr>
        <p:txBody>
          <a:bodyPr wrap="square" rtlCol="0">
            <a:spAutoFit/>
          </a:bodyPr>
          <a:lstStyle/>
          <a:p>
            <a:r>
              <a:rPr lang="fr-FR" sz="2400" b="1" dirty="0" smtClean="0">
                <a:solidFill>
                  <a:schemeClr val="accent1">
                    <a:lumMod val="75000"/>
                  </a:schemeClr>
                </a:solidFill>
              </a:rPr>
              <a:t>Méthode - 9</a:t>
            </a:r>
            <a:endParaRPr lang="fr-FR" sz="2400" b="1" dirty="0">
              <a:solidFill>
                <a:schemeClr val="accent1">
                  <a:lumMod val="75000"/>
                </a:schemeClr>
              </a:solidFill>
            </a:endParaRPr>
          </a:p>
        </p:txBody>
      </p:sp>
    </p:spTree>
    <p:extLst>
      <p:ext uri="{BB962C8B-B14F-4D97-AF65-F5344CB8AC3E}">
        <p14:creationId xmlns:p14="http://schemas.microsoft.com/office/powerpoint/2010/main" val="1563872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17</a:t>
            </a:fld>
            <a:endParaRPr lang="fr-FR"/>
          </a:p>
        </p:txBody>
      </p:sp>
      <p:sp>
        <p:nvSpPr>
          <p:cNvPr id="6" name="Title 1"/>
          <p:cNvSpPr>
            <a:spLocks noGrp="1"/>
          </p:cNvSpPr>
          <p:nvPr>
            <p:ph type="title"/>
          </p:nvPr>
        </p:nvSpPr>
        <p:spPr>
          <a:xfrm>
            <a:off x="530278" y="30892"/>
            <a:ext cx="10515600" cy="639216"/>
          </a:xfrm>
        </p:spPr>
        <p:txBody>
          <a:bodyPr>
            <a:normAutofit fontScale="90000"/>
          </a:bodyPr>
          <a:lstStyle/>
          <a:p>
            <a:pPr algn="ctr"/>
            <a:r>
              <a:rPr lang="fr-FR" dirty="0" smtClean="0"/>
              <a:t>Strings en Objective-C</a:t>
            </a:r>
            <a:endParaRPr lang="fr-FR" dirty="0"/>
          </a:p>
        </p:txBody>
      </p:sp>
      <p:sp>
        <p:nvSpPr>
          <p:cNvPr id="7" name="Content Placeholder 2"/>
          <p:cNvSpPr txBox="1">
            <a:spLocks/>
          </p:cNvSpPr>
          <p:nvPr/>
        </p:nvSpPr>
        <p:spPr>
          <a:xfrm>
            <a:off x="1526498" y="633454"/>
            <a:ext cx="8455702" cy="4347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fr-FR" dirty="0" smtClean="0"/>
              <a:t>String représenter par </a:t>
            </a:r>
            <a:r>
              <a:rPr lang="fr-FR" b="1" dirty="0" err="1" smtClean="0">
                <a:solidFill>
                  <a:schemeClr val="accent2"/>
                </a:solidFill>
              </a:rPr>
              <a:t>NSString</a:t>
            </a:r>
            <a:r>
              <a:rPr lang="fr-FR" dirty="0" smtClean="0">
                <a:solidFill>
                  <a:schemeClr val="accent2"/>
                </a:solidFill>
              </a:rPr>
              <a:t> </a:t>
            </a:r>
            <a:r>
              <a:rPr lang="fr-FR" dirty="0" smtClean="0"/>
              <a:t>et </a:t>
            </a:r>
            <a:r>
              <a:rPr lang="fr-FR" b="1" dirty="0" err="1" smtClean="0">
                <a:solidFill>
                  <a:schemeClr val="accent2"/>
                </a:solidFill>
              </a:rPr>
              <a:t>NSMutableString</a:t>
            </a:r>
            <a:r>
              <a:rPr lang="fr-FR" b="1" dirty="0" smtClean="0">
                <a:solidFill>
                  <a:schemeClr val="accent2"/>
                </a:solidFill>
              </a:rPr>
              <a:t> </a:t>
            </a:r>
            <a:endParaRPr lang="fr-FR" b="1" dirty="0">
              <a:solidFill>
                <a:schemeClr val="accent2"/>
              </a:solidFill>
            </a:endParaRPr>
          </a:p>
        </p:txBody>
      </p:sp>
      <p:sp>
        <p:nvSpPr>
          <p:cNvPr id="8" name="TextBox 7"/>
          <p:cNvSpPr txBox="1"/>
          <p:nvPr/>
        </p:nvSpPr>
        <p:spPr>
          <a:xfrm>
            <a:off x="530278" y="1125133"/>
            <a:ext cx="4676931" cy="3908762"/>
          </a:xfrm>
          <a:prstGeom prst="rect">
            <a:avLst/>
          </a:prstGeom>
          <a:noFill/>
        </p:spPr>
        <p:txBody>
          <a:bodyPr wrap="square" rtlCol="0">
            <a:spAutoFit/>
          </a:bodyPr>
          <a:lstStyle/>
          <a:p>
            <a:endParaRPr lang="fr-FR" dirty="0"/>
          </a:p>
          <a:p>
            <a:pPr marL="285750" indent="-285750">
              <a:buFontTx/>
              <a:buChar char="-"/>
            </a:pPr>
            <a:r>
              <a:rPr lang="en-US" b="1" dirty="0"/>
              <a:t>(</a:t>
            </a:r>
            <a:r>
              <a:rPr lang="en-US" b="1" dirty="0" err="1"/>
              <a:t>NSString</a:t>
            </a:r>
            <a:r>
              <a:rPr lang="en-US" b="1" dirty="0"/>
              <a:t> </a:t>
            </a:r>
            <a:r>
              <a:rPr lang="en-US" b="1" dirty="0" smtClean="0"/>
              <a:t>*)</a:t>
            </a:r>
            <a:r>
              <a:rPr lang="en-US" b="1" dirty="0" err="1" smtClean="0"/>
              <a:t>uppercaseString</a:t>
            </a:r>
            <a:endParaRPr lang="en-US" b="1" dirty="0"/>
          </a:p>
          <a:p>
            <a:r>
              <a:rPr lang="fr-FR" sz="1400" dirty="0">
                <a:latin typeface="American Typewriter" charset="0"/>
                <a:ea typeface="American Typewriter" charset="0"/>
                <a:cs typeface="American Typewriter" charset="0"/>
              </a:rPr>
              <a:t>       Retourne une représentation en </a:t>
            </a:r>
            <a:r>
              <a:rPr lang="fr-FR" sz="1400" dirty="0" smtClean="0">
                <a:latin typeface="American Typewriter" charset="0"/>
                <a:ea typeface="American Typewriter" charset="0"/>
                <a:cs typeface="American Typewriter" charset="0"/>
              </a:rPr>
              <a:t>majuscule </a:t>
            </a:r>
            <a:r>
              <a:rPr lang="fr-FR" sz="1400" dirty="0">
                <a:latin typeface="American Typewriter" charset="0"/>
                <a:ea typeface="American Typewriter" charset="0"/>
                <a:cs typeface="American Typewriter" charset="0"/>
              </a:rPr>
              <a:t>du </a:t>
            </a:r>
            <a:r>
              <a:rPr lang="fr-FR" sz="1400" dirty="0" smtClean="0">
                <a:latin typeface="American Typewriter" charset="0"/>
                <a:ea typeface="American Typewriter" charset="0"/>
                <a:cs typeface="American Typewriter" charset="0"/>
              </a:rPr>
              <a:t>récepteur</a:t>
            </a:r>
          </a:p>
          <a:p>
            <a:endParaRPr lang="en-US" sz="1400" dirty="0">
              <a:latin typeface="American Typewriter" charset="0"/>
              <a:ea typeface="American Typewriter" charset="0"/>
              <a:cs typeface="American Typewriter" charset="0"/>
            </a:endParaRPr>
          </a:p>
          <a:p>
            <a:endParaRPr lang="fr-FR" dirty="0" smtClean="0"/>
          </a:p>
          <a:p>
            <a:pPr marL="285750" indent="-285750">
              <a:buFontTx/>
              <a:buChar char="-"/>
            </a:pPr>
            <a:r>
              <a:rPr lang="en-US" b="1" dirty="0" smtClean="0"/>
              <a:t>(</a:t>
            </a:r>
            <a:r>
              <a:rPr lang="en-US" b="1" dirty="0" err="1"/>
              <a:t>NSString</a:t>
            </a:r>
            <a:r>
              <a:rPr lang="en-US" b="1" dirty="0"/>
              <a:t> *)</a:t>
            </a:r>
            <a:r>
              <a:rPr lang="en-US" b="1" dirty="0" err="1" smtClean="0"/>
              <a:t>lowercaseString</a:t>
            </a:r>
            <a:endParaRPr lang="en-US" b="1" dirty="0" smtClean="0"/>
          </a:p>
          <a:p>
            <a:r>
              <a:rPr lang="fr-FR" sz="1400" dirty="0">
                <a:latin typeface="American Typewriter" charset="0"/>
                <a:ea typeface="American Typewriter" charset="0"/>
                <a:cs typeface="American Typewriter" charset="0"/>
              </a:rPr>
              <a:t> </a:t>
            </a:r>
            <a:r>
              <a:rPr lang="fr-FR" sz="1400" dirty="0" smtClean="0">
                <a:latin typeface="American Typewriter" charset="0"/>
                <a:ea typeface="American Typewriter" charset="0"/>
                <a:cs typeface="American Typewriter" charset="0"/>
              </a:rPr>
              <a:t>      Retourne </a:t>
            </a:r>
            <a:r>
              <a:rPr lang="fr-FR" sz="1400" dirty="0">
                <a:latin typeface="American Typewriter" charset="0"/>
                <a:ea typeface="American Typewriter" charset="0"/>
                <a:cs typeface="American Typewriter" charset="0"/>
              </a:rPr>
              <a:t>une représentation en minuscule du </a:t>
            </a:r>
            <a:r>
              <a:rPr lang="fr-FR" sz="1400" dirty="0" smtClean="0">
                <a:latin typeface="American Typewriter" charset="0"/>
                <a:ea typeface="American Typewriter" charset="0"/>
                <a:cs typeface="American Typewriter" charset="0"/>
              </a:rPr>
              <a:t>récepteur</a:t>
            </a:r>
          </a:p>
          <a:p>
            <a:endParaRPr lang="fr-FR" sz="1400" dirty="0" smtClean="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pPr marL="285750" indent="-285750">
              <a:buFontTx/>
              <a:buChar char="-"/>
            </a:pPr>
            <a:r>
              <a:rPr lang="en-US" b="1" dirty="0"/>
              <a:t>(</a:t>
            </a:r>
            <a:r>
              <a:rPr lang="en-US" b="1" dirty="0" err="1"/>
              <a:t>NSString</a:t>
            </a:r>
            <a:r>
              <a:rPr lang="en-US" b="1" dirty="0"/>
              <a:t> *)</a:t>
            </a:r>
            <a:r>
              <a:rPr lang="en-US" b="1" dirty="0" err="1"/>
              <a:t>capitalizedString</a:t>
            </a:r>
            <a:endParaRPr lang="en-US" b="1" dirty="0"/>
          </a:p>
          <a:p>
            <a:r>
              <a:rPr lang="fr-FR" sz="1400" dirty="0"/>
              <a:t>           </a:t>
            </a:r>
            <a:r>
              <a:rPr lang="fr-FR" sz="1400" dirty="0">
                <a:latin typeface="American Typewriter" charset="0"/>
                <a:ea typeface="American Typewriter" charset="0"/>
                <a:cs typeface="American Typewriter" charset="0"/>
              </a:rPr>
              <a:t>Renvoie une représentation en majuscule du destinataire</a:t>
            </a:r>
          </a:p>
          <a:p>
            <a:endParaRPr lang="en-US" sz="1400" dirty="0">
              <a:latin typeface="American Typewriter" charset="0"/>
              <a:ea typeface="American Typewriter" charset="0"/>
              <a:cs typeface="American Typewriter" charset="0"/>
            </a:endParaRPr>
          </a:p>
          <a:p>
            <a:endParaRPr lang="fr-FR"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350" y="1272670"/>
            <a:ext cx="5626100" cy="36957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78" y="4742104"/>
            <a:ext cx="4597400" cy="7469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278" y="5606479"/>
            <a:ext cx="4597400" cy="74986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0350" y="5090860"/>
            <a:ext cx="6410181" cy="744786"/>
          </a:xfrm>
          <a:prstGeom prst="rect">
            <a:avLst/>
          </a:prstGeom>
        </p:spPr>
      </p:pic>
      <p:sp>
        <p:nvSpPr>
          <p:cNvPr id="14" name="TextBox 13"/>
          <p:cNvSpPr txBox="1"/>
          <p:nvPr/>
        </p:nvSpPr>
        <p:spPr>
          <a:xfrm rot="20671642">
            <a:off x="23593" y="1065213"/>
            <a:ext cx="2096364" cy="461665"/>
          </a:xfrm>
          <a:prstGeom prst="rect">
            <a:avLst/>
          </a:prstGeom>
          <a:noFill/>
        </p:spPr>
        <p:txBody>
          <a:bodyPr wrap="square" rtlCol="0">
            <a:spAutoFit/>
          </a:bodyPr>
          <a:lstStyle/>
          <a:p>
            <a:r>
              <a:rPr lang="fr-FR" sz="2400" b="1" dirty="0" smtClean="0">
                <a:solidFill>
                  <a:schemeClr val="accent1">
                    <a:lumMod val="75000"/>
                  </a:schemeClr>
                </a:solidFill>
              </a:rPr>
              <a:t>Méthode </a:t>
            </a:r>
            <a:r>
              <a:rPr lang="fr-FR" sz="2400" b="1" smtClean="0">
                <a:solidFill>
                  <a:schemeClr val="accent1">
                    <a:lumMod val="75000"/>
                  </a:schemeClr>
                </a:solidFill>
              </a:rPr>
              <a:t>- 10</a:t>
            </a:r>
            <a:endParaRPr lang="fr-FR" sz="2400" b="1" dirty="0">
              <a:solidFill>
                <a:schemeClr val="accent1">
                  <a:lumMod val="75000"/>
                </a:schemeClr>
              </a:solidFill>
            </a:endParaRPr>
          </a:p>
        </p:txBody>
      </p:sp>
      <p:sp>
        <p:nvSpPr>
          <p:cNvPr id="15" name="TextBox 14"/>
          <p:cNvSpPr txBox="1"/>
          <p:nvPr/>
        </p:nvSpPr>
        <p:spPr>
          <a:xfrm rot="20671642">
            <a:off x="22492" y="2268572"/>
            <a:ext cx="2157148" cy="461665"/>
          </a:xfrm>
          <a:prstGeom prst="rect">
            <a:avLst/>
          </a:prstGeom>
          <a:noFill/>
        </p:spPr>
        <p:txBody>
          <a:bodyPr wrap="square" rtlCol="0">
            <a:spAutoFit/>
          </a:bodyPr>
          <a:lstStyle/>
          <a:p>
            <a:r>
              <a:rPr lang="fr-FR" sz="2400" b="1" dirty="0" smtClean="0">
                <a:solidFill>
                  <a:schemeClr val="accent1">
                    <a:lumMod val="75000"/>
                  </a:schemeClr>
                </a:solidFill>
              </a:rPr>
              <a:t>Méthode </a:t>
            </a:r>
            <a:r>
              <a:rPr lang="fr-FR" sz="2400" b="1" smtClean="0">
                <a:solidFill>
                  <a:schemeClr val="accent1">
                    <a:lumMod val="75000"/>
                  </a:schemeClr>
                </a:solidFill>
              </a:rPr>
              <a:t>- 11</a:t>
            </a:r>
            <a:endParaRPr lang="fr-FR" sz="2400" b="1" dirty="0">
              <a:solidFill>
                <a:schemeClr val="accent1">
                  <a:lumMod val="75000"/>
                </a:schemeClr>
              </a:solidFill>
            </a:endParaRPr>
          </a:p>
        </p:txBody>
      </p:sp>
      <p:sp>
        <p:nvSpPr>
          <p:cNvPr id="16" name="TextBox 15"/>
          <p:cNvSpPr txBox="1"/>
          <p:nvPr/>
        </p:nvSpPr>
        <p:spPr>
          <a:xfrm rot="20671642">
            <a:off x="22685" y="3334765"/>
            <a:ext cx="2146442" cy="461665"/>
          </a:xfrm>
          <a:prstGeom prst="rect">
            <a:avLst/>
          </a:prstGeom>
          <a:noFill/>
        </p:spPr>
        <p:txBody>
          <a:bodyPr wrap="square" rtlCol="0">
            <a:spAutoFit/>
          </a:bodyPr>
          <a:lstStyle/>
          <a:p>
            <a:r>
              <a:rPr lang="fr-FR" sz="2400" b="1" dirty="0" smtClean="0">
                <a:solidFill>
                  <a:schemeClr val="accent1">
                    <a:lumMod val="75000"/>
                  </a:schemeClr>
                </a:solidFill>
              </a:rPr>
              <a:t>Méthode </a:t>
            </a:r>
            <a:r>
              <a:rPr lang="fr-FR" sz="2400" b="1" smtClean="0">
                <a:solidFill>
                  <a:schemeClr val="accent1">
                    <a:lumMod val="75000"/>
                  </a:schemeClr>
                </a:solidFill>
              </a:rPr>
              <a:t>- 12</a:t>
            </a:r>
            <a:endParaRPr lang="fr-FR" sz="2400" b="1" dirty="0">
              <a:solidFill>
                <a:schemeClr val="accent1">
                  <a:lumMod val="75000"/>
                </a:schemeClr>
              </a:solidFill>
            </a:endParaRPr>
          </a:p>
        </p:txBody>
      </p:sp>
    </p:spTree>
    <p:extLst>
      <p:ext uri="{BB962C8B-B14F-4D97-AF65-F5344CB8AC3E}">
        <p14:creationId xmlns:p14="http://schemas.microsoft.com/office/powerpoint/2010/main" val="1851940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8278" y="170252"/>
            <a:ext cx="10515600" cy="399373"/>
          </a:xfrm>
        </p:spPr>
        <p:txBody>
          <a:bodyPr>
            <a:normAutofit fontScale="90000"/>
          </a:bodyPr>
          <a:lstStyle/>
          <a:p>
            <a:pPr algn="ctr"/>
            <a:r>
              <a:rPr lang="fr-FR" dirty="0" smtClean="0"/>
              <a:t>Strings </a:t>
            </a:r>
            <a:r>
              <a:rPr lang="fr-FR" smtClean="0"/>
              <a:t>en Objective-C</a:t>
            </a:r>
            <a:endParaRPr lang="fr-FR" dirty="0"/>
          </a:p>
        </p:txBody>
      </p:sp>
      <p:sp>
        <p:nvSpPr>
          <p:cNvPr id="5" name="TextBox 4"/>
          <p:cNvSpPr txBox="1"/>
          <p:nvPr/>
        </p:nvSpPr>
        <p:spPr>
          <a:xfrm>
            <a:off x="718278" y="892542"/>
            <a:ext cx="6177197" cy="4124206"/>
          </a:xfrm>
          <a:prstGeom prst="rect">
            <a:avLst/>
          </a:prstGeom>
          <a:noFill/>
        </p:spPr>
        <p:txBody>
          <a:bodyPr wrap="square" rtlCol="0">
            <a:spAutoFit/>
          </a:bodyPr>
          <a:lstStyle/>
          <a:p>
            <a:pPr marL="285750" indent="-285750">
              <a:buFontTx/>
              <a:buChar char="-"/>
            </a:pPr>
            <a:r>
              <a:rPr lang="en-US" sz="1600" b="1" dirty="0" smtClean="0"/>
              <a:t>(</a:t>
            </a:r>
            <a:r>
              <a:rPr lang="en-US" sz="1600" b="1" dirty="0" err="1"/>
              <a:t>NSRange</a:t>
            </a:r>
            <a:r>
              <a:rPr lang="en-US" sz="1600" b="1" dirty="0"/>
              <a:t>)</a:t>
            </a:r>
            <a:r>
              <a:rPr lang="en-US" sz="1600" b="1" dirty="0" err="1"/>
              <a:t>rangeOfString</a:t>
            </a:r>
            <a:r>
              <a:rPr lang="en-US" sz="1600" b="1" dirty="0"/>
              <a:t>:(</a:t>
            </a:r>
            <a:r>
              <a:rPr lang="en-US" sz="1600" b="1" dirty="0" err="1"/>
              <a:t>NSString</a:t>
            </a:r>
            <a:r>
              <a:rPr lang="en-US" sz="1600" b="1" dirty="0"/>
              <a:t> *)</a:t>
            </a:r>
            <a:r>
              <a:rPr lang="en-US" sz="1600" b="1" dirty="0" err="1"/>
              <a:t>aString</a:t>
            </a:r>
            <a:r>
              <a:rPr lang="fr-FR" sz="1600" dirty="0" smtClean="0"/>
              <a:t>         </a:t>
            </a:r>
          </a:p>
          <a:p>
            <a:r>
              <a:rPr lang="fr-FR" sz="1400" dirty="0" smtClean="0">
                <a:latin typeface="American Typewriter" charset="0"/>
                <a:ea typeface="American Typewriter" charset="0"/>
                <a:cs typeface="American Typewriter" charset="0"/>
              </a:rPr>
              <a:t>             Trouve </a:t>
            </a:r>
            <a:r>
              <a:rPr lang="fr-FR" sz="1400" dirty="0">
                <a:latin typeface="American Typewriter" charset="0"/>
                <a:ea typeface="American Typewriter" charset="0"/>
                <a:cs typeface="American Typewriter" charset="0"/>
              </a:rPr>
              <a:t>et renvoie la plage de la première occurrence d'une chaîne donnée dans le récepteur</a:t>
            </a:r>
            <a:r>
              <a:rPr lang="fr-FR" sz="1400" dirty="0" smtClean="0">
                <a:latin typeface="American Typewriter" charset="0"/>
                <a:ea typeface="American Typewriter" charset="0"/>
                <a:cs typeface="American Typewriter" charset="0"/>
              </a:rPr>
              <a:t>.</a:t>
            </a:r>
          </a:p>
          <a:p>
            <a:endParaRPr lang="fr-FR" sz="1400" dirty="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endParaRPr lang="en-US" sz="1400" b="1" dirty="0">
              <a:latin typeface="American Typewriter" charset="0"/>
              <a:ea typeface="American Typewriter" charset="0"/>
              <a:cs typeface="American Typewriter" charset="0"/>
            </a:endParaRPr>
          </a:p>
          <a:p>
            <a:r>
              <a:rPr lang="en-US" b="1" dirty="0"/>
              <a:t> </a:t>
            </a:r>
            <a:r>
              <a:rPr lang="en-US" sz="1600" b="1" dirty="0" smtClean="0"/>
              <a:t>- (</a:t>
            </a:r>
            <a:r>
              <a:rPr lang="en-US" sz="1600" b="1" dirty="0" err="1"/>
              <a:t>NSString</a:t>
            </a:r>
            <a:r>
              <a:rPr lang="en-US" sz="1600" b="1" dirty="0"/>
              <a:t> </a:t>
            </a:r>
            <a:r>
              <a:rPr lang="en-US" sz="1600" b="1" dirty="0" smtClean="0"/>
              <a:t>*)</a:t>
            </a:r>
            <a:r>
              <a:rPr lang="en-US" sz="1600" b="1" dirty="0" err="1" smtClean="0"/>
              <a:t>stringByAppendingFormat</a:t>
            </a:r>
            <a:r>
              <a:rPr lang="en-US" sz="1600" b="1" dirty="0" smtClean="0"/>
              <a:t>:(</a:t>
            </a:r>
            <a:r>
              <a:rPr lang="en-US" sz="1600" b="1" dirty="0" err="1"/>
              <a:t>NSString</a:t>
            </a:r>
            <a:r>
              <a:rPr lang="en-US" sz="1600" b="1" dirty="0"/>
              <a:t> *)format </a:t>
            </a:r>
          </a:p>
          <a:p>
            <a:r>
              <a:rPr lang="en-US" b="1" dirty="0" smtClean="0"/>
              <a:t>           </a:t>
            </a:r>
            <a:r>
              <a:rPr lang="fr-FR" sz="1400" dirty="0" smtClean="0">
                <a:latin typeface="American Typewriter" charset="0"/>
                <a:ea typeface="American Typewriter" charset="0"/>
                <a:cs typeface="American Typewriter" charset="0"/>
              </a:rPr>
              <a:t>Renvoie </a:t>
            </a:r>
            <a:r>
              <a:rPr lang="fr-FR" sz="1400" dirty="0">
                <a:latin typeface="American Typewriter" charset="0"/>
                <a:ea typeface="American Typewriter" charset="0"/>
                <a:cs typeface="American Typewriter" charset="0"/>
              </a:rPr>
              <a:t>une chaîne créée en ajoutant au récepteur une chaîne construite à partir d'une chaîne de format donnée et les arguments </a:t>
            </a:r>
            <a:r>
              <a:rPr lang="fr-FR" sz="1400" dirty="0" smtClean="0">
                <a:latin typeface="American Typewriter" charset="0"/>
                <a:ea typeface="American Typewriter" charset="0"/>
                <a:cs typeface="American Typewriter" charset="0"/>
              </a:rPr>
              <a:t>suivants</a:t>
            </a:r>
          </a:p>
          <a:p>
            <a:endParaRPr lang="en-US" sz="1400" b="1" dirty="0" smtClean="0">
              <a:latin typeface="American Typewriter" charset="0"/>
              <a:ea typeface="American Typewriter" charset="0"/>
              <a:cs typeface="American Typewriter" charset="0"/>
            </a:endParaRPr>
          </a:p>
          <a:p>
            <a:endParaRPr lang="en-US" sz="1400" b="1" dirty="0">
              <a:latin typeface="American Typewriter" charset="0"/>
              <a:ea typeface="American Typewriter" charset="0"/>
              <a:cs typeface="American Typewriter" charset="0"/>
            </a:endParaRPr>
          </a:p>
          <a:p>
            <a:endParaRPr lang="en-US" sz="1400" b="1" dirty="0" smtClean="0">
              <a:latin typeface="American Typewriter" charset="0"/>
              <a:ea typeface="American Typewriter" charset="0"/>
              <a:cs typeface="American Typewriter" charset="0"/>
            </a:endParaRPr>
          </a:p>
          <a:p>
            <a:endParaRPr lang="en-US" sz="1400" b="1" dirty="0">
              <a:latin typeface="American Typewriter" charset="0"/>
              <a:ea typeface="American Typewriter" charset="0"/>
              <a:cs typeface="American Typewriter" charset="0"/>
            </a:endParaRPr>
          </a:p>
          <a:p>
            <a:endParaRPr lang="en-US" sz="1400" b="1" dirty="0" smtClean="0">
              <a:latin typeface="American Typewriter" charset="0"/>
              <a:ea typeface="American Typewriter" charset="0"/>
              <a:cs typeface="American Typewriter" charset="0"/>
            </a:endParaRPr>
          </a:p>
          <a:p>
            <a:endParaRPr lang="en-US" sz="1400" b="1" dirty="0">
              <a:latin typeface="American Typewriter" charset="0"/>
              <a:ea typeface="American Typewriter" charset="0"/>
              <a:cs typeface="American Typewriter" charset="0"/>
            </a:endParaRPr>
          </a:p>
          <a:p>
            <a:endParaRPr lang="en-US" sz="1400" b="1" dirty="0">
              <a:latin typeface="American Typewriter" charset="0"/>
              <a:ea typeface="American Typewriter" charset="0"/>
              <a:cs typeface="American Typewriter" charset="0"/>
            </a:endParaRPr>
          </a:p>
        </p:txBody>
      </p:sp>
      <p:sp>
        <p:nvSpPr>
          <p:cNvPr id="7" name="Footer Placeholder 6"/>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8" name="Slide Number Placeholder 7"/>
          <p:cNvSpPr>
            <a:spLocks noGrp="1"/>
          </p:cNvSpPr>
          <p:nvPr>
            <p:ph type="sldNum" sz="quarter" idx="12"/>
          </p:nvPr>
        </p:nvSpPr>
        <p:spPr/>
        <p:txBody>
          <a:bodyPr/>
          <a:lstStyle/>
          <a:p>
            <a:fld id="{CBC04342-568E-0745-ACA0-44ED4FF64443}" type="slidenum">
              <a:rPr lang="fr-FR" smtClean="0"/>
              <a:t>18</a:t>
            </a:fld>
            <a:endParaRPr lang="fr-F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200" y="892542"/>
            <a:ext cx="4074613" cy="98029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5700" y="1912660"/>
            <a:ext cx="4217444" cy="76976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7513" y="3118874"/>
            <a:ext cx="4686300" cy="43593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1228" y="5231674"/>
            <a:ext cx="9029700" cy="647700"/>
          </a:xfrm>
          <a:prstGeom prst="rect">
            <a:avLst/>
          </a:prstGeom>
        </p:spPr>
      </p:pic>
      <p:sp>
        <p:nvSpPr>
          <p:cNvPr id="11" name="TextBox 10"/>
          <p:cNvSpPr txBox="1"/>
          <p:nvPr/>
        </p:nvSpPr>
        <p:spPr>
          <a:xfrm rot="20671642">
            <a:off x="128212" y="388345"/>
            <a:ext cx="2285853" cy="461665"/>
          </a:xfrm>
          <a:prstGeom prst="rect">
            <a:avLst/>
          </a:prstGeom>
          <a:noFill/>
        </p:spPr>
        <p:txBody>
          <a:bodyPr wrap="square" rtlCol="0">
            <a:spAutoFit/>
          </a:bodyPr>
          <a:lstStyle/>
          <a:p>
            <a:r>
              <a:rPr lang="fr-FR" sz="2400" b="1" dirty="0" smtClean="0">
                <a:solidFill>
                  <a:schemeClr val="accent1">
                    <a:lumMod val="75000"/>
                  </a:schemeClr>
                </a:solidFill>
              </a:rPr>
              <a:t>Méthode </a:t>
            </a:r>
            <a:r>
              <a:rPr lang="fr-FR" sz="2400" b="1" smtClean="0">
                <a:solidFill>
                  <a:schemeClr val="accent1">
                    <a:lumMod val="75000"/>
                  </a:schemeClr>
                </a:solidFill>
              </a:rPr>
              <a:t>- 13</a:t>
            </a:r>
            <a:endParaRPr lang="fr-FR" sz="2400" b="1" dirty="0">
              <a:solidFill>
                <a:schemeClr val="accent1">
                  <a:lumMod val="75000"/>
                </a:schemeClr>
              </a:solidFill>
            </a:endParaRPr>
          </a:p>
        </p:txBody>
      </p:sp>
      <p:sp>
        <p:nvSpPr>
          <p:cNvPr id="12" name="TextBox 11"/>
          <p:cNvSpPr txBox="1"/>
          <p:nvPr/>
        </p:nvSpPr>
        <p:spPr>
          <a:xfrm rot="20671642">
            <a:off x="280612" y="1823445"/>
            <a:ext cx="2285853" cy="461665"/>
          </a:xfrm>
          <a:prstGeom prst="rect">
            <a:avLst/>
          </a:prstGeom>
          <a:noFill/>
        </p:spPr>
        <p:txBody>
          <a:bodyPr wrap="square" rtlCol="0">
            <a:spAutoFit/>
          </a:bodyPr>
          <a:lstStyle/>
          <a:p>
            <a:r>
              <a:rPr lang="fr-FR" sz="2400" b="1" dirty="0" smtClean="0">
                <a:solidFill>
                  <a:schemeClr val="accent1">
                    <a:lumMod val="75000"/>
                  </a:schemeClr>
                </a:solidFill>
              </a:rPr>
              <a:t>Méthode - 14</a:t>
            </a:r>
            <a:endParaRPr lang="fr-FR" sz="2400" b="1" dirty="0">
              <a:solidFill>
                <a:schemeClr val="accent1">
                  <a:lumMod val="75000"/>
                </a:schemeClr>
              </a:solidFill>
            </a:endParaRPr>
          </a:p>
        </p:txBody>
      </p:sp>
    </p:spTree>
    <p:extLst>
      <p:ext uri="{BB962C8B-B14F-4D97-AF65-F5344CB8AC3E}">
        <p14:creationId xmlns:p14="http://schemas.microsoft.com/office/powerpoint/2010/main" val="1556034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8278" y="170252"/>
            <a:ext cx="10515600" cy="399373"/>
          </a:xfrm>
        </p:spPr>
        <p:txBody>
          <a:bodyPr>
            <a:normAutofit fontScale="90000"/>
          </a:bodyPr>
          <a:lstStyle/>
          <a:p>
            <a:pPr algn="ctr"/>
            <a:r>
              <a:rPr lang="fr-FR" dirty="0" smtClean="0"/>
              <a:t>Strings </a:t>
            </a:r>
            <a:r>
              <a:rPr lang="fr-FR" smtClean="0"/>
              <a:t>en Objective-C</a:t>
            </a:r>
            <a:endParaRPr lang="fr-FR" dirty="0"/>
          </a:p>
        </p:txBody>
      </p:sp>
      <p:sp>
        <p:nvSpPr>
          <p:cNvPr id="5" name="TextBox 4"/>
          <p:cNvSpPr txBox="1"/>
          <p:nvPr/>
        </p:nvSpPr>
        <p:spPr>
          <a:xfrm>
            <a:off x="718278" y="892542"/>
            <a:ext cx="6177197" cy="4739759"/>
          </a:xfrm>
          <a:prstGeom prst="rect">
            <a:avLst/>
          </a:prstGeom>
          <a:noFill/>
        </p:spPr>
        <p:txBody>
          <a:bodyPr wrap="square" rtlCol="0">
            <a:spAutoFit/>
          </a:bodyPr>
          <a:lstStyle/>
          <a:p>
            <a:endParaRPr lang="en-US" sz="1400" b="1" dirty="0">
              <a:latin typeface="American Typewriter" charset="0"/>
              <a:ea typeface="American Typewriter" charset="0"/>
              <a:cs typeface="American Typewriter" charset="0"/>
            </a:endParaRPr>
          </a:p>
          <a:p>
            <a:pPr marL="285750" indent="-285750">
              <a:buFontTx/>
              <a:buChar char="-"/>
            </a:pPr>
            <a:r>
              <a:rPr lang="en-US" sz="1600" b="1" dirty="0" smtClean="0"/>
              <a:t>(</a:t>
            </a:r>
            <a:r>
              <a:rPr lang="en-US" sz="1600" b="1" dirty="0" err="1"/>
              <a:t>NSString</a:t>
            </a:r>
            <a:r>
              <a:rPr lang="en-US" sz="1600" b="1" dirty="0"/>
              <a:t> *)</a:t>
            </a:r>
            <a:r>
              <a:rPr lang="en-US" sz="1600" b="1" dirty="0" err="1"/>
              <a:t>stringByTrimmingCharactersInSet</a:t>
            </a:r>
            <a:r>
              <a:rPr lang="en-US" sz="1600" b="1" dirty="0"/>
              <a:t>:(</a:t>
            </a:r>
            <a:r>
              <a:rPr lang="en-US" sz="1600" b="1" dirty="0" err="1"/>
              <a:t>NSCharacterSet</a:t>
            </a:r>
            <a:r>
              <a:rPr lang="en-US" sz="1600" b="1" dirty="0"/>
              <a:t> *)</a:t>
            </a:r>
            <a:r>
              <a:rPr lang="en-US" sz="1600" b="1" dirty="0" smtClean="0"/>
              <a:t>set</a:t>
            </a:r>
          </a:p>
          <a:p>
            <a:r>
              <a:rPr lang="fr-FR" dirty="0" smtClean="0"/>
              <a:t>           </a:t>
            </a:r>
            <a:r>
              <a:rPr lang="fr-FR" sz="1400" dirty="0" smtClean="0">
                <a:latin typeface="American Typewriter" charset="0"/>
                <a:ea typeface="American Typewriter" charset="0"/>
                <a:cs typeface="American Typewriter" charset="0"/>
              </a:rPr>
              <a:t>Renvoie une nouvelle chaîne créée en supprimant des deux extrémités du récepteur les caractères contenus dans un jeu de caractères donné</a:t>
            </a:r>
          </a:p>
          <a:p>
            <a:endParaRPr lang="fr-FR" sz="1400" dirty="0" smtClean="0">
              <a:latin typeface="American Typewriter" charset="0"/>
              <a:ea typeface="American Typewriter" charset="0"/>
              <a:cs typeface="American Typewriter" charset="0"/>
            </a:endParaRPr>
          </a:p>
          <a:p>
            <a:endParaRPr lang="fr-FR" sz="1400" dirty="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endParaRPr lang="fr-FR" sz="1400" dirty="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endParaRPr lang="fr-FR" sz="1400" dirty="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endParaRPr lang="fr-FR" sz="1400" dirty="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endParaRPr lang="fr-FR" sz="1400" dirty="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endParaRPr lang="fr-FR" sz="1400" dirty="0" smtClean="0">
              <a:latin typeface="American Typewriter" charset="0"/>
              <a:ea typeface="American Typewriter" charset="0"/>
              <a:cs typeface="American Typewriter" charset="0"/>
            </a:endParaRPr>
          </a:p>
          <a:p>
            <a:pPr marL="285750" indent="-285750">
              <a:buFontTx/>
              <a:buChar char="-"/>
            </a:pPr>
            <a:r>
              <a:rPr lang="fr-FR" sz="1600" b="1" dirty="0" smtClean="0"/>
              <a:t>(</a:t>
            </a:r>
            <a:r>
              <a:rPr lang="fr-FR" sz="1600" b="1" dirty="0" err="1"/>
              <a:t>NSString</a:t>
            </a:r>
            <a:r>
              <a:rPr lang="fr-FR" sz="1600" b="1" dirty="0"/>
              <a:t> *)</a:t>
            </a:r>
            <a:r>
              <a:rPr lang="fr-FR" sz="1600" b="1" dirty="0" err="1"/>
              <a:t>substringFromIndex</a:t>
            </a:r>
            <a:r>
              <a:rPr lang="fr-FR" sz="1600" b="1" dirty="0"/>
              <a:t>:(</a:t>
            </a:r>
            <a:r>
              <a:rPr lang="fr-FR" sz="1600" b="1" dirty="0" err="1"/>
              <a:t>NSUInteger</a:t>
            </a:r>
            <a:r>
              <a:rPr lang="fr-FR" sz="1600" b="1" dirty="0"/>
              <a:t>)</a:t>
            </a:r>
            <a:r>
              <a:rPr lang="fr-FR" sz="1600" b="1" dirty="0" err="1"/>
              <a:t>anIndex</a:t>
            </a:r>
            <a:r>
              <a:rPr lang="fr-FR" sz="1600" dirty="0" smtClean="0">
                <a:latin typeface="American Typewriter" charset="0"/>
                <a:ea typeface="American Typewriter" charset="0"/>
                <a:cs typeface="American Typewriter" charset="0"/>
              </a:rPr>
              <a:t>            </a:t>
            </a:r>
          </a:p>
          <a:p>
            <a:r>
              <a:rPr lang="fr-FR" sz="1400" dirty="0">
                <a:latin typeface="American Typewriter" charset="0"/>
                <a:ea typeface="American Typewriter" charset="0"/>
                <a:cs typeface="American Typewriter" charset="0"/>
              </a:rPr>
              <a:t> </a:t>
            </a:r>
            <a:r>
              <a:rPr lang="fr-FR" sz="1400" dirty="0" smtClean="0">
                <a:latin typeface="American Typewriter" charset="0"/>
                <a:ea typeface="American Typewriter" charset="0"/>
                <a:cs typeface="American Typewriter" charset="0"/>
              </a:rPr>
              <a:t>           Renvoie </a:t>
            </a:r>
            <a:r>
              <a:rPr lang="fr-FR" sz="1400" dirty="0">
                <a:latin typeface="American Typewriter" charset="0"/>
                <a:ea typeface="American Typewriter" charset="0"/>
                <a:cs typeface="American Typewriter" charset="0"/>
              </a:rPr>
              <a:t>une nouvelle chaîne contenant les caractères du destinataire de celui d'un index donné à la fin.</a:t>
            </a:r>
            <a:endParaRPr lang="fr-FR" dirty="0">
              <a:latin typeface="American Typewriter" charset="0"/>
              <a:ea typeface="American Typewriter" charset="0"/>
              <a:cs typeface="American Typewriter" charset="0"/>
            </a:endParaRPr>
          </a:p>
        </p:txBody>
      </p:sp>
      <p:sp>
        <p:nvSpPr>
          <p:cNvPr id="7" name="Footer Placeholder 6"/>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8" name="Slide Number Placeholder 7"/>
          <p:cNvSpPr>
            <a:spLocks noGrp="1"/>
          </p:cNvSpPr>
          <p:nvPr>
            <p:ph type="sldNum" sz="quarter" idx="12"/>
          </p:nvPr>
        </p:nvSpPr>
        <p:spPr/>
        <p:txBody>
          <a:bodyPr/>
          <a:lstStyle/>
          <a:p>
            <a:fld id="{CBC04342-568E-0745-ACA0-44ED4FF64443}" type="slidenum">
              <a:rPr lang="fr-FR" smtClean="0"/>
              <a:t>19</a:t>
            </a:fld>
            <a:endParaRPr lang="fr-F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056" y="2139720"/>
            <a:ext cx="7899400" cy="85090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600" y="4560716"/>
            <a:ext cx="4521200" cy="673100"/>
          </a:xfrm>
          <a:prstGeom prst="rect">
            <a:avLst/>
          </a:prstGeom>
        </p:spPr>
      </p:pic>
      <p:sp>
        <p:nvSpPr>
          <p:cNvPr id="9" name="TextBox 8"/>
          <p:cNvSpPr txBox="1"/>
          <p:nvPr/>
        </p:nvSpPr>
        <p:spPr>
          <a:xfrm rot="20671642">
            <a:off x="293312" y="523776"/>
            <a:ext cx="2285853" cy="461665"/>
          </a:xfrm>
          <a:prstGeom prst="rect">
            <a:avLst/>
          </a:prstGeom>
          <a:noFill/>
        </p:spPr>
        <p:txBody>
          <a:bodyPr wrap="square" rtlCol="0">
            <a:spAutoFit/>
          </a:bodyPr>
          <a:lstStyle/>
          <a:p>
            <a:r>
              <a:rPr lang="fr-FR" sz="2400" b="1" dirty="0" smtClean="0">
                <a:solidFill>
                  <a:schemeClr val="accent1">
                    <a:lumMod val="75000"/>
                  </a:schemeClr>
                </a:solidFill>
              </a:rPr>
              <a:t>Méthode - 15</a:t>
            </a:r>
            <a:endParaRPr lang="fr-FR" sz="2400" b="1" dirty="0">
              <a:solidFill>
                <a:schemeClr val="accent1">
                  <a:lumMod val="75000"/>
                </a:schemeClr>
              </a:solidFill>
            </a:endParaRPr>
          </a:p>
        </p:txBody>
      </p:sp>
      <p:sp>
        <p:nvSpPr>
          <p:cNvPr id="10" name="TextBox 9"/>
          <p:cNvSpPr txBox="1"/>
          <p:nvPr/>
        </p:nvSpPr>
        <p:spPr>
          <a:xfrm rot="20671642">
            <a:off x="572712" y="4139059"/>
            <a:ext cx="2285853" cy="461665"/>
          </a:xfrm>
          <a:prstGeom prst="rect">
            <a:avLst/>
          </a:prstGeom>
          <a:noFill/>
        </p:spPr>
        <p:txBody>
          <a:bodyPr wrap="square" rtlCol="0">
            <a:spAutoFit/>
          </a:bodyPr>
          <a:lstStyle/>
          <a:p>
            <a:r>
              <a:rPr lang="fr-FR" sz="2400" b="1" dirty="0" smtClean="0">
                <a:solidFill>
                  <a:schemeClr val="accent1">
                    <a:lumMod val="75000"/>
                  </a:schemeClr>
                </a:solidFill>
              </a:rPr>
              <a:t>Méthode - 16</a:t>
            </a:r>
            <a:endParaRPr lang="fr-FR" sz="2400" b="1" dirty="0">
              <a:solidFill>
                <a:schemeClr val="accent1">
                  <a:lumMod val="75000"/>
                </a:schemeClr>
              </a:solidFill>
            </a:endParaRPr>
          </a:p>
        </p:txBody>
      </p:sp>
    </p:spTree>
    <p:extLst>
      <p:ext uri="{BB962C8B-B14F-4D97-AF65-F5344CB8AC3E}">
        <p14:creationId xmlns:p14="http://schemas.microsoft.com/office/powerpoint/2010/main" val="394274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0355"/>
            <a:ext cx="10515600" cy="609236"/>
          </a:xfrm>
        </p:spPr>
        <p:txBody>
          <a:bodyPr>
            <a:normAutofit fontScale="90000"/>
          </a:bodyPr>
          <a:lstStyle/>
          <a:p>
            <a:pPr algn="ctr"/>
            <a:r>
              <a:rPr lang="fr-FR" dirty="0" smtClean="0"/>
              <a:t>Fonctions</a:t>
            </a:r>
            <a:endParaRPr lang="fr-F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076" y="1054729"/>
            <a:ext cx="3530054" cy="5089161"/>
          </a:xfrm>
          <a:prstGeom prst="rect">
            <a:avLst/>
          </a:prstGeom>
        </p:spPr>
      </p:pic>
      <p:sp>
        <p:nvSpPr>
          <p:cNvPr id="7" name="TextBox 6"/>
          <p:cNvSpPr txBox="1"/>
          <p:nvPr/>
        </p:nvSpPr>
        <p:spPr>
          <a:xfrm>
            <a:off x="4343463" y="657494"/>
            <a:ext cx="2623279" cy="369332"/>
          </a:xfrm>
          <a:prstGeom prst="rect">
            <a:avLst/>
          </a:prstGeom>
          <a:noFill/>
        </p:spPr>
        <p:txBody>
          <a:bodyPr wrap="square" rtlCol="0">
            <a:spAutoFit/>
          </a:bodyPr>
          <a:lstStyle/>
          <a:p>
            <a:pPr algn="ctr"/>
            <a:r>
              <a:rPr lang="fr-FR" dirty="0" smtClean="0">
                <a:solidFill>
                  <a:schemeClr val="accent2"/>
                </a:solidFill>
              </a:rPr>
              <a:t>Appeler par Valeur</a:t>
            </a:r>
            <a:endParaRPr lang="fr-FR" dirty="0">
              <a:solidFill>
                <a:schemeClr val="accent2"/>
              </a:solidFill>
            </a:endParaRPr>
          </a:p>
        </p:txBody>
      </p:sp>
      <p:sp>
        <p:nvSpPr>
          <p:cNvPr id="8" name="TextBox 7"/>
          <p:cNvSpPr txBox="1"/>
          <p:nvPr/>
        </p:nvSpPr>
        <p:spPr>
          <a:xfrm>
            <a:off x="8396990" y="629591"/>
            <a:ext cx="2623279" cy="369332"/>
          </a:xfrm>
          <a:prstGeom prst="rect">
            <a:avLst/>
          </a:prstGeom>
          <a:noFill/>
        </p:spPr>
        <p:txBody>
          <a:bodyPr wrap="square" rtlCol="0">
            <a:spAutoFit/>
          </a:bodyPr>
          <a:lstStyle/>
          <a:p>
            <a:pPr algn="ctr"/>
            <a:r>
              <a:rPr lang="fr-FR" dirty="0" smtClean="0">
                <a:solidFill>
                  <a:schemeClr val="accent2"/>
                </a:solidFill>
              </a:rPr>
              <a:t>Appeler par Reference</a:t>
            </a:r>
            <a:endParaRPr lang="fr-FR" dirty="0">
              <a:solidFill>
                <a:schemeClr val="accent2"/>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572" y="1054729"/>
            <a:ext cx="3568781" cy="5141303"/>
          </a:xfrm>
          <a:prstGeom prst="rect">
            <a:avLst/>
          </a:prstGeom>
        </p:spPr>
      </p:pic>
      <p:sp>
        <p:nvSpPr>
          <p:cNvPr id="10" name="Footer Placeholder 9"/>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11" name="Slide Number Placeholder 10"/>
          <p:cNvSpPr>
            <a:spLocks noGrp="1"/>
          </p:cNvSpPr>
          <p:nvPr>
            <p:ph type="sldNum" sz="quarter" idx="12"/>
          </p:nvPr>
        </p:nvSpPr>
        <p:spPr/>
        <p:txBody>
          <a:bodyPr/>
          <a:lstStyle/>
          <a:p>
            <a:fld id="{CBC04342-568E-0745-ACA0-44ED4FF64443}" type="slidenum">
              <a:rPr lang="fr-FR" smtClean="0"/>
              <a:t>2</a:t>
            </a:fld>
            <a:endParaRPr lang="fr-FR"/>
          </a:p>
        </p:txBody>
      </p:sp>
      <p:sp>
        <p:nvSpPr>
          <p:cNvPr id="12" name="TextBox 11"/>
          <p:cNvSpPr txBox="1"/>
          <p:nvPr/>
        </p:nvSpPr>
        <p:spPr>
          <a:xfrm rot="20364435">
            <a:off x="2417200" y="528299"/>
            <a:ext cx="1854200" cy="523220"/>
          </a:xfrm>
          <a:prstGeom prst="rect">
            <a:avLst/>
          </a:prstGeom>
          <a:noFill/>
        </p:spPr>
        <p:txBody>
          <a:bodyPr wrap="square" rtlCol="0">
            <a:spAutoFit/>
          </a:bodyPr>
          <a:lstStyle/>
          <a:p>
            <a:r>
              <a:rPr lang="fr-FR" sz="2800" dirty="0" smtClean="0">
                <a:solidFill>
                  <a:srgbClr val="7030A0"/>
                </a:solidFill>
              </a:rPr>
              <a:t>Exercice -2</a:t>
            </a:r>
            <a:endParaRPr lang="fr-FR" sz="2800" dirty="0">
              <a:solidFill>
                <a:srgbClr val="7030A0"/>
              </a:solidFill>
            </a:endParaRPr>
          </a:p>
        </p:txBody>
      </p:sp>
      <p:sp>
        <p:nvSpPr>
          <p:cNvPr id="13" name="TextBox 12"/>
          <p:cNvSpPr txBox="1"/>
          <p:nvPr/>
        </p:nvSpPr>
        <p:spPr>
          <a:xfrm rot="20364435">
            <a:off x="7452906" y="367980"/>
            <a:ext cx="1854200" cy="523220"/>
          </a:xfrm>
          <a:prstGeom prst="rect">
            <a:avLst/>
          </a:prstGeom>
          <a:noFill/>
        </p:spPr>
        <p:txBody>
          <a:bodyPr wrap="square" rtlCol="0">
            <a:spAutoFit/>
          </a:bodyPr>
          <a:lstStyle/>
          <a:p>
            <a:r>
              <a:rPr lang="fr-FR" sz="2800" dirty="0" smtClean="0">
                <a:solidFill>
                  <a:srgbClr val="7030A0"/>
                </a:solidFill>
              </a:rPr>
              <a:t>Exercice -3</a:t>
            </a:r>
            <a:endParaRPr lang="fr-FR" sz="2800" dirty="0">
              <a:solidFill>
                <a:srgbClr val="7030A0"/>
              </a:solidFill>
            </a:endParaRPr>
          </a:p>
        </p:txBody>
      </p:sp>
    </p:spTree>
    <p:extLst>
      <p:ext uri="{BB962C8B-B14F-4D97-AF65-F5344CB8AC3E}">
        <p14:creationId xmlns:p14="http://schemas.microsoft.com/office/powerpoint/2010/main" val="1104121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900" y="2473325"/>
            <a:ext cx="6362700" cy="1325563"/>
          </a:xfrm>
        </p:spPr>
        <p:txBody>
          <a:bodyPr/>
          <a:lstStyle/>
          <a:p>
            <a:r>
              <a:rPr lang="fr-FR" dirty="0"/>
              <a:t>Fin de la </a:t>
            </a:r>
            <a:r>
              <a:rPr lang="fr-FR" dirty="0" smtClean="0"/>
              <a:t>section de String</a:t>
            </a:r>
            <a:endParaRPr lang="fr-FR" dirty="0"/>
          </a:p>
        </p:txBody>
      </p:sp>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20</a:t>
            </a:fld>
            <a:endParaRPr lang="fr-FR"/>
          </a:p>
        </p:txBody>
      </p:sp>
    </p:spTree>
    <p:extLst>
      <p:ext uri="{BB962C8B-B14F-4D97-AF65-F5344CB8AC3E}">
        <p14:creationId xmlns:p14="http://schemas.microsoft.com/office/powerpoint/2010/main" val="596984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525"/>
            <a:ext cx="10515600" cy="587375"/>
          </a:xfrm>
        </p:spPr>
        <p:txBody>
          <a:bodyPr>
            <a:normAutofit fontScale="90000"/>
          </a:bodyPr>
          <a:lstStyle/>
          <a:p>
            <a:pPr algn="ctr"/>
            <a:r>
              <a:rPr lang="en-US" dirty="0" err="1"/>
              <a:t>typedef</a:t>
            </a:r>
            <a:r>
              <a:rPr lang="en-US" dirty="0"/>
              <a:t> </a:t>
            </a:r>
            <a:r>
              <a:rPr lang="en-US" sz="3100" dirty="0"/>
              <a:t>vs</a:t>
            </a:r>
            <a:r>
              <a:rPr lang="en-US" dirty="0"/>
              <a:t> #define</a:t>
            </a:r>
          </a:p>
        </p:txBody>
      </p:sp>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21</a:t>
            </a:fld>
            <a:endParaRPr lang="fr-F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30575"/>
            <a:ext cx="4254500" cy="23749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985" y="1158875"/>
            <a:ext cx="4229100" cy="46355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5685" y="5930900"/>
            <a:ext cx="3187700" cy="927100"/>
          </a:xfrm>
          <a:prstGeom prst="rect">
            <a:avLst/>
          </a:prstGeom>
        </p:spPr>
      </p:pic>
      <p:sp>
        <p:nvSpPr>
          <p:cNvPr id="3" name="Rectangle 2"/>
          <p:cNvSpPr/>
          <p:nvPr/>
        </p:nvSpPr>
        <p:spPr>
          <a:xfrm>
            <a:off x="1228985" y="1479371"/>
            <a:ext cx="6096000" cy="1477328"/>
          </a:xfrm>
          <a:prstGeom prst="rect">
            <a:avLst/>
          </a:prstGeom>
        </p:spPr>
        <p:txBody>
          <a:bodyPr>
            <a:spAutoFit/>
          </a:bodyPr>
          <a:lstStyle/>
          <a:p>
            <a:r>
              <a:rPr lang="fr-FR" dirty="0"/>
              <a:t>Ecrivez un programme pour montrer l'application et la différence entre </a:t>
            </a:r>
            <a:r>
              <a:rPr lang="fr-FR" b="1" dirty="0"/>
              <a:t>#</a:t>
            </a:r>
            <a:r>
              <a:rPr lang="fr-FR" b="1" dirty="0" err="1" smtClean="0"/>
              <a:t>define</a:t>
            </a:r>
            <a:r>
              <a:rPr lang="fr-FR" b="1" dirty="0" smtClean="0"/>
              <a:t> </a:t>
            </a:r>
            <a:r>
              <a:rPr lang="fr-FR" dirty="0"/>
              <a:t>et </a:t>
            </a:r>
            <a:r>
              <a:rPr lang="fr-FR" b="1" dirty="0" err="1"/>
              <a:t>typedef</a:t>
            </a:r>
            <a:r>
              <a:rPr lang="fr-FR" dirty="0"/>
              <a:t>. </a:t>
            </a:r>
            <a:endParaRPr lang="fr-FR" dirty="0" smtClean="0"/>
          </a:p>
          <a:p>
            <a:endParaRPr lang="fr-FR" dirty="0"/>
          </a:p>
          <a:p>
            <a:r>
              <a:rPr lang="fr-FR" dirty="0" smtClean="0"/>
              <a:t>Nous </a:t>
            </a:r>
            <a:r>
              <a:rPr lang="fr-FR" dirty="0"/>
              <a:t>devrions pouvoir comprendre la différence entre ces 2 mots clés de votre </a:t>
            </a:r>
            <a:r>
              <a:rPr lang="fr-FR" dirty="0" smtClean="0"/>
              <a:t>code/programme.</a:t>
            </a:r>
            <a:endParaRPr lang="fr-FR" dirty="0"/>
          </a:p>
        </p:txBody>
      </p:sp>
      <p:sp>
        <p:nvSpPr>
          <p:cNvPr id="10" name="TextBox 9"/>
          <p:cNvSpPr txBox="1"/>
          <p:nvPr/>
        </p:nvSpPr>
        <p:spPr>
          <a:xfrm rot="20364435">
            <a:off x="275627" y="879171"/>
            <a:ext cx="2066316" cy="523220"/>
          </a:xfrm>
          <a:prstGeom prst="rect">
            <a:avLst/>
          </a:prstGeom>
          <a:noFill/>
        </p:spPr>
        <p:txBody>
          <a:bodyPr wrap="square" rtlCol="0">
            <a:spAutoFit/>
          </a:bodyPr>
          <a:lstStyle/>
          <a:p>
            <a:r>
              <a:rPr lang="fr-FR" sz="2800" dirty="0" smtClean="0">
                <a:solidFill>
                  <a:srgbClr val="7030A0"/>
                </a:solidFill>
              </a:rPr>
              <a:t>Exercice -17</a:t>
            </a:r>
            <a:endParaRPr lang="fr-FR" sz="2800" dirty="0">
              <a:solidFill>
                <a:srgbClr val="7030A0"/>
              </a:solidFill>
            </a:endParaRPr>
          </a:p>
        </p:txBody>
      </p:sp>
    </p:spTree>
    <p:extLst>
      <p:ext uri="{BB962C8B-B14F-4D97-AF65-F5344CB8AC3E}">
        <p14:creationId xmlns:p14="http://schemas.microsoft.com/office/powerpoint/2010/main" val="241851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9295"/>
          </a:xfrm>
        </p:spPr>
        <p:txBody>
          <a:bodyPr>
            <a:normAutofit fontScale="90000"/>
          </a:bodyPr>
          <a:lstStyle/>
          <a:p>
            <a:pPr algn="ctr"/>
            <a:r>
              <a:rPr lang="fr-FR" smtClean="0"/>
              <a:t>Heritage</a:t>
            </a:r>
            <a:endParaRPr lang="fr-FR" dirty="0"/>
          </a:p>
        </p:txBody>
      </p:sp>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22</a:t>
            </a:fld>
            <a:endParaRPr lang="fr-F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20" y="365125"/>
            <a:ext cx="2861530" cy="63563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688" y="4884711"/>
            <a:ext cx="2120900" cy="1016000"/>
          </a:xfrm>
          <a:prstGeom prst="rect">
            <a:avLst/>
          </a:prstGeom>
        </p:spPr>
      </p:pic>
      <p:sp>
        <p:nvSpPr>
          <p:cNvPr id="3" name="Rectangle 2"/>
          <p:cNvSpPr/>
          <p:nvPr/>
        </p:nvSpPr>
        <p:spPr>
          <a:xfrm>
            <a:off x="5880100" y="1235839"/>
            <a:ext cx="6096000" cy="4616648"/>
          </a:xfrm>
          <a:prstGeom prst="rect">
            <a:avLst/>
          </a:prstGeom>
        </p:spPr>
        <p:txBody>
          <a:bodyPr>
            <a:spAutoFit/>
          </a:bodyPr>
          <a:lstStyle/>
          <a:p>
            <a:r>
              <a:rPr lang="fr-FR" dirty="0"/>
              <a:t>Créez 3 classes. Avoir une fonction (fonc-1) dans la classe 1, mettre 2-3 plus de fonction dans la classe 1. </a:t>
            </a:r>
            <a:endParaRPr lang="fr-FR" dirty="0" smtClean="0"/>
          </a:p>
          <a:p>
            <a:endParaRPr lang="fr-FR" dirty="0"/>
          </a:p>
          <a:p>
            <a:r>
              <a:rPr lang="fr-FR" dirty="0" smtClean="0"/>
              <a:t>Maintenant</a:t>
            </a:r>
            <a:r>
              <a:rPr lang="fr-FR" dirty="0"/>
              <a:t>, la classe 2 hériterait de la classe 1 et devrait aussi avoir une fonction appelée (func-1) avec d'autres fonctions (2-3). </a:t>
            </a:r>
            <a:endParaRPr lang="fr-FR" dirty="0" smtClean="0"/>
          </a:p>
          <a:p>
            <a:endParaRPr lang="fr-FR" dirty="0"/>
          </a:p>
          <a:p>
            <a:r>
              <a:rPr lang="fr-FR" dirty="0" smtClean="0"/>
              <a:t>Par </a:t>
            </a:r>
            <a:r>
              <a:rPr lang="fr-FR" dirty="0"/>
              <a:t>la suite, dans la classe 3 aussi, nous devrions avoir quelques fonctions (2-3) et puis aussi avoir func-1</a:t>
            </a:r>
            <a:r>
              <a:rPr lang="fr-FR" dirty="0" smtClean="0"/>
              <a:t>. </a:t>
            </a:r>
          </a:p>
          <a:p>
            <a:r>
              <a:rPr lang="fr-FR" dirty="0" smtClean="0"/>
              <a:t>C'est </a:t>
            </a:r>
            <a:r>
              <a:rPr lang="fr-FR" dirty="0"/>
              <a:t>ce qu'on appelle la fonction prioritaire</a:t>
            </a:r>
            <a:r>
              <a:rPr lang="fr-FR" dirty="0" smtClean="0"/>
              <a:t>. </a:t>
            </a:r>
          </a:p>
          <a:p>
            <a:endParaRPr lang="fr-FR" dirty="0"/>
          </a:p>
          <a:p>
            <a:r>
              <a:rPr lang="fr-FR" dirty="0" smtClean="0"/>
              <a:t>Montrer </a:t>
            </a:r>
            <a:r>
              <a:rPr lang="fr-FR" dirty="0"/>
              <a:t>maintenant dans la fonction main () la fonction du processus pour accéder au func-1 de chaque classe </a:t>
            </a:r>
            <a:r>
              <a:rPr lang="fr-FR" dirty="0" smtClean="0"/>
              <a:t>individuellement</a:t>
            </a:r>
          </a:p>
          <a:p>
            <a:endParaRPr lang="fr-FR" dirty="0"/>
          </a:p>
          <a:p>
            <a:pPr algn="ctr"/>
            <a:r>
              <a:rPr lang="fr-FR" sz="2400" dirty="0" smtClean="0">
                <a:solidFill>
                  <a:schemeClr val="accent1">
                    <a:lumMod val="75000"/>
                  </a:schemeClr>
                </a:solidFill>
              </a:rPr>
              <a:t>Cherche sur internet pour l’aide</a:t>
            </a:r>
            <a:endParaRPr lang="fr-FR" sz="2400" dirty="0">
              <a:solidFill>
                <a:schemeClr val="accent1">
                  <a:lumMod val="75000"/>
                </a:schemeClr>
              </a:solidFill>
            </a:endParaRPr>
          </a:p>
        </p:txBody>
      </p:sp>
      <p:sp>
        <p:nvSpPr>
          <p:cNvPr id="9" name="TextBox 8"/>
          <p:cNvSpPr txBox="1"/>
          <p:nvPr/>
        </p:nvSpPr>
        <p:spPr>
          <a:xfrm rot="20364435">
            <a:off x="4003684" y="1197907"/>
            <a:ext cx="2066316" cy="523220"/>
          </a:xfrm>
          <a:prstGeom prst="rect">
            <a:avLst/>
          </a:prstGeom>
          <a:noFill/>
        </p:spPr>
        <p:txBody>
          <a:bodyPr wrap="square" rtlCol="0">
            <a:spAutoFit/>
          </a:bodyPr>
          <a:lstStyle/>
          <a:p>
            <a:r>
              <a:rPr lang="fr-FR" sz="2800" dirty="0" smtClean="0">
                <a:solidFill>
                  <a:srgbClr val="7030A0"/>
                </a:solidFill>
              </a:rPr>
              <a:t>Exercice -18</a:t>
            </a:r>
            <a:endParaRPr lang="fr-FR" sz="2800" dirty="0">
              <a:solidFill>
                <a:srgbClr val="7030A0"/>
              </a:solidFill>
            </a:endParaRPr>
          </a:p>
        </p:txBody>
      </p:sp>
      <p:sp>
        <p:nvSpPr>
          <p:cNvPr id="10" name="TextBox 9"/>
          <p:cNvSpPr txBox="1"/>
          <p:nvPr/>
        </p:nvSpPr>
        <p:spPr>
          <a:xfrm>
            <a:off x="3830344" y="2482814"/>
            <a:ext cx="1841500" cy="1477328"/>
          </a:xfrm>
          <a:prstGeom prst="rect">
            <a:avLst/>
          </a:prstGeom>
          <a:noFill/>
        </p:spPr>
        <p:txBody>
          <a:bodyPr wrap="square" rtlCol="0">
            <a:spAutoFit/>
          </a:bodyPr>
          <a:lstStyle/>
          <a:p>
            <a:pPr algn="ctr"/>
            <a:r>
              <a:rPr lang="fr-FR" dirty="0">
                <a:solidFill>
                  <a:schemeClr val="accent1">
                    <a:lumMod val="75000"/>
                  </a:schemeClr>
                </a:solidFill>
              </a:rPr>
              <a:t>vous pouvez recevoir de l'aide d'ici ou de la diapositive </a:t>
            </a:r>
            <a:r>
              <a:rPr lang="fr-FR" dirty="0" smtClean="0">
                <a:solidFill>
                  <a:schemeClr val="accent1">
                    <a:lumMod val="75000"/>
                  </a:schemeClr>
                </a:solidFill>
              </a:rPr>
              <a:t>suivante</a:t>
            </a:r>
            <a:endParaRPr lang="fr-FR" dirty="0">
              <a:solidFill>
                <a:schemeClr val="accent1">
                  <a:lumMod val="75000"/>
                </a:schemeClr>
              </a:solidFill>
            </a:endParaRPr>
          </a:p>
        </p:txBody>
      </p:sp>
      <p:sp>
        <p:nvSpPr>
          <p:cNvPr id="11" name="Left Arrow 10"/>
          <p:cNvSpPr/>
          <p:nvPr/>
        </p:nvSpPr>
        <p:spPr>
          <a:xfrm>
            <a:off x="3342688" y="2906042"/>
            <a:ext cx="480012" cy="6967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25540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344"/>
          </a:xfrm>
        </p:spPr>
        <p:txBody>
          <a:bodyPr>
            <a:normAutofit fontScale="90000"/>
          </a:bodyPr>
          <a:lstStyle/>
          <a:p>
            <a:pPr algn="ctr"/>
            <a:r>
              <a:rPr lang="fr-FR" smtClean="0"/>
              <a:t>Polymorphisme </a:t>
            </a:r>
            <a:endParaRPr lang="fr-FR"/>
          </a:p>
        </p:txBody>
      </p:sp>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23</a:t>
            </a:fld>
            <a:endParaRPr lang="fr-F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066" y="828675"/>
            <a:ext cx="2677038" cy="537725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88" y="809470"/>
            <a:ext cx="3956012" cy="328284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3984574"/>
            <a:ext cx="2828097" cy="2479518"/>
          </a:xfrm>
          <a:prstGeom prst="rect">
            <a:avLst/>
          </a:prstGeom>
        </p:spPr>
      </p:pic>
      <p:sp>
        <p:nvSpPr>
          <p:cNvPr id="12" name="TextBox 11"/>
          <p:cNvSpPr txBox="1"/>
          <p:nvPr/>
        </p:nvSpPr>
        <p:spPr>
          <a:xfrm rot="20364435">
            <a:off x="1623066" y="692591"/>
            <a:ext cx="2066316" cy="523220"/>
          </a:xfrm>
          <a:prstGeom prst="rect">
            <a:avLst/>
          </a:prstGeom>
          <a:noFill/>
        </p:spPr>
        <p:txBody>
          <a:bodyPr wrap="square" rtlCol="0">
            <a:spAutoFit/>
          </a:bodyPr>
          <a:lstStyle/>
          <a:p>
            <a:r>
              <a:rPr lang="fr-FR" sz="2800" dirty="0" smtClean="0">
                <a:solidFill>
                  <a:srgbClr val="7030A0"/>
                </a:solidFill>
              </a:rPr>
              <a:t>Exercice -19</a:t>
            </a:r>
            <a:endParaRPr lang="fr-FR" sz="2800" dirty="0">
              <a:solidFill>
                <a:srgbClr val="7030A0"/>
              </a:solidFill>
            </a:endParaRPr>
          </a:p>
        </p:txBody>
      </p:sp>
    </p:spTree>
    <p:extLst>
      <p:ext uri="{BB962C8B-B14F-4D97-AF65-F5344CB8AC3E}">
        <p14:creationId xmlns:p14="http://schemas.microsoft.com/office/powerpoint/2010/main" val="1074622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24</a:t>
            </a:fld>
            <a:endParaRPr lang="fr-FR"/>
          </a:p>
        </p:txBody>
      </p:sp>
      <p:sp>
        <p:nvSpPr>
          <p:cNvPr id="6" name="Title 1"/>
          <p:cNvSpPr>
            <a:spLocks noGrp="1"/>
          </p:cNvSpPr>
          <p:nvPr>
            <p:ph type="title"/>
          </p:nvPr>
        </p:nvSpPr>
        <p:spPr>
          <a:xfrm>
            <a:off x="838200" y="225425"/>
            <a:ext cx="10515600" cy="498475"/>
          </a:xfrm>
        </p:spPr>
        <p:txBody>
          <a:bodyPr>
            <a:noAutofit/>
          </a:bodyPr>
          <a:lstStyle/>
          <a:p>
            <a:pPr algn="ctr"/>
            <a:r>
              <a:rPr lang="fr-FR" sz="3200" smtClean="0"/>
              <a:t>Catégories </a:t>
            </a:r>
            <a:endParaRPr lang="fr-FR" sz="32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23900"/>
            <a:ext cx="5867400" cy="5054600"/>
          </a:xfrm>
          <a:prstGeom prst="rect">
            <a:avLst/>
          </a:prstGeom>
        </p:spPr>
      </p:pic>
      <p:sp>
        <p:nvSpPr>
          <p:cNvPr id="9" name="TextBox 8"/>
          <p:cNvSpPr txBox="1"/>
          <p:nvPr/>
        </p:nvSpPr>
        <p:spPr>
          <a:xfrm rot="20364435">
            <a:off x="26001" y="213053"/>
            <a:ext cx="2066316" cy="523220"/>
          </a:xfrm>
          <a:prstGeom prst="rect">
            <a:avLst/>
          </a:prstGeom>
          <a:noFill/>
        </p:spPr>
        <p:txBody>
          <a:bodyPr wrap="square" rtlCol="0">
            <a:spAutoFit/>
          </a:bodyPr>
          <a:lstStyle/>
          <a:p>
            <a:r>
              <a:rPr lang="fr-FR" sz="2800" dirty="0" smtClean="0">
                <a:solidFill>
                  <a:srgbClr val="7030A0"/>
                </a:solidFill>
              </a:rPr>
              <a:t>Exercice -20</a:t>
            </a:r>
            <a:endParaRPr lang="fr-FR" sz="2800" dirty="0">
              <a:solidFill>
                <a:srgbClr val="7030A0"/>
              </a:solidFill>
            </a:endParaRPr>
          </a:p>
        </p:txBody>
      </p:sp>
    </p:spTree>
    <p:extLst>
      <p:ext uri="{BB962C8B-B14F-4D97-AF65-F5344CB8AC3E}">
        <p14:creationId xmlns:p14="http://schemas.microsoft.com/office/powerpoint/2010/main" val="611537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dirty="0" smtClean="0"/>
              <a:t>Les diapositives sont faites à partir des matériaux à: </a:t>
            </a:r>
            <a:r>
              <a:rPr lang="fr-FR" dirty="0" err="1" smtClean="0"/>
              <a:t>www.tutorialpoint.com</a:t>
            </a:r>
            <a:endParaRPr lang="fr-FR" dirty="0"/>
          </a:p>
        </p:txBody>
      </p:sp>
      <p:sp>
        <p:nvSpPr>
          <p:cNvPr id="5" name="Slide Number Placeholder 4"/>
          <p:cNvSpPr>
            <a:spLocks noGrp="1"/>
          </p:cNvSpPr>
          <p:nvPr>
            <p:ph type="sldNum" sz="quarter" idx="12"/>
          </p:nvPr>
        </p:nvSpPr>
        <p:spPr/>
        <p:txBody>
          <a:bodyPr/>
          <a:lstStyle/>
          <a:p>
            <a:fld id="{CBC04342-568E-0745-ACA0-44ED4FF64443}" type="slidenum">
              <a:rPr lang="fr-FR" smtClean="0"/>
              <a:t>25</a:t>
            </a:fld>
            <a:endParaRPr lang="fr-FR"/>
          </a:p>
        </p:txBody>
      </p:sp>
      <p:sp>
        <p:nvSpPr>
          <p:cNvPr id="6" name="Title 1"/>
          <p:cNvSpPr>
            <a:spLocks noGrp="1"/>
          </p:cNvSpPr>
          <p:nvPr>
            <p:ph type="title"/>
          </p:nvPr>
        </p:nvSpPr>
        <p:spPr>
          <a:xfrm>
            <a:off x="838200" y="225425"/>
            <a:ext cx="10515600" cy="498475"/>
          </a:xfrm>
        </p:spPr>
        <p:txBody>
          <a:bodyPr>
            <a:noAutofit/>
          </a:bodyPr>
          <a:lstStyle/>
          <a:p>
            <a:pPr algn="ctr"/>
            <a:r>
              <a:rPr lang="fr-FR" sz="3200" dirty="0" smtClean="0"/>
              <a:t>Un peu plus des exemples du Catégories </a:t>
            </a:r>
            <a:endParaRPr lang="fr-FR" sz="3200" dirty="0"/>
          </a:p>
        </p:txBody>
      </p:sp>
      <p:sp>
        <p:nvSpPr>
          <p:cNvPr id="2" name="Rectangle 1"/>
          <p:cNvSpPr/>
          <p:nvPr/>
        </p:nvSpPr>
        <p:spPr>
          <a:xfrm>
            <a:off x="736600" y="984935"/>
            <a:ext cx="10731500" cy="369332"/>
          </a:xfrm>
          <a:prstGeom prst="rect">
            <a:avLst/>
          </a:prstGeom>
        </p:spPr>
        <p:txBody>
          <a:bodyPr wrap="square">
            <a:spAutoFit/>
          </a:bodyPr>
          <a:lstStyle/>
          <a:p>
            <a:r>
              <a:rPr lang="fr-FR" dirty="0"/>
              <a:t>La méthode </a:t>
            </a:r>
            <a:r>
              <a:rPr lang="fr-FR" b="1" dirty="0" err="1"/>
              <a:t>reverseString</a:t>
            </a:r>
            <a:r>
              <a:rPr lang="fr-FR" dirty="0"/>
              <a:t> ajoute la possibilité à tous les objets </a:t>
            </a:r>
            <a:r>
              <a:rPr lang="fr-FR" b="1" dirty="0" err="1"/>
              <a:t>NSString</a:t>
            </a:r>
            <a:r>
              <a:rPr lang="fr-FR" dirty="0"/>
              <a:t> d'inverser les caractères de la chaîne.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61655"/>
          <a:stretch/>
        </p:blipFill>
        <p:spPr>
          <a:xfrm>
            <a:off x="3467100" y="1447800"/>
            <a:ext cx="3530600" cy="876300"/>
          </a:xfrm>
          <a:prstGeom prst="rect">
            <a:avLst/>
          </a:prstGeom>
        </p:spPr>
      </p:pic>
      <p:sp>
        <p:nvSpPr>
          <p:cNvPr id="9" name="Rectangle 8"/>
          <p:cNvSpPr/>
          <p:nvPr/>
        </p:nvSpPr>
        <p:spPr>
          <a:xfrm>
            <a:off x="838200" y="2354560"/>
            <a:ext cx="10833100" cy="646331"/>
          </a:xfrm>
          <a:prstGeom prst="rect">
            <a:avLst/>
          </a:prstGeom>
        </p:spPr>
        <p:txBody>
          <a:bodyPr wrap="square">
            <a:spAutoFit/>
          </a:bodyPr>
          <a:lstStyle/>
          <a:p>
            <a:r>
              <a:rPr lang="fr-FR" dirty="0"/>
              <a:t>Comme pour la déclaration </a:t>
            </a:r>
            <a:r>
              <a:rPr lang="fr-FR" b="1" dirty="0"/>
              <a:t>@interface</a:t>
            </a:r>
            <a:r>
              <a:rPr lang="fr-FR" dirty="0"/>
              <a:t>, la section </a:t>
            </a:r>
            <a:r>
              <a:rPr lang="fr-FR" b="1" dirty="0"/>
              <a:t>@</a:t>
            </a:r>
            <a:r>
              <a:rPr lang="fr-FR" b="1" dirty="0" err="1"/>
              <a:t>implementation</a:t>
            </a:r>
            <a:r>
              <a:rPr lang="fr-FR" b="1" dirty="0"/>
              <a:t> </a:t>
            </a:r>
            <a:r>
              <a:rPr lang="fr-FR" dirty="0"/>
              <a:t>ne change que dans la mesure où le nom de la catégorie est ajouté.</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0" y="3031351"/>
            <a:ext cx="4546600" cy="219315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604" y="4001184"/>
            <a:ext cx="4813696" cy="2250559"/>
          </a:xfrm>
          <a:prstGeom prst="rect">
            <a:avLst/>
          </a:prstGeom>
        </p:spPr>
      </p:pic>
      <p:sp>
        <p:nvSpPr>
          <p:cNvPr id="12" name="Rectangle 11"/>
          <p:cNvSpPr/>
          <p:nvPr/>
        </p:nvSpPr>
        <p:spPr>
          <a:xfrm>
            <a:off x="2022771" y="5605155"/>
            <a:ext cx="2920671" cy="369332"/>
          </a:xfrm>
          <a:prstGeom prst="rect">
            <a:avLst/>
          </a:prstGeom>
        </p:spPr>
        <p:txBody>
          <a:bodyPr wrap="none">
            <a:spAutoFit/>
          </a:bodyPr>
          <a:lstStyle/>
          <a:p>
            <a:r>
              <a:rPr lang="fr-FR" dirty="0" smtClean="0"/>
              <a:t>Comment </a:t>
            </a:r>
            <a:r>
              <a:rPr lang="fr-FR" dirty="0"/>
              <a:t>utiliser la catégorie</a:t>
            </a:r>
          </a:p>
        </p:txBody>
      </p:sp>
      <p:cxnSp>
        <p:nvCxnSpPr>
          <p:cNvPr id="14" name="Elbow Connector 13"/>
          <p:cNvCxnSpPr>
            <a:stCxn id="12" idx="3"/>
            <a:endCxn id="11" idx="1"/>
          </p:cNvCxnSpPr>
          <p:nvPr/>
        </p:nvCxnSpPr>
        <p:spPr>
          <a:xfrm flipV="1">
            <a:off x="4943442" y="5126464"/>
            <a:ext cx="1914162" cy="663357"/>
          </a:xfrm>
          <a:prstGeom prst="bent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6506" y="6063039"/>
            <a:ext cx="1958788" cy="584200"/>
          </a:xfrm>
          <a:prstGeom prst="rect">
            <a:avLst/>
          </a:prstGeom>
        </p:spPr>
      </p:pic>
      <p:sp>
        <p:nvSpPr>
          <p:cNvPr id="16" name="Rectangle 15"/>
          <p:cNvSpPr/>
          <p:nvPr/>
        </p:nvSpPr>
        <p:spPr>
          <a:xfrm>
            <a:off x="232071" y="6138555"/>
            <a:ext cx="2825838" cy="400110"/>
          </a:xfrm>
          <a:prstGeom prst="rect">
            <a:avLst/>
          </a:prstGeom>
        </p:spPr>
        <p:txBody>
          <a:bodyPr wrap="none">
            <a:spAutoFit/>
          </a:bodyPr>
          <a:lstStyle/>
          <a:p>
            <a:r>
              <a:rPr lang="fr-FR" sz="2000" b="1" dirty="0">
                <a:solidFill>
                  <a:srgbClr val="7030A0"/>
                </a:solidFill>
              </a:rPr>
              <a:t>convention de nommage</a:t>
            </a:r>
          </a:p>
        </p:txBody>
      </p:sp>
      <p:sp>
        <p:nvSpPr>
          <p:cNvPr id="17" name="TextBox 16"/>
          <p:cNvSpPr txBox="1"/>
          <p:nvPr/>
        </p:nvSpPr>
        <p:spPr>
          <a:xfrm rot="20364435">
            <a:off x="26000" y="419364"/>
            <a:ext cx="2066316" cy="523220"/>
          </a:xfrm>
          <a:prstGeom prst="rect">
            <a:avLst/>
          </a:prstGeom>
          <a:noFill/>
        </p:spPr>
        <p:txBody>
          <a:bodyPr wrap="square" rtlCol="0">
            <a:spAutoFit/>
          </a:bodyPr>
          <a:lstStyle/>
          <a:p>
            <a:r>
              <a:rPr lang="fr-FR" sz="2800" dirty="0" smtClean="0">
                <a:solidFill>
                  <a:srgbClr val="7030A0"/>
                </a:solidFill>
              </a:rPr>
              <a:t>Exercice -20</a:t>
            </a:r>
            <a:endParaRPr lang="fr-FR" sz="2800" dirty="0">
              <a:solidFill>
                <a:srgbClr val="7030A0"/>
              </a:solidFill>
            </a:endParaRPr>
          </a:p>
        </p:txBody>
      </p:sp>
    </p:spTree>
    <p:extLst>
      <p:ext uri="{BB962C8B-B14F-4D97-AF65-F5344CB8AC3E}">
        <p14:creationId xmlns:p14="http://schemas.microsoft.com/office/powerpoint/2010/main" val="188398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26</a:t>
            </a:fld>
            <a:endParaRPr lang="fr-FR"/>
          </a:p>
        </p:txBody>
      </p:sp>
      <p:sp>
        <p:nvSpPr>
          <p:cNvPr id="6" name="Title 1"/>
          <p:cNvSpPr>
            <a:spLocks noGrp="1"/>
          </p:cNvSpPr>
          <p:nvPr>
            <p:ph type="title"/>
          </p:nvPr>
        </p:nvSpPr>
        <p:spPr>
          <a:xfrm>
            <a:off x="838200" y="225425"/>
            <a:ext cx="10515600" cy="409575"/>
          </a:xfrm>
        </p:spPr>
        <p:txBody>
          <a:bodyPr>
            <a:normAutofit fontScale="90000"/>
          </a:bodyPr>
          <a:lstStyle/>
          <a:p>
            <a:pPr algn="ctr"/>
            <a:r>
              <a:rPr lang="fr-FR" smtClean="0"/>
              <a:t>Extensions </a:t>
            </a:r>
            <a:endParaRPr lang="fr-F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660400"/>
            <a:ext cx="4573493" cy="5721350"/>
          </a:xfrm>
          <a:prstGeom prst="rect">
            <a:avLst/>
          </a:prstGeom>
        </p:spPr>
      </p:pic>
      <p:sp>
        <p:nvSpPr>
          <p:cNvPr id="9" name="TextBox 8"/>
          <p:cNvSpPr txBox="1"/>
          <p:nvPr/>
        </p:nvSpPr>
        <p:spPr>
          <a:xfrm rot="20364435">
            <a:off x="25999" y="168603"/>
            <a:ext cx="2066316" cy="523220"/>
          </a:xfrm>
          <a:prstGeom prst="rect">
            <a:avLst/>
          </a:prstGeom>
          <a:noFill/>
        </p:spPr>
        <p:txBody>
          <a:bodyPr wrap="square" rtlCol="0">
            <a:spAutoFit/>
          </a:bodyPr>
          <a:lstStyle/>
          <a:p>
            <a:r>
              <a:rPr lang="fr-FR" sz="2800" dirty="0" smtClean="0">
                <a:solidFill>
                  <a:srgbClr val="7030A0"/>
                </a:solidFill>
              </a:rPr>
              <a:t>Exercice -20</a:t>
            </a:r>
            <a:endParaRPr lang="fr-FR" sz="2800" dirty="0">
              <a:solidFill>
                <a:srgbClr val="7030A0"/>
              </a:solidFill>
            </a:endParaRPr>
          </a:p>
        </p:txBody>
      </p:sp>
      <p:sp>
        <p:nvSpPr>
          <p:cNvPr id="2" name="Rectangle 1"/>
          <p:cNvSpPr/>
          <p:nvPr/>
        </p:nvSpPr>
        <p:spPr>
          <a:xfrm>
            <a:off x="5740400" y="1244064"/>
            <a:ext cx="6096000" cy="1200329"/>
          </a:xfrm>
          <a:prstGeom prst="rect">
            <a:avLst/>
          </a:prstGeom>
        </p:spPr>
        <p:txBody>
          <a:bodyPr>
            <a:spAutoFit/>
          </a:bodyPr>
          <a:lstStyle/>
          <a:p>
            <a:r>
              <a:rPr lang="fr-FR" dirty="0"/>
              <a:t>Ecrire 2 programmes pour montrer l'utilisation des catégories </a:t>
            </a:r>
            <a:endParaRPr lang="fr-FR" dirty="0" smtClean="0"/>
          </a:p>
          <a:p>
            <a:endParaRPr lang="fr-FR" dirty="0"/>
          </a:p>
          <a:p>
            <a:endParaRPr lang="fr-FR" dirty="0" smtClean="0"/>
          </a:p>
          <a:p>
            <a:r>
              <a:rPr lang="fr-FR" dirty="0" smtClean="0"/>
              <a:t>Ecrire </a:t>
            </a:r>
            <a:r>
              <a:rPr lang="fr-FR" dirty="0"/>
              <a:t>2 programmes pour montrer l'utilisation des </a:t>
            </a:r>
            <a:r>
              <a:rPr lang="fr-FR" dirty="0" smtClean="0"/>
              <a:t>protocoles</a:t>
            </a:r>
            <a:endParaRPr lang="fr-FR" dirty="0"/>
          </a:p>
        </p:txBody>
      </p:sp>
      <p:sp>
        <p:nvSpPr>
          <p:cNvPr id="10" name="TextBox 9"/>
          <p:cNvSpPr txBox="1"/>
          <p:nvPr/>
        </p:nvSpPr>
        <p:spPr>
          <a:xfrm rot="20364435">
            <a:off x="4911935" y="830320"/>
            <a:ext cx="2066316" cy="523220"/>
          </a:xfrm>
          <a:prstGeom prst="rect">
            <a:avLst/>
          </a:prstGeom>
          <a:noFill/>
        </p:spPr>
        <p:txBody>
          <a:bodyPr wrap="square" rtlCol="0">
            <a:spAutoFit/>
          </a:bodyPr>
          <a:lstStyle/>
          <a:p>
            <a:r>
              <a:rPr lang="fr-FR" sz="2800" dirty="0" smtClean="0">
                <a:solidFill>
                  <a:srgbClr val="7030A0"/>
                </a:solidFill>
              </a:rPr>
              <a:t>Exercice -21</a:t>
            </a:r>
            <a:endParaRPr lang="fr-FR" sz="2800" dirty="0">
              <a:solidFill>
                <a:srgbClr val="7030A0"/>
              </a:solidFill>
            </a:endParaRPr>
          </a:p>
        </p:txBody>
      </p:sp>
      <p:sp>
        <p:nvSpPr>
          <p:cNvPr id="11" name="TextBox 10"/>
          <p:cNvSpPr txBox="1"/>
          <p:nvPr/>
        </p:nvSpPr>
        <p:spPr>
          <a:xfrm rot="20364435">
            <a:off x="4873835" y="1744365"/>
            <a:ext cx="2066316" cy="523220"/>
          </a:xfrm>
          <a:prstGeom prst="rect">
            <a:avLst/>
          </a:prstGeom>
          <a:noFill/>
        </p:spPr>
        <p:txBody>
          <a:bodyPr wrap="square" rtlCol="0">
            <a:spAutoFit/>
          </a:bodyPr>
          <a:lstStyle/>
          <a:p>
            <a:r>
              <a:rPr lang="fr-FR" sz="2800" dirty="0" smtClean="0">
                <a:solidFill>
                  <a:srgbClr val="7030A0"/>
                </a:solidFill>
              </a:rPr>
              <a:t>Exercice -22</a:t>
            </a:r>
            <a:endParaRPr lang="fr-FR" sz="2800" dirty="0">
              <a:solidFill>
                <a:srgbClr val="7030A0"/>
              </a:solidFill>
            </a:endParaRPr>
          </a:p>
        </p:txBody>
      </p:sp>
    </p:spTree>
    <p:extLst>
      <p:ext uri="{BB962C8B-B14F-4D97-AF65-F5344CB8AC3E}">
        <p14:creationId xmlns:p14="http://schemas.microsoft.com/office/powerpoint/2010/main" val="2171544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dirty="0" smtClean="0"/>
              <a:t>Les diapositives sont faites à partir des matériaux à: </a:t>
            </a:r>
            <a:r>
              <a:rPr lang="fr-FR" dirty="0" err="1" smtClean="0"/>
              <a:t>www.tutorialpoint.com</a:t>
            </a:r>
            <a:endParaRPr lang="fr-FR" dirty="0"/>
          </a:p>
        </p:txBody>
      </p:sp>
      <p:sp>
        <p:nvSpPr>
          <p:cNvPr id="5" name="Slide Number Placeholder 4"/>
          <p:cNvSpPr>
            <a:spLocks noGrp="1"/>
          </p:cNvSpPr>
          <p:nvPr>
            <p:ph type="sldNum" sz="quarter" idx="12"/>
          </p:nvPr>
        </p:nvSpPr>
        <p:spPr/>
        <p:txBody>
          <a:bodyPr/>
          <a:lstStyle/>
          <a:p>
            <a:fld id="{CBC04342-568E-0745-ACA0-44ED4FF64443}" type="slidenum">
              <a:rPr lang="fr-FR" smtClean="0"/>
              <a:t>27</a:t>
            </a:fld>
            <a:endParaRPr lang="fr-FR"/>
          </a:p>
        </p:txBody>
      </p:sp>
      <p:sp>
        <p:nvSpPr>
          <p:cNvPr id="6" name="Title 1"/>
          <p:cNvSpPr>
            <a:spLocks noGrp="1"/>
          </p:cNvSpPr>
          <p:nvPr>
            <p:ph type="title"/>
          </p:nvPr>
        </p:nvSpPr>
        <p:spPr>
          <a:xfrm>
            <a:off x="838200" y="98425"/>
            <a:ext cx="10515600" cy="409575"/>
          </a:xfrm>
        </p:spPr>
        <p:txBody>
          <a:bodyPr>
            <a:normAutofit fontScale="90000"/>
          </a:bodyPr>
          <a:lstStyle/>
          <a:p>
            <a:pPr algn="ctr"/>
            <a:r>
              <a:rPr lang="fr-FR" dirty="0" smtClean="0"/>
              <a:t>Protocoles </a:t>
            </a:r>
            <a:endParaRPr lang="fr-F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 y="673100"/>
            <a:ext cx="4718065" cy="51181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607" y="673100"/>
            <a:ext cx="5993985" cy="4991100"/>
          </a:xfrm>
          <a:prstGeom prst="rect">
            <a:avLst/>
          </a:prstGeom>
        </p:spPr>
      </p:pic>
      <p:cxnSp>
        <p:nvCxnSpPr>
          <p:cNvPr id="16" name="Curved Connector 15"/>
          <p:cNvCxnSpPr>
            <a:stCxn id="2" idx="2"/>
            <a:endCxn id="3" idx="0"/>
          </p:cNvCxnSpPr>
          <p:nvPr/>
        </p:nvCxnSpPr>
        <p:spPr>
          <a:xfrm rot="5400000" flipH="1" flipV="1">
            <a:off x="3084516" y="265116"/>
            <a:ext cx="5118100" cy="5934067"/>
          </a:xfrm>
          <a:prstGeom prst="curvedConnector5">
            <a:avLst>
              <a:gd name="adj1" fmla="val -4467"/>
              <a:gd name="adj2" fmla="val 30071"/>
              <a:gd name="adj3" fmla="val 11067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20364435">
            <a:off x="6176" y="143203"/>
            <a:ext cx="2066316" cy="523220"/>
          </a:xfrm>
          <a:prstGeom prst="rect">
            <a:avLst/>
          </a:prstGeom>
          <a:noFill/>
        </p:spPr>
        <p:txBody>
          <a:bodyPr wrap="square" rtlCol="0">
            <a:spAutoFit/>
          </a:bodyPr>
          <a:lstStyle/>
          <a:p>
            <a:r>
              <a:rPr lang="fr-FR" sz="2800" dirty="0" smtClean="0">
                <a:solidFill>
                  <a:srgbClr val="7030A0"/>
                </a:solidFill>
              </a:rPr>
              <a:t>Exercice -23</a:t>
            </a:r>
            <a:endParaRPr lang="fr-FR" sz="2800" dirty="0">
              <a:solidFill>
                <a:srgbClr val="7030A0"/>
              </a:solidFill>
            </a:endParaRPr>
          </a:p>
        </p:txBody>
      </p:sp>
    </p:spTree>
    <p:extLst>
      <p:ext uri="{BB962C8B-B14F-4D97-AF65-F5344CB8AC3E}">
        <p14:creationId xmlns:p14="http://schemas.microsoft.com/office/powerpoint/2010/main" val="286486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a:bodyPr>
          <a:lstStyle/>
          <a:p>
            <a:pPr marL="0" indent="0" algn="ctr">
              <a:buNone/>
            </a:pPr>
            <a:r>
              <a:rPr lang="fr-FR" sz="5400" dirty="0" smtClean="0"/>
              <a:t>Section de Préprocesseur</a:t>
            </a:r>
            <a:endParaRPr lang="fr-FR" sz="5400" dirty="0"/>
          </a:p>
        </p:txBody>
      </p:sp>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28</a:t>
            </a:fld>
            <a:endParaRPr lang="fr-FR"/>
          </a:p>
        </p:txBody>
      </p:sp>
    </p:spTree>
    <p:extLst>
      <p:ext uri="{BB962C8B-B14F-4D97-AF65-F5344CB8AC3E}">
        <p14:creationId xmlns:p14="http://schemas.microsoft.com/office/powerpoint/2010/main" val="155414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213"/>
            <a:ext cx="10515600" cy="504305"/>
          </a:xfrm>
        </p:spPr>
        <p:txBody>
          <a:bodyPr>
            <a:normAutofit fontScale="90000"/>
          </a:bodyPr>
          <a:lstStyle/>
          <a:p>
            <a:pPr algn="ctr"/>
            <a:r>
              <a:rPr lang="fr-FR" dirty="0" smtClean="0"/>
              <a:t>Préprocesseur </a:t>
            </a: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6953649"/>
              </p:ext>
            </p:extLst>
          </p:nvPr>
        </p:nvGraphicFramePr>
        <p:xfrm>
          <a:off x="1035779" y="2277110"/>
          <a:ext cx="10515600" cy="4079240"/>
        </p:xfrm>
        <a:graphic>
          <a:graphicData uri="http://schemas.openxmlformats.org/drawingml/2006/table">
            <a:tbl>
              <a:tblPr firstRow="1" bandRow="1">
                <a:tableStyleId>{5C22544A-7EE6-4342-B048-85BDC9FD1C3A}</a:tableStyleId>
              </a:tblPr>
              <a:tblGrid>
                <a:gridCol w="1380344"/>
                <a:gridCol w="9135256"/>
              </a:tblGrid>
              <a:tr h="370840">
                <a:tc>
                  <a:txBody>
                    <a:bodyPr/>
                    <a:lstStyle/>
                    <a:p>
                      <a:r>
                        <a:rPr lang="fr-FR" b="0" dirty="0" smtClean="0">
                          <a:solidFill>
                            <a:schemeClr val="tx1"/>
                          </a:solidFill>
                        </a:rPr>
                        <a:t>#</a:t>
                      </a:r>
                      <a:r>
                        <a:rPr lang="fr-FR" b="0" dirty="0" err="1" smtClean="0">
                          <a:solidFill>
                            <a:schemeClr val="tx1"/>
                          </a:solidFill>
                        </a:rPr>
                        <a:t>define</a:t>
                      </a:r>
                      <a:endParaRPr lang="fr-FR" b="0" dirty="0">
                        <a:solidFill>
                          <a:schemeClr val="tx1"/>
                        </a:solidFill>
                      </a:endParaRPr>
                    </a:p>
                  </a:txBody>
                  <a:tcPr>
                    <a:solidFill>
                      <a:schemeClr val="accent1">
                        <a:lumMod val="40000"/>
                        <a:lumOff val="60000"/>
                      </a:schemeClr>
                    </a:solidFill>
                  </a:tcPr>
                </a:tc>
                <a:tc>
                  <a:txBody>
                    <a:bodyPr/>
                    <a:lstStyle/>
                    <a:p>
                      <a:r>
                        <a:rPr lang="fr-FR" b="0" dirty="0" smtClean="0">
                          <a:solidFill>
                            <a:schemeClr val="tx1"/>
                          </a:solidFill>
                        </a:rPr>
                        <a:t>Substitute</a:t>
                      </a:r>
                      <a:r>
                        <a:rPr lang="fr-FR" b="0" baseline="0" dirty="0" smtClean="0">
                          <a:solidFill>
                            <a:schemeClr val="tx1"/>
                          </a:solidFill>
                        </a:rPr>
                        <a:t> une macro de préprocesseur</a:t>
                      </a:r>
                      <a:endParaRPr lang="fr-FR" b="0" dirty="0">
                        <a:solidFill>
                          <a:schemeClr val="tx1"/>
                        </a:solidFill>
                      </a:endParaRPr>
                    </a:p>
                  </a:txBody>
                  <a:tcPr>
                    <a:solidFill>
                      <a:schemeClr val="accent1">
                        <a:lumMod val="40000"/>
                        <a:lumOff val="60000"/>
                      </a:schemeClr>
                    </a:solidFill>
                  </a:tcPr>
                </a:tc>
              </a:tr>
              <a:tr h="370840">
                <a:tc>
                  <a:txBody>
                    <a:bodyPr/>
                    <a:lstStyle/>
                    <a:p>
                      <a:r>
                        <a:rPr lang="fr-FR" dirty="0" smtClean="0"/>
                        <a:t>#</a:t>
                      </a:r>
                      <a:r>
                        <a:rPr lang="fr-FR" dirty="0" err="1" smtClean="0"/>
                        <a:t>include</a:t>
                      </a:r>
                      <a:endParaRPr lang="fr-FR" dirty="0"/>
                    </a:p>
                  </a:txBody>
                  <a:tcPr/>
                </a:tc>
                <a:tc>
                  <a:txBody>
                    <a:bodyPr/>
                    <a:lstStyle/>
                    <a:p>
                      <a:r>
                        <a:rPr lang="fr-FR" dirty="0" smtClean="0"/>
                        <a:t>Insère un en-tête</a:t>
                      </a:r>
                      <a:r>
                        <a:rPr lang="fr-FR" baseline="0" dirty="0" smtClean="0"/>
                        <a:t> particulier d’un autre fichier</a:t>
                      </a:r>
                      <a:endParaRPr lang="fr-FR" dirty="0"/>
                    </a:p>
                  </a:txBody>
                  <a:tcPr/>
                </a:tc>
              </a:tr>
              <a:tr h="370840">
                <a:tc>
                  <a:txBody>
                    <a:bodyPr/>
                    <a:lstStyle/>
                    <a:p>
                      <a:r>
                        <a:rPr lang="fr-FR" dirty="0" smtClean="0"/>
                        <a:t>#</a:t>
                      </a:r>
                      <a:r>
                        <a:rPr lang="fr-FR" dirty="0" err="1" smtClean="0"/>
                        <a:t>undef</a:t>
                      </a:r>
                      <a:endParaRPr lang="fr-FR" dirty="0"/>
                    </a:p>
                  </a:txBody>
                  <a:tcPr/>
                </a:tc>
                <a:tc>
                  <a:txBody>
                    <a:bodyPr/>
                    <a:lstStyle/>
                    <a:p>
                      <a:r>
                        <a:rPr lang="fr-FR" dirty="0" err="1" smtClean="0"/>
                        <a:t>Undefines</a:t>
                      </a:r>
                      <a:r>
                        <a:rPr lang="fr-FR" baseline="0" dirty="0" smtClean="0"/>
                        <a:t> une macro de préprocesseur</a:t>
                      </a:r>
                      <a:endParaRPr lang="fr-FR" dirty="0"/>
                    </a:p>
                  </a:txBody>
                  <a:tcPr/>
                </a:tc>
              </a:tr>
              <a:tr h="370840">
                <a:tc>
                  <a:txBody>
                    <a:bodyPr/>
                    <a:lstStyle/>
                    <a:p>
                      <a:r>
                        <a:rPr lang="fr-FR" dirty="0" smtClean="0"/>
                        <a:t>#</a:t>
                      </a:r>
                      <a:r>
                        <a:rPr lang="fr-FR" dirty="0" err="1" smtClean="0"/>
                        <a:t>ifdef</a:t>
                      </a:r>
                      <a:endParaRPr lang="fr-FR" dirty="0"/>
                    </a:p>
                  </a:txBody>
                  <a:tcPr/>
                </a:tc>
                <a:tc>
                  <a:txBody>
                    <a:bodyPr/>
                    <a:lstStyle/>
                    <a:p>
                      <a:r>
                        <a:rPr lang="fr-FR" dirty="0" smtClean="0"/>
                        <a:t>Renvoie </a:t>
                      </a:r>
                      <a:r>
                        <a:rPr lang="fr-FR" dirty="0" err="1" smtClean="0"/>
                        <a:t>true</a:t>
                      </a:r>
                      <a:r>
                        <a:rPr lang="fr-FR" dirty="0" smtClean="0"/>
                        <a:t> si cette macro est définie</a:t>
                      </a:r>
                      <a:endParaRPr lang="fr-FR" dirty="0"/>
                    </a:p>
                  </a:txBody>
                  <a:tcPr/>
                </a:tc>
              </a:tr>
              <a:tr h="370840">
                <a:tc>
                  <a:txBody>
                    <a:bodyPr/>
                    <a:lstStyle/>
                    <a:p>
                      <a:r>
                        <a:rPr lang="fr-FR" dirty="0" smtClean="0"/>
                        <a:t>#</a:t>
                      </a:r>
                      <a:r>
                        <a:rPr lang="fr-FR" dirty="0" err="1" smtClean="0"/>
                        <a:t>ifndef</a:t>
                      </a:r>
                      <a:endParaRPr lang="fr-FR" dirty="0"/>
                    </a:p>
                  </a:txBody>
                  <a:tcPr/>
                </a:tc>
                <a:tc>
                  <a:txBody>
                    <a:bodyPr/>
                    <a:lstStyle/>
                    <a:p>
                      <a:r>
                        <a:rPr lang="fr-FR" dirty="0" err="1" smtClean="0"/>
                        <a:t>Reenvoie</a:t>
                      </a:r>
                      <a:r>
                        <a:rPr lang="fr-FR" dirty="0" smtClean="0"/>
                        <a:t> </a:t>
                      </a:r>
                      <a:r>
                        <a:rPr lang="fr-FR" dirty="0" err="1" smtClean="0"/>
                        <a:t>true</a:t>
                      </a:r>
                      <a:r>
                        <a:rPr lang="fr-FR" baseline="0" dirty="0" smtClean="0"/>
                        <a:t> si cette macro n’est pas définie </a:t>
                      </a:r>
                      <a:endParaRPr lang="fr-FR" dirty="0"/>
                    </a:p>
                  </a:txBody>
                  <a:tcPr/>
                </a:tc>
              </a:tr>
              <a:tr h="370840">
                <a:tc>
                  <a:txBody>
                    <a:bodyPr/>
                    <a:lstStyle/>
                    <a:p>
                      <a:r>
                        <a:rPr lang="fr-FR" dirty="0" smtClean="0"/>
                        <a:t>#if</a:t>
                      </a:r>
                      <a:endParaRPr lang="fr-FR" dirty="0"/>
                    </a:p>
                  </a:txBody>
                  <a:tcPr/>
                </a:tc>
                <a:tc>
                  <a:txBody>
                    <a:bodyPr/>
                    <a:lstStyle/>
                    <a:p>
                      <a:r>
                        <a:rPr lang="fr-FR" dirty="0" smtClean="0"/>
                        <a:t>Teste si une condition </a:t>
                      </a:r>
                      <a:r>
                        <a:rPr lang="fr-FR" baseline="0" dirty="0" smtClean="0"/>
                        <a:t>est vraie ou pas pendant compilation</a:t>
                      </a:r>
                      <a:endParaRPr lang="fr-FR" dirty="0"/>
                    </a:p>
                  </a:txBody>
                  <a:tcPr/>
                </a:tc>
              </a:tr>
              <a:tr h="370840">
                <a:tc>
                  <a:txBody>
                    <a:bodyPr/>
                    <a:lstStyle/>
                    <a:p>
                      <a:r>
                        <a:rPr lang="fr-FR" dirty="0" smtClean="0"/>
                        <a:t>#</a:t>
                      </a:r>
                      <a:r>
                        <a:rPr lang="fr-FR" dirty="0" err="1" smtClean="0"/>
                        <a:t>else</a:t>
                      </a:r>
                      <a:endParaRPr lang="fr-FR" dirty="0"/>
                    </a:p>
                  </a:txBody>
                  <a:tcPr/>
                </a:tc>
                <a:tc>
                  <a:txBody>
                    <a:bodyPr/>
                    <a:lstStyle/>
                    <a:p>
                      <a:r>
                        <a:rPr lang="fr-FR" dirty="0" smtClean="0"/>
                        <a:t>L’alternative</a:t>
                      </a:r>
                      <a:r>
                        <a:rPr lang="fr-FR" baseline="0" dirty="0" smtClean="0"/>
                        <a:t> pour #if</a:t>
                      </a:r>
                      <a:endParaRPr lang="fr-FR" dirty="0"/>
                    </a:p>
                  </a:txBody>
                  <a:tcPr/>
                </a:tc>
              </a:tr>
              <a:tr h="370840">
                <a:tc>
                  <a:txBody>
                    <a:bodyPr/>
                    <a:lstStyle/>
                    <a:p>
                      <a:r>
                        <a:rPr lang="fr-FR" dirty="0" smtClean="0"/>
                        <a:t>#</a:t>
                      </a:r>
                      <a:r>
                        <a:rPr lang="fr-FR" dirty="0" err="1" smtClean="0"/>
                        <a:t>eif</a:t>
                      </a:r>
                      <a:endParaRPr lang="fr-FR" dirty="0"/>
                    </a:p>
                  </a:txBody>
                  <a:tcPr/>
                </a:tc>
                <a:tc>
                  <a:txBody>
                    <a:bodyPr/>
                    <a:lstStyle/>
                    <a:p>
                      <a:r>
                        <a:rPr lang="fr-FR" dirty="0" smtClean="0"/>
                        <a:t>#</a:t>
                      </a:r>
                      <a:r>
                        <a:rPr lang="fr-FR" dirty="0" err="1" smtClean="0"/>
                        <a:t>else</a:t>
                      </a:r>
                      <a:r>
                        <a:rPr lang="fr-FR" dirty="0" smtClean="0"/>
                        <a:t> un</a:t>
                      </a:r>
                      <a:r>
                        <a:rPr lang="fr-FR" baseline="0" dirty="0" smtClean="0"/>
                        <a:t> #if dans une déclaration</a:t>
                      </a:r>
                      <a:endParaRPr lang="fr-FR" dirty="0"/>
                    </a:p>
                  </a:txBody>
                  <a:tcPr/>
                </a:tc>
              </a:tr>
              <a:tr h="370840">
                <a:tc>
                  <a:txBody>
                    <a:bodyPr/>
                    <a:lstStyle/>
                    <a:p>
                      <a:r>
                        <a:rPr lang="fr-FR" dirty="0" smtClean="0"/>
                        <a:t>#</a:t>
                      </a:r>
                      <a:r>
                        <a:rPr lang="fr-FR" dirty="0" err="1" smtClean="0"/>
                        <a:t>endif</a:t>
                      </a:r>
                      <a:endParaRPr lang="fr-FR" dirty="0"/>
                    </a:p>
                  </a:txBody>
                  <a:tcPr/>
                </a:tc>
                <a:tc>
                  <a:txBody>
                    <a:bodyPr/>
                    <a:lstStyle/>
                    <a:p>
                      <a:r>
                        <a:rPr lang="fr-FR" dirty="0" smtClean="0"/>
                        <a:t>Termine le préprocesseur</a:t>
                      </a:r>
                      <a:r>
                        <a:rPr lang="fr-FR" baseline="0" dirty="0" smtClean="0"/>
                        <a:t> conditionnel </a:t>
                      </a:r>
                      <a:endParaRPr lang="fr-FR" dirty="0"/>
                    </a:p>
                  </a:txBody>
                  <a:tcPr/>
                </a:tc>
              </a:tr>
              <a:tr h="370840">
                <a:tc>
                  <a:txBody>
                    <a:bodyPr/>
                    <a:lstStyle/>
                    <a:p>
                      <a:r>
                        <a:rPr lang="fr-FR" dirty="0" smtClean="0"/>
                        <a:t>#</a:t>
                      </a:r>
                      <a:r>
                        <a:rPr lang="fr-FR" dirty="0" err="1" smtClean="0"/>
                        <a:t>error</a:t>
                      </a:r>
                      <a:endParaRPr lang="fr-FR" dirty="0"/>
                    </a:p>
                  </a:txBody>
                  <a:tcPr/>
                </a:tc>
                <a:tc>
                  <a:txBody>
                    <a:bodyPr/>
                    <a:lstStyle/>
                    <a:p>
                      <a:r>
                        <a:rPr lang="fr-FR" dirty="0" smtClean="0"/>
                        <a:t>Imprime un message d’erreur</a:t>
                      </a:r>
                      <a:r>
                        <a:rPr lang="fr-FR" baseline="0" dirty="0" smtClean="0"/>
                        <a:t> sur </a:t>
                      </a:r>
                      <a:r>
                        <a:rPr lang="fr-FR" baseline="0" dirty="0" err="1" smtClean="0"/>
                        <a:t>stderr</a:t>
                      </a:r>
                      <a:endParaRPr lang="fr-FR" dirty="0"/>
                    </a:p>
                  </a:txBody>
                  <a:tcPr/>
                </a:tc>
              </a:tr>
              <a:tr h="370840">
                <a:tc>
                  <a:txBody>
                    <a:bodyPr/>
                    <a:lstStyle/>
                    <a:p>
                      <a:r>
                        <a:rPr lang="fr-FR" dirty="0" smtClean="0"/>
                        <a:t>#</a:t>
                      </a:r>
                      <a:r>
                        <a:rPr lang="fr-FR" dirty="0" err="1" smtClean="0"/>
                        <a:t>pragma</a:t>
                      </a:r>
                      <a:endParaRPr lang="fr-FR" dirty="0"/>
                    </a:p>
                  </a:txBody>
                  <a:tcPr/>
                </a:tc>
                <a:tc>
                  <a:txBody>
                    <a:bodyPr/>
                    <a:lstStyle/>
                    <a:p>
                      <a:r>
                        <a:rPr lang="fr-FR" dirty="0" smtClean="0"/>
                        <a:t>Emet des commandes</a:t>
                      </a:r>
                      <a:r>
                        <a:rPr lang="fr-FR" baseline="0" dirty="0" smtClean="0"/>
                        <a:t> spéciales au compilateur en utilisant une méthode standardisée</a:t>
                      </a:r>
                      <a:endParaRPr lang="fr-FR" dirty="0"/>
                    </a:p>
                  </a:txBody>
                  <a:tcPr/>
                </a:tc>
              </a:tr>
            </a:tbl>
          </a:graphicData>
        </a:graphic>
      </p:graphicFrame>
      <p:sp>
        <p:nvSpPr>
          <p:cNvPr id="10" name="Footer Placeholder 9"/>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11" name="Slide Number Placeholder 10"/>
          <p:cNvSpPr>
            <a:spLocks noGrp="1"/>
          </p:cNvSpPr>
          <p:nvPr>
            <p:ph type="sldNum" sz="quarter" idx="12"/>
          </p:nvPr>
        </p:nvSpPr>
        <p:spPr/>
        <p:txBody>
          <a:bodyPr/>
          <a:lstStyle/>
          <a:p>
            <a:fld id="{CBC04342-568E-0745-ACA0-44ED4FF64443}" type="slidenum">
              <a:rPr lang="fr-FR" smtClean="0"/>
              <a:t>29</a:t>
            </a:fld>
            <a:endParaRPr lang="fr-FR"/>
          </a:p>
        </p:txBody>
      </p:sp>
      <p:sp>
        <p:nvSpPr>
          <p:cNvPr id="3" name="Rectangle 2"/>
          <p:cNvSpPr/>
          <p:nvPr/>
        </p:nvSpPr>
        <p:spPr>
          <a:xfrm>
            <a:off x="304800" y="734518"/>
            <a:ext cx="11582400" cy="1200329"/>
          </a:xfrm>
          <a:prstGeom prst="rect">
            <a:avLst/>
          </a:prstGeom>
        </p:spPr>
        <p:txBody>
          <a:bodyPr wrap="square">
            <a:spAutoFit/>
          </a:bodyPr>
          <a:lstStyle/>
          <a:p>
            <a:r>
              <a:rPr lang="fr-FR" dirty="0"/>
              <a:t>Ecrivez le programme de votre choix pour montrer l'utilisation de ces mots clés mentionnés dans le tableau suivant. Dans les autres diapositives de cette section, vous trouverez l'exemple d'utilisation de ces mots clés. Vous pouvez recevoir de l'aide de leur part mais n'écrivez pas la même ligne de code que dans l'exemple. Vous devez trouver vos propres exemples </a:t>
            </a:r>
            <a:r>
              <a:rPr lang="fr-FR" dirty="0" smtClean="0"/>
              <a:t>(prenez l'aide </a:t>
            </a:r>
            <a:r>
              <a:rPr lang="fr-FR" dirty="0"/>
              <a:t>d'Internet) et être en mesure de montrer clairement l'utilisation de ces mots clés dans votre programme.  </a:t>
            </a:r>
          </a:p>
        </p:txBody>
      </p:sp>
      <p:sp>
        <p:nvSpPr>
          <p:cNvPr id="7" name="TextBox 6"/>
          <p:cNvSpPr txBox="1"/>
          <p:nvPr/>
        </p:nvSpPr>
        <p:spPr>
          <a:xfrm rot="20364435">
            <a:off x="6176" y="143203"/>
            <a:ext cx="2066316" cy="523220"/>
          </a:xfrm>
          <a:prstGeom prst="rect">
            <a:avLst/>
          </a:prstGeom>
          <a:noFill/>
        </p:spPr>
        <p:txBody>
          <a:bodyPr wrap="square" rtlCol="0">
            <a:spAutoFit/>
          </a:bodyPr>
          <a:lstStyle/>
          <a:p>
            <a:r>
              <a:rPr lang="fr-FR" sz="2800" dirty="0" smtClean="0">
                <a:solidFill>
                  <a:srgbClr val="7030A0"/>
                </a:solidFill>
              </a:rPr>
              <a:t>Exercice -24</a:t>
            </a:r>
            <a:endParaRPr lang="fr-FR" sz="2800" dirty="0">
              <a:solidFill>
                <a:srgbClr val="7030A0"/>
              </a:solidFill>
            </a:endParaRPr>
          </a:p>
        </p:txBody>
      </p:sp>
    </p:spTree>
    <p:extLst>
      <p:ext uri="{BB962C8B-B14F-4D97-AF65-F5344CB8AC3E}">
        <p14:creationId xmlns:p14="http://schemas.microsoft.com/office/powerpoint/2010/main" val="120910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55265"/>
            <a:ext cx="10515600" cy="399373"/>
          </a:xfrm>
        </p:spPr>
        <p:txBody>
          <a:bodyPr>
            <a:normAutofit fontScale="90000"/>
          </a:bodyPr>
          <a:lstStyle/>
          <a:p>
            <a:pPr algn="ctr"/>
            <a:r>
              <a:rPr lang="fr-FR" dirty="0" smtClean="0"/>
              <a:t>Objective-C Numéros</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735012"/>
            <a:ext cx="5334000" cy="5803900"/>
          </a:xfrm>
          <a:prstGeom prst="rect">
            <a:avLst/>
          </a:prstGeom>
        </p:spPr>
      </p:pic>
      <p:sp>
        <p:nvSpPr>
          <p:cNvPr id="6" name="Footer Placeholder 5"/>
          <p:cNvSpPr>
            <a:spLocks noGrp="1"/>
          </p:cNvSpPr>
          <p:nvPr>
            <p:ph type="ftr" sz="quarter" idx="11"/>
          </p:nvPr>
        </p:nvSpPr>
        <p:spPr>
          <a:xfrm>
            <a:off x="4038600" y="6491260"/>
            <a:ext cx="5630056" cy="365125"/>
          </a:xfrm>
        </p:spPr>
        <p:txBody>
          <a:bodyPr/>
          <a:lstStyle/>
          <a:p>
            <a:r>
              <a:rPr lang="fr-FR" smtClean="0"/>
              <a:t>Les diapositives sont faites à partir des matériaux à: </a:t>
            </a:r>
            <a:r>
              <a:rPr lang="fr-FR" dirty="0" err="1" smtClean="0"/>
              <a:t>www.tutorialpoint.com</a:t>
            </a:r>
            <a:endParaRPr lang="fr-FR" dirty="0"/>
          </a:p>
        </p:txBody>
      </p:sp>
      <p:sp>
        <p:nvSpPr>
          <p:cNvPr id="7" name="Slide Number Placeholder 6"/>
          <p:cNvSpPr>
            <a:spLocks noGrp="1"/>
          </p:cNvSpPr>
          <p:nvPr>
            <p:ph type="sldNum" sz="quarter" idx="12"/>
          </p:nvPr>
        </p:nvSpPr>
        <p:spPr/>
        <p:txBody>
          <a:bodyPr/>
          <a:lstStyle/>
          <a:p>
            <a:fld id="{CBC04342-568E-0745-ACA0-44ED4FF64443}" type="slidenum">
              <a:rPr lang="fr-FR" smtClean="0"/>
              <a:t>3</a:t>
            </a:fld>
            <a:endParaRPr lang="fr-FR" dirty="0"/>
          </a:p>
        </p:txBody>
      </p:sp>
      <p:sp>
        <p:nvSpPr>
          <p:cNvPr id="8" name="TextBox 7"/>
          <p:cNvSpPr txBox="1"/>
          <p:nvPr/>
        </p:nvSpPr>
        <p:spPr>
          <a:xfrm rot="20364435">
            <a:off x="32776" y="386964"/>
            <a:ext cx="1854200" cy="523220"/>
          </a:xfrm>
          <a:prstGeom prst="rect">
            <a:avLst/>
          </a:prstGeom>
          <a:noFill/>
        </p:spPr>
        <p:txBody>
          <a:bodyPr wrap="square" rtlCol="0">
            <a:spAutoFit/>
          </a:bodyPr>
          <a:lstStyle/>
          <a:p>
            <a:r>
              <a:rPr lang="fr-FR" sz="2800" dirty="0" smtClean="0">
                <a:solidFill>
                  <a:srgbClr val="7030A0"/>
                </a:solidFill>
              </a:rPr>
              <a:t>Exercice -4</a:t>
            </a:r>
            <a:endParaRPr lang="fr-FR" sz="2800" dirty="0">
              <a:solidFill>
                <a:srgbClr val="7030A0"/>
              </a:solidFill>
            </a:endParaRPr>
          </a:p>
        </p:txBody>
      </p:sp>
      <p:sp>
        <p:nvSpPr>
          <p:cNvPr id="9" name="TextBox 8"/>
          <p:cNvSpPr txBox="1"/>
          <p:nvPr/>
        </p:nvSpPr>
        <p:spPr>
          <a:xfrm rot="20364435">
            <a:off x="6886403" y="984833"/>
            <a:ext cx="1854200" cy="523220"/>
          </a:xfrm>
          <a:prstGeom prst="rect">
            <a:avLst/>
          </a:prstGeom>
          <a:noFill/>
        </p:spPr>
        <p:txBody>
          <a:bodyPr wrap="square" rtlCol="0">
            <a:spAutoFit/>
          </a:bodyPr>
          <a:lstStyle/>
          <a:p>
            <a:r>
              <a:rPr lang="fr-FR" sz="2800" dirty="0" smtClean="0">
                <a:solidFill>
                  <a:srgbClr val="7030A0"/>
                </a:solidFill>
              </a:rPr>
              <a:t>Exercice -5</a:t>
            </a:r>
            <a:endParaRPr lang="fr-FR" sz="2800" dirty="0">
              <a:solidFill>
                <a:srgbClr val="7030A0"/>
              </a:solidFill>
            </a:endParaRPr>
          </a:p>
        </p:txBody>
      </p:sp>
      <p:sp>
        <p:nvSpPr>
          <p:cNvPr id="2" name="Rectangle 1"/>
          <p:cNvSpPr/>
          <p:nvPr/>
        </p:nvSpPr>
        <p:spPr>
          <a:xfrm>
            <a:off x="6853626" y="1711106"/>
            <a:ext cx="4914900" cy="2862322"/>
          </a:xfrm>
          <a:prstGeom prst="rect">
            <a:avLst/>
          </a:prstGeom>
        </p:spPr>
        <p:txBody>
          <a:bodyPr wrap="square">
            <a:spAutoFit/>
          </a:bodyPr>
          <a:lstStyle/>
          <a:p>
            <a:r>
              <a:rPr lang="fr-FR" dirty="0"/>
              <a:t>créez une classe qui aura une méthode nommée </a:t>
            </a:r>
            <a:r>
              <a:rPr lang="fr-FR" dirty="0" smtClean="0"/>
              <a:t>« </a:t>
            </a:r>
            <a:r>
              <a:rPr lang="fr-FR" dirty="0" err="1" smtClean="0"/>
              <a:t>GenérateurNumerosRandom</a:t>
            </a:r>
            <a:r>
              <a:rPr lang="fr-FR" dirty="0" smtClean="0"/>
              <a:t> ». </a:t>
            </a:r>
            <a:r>
              <a:rPr lang="fr-FR" dirty="0"/>
              <a:t>Cette fonction </a:t>
            </a:r>
            <a:r>
              <a:rPr lang="fr-FR" dirty="0" smtClean="0"/>
              <a:t>génère des nombres </a:t>
            </a:r>
            <a:r>
              <a:rPr lang="fr-FR" dirty="0" err="1" smtClean="0"/>
              <a:t>randome</a:t>
            </a:r>
            <a:r>
              <a:rPr lang="fr-FR" dirty="0" smtClean="0"/>
              <a:t> décimaux </a:t>
            </a:r>
            <a:r>
              <a:rPr lang="fr-FR" dirty="0"/>
              <a:t>(entre 1 et 50) et calcule ensuite </a:t>
            </a:r>
            <a:r>
              <a:rPr lang="fr-FR" dirty="0" smtClean="0"/>
              <a:t>le totale, </a:t>
            </a:r>
            <a:r>
              <a:rPr lang="fr-FR" dirty="0"/>
              <a:t>moyen </a:t>
            </a:r>
            <a:r>
              <a:rPr lang="fr-FR" dirty="0" smtClean="0"/>
              <a:t>et </a:t>
            </a:r>
            <a:r>
              <a:rPr lang="fr-FR" dirty="0"/>
              <a:t>déviation standard. Convertissez ces 3 valeurs de la décimale en </a:t>
            </a:r>
            <a:r>
              <a:rPr lang="fr-FR" dirty="0" smtClean="0"/>
              <a:t>type </a:t>
            </a:r>
            <a:r>
              <a:rPr lang="fr-FR" dirty="0" err="1" smtClean="0"/>
              <a:t>integer</a:t>
            </a:r>
            <a:r>
              <a:rPr lang="fr-FR" dirty="0" smtClean="0"/>
              <a:t> puis </a:t>
            </a:r>
            <a:r>
              <a:rPr lang="fr-FR" dirty="0"/>
              <a:t>retournez-les de cette fonction. </a:t>
            </a:r>
            <a:endParaRPr lang="fr-FR" dirty="0" smtClean="0"/>
          </a:p>
          <a:p>
            <a:r>
              <a:rPr lang="fr-FR" dirty="0" smtClean="0"/>
              <a:t>Maintenant</a:t>
            </a:r>
            <a:r>
              <a:rPr lang="fr-FR" dirty="0"/>
              <a:t>, imprimez dans la </a:t>
            </a:r>
            <a:r>
              <a:rPr lang="fr-FR" dirty="0" smtClean="0"/>
              <a:t>commande </a:t>
            </a:r>
            <a:r>
              <a:rPr lang="fr-FR" dirty="0"/>
              <a:t>ligne</a:t>
            </a:r>
            <a:r>
              <a:rPr lang="fr-FR" dirty="0" smtClean="0"/>
              <a:t> </a:t>
            </a:r>
            <a:r>
              <a:rPr lang="fr-FR" dirty="0"/>
              <a:t>ces 3 valeurs (qui sont renvoyées par la fonction) dans la </a:t>
            </a:r>
            <a:r>
              <a:rPr lang="fr-FR" dirty="0" smtClean="0"/>
              <a:t>fonction «  main ()»</a:t>
            </a:r>
            <a:endParaRPr lang="fr-FR" dirty="0"/>
          </a:p>
        </p:txBody>
      </p:sp>
    </p:spTree>
    <p:extLst>
      <p:ext uri="{BB962C8B-B14F-4D97-AF65-F5344CB8AC3E}">
        <p14:creationId xmlns:p14="http://schemas.microsoft.com/office/powerpoint/2010/main" val="1865644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30</a:t>
            </a:fld>
            <a:endParaRPr lang="fr-FR"/>
          </a:p>
        </p:txBody>
      </p:sp>
      <p:sp>
        <p:nvSpPr>
          <p:cNvPr id="7" name="Title 1"/>
          <p:cNvSpPr>
            <a:spLocks noGrp="1"/>
          </p:cNvSpPr>
          <p:nvPr>
            <p:ph type="title"/>
          </p:nvPr>
        </p:nvSpPr>
        <p:spPr>
          <a:xfrm>
            <a:off x="838200" y="230213"/>
            <a:ext cx="10515600" cy="504305"/>
          </a:xfrm>
        </p:spPr>
        <p:txBody>
          <a:bodyPr>
            <a:normAutofit fontScale="90000"/>
          </a:bodyPr>
          <a:lstStyle/>
          <a:p>
            <a:pPr algn="ctr"/>
            <a:r>
              <a:rPr lang="fr-FR" dirty="0" smtClean="0"/>
              <a:t>Préprocesseur </a:t>
            </a:r>
            <a:endParaRPr lang="fr-FR"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927100"/>
            <a:ext cx="2603500" cy="3683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700" y="1496187"/>
            <a:ext cx="2933700" cy="4953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6750" y="2142518"/>
            <a:ext cx="1879600" cy="4953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500" y="2798847"/>
            <a:ext cx="2641600" cy="685800"/>
          </a:xfrm>
          <a:prstGeom prst="rect">
            <a:avLst/>
          </a:prstGeom>
        </p:spPr>
      </p:pic>
      <p:sp>
        <p:nvSpPr>
          <p:cNvPr id="13" name="TextBox 12"/>
          <p:cNvSpPr txBox="1"/>
          <p:nvPr/>
        </p:nvSpPr>
        <p:spPr>
          <a:xfrm>
            <a:off x="393700" y="927100"/>
            <a:ext cx="6477000" cy="369332"/>
          </a:xfrm>
          <a:prstGeom prst="rect">
            <a:avLst/>
          </a:prstGeom>
          <a:noFill/>
        </p:spPr>
        <p:txBody>
          <a:bodyPr wrap="square" rtlCol="0">
            <a:spAutoFit/>
          </a:bodyPr>
          <a:lstStyle/>
          <a:p>
            <a:r>
              <a:rPr lang="fr-FR" dirty="0" smtClean="0"/>
              <a:t>-- remplacer </a:t>
            </a:r>
            <a:r>
              <a:rPr lang="fr-FR" dirty="0"/>
              <a:t>les instances de MAX_ARRAY_LENGTH par 20</a:t>
            </a:r>
          </a:p>
        </p:txBody>
      </p:sp>
      <p:sp>
        <p:nvSpPr>
          <p:cNvPr id="14" name="TextBox 13"/>
          <p:cNvSpPr txBox="1"/>
          <p:nvPr/>
        </p:nvSpPr>
        <p:spPr>
          <a:xfrm>
            <a:off x="381000" y="1397000"/>
            <a:ext cx="6743700" cy="646331"/>
          </a:xfrm>
          <a:prstGeom prst="rect">
            <a:avLst/>
          </a:prstGeom>
          <a:noFill/>
        </p:spPr>
        <p:txBody>
          <a:bodyPr wrap="square" rtlCol="0">
            <a:spAutoFit/>
          </a:bodyPr>
          <a:lstStyle/>
          <a:p>
            <a:r>
              <a:rPr lang="fr-FR" dirty="0"/>
              <a:t>-- </a:t>
            </a:r>
            <a:r>
              <a:rPr lang="fr-FR" dirty="0" smtClean="0"/>
              <a:t>Obtenir </a:t>
            </a:r>
            <a:r>
              <a:rPr lang="fr-FR" dirty="0" err="1" smtClean="0"/>
              <a:t>foundation</a:t>
            </a:r>
            <a:r>
              <a:rPr lang="fr-FR" dirty="0"/>
              <a:t>. h de </a:t>
            </a:r>
            <a:r>
              <a:rPr lang="fr-FR" dirty="0" err="1"/>
              <a:t>Foundation</a:t>
            </a:r>
            <a:r>
              <a:rPr lang="fr-FR" dirty="0"/>
              <a:t> </a:t>
            </a:r>
            <a:r>
              <a:rPr lang="fr-FR" dirty="0" smtClean="0"/>
              <a:t>Framework</a:t>
            </a:r>
          </a:p>
          <a:p>
            <a:r>
              <a:rPr lang="fr-FR" dirty="0" smtClean="0"/>
              <a:t>-- Récupérer </a:t>
            </a:r>
            <a:r>
              <a:rPr lang="fr-FR" dirty="0" err="1"/>
              <a:t>myheader</a:t>
            </a:r>
            <a:r>
              <a:rPr lang="fr-FR" dirty="0"/>
              <a:t>. h du répertoire local et d'ajouter le </a:t>
            </a:r>
            <a:r>
              <a:rPr lang="fr-FR" dirty="0" smtClean="0"/>
              <a:t>contenu</a:t>
            </a:r>
            <a:endParaRPr lang="fr-FR" dirty="0"/>
          </a:p>
        </p:txBody>
      </p:sp>
      <p:sp>
        <p:nvSpPr>
          <p:cNvPr id="15" name="Rectangle 14"/>
          <p:cNvSpPr/>
          <p:nvPr/>
        </p:nvSpPr>
        <p:spPr>
          <a:xfrm>
            <a:off x="393700" y="2885320"/>
            <a:ext cx="6273800" cy="646331"/>
          </a:xfrm>
          <a:prstGeom prst="rect">
            <a:avLst/>
          </a:prstGeom>
        </p:spPr>
        <p:txBody>
          <a:bodyPr wrap="square">
            <a:spAutoFit/>
          </a:bodyPr>
          <a:lstStyle/>
          <a:p>
            <a:r>
              <a:rPr lang="en-US" dirty="0" smtClean="0"/>
              <a:t>-- </a:t>
            </a:r>
            <a:r>
              <a:rPr lang="en-US" dirty="0" err="1" smtClean="0"/>
              <a:t>Ceci</a:t>
            </a:r>
            <a:r>
              <a:rPr lang="en-US" dirty="0" smtClean="0"/>
              <a:t> </a:t>
            </a:r>
            <a:r>
              <a:rPr lang="en-US" dirty="0" err="1"/>
              <a:t>indique</a:t>
            </a:r>
            <a:r>
              <a:rPr lang="en-US" dirty="0"/>
              <a:t> </a:t>
            </a:r>
            <a:r>
              <a:rPr lang="en-US" dirty="0" err="1"/>
              <a:t>à</a:t>
            </a:r>
            <a:r>
              <a:rPr lang="en-US" dirty="0"/>
              <a:t> </a:t>
            </a:r>
            <a:r>
              <a:rPr lang="en-US" dirty="0" smtClean="0"/>
              <a:t>ne </a:t>
            </a:r>
            <a:r>
              <a:rPr lang="en-US" dirty="0" err="1"/>
              <a:t>définir</a:t>
            </a:r>
            <a:r>
              <a:rPr lang="en-US" dirty="0"/>
              <a:t> MESSAGE </a:t>
            </a:r>
            <a:r>
              <a:rPr lang="en-US" dirty="0" err="1"/>
              <a:t>que</a:t>
            </a:r>
            <a:r>
              <a:rPr lang="en-US" dirty="0"/>
              <a:t> </a:t>
            </a:r>
            <a:r>
              <a:rPr lang="en-US" dirty="0" err="1"/>
              <a:t>si</a:t>
            </a:r>
            <a:r>
              <a:rPr lang="en-US" dirty="0"/>
              <a:t> MESSAGE </a:t>
            </a:r>
            <a:r>
              <a:rPr lang="en-US" dirty="0" err="1"/>
              <a:t>n'est</a:t>
            </a:r>
            <a:r>
              <a:rPr lang="en-US" dirty="0"/>
              <a:t> pas déjà </a:t>
            </a:r>
            <a:r>
              <a:rPr lang="en-US" dirty="0" err="1"/>
              <a:t>défini</a:t>
            </a:r>
            <a:r>
              <a:rPr lang="en-US" dirty="0"/>
              <a:t>.</a:t>
            </a:r>
            <a:endParaRPr lang="fr-FR" dirty="0"/>
          </a:p>
        </p:txBody>
      </p:sp>
      <p:sp>
        <p:nvSpPr>
          <p:cNvPr id="16" name="Rectangle 15"/>
          <p:cNvSpPr/>
          <p:nvPr/>
        </p:nvSpPr>
        <p:spPr>
          <a:xfrm>
            <a:off x="355600" y="2212220"/>
            <a:ext cx="6273800" cy="646331"/>
          </a:xfrm>
          <a:prstGeom prst="rect">
            <a:avLst/>
          </a:prstGeom>
        </p:spPr>
        <p:txBody>
          <a:bodyPr wrap="square">
            <a:spAutoFit/>
          </a:bodyPr>
          <a:lstStyle/>
          <a:p>
            <a:r>
              <a:rPr lang="en-US" dirty="0"/>
              <a:t>-- </a:t>
            </a:r>
            <a:r>
              <a:rPr lang="en-US" dirty="0" err="1"/>
              <a:t>Cela</a:t>
            </a:r>
            <a:r>
              <a:rPr lang="en-US" dirty="0"/>
              <a:t> </a:t>
            </a:r>
            <a:r>
              <a:rPr lang="en-US" dirty="0" err="1"/>
              <a:t>indique</a:t>
            </a:r>
            <a:r>
              <a:rPr lang="en-US" dirty="0"/>
              <a:t> </a:t>
            </a:r>
            <a:r>
              <a:rPr lang="en-US" dirty="0" err="1" smtClean="0"/>
              <a:t>à</a:t>
            </a:r>
            <a:r>
              <a:rPr lang="en-US" dirty="0" smtClean="0"/>
              <a:t> ne </a:t>
            </a:r>
            <a:r>
              <a:rPr lang="en-US" dirty="0"/>
              <a:t>pas </a:t>
            </a:r>
            <a:r>
              <a:rPr lang="en-US" dirty="0" err="1"/>
              <a:t>définir</a:t>
            </a:r>
            <a:r>
              <a:rPr lang="en-US" dirty="0"/>
              <a:t> FILE_SIZE </a:t>
            </a:r>
            <a:r>
              <a:rPr lang="en-US" dirty="0" err="1"/>
              <a:t>existant</a:t>
            </a:r>
            <a:r>
              <a:rPr lang="en-US" dirty="0"/>
              <a:t> et de le </a:t>
            </a:r>
            <a:r>
              <a:rPr lang="en-US" dirty="0" err="1"/>
              <a:t>définir</a:t>
            </a:r>
            <a:r>
              <a:rPr lang="en-US" dirty="0"/>
              <a:t> </a:t>
            </a:r>
            <a:r>
              <a:rPr lang="en-US" dirty="0" err="1"/>
              <a:t>comme</a:t>
            </a:r>
            <a:r>
              <a:rPr lang="en-US" dirty="0"/>
              <a:t> </a:t>
            </a:r>
            <a:r>
              <a:rPr lang="en-US" dirty="0" smtClean="0"/>
              <a:t>42</a:t>
            </a:r>
            <a:endParaRPr lang="fr-FR"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8100" y="3779753"/>
            <a:ext cx="3873500" cy="774700"/>
          </a:xfrm>
          <a:prstGeom prst="rect">
            <a:avLst/>
          </a:prstGeom>
        </p:spPr>
      </p:pic>
      <p:sp>
        <p:nvSpPr>
          <p:cNvPr id="17" name="Rectangle 16"/>
          <p:cNvSpPr/>
          <p:nvPr/>
        </p:nvSpPr>
        <p:spPr>
          <a:xfrm>
            <a:off x="254000" y="3850520"/>
            <a:ext cx="6273800" cy="646331"/>
          </a:xfrm>
          <a:prstGeom prst="rect">
            <a:avLst/>
          </a:prstGeom>
        </p:spPr>
        <p:txBody>
          <a:bodyPr wrap="square">
            <a:spAutoFit/>
          </a:bodyPr>
          <a:lstStyle/>
          <a:p>
            <a:r>
              <a:rPr lang="en-US" dirty="0" smtClean="0"/>
              <a:t>-- </a:t>
            </a:r>
            <a:r>
              <a:rPr lang="en-US" dirty="0" err="1"/>
              <a:t>Ceci</a:t>
            </a:r>
            <a:r>
              <a:rPr lang="en-US" dirty="0"/>
              <a:t> </a:t>
            </a:r>
            <a:r>
              <a:rPr lang="en-US" dirty="0" err="1"/>
              <a:t>indique</a:t>
            </a:r>
            <a:r>
              <a:rPr lang="en-US" dirty="0"/>
              <a:t> </a:t>
            </a:r>
            <a:r>
              <a:rPr lang="en-US" dirty="0" err="1" smtClean="0"/>
              <a:t>à</a:t>
            </a:r>
            <a:r>
              <a:rPr lang="en-US" dirty="0"/>
              <a:t> </a:t>
            </a:r>
            <a:r>
              <a:rPr lang="en-US" dirty="0" smtClean="0"/>
              <a:t>faire </a:t>
            </a:r>
            <a:r>
              <a:rPr lang="en-US" dirty="0"/>
              <a:t>le </a:t>
            </a:r>
            <a:r>
              <a:rPr lang="en-US" dirty="0" err="1"/>
              <a:t>processus</a:t>
            </a:r>
            <a:r>
              <a:rPr lang="en-US" dirty="0"/>
              <a:t> les instructions </a:t>
            </a:r>
            <a:r>
              <a:rPr lang="en-US" dirty="0" err="1"/>
              <a:t>jointes</a:t>
            </a:r>
            <a:r>
              <a:rPr lang="en-US" dirty="0"/>
              <a:t> </a:t>
            </a:r>
            <a:r>
              <a:rPr lang="en-US" dirty="0" err="1"/>
              <a:t>si</a:t>
            </a:r>
            <a:r>
              <a:rPr lang="en-US" dirty="0"/>
              <a:t> </a:t>
            </a:r>
            <a:r>
              <a:rPr lang="en-US" dirty="0" smtClean="0"/>
              <a:t>DEBUG </a:t>
            </a:r>
            <a:r>
              <a:rPr lang="en-US" dirty="0" err="1" smtClean="0"/>
              <a:t>est</a:t>
            </a:r>
            <a:r>
              <a:rPr lang="en-US" dirty="0" smtClean="0"/>
              <a:t> </a:t>
            </a:r>
            <a:r>
              <a:rPr lang="en-US" dirty="0" err="1"/>
              <a:t>défini</a:t>
            </a:r>
            <a:endParaRPr lang="fr-FR" dirty="0"/>
          </a:p>
        </p:txBody>
      </p:sp>
    </p:spTree>
    <p:extLst>
      <p:ext uri="{BB962C8B-B14F-4D97-AF65-F5344CB8AC3E}">
        <p14:creationId xmlns:p14="http://schemas.microsoft.com/office/powerpoint/2010/main" val="86665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24423"/>
          </a:xfrm>
        </p:spPr>
        <p:txBody>
          <a:bodyPr>
            <a:normAutofit fontScale="90000"/>
          </a:bodyPr>
          <a:lstStyle/>
          <a:p>
            <a:pPr algn="ctr"/>
            <a:r>
              <a:rPr lang="fr-FR"/>
              <a:t>Macros prédéfinies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856802"/>
            <a:ext cx="3352800" cy="2184400"/>
          </a:xfrm>
          <a:prstGeom prst="rect">
            <a:avLst/>
          </a:prstGeom>
        </p:spPr>
      </p:pic>
      <p:sp>
        <p:nvSpPr>
          <p:cNvPr id="7" name="Footer Placeholder 6"/>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8" name="Slide Number Placeholder 7"/>
          <p:cNvSpPr>
            <a:spLocks noGrp="1"/>
          </p:cNvSpPr>
          <p:nvPr>
            <p:ph type="sldNum" sz="quarter" idx="12"/>
          </p:nvPr>
        </p:nvSpPr>
        <p:spPr/>
        <p:txBody>
          <a:bodyPr/>
          <a:lstStyle/>
          <a:p>
            <a:fld id="{CBC04342-568E-0745-ACA0-44ED4FF64443}" type="slidenum">
              <a:rPr lang="fr-FR" smtClean="0"/>
              <a:t>31</a:t>
            </a:fld>
            <a:endParaRPr lang="fr-FR"/>
          </a:p>
        </p:txBody>
      </p:sp>
    </p:spTree>
    <p:extLst>
      <p:ext uri="{BB962C8B-B14F-4D97-AF65-F5344CB8AC3E}">
        <p14:creationId xmlns:p14="http://schemas.microsoft.com/office/powerpoint/2010/main" val="17061392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32</a:t>
            </a:fld>
            <a:endParaRPr lang="fr-FR"/>
          </a:p>
        </p:txBody>
      </p:sp>
      <p:sp>
        <p:nvSpPr>
          <p:cNvPr id="6" name="Title 1"/>
          <p:cNvSpPr>
            <a:spLocks noGrp="1"/>
          </p:cNvSpPr>
          <p:nvPr>
            <p:ph type="title"/>
          </p:nvPr>
        </p:nvSpPr>
        <p:spPr>
          <a:xfrm>
            <a:off x="838200" y="365125"/>
            <a:ext cx="10515600" cy="324423"/>
          </a:xfrm>
        </p:spPr>
        <p:txBody>
          <a:bodyPr>
            <a:normAutofit fontScale="90000"/>
          </a:bodyPr>
          <a:lstStyle/>
          <a:p>
            <a:pPr algn="ctr"/>
            <a:r>
              <a:rPr lang="fr-FR" dirty="0"/>
              <a:t>Opérateurs de préprocesseurs</a:t>
            </a:r>
          </a:p>
        </p:txBody>
      </p:sp>
      <p:sp>
        <p:nvSpPr>
          <p:cNvPr id="7" name="TextBox 6"/>
          <p:cNvSpPr txBox="1"/>
          <p:nvPr/>
        </p:nvSpPr>
        <p:spPr>
          <a:xfrm>
            <a:off x="139700" y="850900"/>
            <a:ext cx="11569700" cy="461665"/>
          </a:xfrm>
          <a:prstGeom prst="rect">
            <a:avLst/>
          </a:prstGeom>
          <a:noFill/>
        </p:spPr>
        <p:txBody>
          <a:bodyPr wrap="square" rtlCol="0">
            <a:spAutoFit/>
          </a:bodyPr>
          <a:lstStyle/>
          <a:p>
            <a:r>
              <a:rPr lang="fr-FR" sz="2400" dirty="0"/>
              <a:t>Macro Continuation : </a:t>
            </a:r>
            <a:r>
              <a:rPr lang="fr-FR" sz="1600" dirty="0"/>
              <a:t>L'opérateur de macro continuation est utilisé pour continuer une macro trop longue pour une seule ligne. </a:t>
            </a:r>
            <a:endParaRPr lang="fr-FR"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350" y="1305272"/>
            <a:ext cx="4470400" cy="698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500" y="1305272"/>
            <a:ext cx="2044700" cy="647700"/>
          </a:xfrm>
          <a:prstGeom prst="rect">
            <a:avLst/>
          </a:prstGeom>
        </p:spPr>
      </p:pic>
      <p:sp>
        <p:nvSpPr>
          <p:cNvPr id="10" name="TextBox 9"/>
          <p:cNvSpPr txBox="1"/>
          <p:nvPr/>
        </p:nvSpPr>
        <p:spPr>
          <a:xfrm>
            <a:off x="9537700" y="1212307"/>
            <a:ext cx="1117600" cy="523220"/>
          </a:xfrm>
          <a:prstGeom prst="rect">
            <a:avLst/>
          </a:prstGeom>
          <a:noFill/>
        </p:spPr>
        <p:txBody>
          <a:bodyPr wrap="square" rtlCol="0">
            <a:spAutoFit/>
          </a:bodyPr>
          <a:lstStyle/>
          <a:p>
            <a:r>
              <a:rPr lang="fr-FR" sz="2800" dirty="0" err="1" smtClean="0">
                <a:solidFill>
                  <a:srgbClr val="FF0000"/>
                </a:solidFill>
              </a:rPr>
              <a:t>It’s</a:t>
            </a:r>
            <a:r>
              <a:rPr lang="fr-FR" sz="2800" dirty="0" smtClean="0">
                <a:solidFill>
                  <a:srgbClr val="FF0000"/>
                </a:solidFill>
              </a:rPr>
              <a:t> Six</a:t>
            </a:r>
            <a:endParaRPr lang="fr-FR" sz="2800" dirty="0">
              <a:solidFill>
                <a:srgbClr val="FF0000"/>
              </a:solidFill>
            </a:endParaRPr>
          </a:p>
        </p:txBody>
      </p:sp>
      <p:cxnSp>
        <p:nvCxnSpPr>
          <p:cNvPr id="12" name="Straight Arrow Connector 11"/>
          <p:cNvCxnSpPr/>
          <p:nvPr/>
        </p:nvCxnSpPr>
        <p:spPr>
          <a:xfrm>
            <a:off x="8978900" y="1629122"/>
            <a:ext cx="558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2100957"/>
            <a:ext cx="5486400" cy="2826593"/>
          </a:xfrm>
          <a:prstGeom prst="rect">
            <a:avLst/>
          </a:prstGeom>
        </p:spPr>
      </p:pic>
    </p:spTree>
    <p:extLst>
      <p:ext uri="{BB962C8B-B14F-4D97-AF65-F5344CB8AC3E}">
        <p14:creationId xmlns:p14="http://schemas.microsoft.com/office/powerpoint/2010/main" val="204606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33</a:t>
            </a:fld>
            <a:endParaRPr lang="fr-FR"/>
          </a:p>
        </p:txBody>
      </p:sp>
      <p:sp>
        <p:nvSpPr>
          <p:cNvPr id="6" name="Title 1"/>
          <p:cNvSpPr>
            <a:spLocks noGrp="1"/>
          </p:cNvSpPr>
          <p:nvPr>
            <p:ph type="title"/>
          </p:nvPr>
        </p:nvSpPr>
        <p:spPr>
          <a:xfrm>
            <a:off x="838200" y="365125"/>
            <a:ext cx="10515600" cy="324423"/>
          </a:xfrm>
        </p:spPr>
        <p:txBody>
          <a:bodyPr>
            <a:normAutofit fontScale="90000"/>
          </a:bodyPr>
          <a:lstStyle/>
          <a:p>
            <a:pPr algn="ctr"/>
            <a:r>
              <a:rPr lang="fr-FR" dirty="0"/>
              <a:t>Opérateurs de préprocesseurs</a:t>
            </a:r>
          </a:p>
        </p:txBody>
      </p:sp>
      <p:sp>
        <p:nvSpPr>
          <p:cNvPr id="7" name="TextBox 6"/>
          <p:cNvSpPr txBox="1"/>
          <p:nvPr/>
        </p:nvSpPr>
        <p:spPr>
          <a:xfrm>
            <a:off x="139700" y="850900"/>
            <a:ext cx="10121900" cy="461665"/>
          </a:xfrm>
          <a:prstGeom prst="rect">
            <a:avLst/>
          </a:prstGeom>
          <a:noFill/>
        </p:spPr>
        <p:txBody>
          <a:bodyPr wrap="square" rtlCol="0">
            <a:spAutoFit/>
          </a:bodyPr>
          <a:lstStyle/>
          <a:p>
            <a:r>
              <a:rPr lang="fr-FR" sz="2400" dirty="0" err="1" smtClean="0"/>
              <a:t>Stringize</a:t>
            </a:r>
            <a:r>
              <a:rPr lang="fr-FR" sz="2400" dirty="0" smtClean="0"/>
              <a:t>/Signe Numérique (#):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400" y="2151025"/>
            <a:ext cx="4635500" cy="20574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4208425"/>
            <a:ext cx="6146800" cy="393700"/>
          </a:xfrm>
          <a:prstGeom prst="rect">
            <a:avLst/>
          </a:prstGeom>
        </p:spPr>
      </p:pic>
    </p:spTree>
    <p:extLst>
      <p:ext uri="{BB962C8B-B14F-4D97-AF65-F5344CB8AC3E}">
        <p14:creationId xmlns:p14="http://schemas.microsoft.com/office/powerpoint/2010/main" val="1979007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34</a:t>
            </a:fld>
            <a:endParaRPr lang="fr-FR"/>
          </a:p>
        </p:txBody>
      </p:sp>
      <p:sp>
        <p:nvSpPr>
          <p:cNvPr id="6" name="Title 1"/>
          <p:cNvSpPr>
            <a:spLocks noGrp="1"/>
          </p:cNvSpPr>
          <p:nvPr>
            <p:ph type="title"/>
          </p:nvPr>
        </p:nvSpPr>
        <p:spPr>
          <a:xfrm>
            <a:off x="838200" y="365125"/>
            <a:ext cx="10515600" cy="324423"/>
          </a:xfrm>
        </p:spPr>
        <p:txBody>
          <a:bodyPr>
            <a:normAutofit fontScale="90000"/>
          </a:bodyPr>
          <a:lstStyle/>
          <a:p>
            <a:pPr algn="ctr"/>
            <a:r>
              <a:rPr lang="fr-FR" dirty="0"/>
              <a:t>Opérateurs de préprocesseurs</a:t>
            </a:r>
          </a:p>
        </p:txBody>
      </p:sp>
      <p:sp>
        <p:nvSpPr>
          <p:cNvPr id="7" name="TextBox 6"/>
          <p:cNvSpPr txBox="1"/>
          <p:nvPr/>
        </p:nvSpPr>
        <p:spPr>
          <a:xfrm>
            <a:off x="139700" y="850900"/>
            <a:ext cx="10121900" cy="461665"/>
          </a:xfrm>
          <a:prstGeom prst="rect">
            <a:avLst/>
          </a:prstGeom>
          <a:noFill/>
        </p:spPr>
        <p:txBody>
          <a:bodyPr wrap="square" rtlCol="0">
            <a:spAutoFit/>
          </a:bodyPr>
          <a:lstStyle/>
          <a:p>
            <a:r>
              <a:rPr lang="fr-FR" sz="2400" dirty="0"/>
              <a:t>L'opérateur de collage de </a:t>
            </a:r>
            <a:r>
              <a:rPr lang="fr-FR" sz="2400" dirty="0" smtClean="0"/>
              <a:t>jetons (##):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4208425"/>
            <a:ext cx="6146800" cy="3937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989673"/>
            <a:ext cx="5562600" cy="2159000"/>
          </a:xfrm>
          <a:prstGeom prst="rect">
            <a:avLst/>
          </a:prstGeom>
        </p:spPr>
      </p:pic>
    </p:spTree>
    <p:extLst>
      <p:ext uri="{BB962C8B-B14F-4D97-AF65-F5344CB8AC3E}">
        <p14:creationId xmlns:p14="http://schemas.microsoft.com/office/powerpoint/2010/main" val="1087230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35</a:t>
            </a:fld>
            <a:endParaRPr lang="fr-FR"/>
          </a:p>
        </p:txBody>
      </p:sp>
      <p:sp>
        <p:nvSpPr>
          <p:cNvPr id="6" name="Title 1"/>
          <p:cNvSpPr>
            <a:spLocks noGrp="1"/>
          </p:cNvSpPr>
          <p:nvPr>
            <p:ph type="title"/>
          </p:nvPr>
        </p:nvSpPr>
        <p:spPr>
          <a:xfrm>
            <a:off x="838200" y="365125"/>
            <a:ext cx="10515600" cy="324423"/>
          </a:xfrm>
        </p:spPr>
        <p:txBody>
          <a:bodyPr>
            <a:normAutofit fontScale="90000"/>
          </a:bodyPr>
          <a:lstStyle/>
          <a:p>
            <a:pPr algn="ctr"/>
            <a:r>
              <a:rPr lang="fr-FR" dirty="0"/>
              <a:t>Opérateurs de préprocesseurs</a:t>
            </a:r>
          </a:p>
        </p:txBody>
      </p:sp>
      <p:sp>
        <p:nvSpPr>
          <p:cNvPr id="7" name="TextBox 6"/>
          <p:cNvSpPr txBox="1"/>
          <p:nvPr/>
        </p:nvSpPr>
        <p:spPr>
          <a:xfrm>
            <a:off x="139700" y="850900"/>
            <a:ext cx="10121900" cy="461665"/>
          </a:xfrm>
          <a:prstGeom prst="rect">
            <a:avLst/>
          </a:prstGeom>
          <a:noFill/>
        </p:spPr>
        <p:txBody>
          <a:bodyPr wrap="square" rtlCol="0">
            <a:spAutoFit/>
          </a:bodyPr>
          <a:lstStyle/>
          <a:p>
            <a:r>
              <a:rPr lang="fr-FR" sz="2400" dirty="0">
                <a:solidFill>
                  <a:srgbClr val="7030A0"/>
                </a:solidFill>
              </a:rPr>
              <a:t>L'opérateur </a:t>
            </a:r>
            <a:r>
              <a:rPr lang="fr-FR" sz="2400" dirty="0" err="1" smtClean="0">
                <a:solidFill>
                  <a:srgbClr val="7030A0"/>
                </a:solidFill>
              </a:rPr>
              <a:t>defined</a:t>
            </a:r>
            <a:r>
              <a:rPr lang="fr-FR" sz="2400" dirty="0" smtClean="0">
                <a:solidFill>
                  <a:srgbClr val="7030A0"/>
                </a:solidFill>
              </a:rPr>
              <a:t> </a:t>
            </a:r>
            <a:r>
              <a:rPr lang="fr-FR" sz="2400" dirty="0">
                <a:solidFill>
                  <a:srgbClr val="7030A0"/>
                </a:solidFill>
              </a:rPr>
              <a:t>(): </a:t>
            </a:r>
            <a:endParaRPr lang="fr-FR" sz="2400" dirty="0" smtClean="0">
              <a:solidFill>
                <a:srgbClr val="7030A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643468"/>
            <a:ext cx="4737100" cy="2222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900" y="5027320"/>
            <a:ext cx="6197600" cy="419100"/>
          </a:xfrm>
          <a:prstGeom prst="rect">
            <a:avLst/>
          </a:prstGeom>
        </p:spPr>
      </p:pic>
    </p:spTree>
    <p:extLst>
      <p:ext uri="{BB962C8B-B14F-4D97-AF65-F5344CB8AC3E}">
        <p14:creationId xmlns:p14="http://schemas.microsoft.com/office/powerpoint/2010/main" val="1584813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500" y="1654462"/>
            <a:ext cx="4749800" cy="1689100"/>
          </a:xfrm>
          <a:prstGeom prst="rect">
            <a:avLst/>
          </a:prstGeom>
        </p:spPr>
      </p:pic>
      <p:sp>
        <p:nvSpPr>
          <p:cNvPr id="7" name="Footer Placeholder 6"/>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8" name="Slide Number Placeholder 7"/>
          <p:cNvSpPr>
            <a:spLocks noGrp="1"/>
          </p:cNvSpPr>
          <p:nvPr>
            <p:ph type="sldNum" sz="quarter" idx="12"/>
          </p:nvPr>
        </p:nvSpPr>
        <p:spPr/>
        <p:txBody>
          <a:bodyPr/>
          <a:lstStyle/>
          <a:p>
            <a:fld id="{CBC04342-568E-0745-ACA0-44ED4FF64443}" type="slidenum">
              <a:rPr lang="fr-FR" smtClean="0"/>
              <a:t>36</a:t>
            </a:fld>
            <a:endParaRPr lang="fr-FR"/>
          </a:p>
        </p:txBody>
      </p:sp>
      <p:sp>
        <p:nvSpPr>
          <p:cNvPr id="10" name="Title 1"/>
          <p:cNvSpPr txBox="1">
            <a:spLocks/>
          </p:cNvSpPr>
          <p:nvPr/>
        </p:nvSpPr>
        <p:spPr>
          <a:xfrm>
            <a:off x="838200" y="279400"/>
            <a:ext cx="10515600" cy="324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dirty="0" smtClean="0"/>
              <a:t>Opérateurs de préprocesseurs</a:t>
            </a:r>
            <a:endParaRPr lang="fr-FR" sz="32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8250" y="3927475"/>
            <a:ext cx="5930900" cy="368300"/>
          </a:xfrm>
          <a:prstGeom prst="rect">
            <a:avLst/>
          </a:prstGeom>
        </p:spPr>
      </p:pic>
    </p:spTree>
    <p:extLst>
      <p:ext uri="{BB962C8B-B14F-4D97-AF65-F5344CB8AC3E}">
        <p14:creationId xmlns:p14="http://schemas.microsoft.com/office/powerpoint/2010/main" val="18807872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pPr marL="0" indent="0" algn="ctr">
              <a:buNone/>
            </a:pPr>
            <a:r>
              <a:rPr lang="fr-FR" sz="4800" dirty="0" smtClean="0"/>
              <a:t>Fin de section </a:t>
            </a:r>
            <a:r>
              <a:rPr lang="fr-FR" sz="4800" dirty="0"/>
              <a:t>de </a:t>
            </a:r>
            <a:r>
              <a:rPr lang="fr-FR" sz="4800" dirty="0" smtClean="0"/>
              <a:t>préprocesseur</a:t>
            </a:r>
            <a:endParaRPr lang="fr-FR" sz="4800" dirty="0"/>
          </a:p>
          <a:p>
            <a:endParaRPr lang="fr-FR" dirty="0"/>
          </a:p>
        </p:txBody>
      </p:sp>
      <p:sp>
        <p:nvSpPr>
          <p:cNvPr id="4" name="Footer Placeholder 3"/>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5" name="Slide Number Placeholder 4"/>
          <p:cNvSpPr>
            <a:spLocks noGrp="1"/>
          </p:cNvSpPr>
          <p:nvPr>
            <p:ph type="sldNum" sz="quarter" idx="12"/>
          </p:nvPr>
        </p:nvSpPr>
        <p:spPr/>
        <p:txBody>
          <a:bodyPr/>
          <a:lstStyle/>
          <a:p>
            <a:fld id="{CBC04342-568E-0745-ACA0-44ED4FF64443}" type="slidenum">
              <a:rPr lang="fr-FR" smtClean="0"/>
              <a:t>37</a:t>
            </a:fld>
            <a:endParaRPr lang="fr-FR"/>
          </a:p>
        </p:txBody>
      </p:sp>
    </p:spTree>
    <p:extLst>
      <p:ext uri="{BB962C8B-B14F-4D97-AF65-F5344CB8AC3E}">
        <p14:creationId xmlns:p14="http://schemas.microsoft.com/office/powerpoint/2010/main" val="1437297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432"/>
            <a:ext cx="10515600" cy="594245"/>
          </a:xfrm>
        </p:spPr>
        <p:txBody>
          <a:bodyPr>
            <a:normAutofit fontScale="90000"/>
          </a:bodyPr>
          <a:lstStyle/>
          <a:p>
            <a:pPr algn="ctr"/>
            <a:r>
              <a:rPr lang="fr-FR" smtClean="0"/>
              <a:t>Type casting</a:t>
            </a:r>
            <a:endParaRPr lang="fr-F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3805" y="1257820"/>
            <a:ext cx="2019300" cy="5003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102" y="2137883"/>
            <a:ext cx="3441700" cy="23114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0756" y="4346096"/>
            <a:ext cx="2286000" cy="3429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122" y="1263596"/>
            <a:ext cx="3619500" cy="21971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3764922"/>
            <a:ext cx="2197100" cy="27940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6718" y="2239702"/>
            <a:ext cx="2739020" cy="1802517"/>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1603" y="4136949"/>
            <a:ext cx="1676400" cy="342900"/>
          </a:xfrm>
          <a:prstGeom prst="rect">
            <a:avLst/>
          </a:prstGeom>
        </p:spPr>
      </p:pic>
      <p:sp>
        <p:nvSpPr>
          <p:cNvPr id="11" name="Title 1"/>
          <p:cNvSpPr txBox="1">
            <a:spLocks/>
          </p:cNvSpPr>
          <p:nvPr/>
        </p:nvSpPr>
        <p:spPr>
          <a:xfrm>
            <a:off x="4570310" y="643197"/>
            <a:ext cx="2980022" cy="594245"/>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smtClean="0"/>
              <a:t>Promotion de </a:t>
            </a:r>
            <a:r>
              <a:rPr lang="fr-FR" dirty="0" err="1" smtClean="0"/>
              <a:t>Integer</a:t>
            </a:r>
            <a:endParaRPr lang="fr-FR" dirty="0"/>
          </a:p>
        </p:txBody>
      </p:sp>
      <p:sp>
        <p:nvSpPr>
          <p:cNvPr id="12" name="Footer Placeholder 11"/>
          <p:cNvSpPr>
            <a:spLocks noGrp="1"/>
          </p:cNvSpPr>
          <p:nvPr>
            <p:ph type="ftr" sz="quarter" idx="11"/>
          </p:nvPr>
        </p:nvSpPr>
        <p:spPr>
          <a:xfrm>
            <a:off x="4038599" y="6356350"/>
            <a:ext cx="5906905" cy="365125"/>
          </a:xfrm>
        </p:spPr>
        <p:txBody>
          <a:bodyPr/>
          <a:lstStyle/>
          <a:p>
            <a:r>
              <a:rPr lang="fr-FR" smtClean="0"/>
              <a:t>Les diapositives sont faites à partir des matériaux à: </a:t>
            </a:r>
            <a:r>
              <a:rPr lang="fr-FR" dirty="0" err="1" smtClean="0"/>
              <a:t>www.tutorialpoint.com</a:t>
            </a:r>
            <a:endParaRPr lang="fr-FR" dirty="0"/>
          </a:p>
        </p:txBody>
      </p:sp>
      <p:sp>
        <p:nvSpPr>
          <p:cNvPr id="13" name="Slide Number Placeholder 12"/>
          <p:cNvSpPr>
            <a:spLocks noGrp="1"/>
          </p:cNvSpPr>
          <p:nvPr>
            <p:ph type="sldNum" sz="quarter" idx="12"/>
          </p:nvPr>
        </p:nvSpPr>
        <p:spPr/>
        <p:txBody>
          <a:bodyPr/>
          <a:lstStyle/>
          <a:p>
            <a:fld id="{CBC04342-568E-0745-ACA0-44ED4FF64443}" type="slidenum">
              <a:rPr lang="fr-FR" smtClean="0"/>
              <a:t>38</a:t>
            </a:fld>
            <a:endParaRPr lang="fr-FR"/>
          </a:p>
        </p:txBody>
      </p:sp>
      <p:sp>
        <p:nvSpPr>
          <p:cNvPr id="3" name="TextBox 2"/>
          <p:cNvSpPr txBox="1"/>
          <p:nvPr/>
        </p:nvSpPr>
        <p:spPr>
          <a:xfrm>
            <a:off x="351122" y="905310"/>
            <a:ext cx="4056625" cy="369332"/>
          </a:xfrm>
          <a:prstGeom prst="rect">
            <a:avLst/>
          </a:prstGeom>
          <a:noFill/>
        </p:spPr>
        <p:txBody>
          <a:bodyPr wrap="square" rtlCol="0">
            <a:spAutoFit/>
          </a:bodyPr>
          <a:lstStyle/>
          <a:p>
            <a:r>
              <a:rPr lang="fr-FR" dirty="0" smtClean="0"/>
              <a:t>-- Le division de deux valeur </a:t>
            </a:r>
            <a:r>
              <a:rPr lang="fr-FR" dirty="0" err="1" smtClean="0"/>
              <a:t>Integer</a:t>
            </a:r>
            <a:endParaRPr lang="fr-FR" dirty="0"/>
          </a:p>
        </p:txBody>
      </p:sp>
      <p:cxnSp>
        <p:nvCxnSpPr>
          <p:cNvPr id="16" name="Straight Connector 15"/>
          <p:cNvCxnSpPr/>
          <p:nvPr/>
        </p:nvCxnSpPr>
        <p:spPr>
          <a:xfrm>
            <a:off x="4038599" y="940319"/>
            <a:ext cx="1" cy="591768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0364435">
            <a:off x="6176" y="143203"/>
            <a:ext cx="2066316" cy="523220"/>
          </a:xfrm>
          <a:prstGeom prst="rect">
            <a:avLst/>
          </a:prstGeom>
          <a:noFill/>
        </p:spPr>
        <p:txBody>
          <a:bodyPr wrap="square" rtlCol="0">
            <a:spAutoFit/>
          </a:bodyPr>
          <a:lstStyle/>
          <a:p>
            <a:r>
              <a:rPr lang="fr-FR" sz="2800" dirty="0" smtClean="0">
                <a:solidFill>
                  <a:srgbClr val="7030A0"/>
                </a:solidFill>
              </a:rPr>
              <a:t>Exercice -25</a:t>
            </a:r>
            <a:endParaRPr lang="fr-FR" sz="2800" dirty="0">
              <a:solidFill>
                <a:srgbClr val="7030A0"/>
              </a:solidFill>
            </a:endParaRPr>
          </a:p>
        </p:txBody>
      </p:sp>
      <p:sp>
        <p:nvSpPr>
          <p:cNvPr id="21" name="TextBox 20"/>
          <p:cNvSpPr txBox="1"/>
          <p:nvPr/>
        </p:nvSpPr>
        <p:spPr>
          <a:xfrm rot="20364435">
            <a:off x="4392969" y="1363895"/>
            <a:ext cx="2066316" cy="523220"/>
          </a:xfrm>
          <a:prstGeom prst="rect">
            <a:avLst/>
          </a:prstGeom>
          <a:noFill/>
        </p:spPr>
        <p:txBody>
          <a:bodyPr wrap="square" rtlCol="0">
            <a:spAutoFit/>
          </a:bodyPr>
          <a:lstStyle/>
          <a:p>
            <a:r>
              <a:rPr lang="fr-FR" sz="2800" dirty="0" smtClean="0">
                <a:solidFill>
                  <a:srgbClr val="7030A0"/>
                </a:solidFill>
              </a:rPr>
              <a:t>Exercice -26</a:t>
            </a:r>
            <a:endParaRPr lang="fr-FR" sz="2800" dirty="0">
              <a:solidFill>
                <a:srgbClr val="7030A0"/>
              </a:solidFill>
            </a:endParaRPr>
          </a:p>
        </p:txBody>
      </p:sp>
      <p:sp>
        <p:nvSpPr>
          <p:cNvPr id="22" name="TextBox 21"/>
          <p:cNvSpPr txBox="1"/>
          <p:nvPr/>
        </p:nvSpPr>
        <p:spPr>
          <a:xfrm rot="20364435">
            <a:off x="7629295" y="1251980"/>
            <a:ext cx="2066316" cy="523220"/>
          </a:xfrm>
          <a:prstGeom prst="rect">
            <a:avLst/>
          </a:prstGeom>
          <a:noFill/>
        </p:spPr>
        <p:txBody>
          <a:bodyPr wrap="square" rtlCol="0">
            <a:spAutoFit/>
          </a:bodyPr>
          <a:lstStyle/>
          <a:p>
            <a:r>
              <a:rPr lang="fr-FR" sz="2800" dirty="0" smtClean="0">
                <a:solidFill>
                  <a:srgbClr val="7030A0"/>
                </a:solidFill>
              </a:rPr>
              <a:t>Exercice -27</a:t>
            </a:r>
            <a:endParaRPr lang="fr-FR" sz="2800" dirty="0">
              <a:solidFill>
                <a:srgbClr val="7030A0"/>
              </a:solidFill>
            </a:endParaRPr>
          </a:p>
        </p:txBody>
      </p:sp>
      <p:sp>
        <p:nvSpPr>
          <p:cNvPr id="15" name="Rectangle 14"/>
          <p:cNvSpPr/>
          <p:nvPr/>
        </p:nvSpPr>
        <p:spPr>
          <a:xfrm>
            <a:off x="2774949" y="5162530"/>
            <a:ext cx="7677853" cy="954107"/>
          </a:xfrm>
          <a:prstGeom prst="rect">
            <a:avLst/>
          </a:prstGeom>
        </p:spPr>
        <p:txBody>
          <a:bodyPr wrap="square">
            <a:spAutoFit/>
          </a:bodyPr>
          <a:lstStyle/>
          <a:p>
            <a:r>
              <a:rPr lang="fr-FR" sz="2800" dirty="0">
                <a:solidFill>
                  <a:schemeClr val="accent1">
                    <a:lumMod val="75000"/>
                  </a:schemeClr>
                </a:solidFill>
              </a:rPr>
              <a:t>essayer de comprendre la différence entre les programmes 25</a:t>
            </a:r>
            <a:r>
              <a:rPr lang="fr-FR" sz="2800" dirty="0" smtClean="0">
                <a:solidFill>
                  <a:schemeClr val="accent1">
                    <a:lumMod val="75000"/>
                  </a:schemeClr>
                </a:solidFill>
              </a:rPr>
              <a:t>, 26 </a:t>
            </a:r>
            <a:r>
              <a:rPr lang="fr-FR" sz="2800" dirty="0">
                <a:solidFill>
                  <a:schemeClr val="accent1">
                    <a:lumMod val="75000"/>
                  </a:schemeClr>
                </a:solidFill>
              </a:rPr>
              <a:t>et </a:t>
            </a:r>
            <a:r>
              <a:rPr lang="fr-FR" sz="2800" dirty="0" smtClean="0">
                <a:solidFill>
                  <a:schemeClr val="accent1">
                    <a:lumMod val="75000"/>
                  </a:schemeClr>
                </a:solidFill>
              </a:rPr>
              <a:t>27</a:t>
            </a:r>
            <a:endParaRPr lang="fr-FR" sz="2800" dirty="0">
              <a:solidFill>
                <a:schemeClr val="accent1">
                  <a:lumMod val="75000"/>
                </a:schemeClr>
              </a:solidFill>
            </a:endParaRPr>
          </a:p>
        </p:txBody>
      </p:sp>
    </p:spTree>
    <p:extLst>
      <p:ext uri="{BB962C8B-B14F-4D97-AF65-F5344CB8AC3E}">
        <p14:creationId xmlns:p14="http://schemas.microsoft.com/office/powerpoint/2010/main" val="1579241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293"/>
            <a:ext cx="10515600" cy="519294"/>
          </a:xfrm>
        </p:spPr>
        <p:txBody>
          <a:bodyPr>
            <a:normAutofit fontScale="90000"/>
          </a:bodyPr>
          <a:lstStyle/>
          <a:p>
            <a:pPr algn="ctr"/>
            <a:r>
              <a:rPr lang="fr-FR" dirty="0" smtClean="0"/>
              <a:t>Passer un tableaux dans </a:t>
            </a:r>
            <a:r>
              <a:rPr lang="fr-FR" smtClean="0"/>
              <a:t>un fonctions </a:t>
            </a:r>
            <a:endParaRPr lang="fr-F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686" y="803733"/>
            <a:ext cx="3718913" cy="5748318"/>
          </a:xfrm>
          <a:prstGeom prst="rect">
            <a:avLst/>
          </a:prstGeom>
        </p:spPr>
      </p:pic>
      <p:sp>
        <p:nvSpPr>
          <p:cNvPr id="16" name="Footer Placeholder 15"/>
          <p:cNvSpPr>
            <a:spLocks noGrp="1"/>
          </p:cNvSpPr>
          <p:nvPr>
            <p:ph type="ftr" sz="quarter" idx="11"/>
          </p:nvPr>
        </p:nvSpPr>
        <p:spPr>
          <a:xfrm>
            <a:off x="138970" y="6506249"/>
            <a:ext cx="5570095" cy="365125"/>
          </a:xfrm>
        </p:spPr>
        <p:txBody>
          <a:bodyPr/>
          <a:lstStyle/>
          <a:p>
            <a:r>
              <a:rPr lang="fr-FR" smtClean="0"/>
              <a:t>Les diapositives sont faites à partir des matériaux à: </a:t>
            </a:r>
            <a:r>
              <a:rPr lang="fr-FR" dirty="0" err="1" smtClean="0"/>
              <a:t>www.tutorialpoint.com</a:t>
            </a:r>
            <a:endParaRPr lang="fr-FR" dirty="0"/>
          </a:p>
        </p:txBody>
      </p:sp>
      <p:sp>
        <p:nvSpPr>
          <p:cNvPr id="17" name="Slide Number Placeholder 16"/>
          <p:cNvSpPr>
            <a:spLocks noGrp="1"/>
          </p:cNvSpPr>
          <p:nvPr>
            <p:ph type="sldNum" sz="quarter" idx="12"/>
          </p:nvPr>
        </p:nvSpPr>
        <p:spPr/>
        <p:txBody>
          <a:bodyPr/>
          <a:lstStyle/>
          <a:p>
            <a:fld id="{CBC04342-568E-0745-ACA0-44ED4FF64443}" type="slidenum">
              <a:rPr lang="fr-FR" smtClean="0"/>
              <a:t>4</a:t>
            </a:fld>
            <a:endParaRPr lang="fr-FR"/>
          </a:p>
        </p:txBody>
      </p:sp>
      <p:sp>
        <p:nvSpPr>
          <p:cNvPr id="18" name="TextBox 17"/>
          <p:cNvSpPr txBox="1"/>
          <p:nvPr/>
        </p:nvSpPr>
        <p:spPr>
          <a:xfrm rot="20364435">
            <a:off x="3004709" y="938953"/>
            <a:ext cx="1854200" cy="523220"/>
          </a:xfrm>
          <a:prstGeom prst="rect">
            <a:avLst/>
          </a:prstGeom>
          <a:noFill/>
        </p:spPr>
        <p:txBody>
          <a:bodyPr wrap="square" rtlCol="0">
            <a:spAutoFit/>
          </a:bodyPr>
          <a:lstStyle/>
          <a:p>
            <a:r>
              <a:rPr lang="fr-FR" sz="2800" dirty="0" smtClean="0">
                <a:solidFill>
                  <a:srgbClr val="7030A0"/>
                </a:solidFill>
              </a:rPr>
              <a:t>Exercice -6</a:t>
            </a:r>
            <a:endParaRPr lang="fr-FR" sz="2800" dirty="0">
              <a:solidFill>
                <a:srgbClr val="7030A0"/>
              </a:solidFill>
            </a:endParaRPr>
          </a:p>
        </p:txBody>
      </p:sp>
    </p:spTree>
    <p:extLst>
      <p:ext uri="{BB962C8B-B14F-4D97-AF65-F5344CB8AC3E}">
        <p14:creationId xmlns:p14="http://schemas.microsoft.com/office/powerpoint/2010/main" val="1718820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255"/>
            <a:ext cx="10515600" cy="504305"/>
          </a:xfrm>
        </p:spPr>
        <p:txBody>
          <a:bodyPr>
            <a:normAutofit fontScale="90000"/>
          </a:bodyPr>
          <a:lstStyle/>
          <a:p>
            <a:pPr algn="ctr"/>
            <a:r>
              <a:rPr lang="fr-FR" dirty="0" smtClean="0"/>
              <a:t>Retourner un </a:t>
            </a:r>
            <a:r>
              <a:rPr lang="fr-FR" b="1" dirty="0" smtClean="0"/>
              <a:t>tableaux</a:t>
            </a:r>
            <a:r>
              <a:rPr lang="fr-FR" dirty="0" smtClean="0"/>
              <a:t> ou </a:t>
            </a:r>
            <a:r>
              <a:rPr lang="fr-FR" b="1" dirty="0" smtClean="0"/>
              <a:t>pointer</a:t>
            </a:r>
            <a:r>
              <a:rPr lang="fr-FR" dirty="0" smtClean="0"/>
              <a:t> de fonction</a:t>
            </a:r>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709" y="713228"/>
            <a:ext cx="3725332" cy="6144772"/>
          </a:xfrm>
          <a:prstGeom prst="rect">
            <a:avLst/>
          </a:prstGeom>
        </p:spPr>
      </p:pic>
      <p:sp>
        <p:nvSpPr>
          <p:cNvPr id="9" name="Footer Placeholder 8"/>
          <p:cNvSpPr>
            <a:spLocks noGrp="1"/>
          </p:cNvSpPr>
          <p:nvPr>
            <p:ph type="ftr" sz="quarter" idx="11"/>
          </p:nvPr>
        </p:nvSpPr>
        <p:spPr>
          <a:xfrm>
            <a:off x="6266004" y="6492875"/>
            <a:ext cx="6319603" cy="365125"/>
          </a:xfrm>
        </p:spPr>
        <p:txBody>
          <a:bodyPr/>
          <a:lstStyle/>
          <a:p>
            <a:r>
              <a:rPr lang="fr-FR" smtClean="0"/>
              <a:t>Les diapositives sont faites à partir des matériaux à: </a:t>
            </a:r>
            <a:r>
              <a:rPr lang="fr-FR" dirty="0" err="1" smtClean="0"/>
              <a:t>www.tutorialpoint.com</a:t>
            </a:r>
            <a:endParaRPr lang="fr-FR" dirty="0"/>
          </a:p>
        </p:txBody>
      </p:sp>
      <p:sp>
        <p:nvSpPr>
          <p:cNvPr id="10" name="Slide Number Placeholder 9"/>
          <p:cNvSpPr>
            <a:spLocks noGrp="1"/>
          </p:cNvSpPr>
          <p:nvPr>
            <p:ph type="sldNum" sz="quarter" idx="12"/>
          </p:nvPr>
        </p:nvSpPr>
        <p:spPr/>
        <p:txBody>
          <a:bodyPr/>
          <a:lstStyle/>
          <a:p>
            <a:fld id="{CBC04342-568E-0745-ACA0-44ED4FF64443}" type="slidenum">
              <a:rPr lang="fr-FR" smtClean="0"/>
              <a:t>5</a:t>
            </a:fld>
            <a:endParaRPr lang="fr-FR"/>
          </a:p>
        </p:txBody>
      </p:sp>
      <p:sp>
        <p:nvSpPr>
          <p:cNvPr id="11" name="TextBox 10"/>
          <p:cNvSpPr txBox="1"/>
          <p:nvPr/>
        </p:nvSpPr>
        <p:spPr>
          <a:xfrm rot="20364435">
            <a:off x="2753174" y="883233"/>
            <a:ext cx="1854200" cy="523220"/>
          </a:xfrm>
          <a:prstGeom prst="rect">
            <a:avLst/>
          </a:prstGeom>
          <a:noFill/>
        </p:spPr>
        <p:txBody>
          <a:bodyPr wrap="square" rtlCol="0">
            <a:spAutoFit/>
          </a:bodyPr>
          <a:lstStyle/>
          <a:p>
            <a:r>
              <a:rPr lang="fr-FR" sz="2800" dirty="0" smtClean="0">
                <a:solidFill>
                  <a:srgbClr val="7030A0"/>
                </a:solidFill>
              </a:rPr>
              <a:t>Exercice -7</a:t>
            </a:r>
            <a:endParaRPr lang="fr-FR" sz="2800" dirty="0">
              <a:solidFill>
                <a:srgbClr val="7030A0"/>
              </a:solidFill>
            </a:endParaRPr>
          </a:p>
        </p:txBody>
      </p:sp>
    </p:spTree>
    <p:extLst>
      <p:ext uri="{BB962C8B-B14F-4D97-AF65-F5344CB8AC3E}">
        <p14:creationId xmlns:p14="http://schemas.microsoft.com/office/powerpoint/2010/main" val="302508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159" y="306205"/>
            <a:ext cx="10515600" cy="579255"/>
          </a:xfrm>
        </p:spPr>
        <p:txBody>
          <a:bodyPr>
            <a:normAutofit fontScale="90000"/>
          </a:bodyPr>
          <a:lstStyle/>
          <a:p>
            <a:pPr algn="ctr"/>
            <a:r>
              <a:rPr lang="fr-FR"/>
              <a:t>Pointeur vers un tableau</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59" y="944380"/>
            <a:ext cx="6713290" cy="5501390"/>
          </a:xfrm>
          <a:prstGeom prst="rect">
            <a:avLst/>
          </a:prstGeom>
        </p:spPr>
      </p:pic>
      <p:sp>
        <p:nvSpPr>
          <p:cNvPr id="7" name="Footer Placeholder 6"/>
          <p:cNvSpPr>
            <a:spLocks noGrp="1"/>
          </p:cNvSpPr>
          <p:nvPr>
            <p:ph type="ftr" sz="quarter" idx="11"/>
          </p:nvPr>
        </p:nvSpPr>
        <p:spPr>
          <a:xfrm>
            <a:off x="4038599" y="6356350"/>
            <a:ext cx="5030449" cy="365125"/>
          </a:xfrm>
        </p:spPr>
        <p:txBody>
          <a:bodyPr/>
          <a:lstStyle/>
          <a:p>
            <a:r>
              <a:rPr lang="fr-FR" smtClean="0"/>
              <a:t>Les diapositives sont faites à partir des matériaux à: </a:t>
            </a:r>
            <a:r>
              <a:rPr lang="fr-FR" dirty="0" err="1" smtClean="0"/>
              <a:t>www.tutorialpoint.com</a:t>
            </a:r>
            <a:endParaRPr lang="fr-FR" dirty="0"/>
          </a:p>
        </p:txBody>
      </p:sp>
      <p:sp>
        <p:nvSpPr>
          <p:cNvPr id="8" name="Slide Number Placeholder 7"/>
          <p:cNvSpPr>
            <a:spLocks noGrp="1"/>
          </p:cNvSpPr>
          <p:nvPr>
            <p:ph type="sldNum" sz="quarter" idx="12"/>
          </p:nvPr>
        </p:nvSpPr>
        <p:spPr/>
        <p:txBody>
          <a:bodyPr/>
          <a:lstStyle/>
          <a:p>
            <a:fld id="{CBC04342-568E-0745-ACA0-44ED4FF64443}" type="slidenum">
              <a:rPr lang="fr-FR" smtClean="0"/>
              <a:t>6</a:t>
            </a:fld>
            <a:endParaRPr lang="fr-FR"/>
          </a:p>
        </p:txBody>
      </p:sp>
      <p:sp>
        <p:nvSpPr>
          <p:cNvPr id="9" name="TextBox 8"/>
          <p:cNvSpPr txBox="1"/>
          <p:nvPr/>
        </p:nvSpPr>
        <p:spPr>
          <a:xfrm rot="20364435">
            <a:off x="7335874" y="997533"/>
            <a:ext cx="1854200" cy="523220"/>
          </a:xfrm>
          <a:prstGeom prst="rect">
            <a:avLst/>
          </a:prstGeom>
          <a:noFill/>
        </p:spPr>
        <p:txBody>
          <a:bodyPr wrap="square" rtlCol="0">
            <a:spAutoFit/>
          </a:bodyPr>
          <a:lstStyle/>
          <a:p>
            <a:r>
              <a:rPr lang="fr-FR" sz="2800" dirty="0" smtClean="0">
                <a:solidFill>
                  <a:srgbClr val="7030A0"/>
                </a:solidFill>
              </a:rPr>
              <a:t>Exercice -8</a:t>
            </a:r>
            <a:endParaRPr lang="fr-FR" sz="2800" dirty="0">
              <a:solidFill>
                <a:srgbClr val="7030A0"/>
              </a:solidFill>
            </a:endParaRPr>
          </a:p>
        </p:txBody>
      </p:sp>
    </p:spTree>
    <p:extLst>
      <p:ext uri="{BB962C8B-B14F-4D97-AF65-F5344CB8AC3E}">
        <p14:creationId xmlns:p14="http://schemas.microsoft.com/office/powerpoint/2010/main" val="1915356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234"/>
            <a:ext cx="10515600" cy="444344"/>
          </a:xfrm>
        </p:spPr>
        <p:txBody>
          <a:bodyPr>
            <a:normAutofit fontScale="90000"/>
          </a:bodyPr>
          <a:lstStyle/>
          <a:p>
            <a:pPr algn="ctr"/>
            <a:r>
              <a:rPr lang="fr-FR" dirty="0" smtClean="0"/>
              <a:t>Envoyer un pointer dans </a:t>
            </a:r>
            <a:r>
              <a:rPr lang="fr-FR" smtClean="0"/>
              <a:t>un fonction en C</a:t>
            </a:r>
            <a:endParaRPr lang="fr-FR"/>
          </a:p>
        </p:txBody>
      </p:sp>
      <p:sp>
        <p:nvSpPr>
          <p:cNvPr id="8" name="TextBox 7"/>
          <p:cNvSpPr txBox="1"/>
          <p:nvPr/>
        </p:nvSpPr>
        <p:spPr>
          <a:xfrm>
            <a:off x="674479" y="933910"/>
            <a:ext cx="4548809" cy="461665"/>
          </a:xfrm>
          <a:prstGeom prst="rect">
            <a:avLst/>
          </a:prstGeom>
          <a:noFill/>
        </p:spPr>
        <p:txBody>
          <a:bodyPr wrap="square" rtlCol="0">
            <a:spAutoFit/>
          </a:bodyPr>
          <a:lstStyle/>
          <a:p>
            <a:pPr algn="ctr"/>
            <a:r>
              <a:rPr lang="fr-FR" sz="2400" dirty="0" smtClean="0"/>
              <a:t>Passer pointer dans un fonction</a:t>
            </a:r>
            <a:endParaRPr lang="fr-FR" sz="2400" dirty="0"/>
          </a:p>
        </p:txBody>
      </p:sp>
      <p:sp>
        <p:nvSpPr>
          <p:cNvPr id="9" name="TextBox 8"/>
          <p:cNvSpPr txBox="1"/>
          <p:nvPr/>
        </p:nvSpPr>
        <p:spPr>
          <a:xfrm>
            <a:off x="5868779" y="768262"/>
            <a:ext cx="6323221" cy="461665"/>
          </a:xfrm>
          <a:prstGeom prst="rect">
            <a:avLst/>
          </a:prstGeom>
          <a:noFill/>
        </p:spPr>
        <p:txBody>
          <a:bodyPr wrap="square" rtlCol="0">
            <a:spAutoFit/>
          </a:bodyPr>
          <a:lstStyle/>
          <a:p>
            <a:pPr algn="ctr"/>
            <a:r>
              <a:rPr lang="fr-FR" sz="2400" dirty="0" smtClean="0"/>
              <a:t>Passer pointer </a:t>
            </a:r>
            <a:r>
              <a:rPr lang="fr-FR" sz="2400" smtClean="0"/>
              <a:t>de tableaux  dans un </a:t>
            </a:r>
            <a:r>
              <a:rPr lang="fr-FR" sz="2400" dirty="0" smtClean="0"/>
              <a:t>fonction</a:t>
            </a:r>
            <a:endParaRPr lang="fr-FR"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88" y="1395575"/>
            <a:ext cx="4826000" cy="4749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9717" y="1164742"/>
            <a:ext cx="3858414" cy="5693258"/>
          </a:xfrm>
          <a:prstGeom prst="rect">
            <a:avLst/>
          </a:prstGeom>
        </p:spPr>
      </p:pic>
      <p:sp>
        <p:nvSpPr>
          <p:cNvPr id="6" name="Footer Placeholder 5"/>
          <p:cNvSpPr>
            <a:spLocks noGrp="1"/>
          </p:cNvSpPr>
          <p:nvPr>
            <p:ph type="ftr" sz="quarter" idx="11"/>
          </p:nvPr>
        </p:nvSpPr>
        <p:spPr>
          <a:xfrm>
            <a:off x="1229197" y="6536230"/>
            <a:ext cx="6639393" cy="365125"/>
          </a:xfrm>
        </p:spPr>
        <p:txBody>
          <a:bodyPr/>
          <a:lstStyle/>
          <a:p>
            <a:r>
              <a:rPr lang="fr-FR" smtClean="0"/>
              <a:t>Les diapositives sont faites à partir des matériaux à: </a:t>
            </a:r>
            <a:r>
              <a:rPr lang="fr-FR" dirty="0" err="1" smtClean="0"/>
              <a:t>www.tutorialpoint.com</a:t>
            </a:r>
            <a:endParaRPr lang="fr-FR" dirty="0"/>
          </a:p>
        </p:txBody>
      </p:sp>
      <p:sp>
        <p:nvSpPr>
          <p:cNvPr id="10" name="Slide Number Placeholder 9"/>
          <p:cNvSpPr>
            <a:spLocks noGrp="1"/>
          </p:cNvSpPr>
          <p:nvPr>
            <p:ph type="sldNum" sz="quarter" idx="12"/>
          </p:nvPr>
        </p:nvSpPr>
        <p:spPr/>
        <p:txBody>
          <a:bodyPr/>
          <a:lstStyle/>
          <a:p>
            <a:fld id="{CBC04342-568E-0745-ACA0-44ED4FF64443}" type="slidenum">
              <a:rPr lang="fr-FR" smtClean="0"/>
              <a:t>7</a:t>
            </a:fld>
            <a:endParaRPr lang="fr-FR"/>
          </a:p>
        </p:txBody>
      </p:sp>
      <p:sp>
        <p:nvSpPr>
          <p:cNvPr id="11" name="TextBox 10"/>
          <p:cNvSpPr txBox="1"/>
          <p:nvPr/>
        </p:nvSpPr>
        <p:spPr>
          <a:xfrm rot="20364435">
            <a:off x="-15025" y="553962"/>
            <a:ext cx="1854200" cy="523220"/>
          </a:xfrm>
          <a:prstGeom prst="rect">
            <a:avLst/>
          </a:prstGeom>
          <a:noFill/>
        </p:spPr>
        <p:txBody>
          <a:bodyPr wrap="square" rtlCol="0">
            <a:spAutoFit/>
          </a:bodyPr>
          <a:lstStyle/>
          <a:p>
            <a:r>
              <a:rPr lang="fr-FR" sz="2800" dirty="0" smtClean="0">
                <a:solidFill>
                  <a:srgbClr val="7030A0"/>
                </a:solidFill>
              </a:rPr>
              <a:t>Exercice -9</a:t>
            </a:r>
            <a:endParaRPr lang="fr-FR" sz="2800" dirty="0">
              <a:solidFill>
                <a:srgbClr val="7030A0"/>
              </a:solidFill>
            </a:endParaRPr>
          </a:p>
        </p:txBody>
      </p:sp>
      <p:sp>
        <p:nvSpPr>
          <p:cNvPr id="12" name="TextBox 11"/>
          <p:cNvSpPr txBox="1"/>
          <p:nvPr/>
        </p:nvSpPr>
        <p:spPr>
          <a:xfrm rot="20364435">
            <a:off x="5249865" y="1329393"/>
            <a:ext cx="2048253" cy="523220"/>
          </a:xfrm>
          <a:prstGeom prst="rect">
            <a:avLst/>
          </a:prstGeom>
          <a:noFill/>
        </p:spPr>
        <p:txBody>
          <a:bodyPr wrap="square" rtlCol="0">
            <a:spAutoFit/>
          </a:bodyPr>
          <a:lstStyle/>
          <a:p>
            <a:r>
              <a:rPr lang="fr-FR" sz="2800" smtClean="0">
                <a:solidFill>
                  <a:srgbClr val="7030A0"/>
                </a:solidFill>
              </a:rPr>
              <a:t>Exercice -10</a:t>
            </a:r>
            <a:endParaRPr lang="fr-FR" sz="2800" dirty="0">
              <a:solidFill>
                <a:srgbClr val="7030A0"/>
              </a:solidFill>
            </a:endParaRPr>
          </a:p>
        </p:txBody>
      </p:sp>
    </p:spTree>
    <p:extLst>
      <p:ext uri="{BB962C8B-B14F-4D97-AF65-F5344CB8AC3E}">
        <p14:creationId xmlns:p14="http://schemas.microsoft.com/office/powerpoint/2010/main" val="3183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263"/>
            <a:ext cx="10515600" cy="414364"/>
          </a:xfrm>
        </p:spPr>
        <p:txBody>
          <a:bodyPr>
            <a:normAutofit fontScale="90000"/>
          </a:bodyPr>
          <a:lstStyle/>
          <a:p>
            <a:pPr algn="ctr"/>
            <a:r>
              <a:rPr lang="fr-FR" dirty="0" smtClean="0"/>
              <a:t>Structures en Objective-C</a:t>
            </a:r>
            <a:endParaRPr lang="fr-FR" dirty="0"/>
          </a:p>
        </p:txBody>
      </p:sp>
      <p:sp>
        <p:nvSpPr>
          <p:cNvPr id="8" name="TextBox 7"/>
          <p:cNvSpPr txBox="1"/>
          <p:nvPr/>
        </p:nvSpPr>
        <p:spPr>
          <a:xfrm>
            <a:off x="344774" y="362445"/>
            <a:ext cx="4392118" cy="369332"/>
          </a:xfrm>
          <a:prstGeom prst="rect">
            <a:avLst/>
          </a:prstGeom>
          <a:noFill/>
        </p:spPr>
        <p:txBody>
          <a:bodyPr wrap="square" rtlCol="0">
            <a:spAutoFit/>
          </a:bodyPr>
          <a:lstStyle/>
          <a:p>
            <a:pPr algn="ctr"/>
            <a:r>
              <a:rPr lang="fr-FR" b="1" dirty="0" smtClean="0">
                <a:solidFill>
                  <a:srgbClr val="7030A0"/>
                </a:solidFill>
              </a:rPr>
              <a:t>Accéder le Structures </a:t>
            </a:r>
            <a:endParaRPr lang="fr-FR" b="1" dirty="0">
              <a:solidFill>
                <a:srgbClr val="7030A0"/>
              </a:solidFill>
            </a:endParaRPr>
          </a:p>
        </p:txBody>
      </p:sp>
      <p:sp>
        <p:nvSpPr>
          <p:cNvPr id="9" name="TextBox 8"/>
          <p:cNvSpPr txBox="1"/>
          <p:nvPr/>
        </p:nvSpPr>
        <p:spPr>
          <a:xfrm>
            <a:off x="7674963" y="409915"/>
            <a:ext cx="4484565" cy="369332"/>
          </a:xfrm>
          <a:prstGeom prst="rect">
            <a:avLst/>
          </a:prstGeom>
          <a:noFill/>
        </p:spPr>
        <p:txBody>
          <a:bodyPr wrap="square" rtlCol="0">
            <a:spAutoFit/>
          </a:bodyPr>
          <a:lstStyle/>
          <a:p>
            <a:pPr algn="ctr"/>
            <a:r>
              <a:rPr lang="fr-FR" b="1" dirty="0" smtClean="0">
                <a:solidFill>
                  <a:srgbClr val="7030A0"/>
                </a:solidFill>
              </a:rPr>
              <a:t>Structures comme les argument </a:t>
            </a:r>
            <a:r>
              <a:rPr lang="fr-FR" b="1" smtClean="0">
                <a:solidFill>
                  <a:srgbClr val="7030A0"/>
                </a:solidFill>
              </a:rPr>
              <a:t>de fonctions</a:t>
            </a:r>
            <a:endParaRPr lang="fr-FR" b="1" dirty="0">
              <a:solidFill>
                <a:srgbClr val="7030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1" y="731777"/>
            <a:ext cx="4493324" cy="571399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3116" y="731777"/>
            <a:ext cx="3521405" cy="589363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9516" y="5152211"/>
            <a:ext cx="3403600" cy="1473200"/>
          </a:xfrm>
          <a:prstGeom prst="rect">
            <a:avLst/>
          </a:prstGeom>
        </p:spPr>
      </p:pic>
      <p:sp>
        <p:nvSpPr>
          <p:cNvPr id="11" name="Footer Placeholder 10"/>
          <p:cNvSpPr>
            <a:spLocks noGrp="1"/>
          </p:cNvSpPr>
          <p:nvPr>
            <p:ph type="ftr" sz="quarter" idx="11"/>
          </p:nvPr>
        </p:nvSpPr>
        <p:spPr>
          <a:xfrm>
            <a:off x="3633867" y="6566210"/>
            <a:ext cx="6274633" cy="365125"/>
          </a:xfrm>
        </p:spPr>
        <p:txBody>
          <a:bodyPr/>
          <a:lstStyle/>
          <a:p>
            <a:r>
              <a:rPr lang="fr-FR" smtClean="0"/>
              <a:t>Les diapositives sont faites à partir des matériaux à: </a:t>
            </a:r>
            <a:r>
              <a:rPr lang="fr-FR" dirty="0" err="1" smtClean="0"/>
              <a:t>www.tutorialpoint.com</a:t>
            </a:r>
            <a:endParaRPr lang="fr-FR" dirty="0"/>
          </a:p>
        </p:txBody>
      </p:sp>
      <p:sp>
        <p:nvSpPr>
          <p:cNvPr id="12" name="Slide Number Placeholder 11"/>
          <p:cNvSpPr>
            <a:spLocks noGrp="1"/>
          </p:cNvSpPr>
          <p:nvPr>
            <p:ph type="sldNum" sz="quarter" idx="12"/>
          </p:nvPr>
        </p:nvSpPr>
        <p:spPr/>
        <p:txBody>
          <a:bodyPr/>
          <a:lstStyle/>
          <a:p>
            <a:fld id="{CBC04342-568E-0745-ACA0-44ED4FF64443}" type="slidenum">
              <a:rPr lang="fr-FR" smtClean="0"/>
              <a:t>8</a:t>
            </a:fld>
            <a:endParaRPr lang="fr-FR"/>
          </a:p>
        </p:txBody>
      </p:sp>
      <p:sp>
        <p:nvSpPr>
          <p:cNvPr id="10" name="TextBox 9"/>
          <p:cNvSpPr txBox="1"/>
          <p:nvPr/>
        </p:nvSpPr>
        <p:spPr>
          <a:xfrm rot="20364435">
            <a:off x="20394" y="106182"/>
            <a:ext cx="2040444" cy="523220"/>
          </a:xfrm>
          <a:prstGeom prst="rect">
            <a:avLst/>
          </a:prstGeom>
          <a:noFill/>
        </p:spPr>
        <p:txBody>
          <a:bodyPr wrap="square" rtlCol="0">
            <a:spAutoFit/>
          </a:bodyPr>
          <a:lstStyle/>
          <a:p>
            <a:r>
              <a:rPr lang="fr-FR" sz="2800" smtClean="0">
                <a:solidFill>
                  <a:srgbClr val="7030A0"/>
                </a:solidFill>
              </a:rPr>
              <a:t>Exercice -11</a:t>
            </a:r>
            <a:endParaRPr lang="fr-FR" sz="2800" dirty="0">
              <a:solidFill>
                <a:srgbClr val="7030A0"/>
              </a:solidFill>
            </a:endParaRPr>
          </a:p>
        </p:txBody>
      </p:sp>
      <p:sp>
        <p:nvSpPr>
          <p:cNvPr id="13" name="TextBox 12"/>
          <p:cNvSpPr txBox="1"/>
          <p:nvPr/>
        </p:nvSpPr>
        <p:spPr>
          <a:xfrm rot="20364435">
            <a:off x="6428615" y="887279"/>
            <a:ext cx="2182872" cy="523220"/>
          </a:xfrm>
          <a:prstGeom prst="rect">
            <a:avLst/>
          </a:prstGeom>
          <a:noFill/>
        </p:spPr>
        <p:txBody>
          <a:bodyPr wrap="square" rtlCol="0">
            <a:spAutoFit/>
          </a:bodyPr>
          <a:lstStyle/>
          <a:p>
            <a:r>
              <a:rPr lang="fr-FR" sz="2800" smtClean="0">
                <a:solidFill>
                  <a:srgbClr val="7030A0"/>
                </a:solidFill>
              </a:rPr>
              <a:t>Exercice -12</a:t>
            </a:r>
            <a:endParaRPr lang="fr-FR" sz="2800" dirty="0">
              <a:solidFill>
                <a:srgbClr val="7030A0"/>
              </a:solidFill>
            </a:endParaRPr>
          </a:p>
        </p:txBody>
      </p:sp>
    </p:spTree>
    <p:extLst>
      <p:ext uri="{BB962C8B-B14F-4D97-AF65-F5344CB8AC3E}">
        <p14:creationId xmlns:p14="http://schemas.microsoft.com/office/powerpoint/2010/main" val="593498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260193"/>
            <a:ext cx="10515600" cy="414364"/>
          </a:xfrm>
        </p:spPr>
        <p:txBody>
          <a:bodyPr>
            <a:normAutofit fontScale="90000"/>
          </a:bodyPr>
          <a:lstStyle/>
          <a:p>
            <a:pPr algn="ctr"/>
            <a:r>
              <a:rPr lang="fr-FR" dirty="0" smtClean="0"/>
              <a:t>Structures en Objective-C</a:t>
            </a:r>
            <a:endParaRPr lang="fr-FR" dirty="0"/>
          </a:p>
        </p:txBody>
      </p:sp>
      <p:sp>
        <p:nvSpPr>
          <p:cNvPr id="7" name="TextBox 6"/>
          <p:cNvSpPr txBox="1"/>
          <p:nvPr/>
        </p:nvSpPr>
        <p:spPr>
          <a:xfrm>
            <a:off x="464694" y="707216"/>
            <a:ext cx="4392118" cy="369332"/>
          </a:xfrm>
          <a:prstGeom prst="rect">
            <a:avLst/>
          </a:prstGeom>
          <a:noFill/>
        </p:spPr>
        <p:txBody>
          <a:bodyPr wrap="square" rtlCol="0">
            <a:spAutoFit/>
          </a:bodyPr>
          <a:lstStyle/>
          <a:p>
            <a:pPr algn="ctr"/>
            <a:r>
              <a:rPr lang="fr-FR" b="1" dirty="0" smtClean="0">
                <a:solidFill>
                  <a:srgbClr val="7030A0"/>
                </a:solidFill>
              </a:rPr>
              <a:t>Pointers de Structure </a:t>
            </a:r>
            <a:endParaRPr lang="fr-FR" b="1" dirty="0">
              <a:solidFill>
                <a:srgbClr val="7030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76548"/>
            <a:ext cx="3177916" cy="551872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812" y="4733352"/>
            <a:ext cx="3352800" cy="1498600"/>
          </a:xfrm>
          <a:prstGeom prst="rect">
            <a:avLst/>
          </a:prstGeom>
        </p:spPr>
      </p:pic>
      <p:sp>
        <p:nvSpPr>
          <p:cNvPr id="8" name="Footer Placeholder 7"/>
          <p:cNvSpPr>
            <a:spLocks noGrp="1"/>
          </p:cNvSpPr>
          <p:nvPr>
            <p:ph type="ftr" sz="quarter" idx="11"/>
          </p:nvPr>
        </p:nvSpPr>
        <p:spPr/>
        <p:txBody>
          <a:bodyPr/>
          <a:lstStyle/>
          <a:p>
            <a:r>
              <a:rPr lang="fr-FR" smtClean="0"/>
              <a:t>Les diapositives sont faites à partir des matériaux à: www.tutorialpoint.com</a:t>
            </a:r>
            <a:endParaRPr lang="fr-FR"/>
          </a:p>
        </p:txBody>
      </p:sp>
      <p:sp>
        <p:nvSpPr>
          <p:cNvPr id="9" name="Slide Number Placeholder 8"/>
          <p:cNvSpPr>
            <a:spLocks noGrp="1"/>
          </p:cNvSpPr>
          <p:nvPr>
            <p:ph type="sldNum" sz="quarter" idx="12"/>
          </p:nvPr>
        </p:nvSpPr>
        <p:spPr/>
        <p:txBody>
          <a:bodyPr/>
          <a:lstStyle/>
          <a:p>
            <a:fld id="{CBC04342-568E-0745-ACA0-44ED4FF64443}" type="slidenum">
              <a:rPr lang="fr-FR" smtClean="0"/>
              <a:t>9</a:t>
            </a:fld>
            <a:endParaRPr lang="fr-FR"/>
          </a:p>
        </p:txBody>
      </p:sp>
      <p:sp>
        <p:nvSpPr>
          <p:cNvPr id="10" name="TextBox 9"/>
          <p:cNvSpPr txBox="1"/>
          <p:nvPr/>
        </p:nvSpPr>
        <p:spPr>
          <a:xfrm rot="20364435">
            <a:off x="273834" y="338415"/>
            <a:ext cx="2278005" cy="523220"/>
          </a:xfrm>
          <a:prstGeom prst="rect">
            <a:avLst/>
          </a:prstGeom>
          <a:noFill/>
        </p:spPr>
        <p:txBody>
          <a:bodyPr wrap="square" rtlCol="0">
            <a:spAutoFit/>
          </a:bodyPr>
          <a:lstStyle/>
          <a:p>
            <a:r>
              <a:rPr lang="fr-FR" sz="2800" smtClean="0">
                <a:solidFill>
                  <a:srgbClr val="7030A0"/>
                </a:solidFill>
              </a:rPr>
              <a:t>Exercice -13</a:t>
            </a:r>
            <a:endParaRPr lang="fr-FR" sz="2800" dirty="0">
              <a:solidFill>
                <a:srgbClr val="7030A0"/>
              </a:solidFill>
            </a:endParaRPr>
          </a:p>
        </p:txBody>
      </p:sp>
    </p:spTree>
    <p:extLst>
      <p:ext uri="{BB962C8B-B14F-4D97-AF65-F5344CB8AC3E}">
        <p14:creationId xmlns:p14="http://schemas.microsoft.com/office/powerpoint/2010/main" val="2020224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11580</TotalTime>
  <Words>1886</Words>
  <Application>Microsoft Macintosh PowerPoint</Application>
  <PresentationFormat>Widescreen</PresentationFormat>
  <Paragraphs>372</Paragraphs>
  <Slides>38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American Typewriter</vt:lpstr>
      <vt:lpstr>Calibri</vt:lpstr>
      <vt:lpstr>Calibri Light</vt:lpstr>
      <vt:lpstr>Arial</vt:lpstr>
      <vt:lpstr>Office Theme</vt:lpstr>
      <vt:lpstr>Première Programme en Objective-C  </vt:lpstr>
      <vt:lpstr>Fonctions</vt:lpstr>
      <vt:lpstr>Objective-C Numéros</vt:lpstr>
      <vt:lpstr>Passer un tableaux dans un fonctions </vt:lpstr>
      <vt:lpstr>Retourner un tableaux ou pointer de fonction</vt:lpstr>
      <vt:lpstr>Pointeur vers un tableau</vt:lpstr>
      <vt:lpstr>Envoyer un pointer dans un fonction en C</vt:lpstr>
      <vt:lpstr>Structures en Objective-C</vt:lpstr>
      <vt:lpstr>Structures en Objective-C</vt:lpstr>
      <vt:lpstr>Tableaux</vt:lpstr>
      <vt:lpstr>Tableaux Multidimensionnelle </vt:lpstr>
      <vt:lpstr>Tableaux Multidimensionnelle </vt:lpstr>
      <vt:lpstr>PowerPoint Presentation</vt:lpstr>
      <vt:lpstr>Strings en Objective-C</vt:lpstr>
      <vt:lpstr>Strings en Objective-C</vt:lpstr>
      <vt:lpstr>Strings en Objective-C</vt:lpstr>
      <vt:lpstr>Strings en Objective-C</vt:lpstr>
      <vt:lpstr>Strings en Objective-C</vt:lpstr>
      <vt:lpstr>Strings en Objective-C</vt:lpstr>
      <vt:lpstr>Fin de la section de String</vt:lpstr>
      <vt:lpstr>typedef vs #define</vt:lpstr>
      <vt:lpstr>Heritage</vt:lpstr>
      <vt:lpstr>Polymorphisme </vt:lpstr>
      <vt:lpstr>Catégories </vt:lpstr>
      <vt:lpstr>Un peu plus des exemples du Catégories </vt:lpstr>
      <vt:lpstr>Extensions </vt:lpstr>
      <vt:lpstr>Protocoles </vt:lpstr>
      <vt:lpstr>PowerPoint Presentation</vt:lpstr>
      <vt:lpstr>Préprocesseur </vt:lpstr>
      <vt:lpstr>Préprocesseur </vt:lpstr>
      <vt:lpstr>Macros prédéfinies</vt:lpstr>
      <vt:lpstr>Opérateurs de préprocesseurs</vt:lpstr>
      <vt:lpstr>Opérateurs de préprocesseurs</vt:lpstr>
      <vt:lpstr>Opérateurs de préprocesseurs</vt:lpstr>
      <vt:lpstr>Opérateurs de préprocesseurs</vt:lpstr>
      <vt:lpstr>PowerPoint Presentation</vt:lpstr>
      <vt:lpstr>PowerPoint Presentation</vt:lpstr>
      <vt:lpstr>Type casting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260</cp:revision>
  <dcterms:created xsi:type="dcterms:W3CDTF">2017-11-16T14:02:08Z</dcterms:created>
  <dcterms:modified xsi:type="dcterms:W3CDTF">2017-12-15T02:26:39Z</dcterms:modified>
</cp:coreProperties>
</file>