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79" r:id="rId5"/>
    <p:sldId id="261" r:id="rId6"/>
    <p:sldId id="265" r:id="rId7"/>
    <p:sldId id="266" r:id="rId8"/>
    <p:sldId id="274" r:id="rId9"/>
    <p:sldId id="273" r:id="rId10"/>
    <p:sldId id="268" r:id="rId11"/>
    <p:sldId id="269" r:id="rId12"/>
    <p:sldId id="275" r:id="rId13"/>
    <p:sldId id="276" r:id="rId14"/>
    <p:sldId id="270" r:id="rId15"/>
    <p:sldId id="277" r:id="rId16"/>
    <p:sldId id="278" r:id="rId17"/>
    <p:sldId id="271" r:id="rId18"/>
    <p:sldId id="272"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75" d="100"/>
          <a:sy n="75" d="100"/>
        </p:scale>
        <p:origin x="1690"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B46BC7-462F-4B82-9C26-167648263781}"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1B282-FC29-45B1-BD85-366540E24B51}" type="slidenum">
              <a:rPr lang="en-US" smtClean="0"/>
              <a:pPr/>
              <a:t>‹#›</a:t>
            </a:fld>
            <a:endParaRPr lang="en-US"/>
          </a:p>
        </p:txBody>
      </p:sp>
    </p:spTree>
    <p:extLst>
      <p:ext uri="{BB962C8B-B14F-4D97-AF65-F5344CB8AC3E}">
        <p14:creationId xmlns:p14="http://schemas.microsoft.com/office/powerpoint/2010/main" val="57763013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B46BC7-462F-4B82-9C26-167648263781}"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1B282-FC29-45B1-BD85-366540E24B51}" type="slidenum">
              <a:rPr lang="en-US" smtClean="0"/>
              <a:pPr/>
              <a:t>‹#›</a:t>
            </a:fld>
            <a:endParaRPr lang="en-US"/>
          </a:p>
        </p:txBody>
      </p:sp>
    </p:spTree>
    <p:extLst>
      <p:ext uri="{BB962C8B-B14F-4D97-AF65-F5344CB8AC3E}">
        <p14:creationId xmlns:p14="http://schemas.microsoft.com/office/powerpoint/2010/main" val="311052719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B46BC7-462F-4B82-9C26-167648263781}"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1B282-FC29-45B1-BD85-366540E24B51}"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702693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B46BC7-462F-4B82-9C26-167648263781}"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1B282-FC29-45B1-BD85-366540E24B51}" type="slidenum">
              <a:rPr lang="en-US" smtClean="0"/>
              <a:pPr/>
              <a:t>‹#›</a:t>
            </a:fld>
            <a:endParaRPr lang="en-US"/>
          </a:p>
        </p:txBody>
      </p:sp>
    </p:spTree>
    <p:extLst>
      <p:ext uri="{BB962C8B-B14F-4D97-AF65-F5344CB8AC3E}">
        <p14:creationId xmlns:p14="http://schemas.microsoft.com/office/powerpoint/2010/main" val="16901952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B46BC7-462F-4B82-9C26-167648263781}"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1B282-FC29-45B1-BD85-366540E24B51}"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543590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B46BC7-462F-4B82-9C26-167648263781}"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1B282-FC29-45B1-BD85-366540E24B51}" type="slidenum">
              <a:rPr lang="en-US" smtClean="0"/>
              <a:pPr/>
              <a:t>‹#›</a:t>
            </a:fld>
            <a:endParaRPr lang="en-US"/>
          </a:p>
        </p:txBody>
      </p:sp>
    </p:spTree>
    <p:extLst>
      <p:ext uri="{BB962C8B-B14F-4D97-AF65-F5344CB8AC3E}">
        <p14:creationId xmlns:p14="http://schemas.microsoft.com/office/powerpoint/2010/main" val="220620005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46BC7-462F-4B82-9C26-167648263781}"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1B282-FC29-45B1-BD85-366540E24B51}" type="slidenum">
              <a:rPr lang="en-US" smtClean="0"/>
              <a:pPr/>
              <a:t>‹#›</a:t>
            </a:fld>
            <a:endParaRPr lang="en-US"/>
          </a:p>
        </p:txBody>
      </p:sp>
    </p:spTree>
    <p:extLst>
      <p:ext uri="{BB962C8B-B14F-4D97-AF65-F5344CB8AC3E}">
        <p14:creationId xmlns:p14="http://schemas.microsoft.com/office/powerpoint/2010/main" val="304671196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46BC7-462F-4B82-9C26-167648263781}"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1B282-FC29-45B1-BD85-366540E24B51}" type="slidenum">
              <a:rPr lang="en-US" smtClean="0"/>
              <a:pPr/>
              <a:t>‹#›</a:t>
            </a:fld>
            <a:endParaRPr lang="en-US"/>
          </a:p>
        </p:txBody>
      </p:sp>
    </p:spTree>
    <p:extLst>
      <p:ext uri="{BB962C8B-B14F-4D97-AF65-F5344CB8AC3E}">
        <p14:creationId xmlns:p14="http://schemas.microsoft.com/office/powerpoint/2010/main" val="77550478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46BC7-462F-4B82-9C26-167648263781}"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1B282-FC29-45B1-BD85-366540E24B51}" type="slidenum">
              <a:rPr lang="en-US" smtClean="0"/>
              <a:pPr/>
              <a:t>‹#›</a:t>
            </a:fld>
            <a:endParaRPr lang="en-US"/>
          </a:p>
        </p:txBody>
      </p:sp>
    </p:spTree>
    <p:extLst>
      <p:ext uri="{BB962C8B-B14F-4D97-AF65-F5344CB8AC3E}">
        <p14:creationId xmlns:p14="http://schemas.microsoft.com/office/powerpoint/2010/main" val="8832275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B46BC7-462F-4B82-9C26-167648263781}"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1B282-FC29-45B1-BD85-366540E24B51}" type="slidenum">
              <a:rPr lang="en-US" smtClean="0"/>
              <a:pPr/>
              <a:t>‹#›</a:t>
            </a:fld>
            <a:endParaRPr lang="en-US"/>
          </a:p>
        </p:txBody>
      </p:sp>
    </p:spTree>
    <p:extLst>
      <p:ext uri="{BB962C8B-B14F-4D97-AF65-F5344CB8AC3E}">
        <p14:creationId xmlns:p14="http://schemas.microsoft.com/office/powerpoint/2010/main" val="219180810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B46BC7-462F-4B82-9C26-167648263781}"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C1B282-FC29-45B1-BD85-366540E24B51}" type="slidenum">
              <a:rPr lang="en-US" smtClean="0"/>
              <a:pPr/>
              <a:t>‹#›</a:t>
            </a:fld>
            <a:endParaRPr lang="en-US"/>
          </a:p>
        </p:txBody>
      </p:sp>
    </p:spTree>
    <p:extLst>
      <p:ext uri="{BB962C8B-B14F-4D97-AF65-F5344CB8AC3E}">
        <p14:creationId xmlns:p14="http://schemas.microsoft.com/office/powerpoint/2010/main" val="30004871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B46BC7-462F-4B82-9C26-167648263781}" type="datetimeFigureOut">
              <a:rPr lang="en-US" smtClean="0"/>
              <a:pPr/>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C1B282-FC29-45B1-BD85-366540E24B51}" type="slidenum">
              <a:rPr lang="en-US" smtClean="0"/>
              <a:pPr/>
              <a:t>‹#›</a:t>
            </a:fld>
            <a:endParaRPr lang="en-US"/>
          </a:p>
        </p:txBody>
      </p:sp>
    </p:spTree>
    <p:extLst>
      <p:ext uri="{BB962C8B-B14F-4D97-AF65-F5344CB8AC3E}">
        <p14:creationId xmlns:p14="http://schemas.microsoft.com/office/powerpoint/2010/main" val="299837586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B46BC7-462F-4B82-9C26-167648263781}" type="datetimeFigureOut">
              <a:rPr lang="en-US" smtClean="0"/>
              <a:pPr/>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C1B282-FC29-45B1-BD85-366540E24B51}" type="slidenum">
              <a:rPr lang="en-US" smtClean="0"/>
              <a:pPr/>
              <a:t>‹#›</a:t>
            </a:fld>
            <a:endParaRPr lang="en-US"/>
          </a:p>
        </p:txBody>
      </p:sp>
    </p:spTree>
    <p:extLst>
      <p:ext uri="{BB962C8B-B14F-4D97-AF65-F5344CB8AC3E}">
        <p14:creationId xmlns:p14="http://schemas.microsoft.com/office/powerpoint/2010/main" val="91932660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46BC7-462F-4B82-9C26-167648263781}" type="datetimeFigureOut">
              <a:rPr lang="en-US" smtClean="0"/>
              <a:pPr/>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C1B282-FC29-45B1-BD85-366540E24B51}" type="slidenum">
              <a:rPr lang="en-US" smtClean="0"/>
              <a:pPr/>
              <a:t>‹#›</a:t>
            </a:fld>
            <a:endParaRPr lang="en-US"/>
          </a:p>
        </p:txBody>
      </p:sp>
    </p:spTree>
    <p:extLst>
      <p:ext uri="{BB962C8B-B14F-4D97-AF65-F5344CB8AC3E}">
        <p14:creationId xmlns:p14="http://schemas.microsoft.com/office/powerpoint/2010/main" val="304835482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1B46BC7-462F-4B82-9C26-167648263781}"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C1B282-FC29-45B1-BD85-366540E24B51}" type="slidenum">
              <a:rPr lang="en-US" smtClean="0"/>
              <a:pPr/>
              <a:t>‹#›</a:t>
            </a:fld>
            <a:endParaRPr lang="en-US"/>
          </a:p>
        </p:txBody>
      </p:sp>
    </p:spTree>
    <p:extLst>
      <p:ext uri="{BB962C8B-B14F-4D97-AF65-F5344CB8AC3E}">
        <p14:creationId xmlns:p14="http://schemas.microsoft.com/office/powerpoint/2010/main" val="125602606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B46BC7-462F-4B82-9C26-167648263781}"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C1B282-FC29-45B1-BD85-366540E24B51}" type="slidenum">
              <a:rPr lang="en-US" smtClean="0"/>
              <a:pPr/>
              <a:t>‹#›</a:t>
            </a:fld>
            <a:endParaRPr lang="en-US"/>
          </a:p>
        </p:txBody>
      </p:sp>
    </p:spTree>
    <p:extLst>
      <p:ext uri="{BB962C8B-B14F-4D97-AF65-F5344CB8AC3E}">
        <p14:creationId xmlns:p14="http://schemas.microsoft.com/office/powerpoint/2010/main" val="38594811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B46BC7-462F-4B82-9C26-167648263781}" type="datetimeFigureOut">
              <a:rPr lang="en-US" smtClean="0"/>
              <a:pPr/>
              <a:t>6/3/2024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4C1B282-FC29-45B1-BD85-366540E24B51}" type="slidenum">
              <a:rPr lang="en-US" smtClean="0"/>
              <a:pPr/>
              <a:t>‹#›</a:t>
            </a:fld>
            <a:endParaRPr lang="en-US"/>
          </a:p>
        </p:txBody>
      </p:sp>
    </p:spTree>
    <p:extLst>
      <p:ext uri="{BB962C8B-B14F-4D97-AF65-F5344CB8AC3E}">
        <p14:creationId xmlns:p14="http://schemas.microsoft.com/office/powerpoint/2010/main" val="358317045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57232"/>
            <a:ext cx="9144000" cy="1470025"/>
          </a:xfrm>
        </p:spPr>
        <p:txBody>
          <a:bodyPr>
            <a:normAutofit/>
          </a:bodyPr>
          <a:lstStyle/>
          <a:p>
            <a:pPr algn="ctr"/>
            <a:r>
              <a:rPr lang="en-US" dirty="0">
                <a:solidFill>
                  <a:schemeClr val="tx1"/>
                </a:solidFill>
                <a:latin typeface="Bahnschrift SemiBold Condensed" pitchFamily="34" charset="0"/>
              </a:rPr>
              <a:t>ONLINE MEDICINE STORE (Medicure)</a:t>
            </a:r>
          </a:p>
        </p:txBody>
      </p:sp>
      <p:sp>
        <p:nvSpPr>
          <p:cNvPr id="3" name="Subtitle 2"/>
          <p:cNvSpPr>
            <a:spLocks noGrp="1"/>
          </p:cNvSpPr>
          <p:nvPr>
            <p:ph type="subTitle" idx="1"/>
          </p:nvPr>
        </p:nvSpPr>
        <p:spPr>
          <a:xfrm>
            <a:off x="1500166" y="2571744"/>
            <a:ext cx="6400800" cy="1752600"/>
          </a:xfrm>
        </p:spPr>
        <p:txBody>
          <a:bodyPr>
            <a:noAutofit/>
          </a:bodyPr>
          <a:lstStyle/>
          <a:p>
            <a:endParaRPr lang="en-US" sz="3200" b="1" i="1" dirty="0">
              <a:solidFill>
                <a:schemeClr val="tx1"/>
              </a:solidFill>
              <a:latin typeface="Bahnschrift SemiBold Condensed" pitchFamily="34" charset="0"/>
            </a:endParaRPr>
          </a:p>
          <a:p>
            <a:r>
              <a:rPr lang="en-US" sz="3200" b="1" i="1" dirty="0">
                <a:solidFill>
                  <a:schemeClr val="tx1"/>
                </a:solidFill>
                <a:latin typeface="Bahnschrift SemiBold Condensed" pitchFamily="34" charset="0"/>
              </a:rPr>
              <a:t>By</a:t>
            </a:r>
          </a:p>
          <a:p>
            <a:r>
              <a:rPr lang="en-US" sz="3200" b="1" i="1" dirty="0">
                <a:solidFill>
                  <a:schemeClr val="tx1"/>
                </a:solidFill>
                <a:latin typeface="Bahnschrift SemiBold Condensed" pitchFamily="34" charset="0"/>
              </a:rPr>
              <a:t>Tanumoy Das (18871022052)</a:t>
            </a:r>
          </a:p>
          <a:p>
            <a:r>
              <a:rPr lang="en-US" sz="3200" b="1" i="1" dirty="0">
                <a:solidFill>
                  <a:schemeClr val="tx1"/>
                </a:solidFill>
                <a:latin typeface="Bahnschrift SemiBold Condensed" pitchFamily="34" charset="0"/>
              </a:rPr>
              <a:t>Sonia Dey (18871022056)</a:t>
            </a:r>
          </a:p>
          <a:p>
            <a:r>
              <a:rPr lang="en-US" sz="3200" b="1" i="1" dirty="0">
                <a:solidFill>
                  <a:schemeClr val="tx1"/>
                </a:solidFill>
                <a:latin typeface="Bahnschrift SemiBold Condensed" pitchFamily="34" charset="0"/>
              </a:rPr>
              <a:t>Tanmay Samanta(18871022060)</a:t>
            </a:r>
          </a:p>
          <a:p>
            <a:r>
              <a:rPr lang="en-US" sz="3200" b="1" i="1" dirty="0" err="1">
                <a:solidFill>
                  <a:schemeClr val="tx1"/>
                </a:solidFill>
                <a:latin typeface="Bahnschrift SemiBold Condensed" pitchFamily="34" charset="0"/>
              </a:rPr>
              <a:t>Bishal</a:t>
            </a:r>
            <a:r>
              <a:rPr lang="en-US" sz="3200" b="1" i="1" dirty="0">
                <a:solidFill>
                  <a:schemeClr val="tx1"/>
                </a:solidFill>
                <a:latin typeface="Bahnschrift SemiBold Condensed" pitchFamily="34" charset="0"/>
              </a:rPr>
              <a:t> Roy (18871022059)</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down)">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down)">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214290"/>
            <a:ext cx="8229600" cy="1143000"/>
          </a:xfrm>
        </p:spPr>
        <p:txBody>
          <a:bodyPr>
            <a:normAutofit/>
          </a:bodyPr>
          <a:lstStyle/>
          <a:p>
            <a:r>
              <a:rPr lang="en-US" sz="3200" u="sng" dirty="0">
                <a:solidFill>
                  <a:schemeClr val="tx1"/>
                </a:solidFill>
                <a:latin typeface="Bahnschrift SemiBold SemiConden" pitchFamily="34" charset="0"/>
              </a:rPr>
              <a:t>TESTING STRATEGIES AND TEST RESULTS:</a:t>
            </a:r>
          </a:p>
        </p:txBody>
      </p:sp>
      <p:pic>
        <p:nvPicPr>
          <p:cNvPr id="7" name="Content Placeholder 6">
            <a:extLst>
              <a:ext uri="{FF2B5EF4-FFF2-40B4-BE49-F238E27FC236}">
                <a16:creationId xmlns:a16="http://schemas.microsoft.com/office/drawing/2014/main" id="{905DDDA5-3E63-175C-0B43-DDF4F60D06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8728" y="928670"/>
            <a:ext cx="6469578" cy="500064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7498080" cy="1143000"/>
          </a:xfrm>
        </p:spPr>
        <p:txBody>
          <a:bodyPr>
            <a:normAutofit/>
          </a:bodyPr>
          <a:lstStyle/>
          <a:p>
            <a:r>
              <a:rPr lang="en-US" sz="3200" u="sng" dirty="0">
                <a:solidFill>
                  <a:schemeClr val="tx1"/>
                </a:solidFill>
                <a:latin typeface="Bahnschrift SemiBold SemiConden" pitchFamily="34" charset="0"/>
              </a:rPr>
              <a:t>USER MANUAL:</a:t>
            </a:r>
          </a:p>
        </p:txBody>
      </p:sp>
      <p:sp>
        <p:nvSpPr>
          <p:cNvPr id="11" name="TextBox 10"/>
          <p:cNvSpPr txBox="1"/>
          <p:nvPr/>
        </p:nvSpPr>
        <p:spPr>
          <a:xfrm>
            <a:off x="5000628" y="1071546"/>
            <a:ext cx="3357586" cy="830997"/>
          </a:xfrm>
          <a:prstGeom prst="rect">
            <a:avLst/>
          </a:prstGeom>
          <a:noFill/>
        </p:spPr>
        <p:txBody>
          <a:bodyPr wrap="square" rtlCol="0">
            <a:spAutoFit/>
          </a:bodyPr>
          <a:lstStyle/>
          <a:p>
            <a:pPr marL="457200" indent="-457200">
              <a:buFont typeface="Wingdings" pitchFamily="2" charset="2"/>
              <a:buChar char="Ø"/>
            </a:pPr>
            <a:r>
              <a:rPr lang="en-US" sz="2400" dirty="0">
                <a:latin typeface="Bahnschrift SemiBold" pitchFamily="34" charset="0"/>
              </a:rPr>
              <a:t>This is our Home page.</a:t>
            </a:r>
          </a:p>
        </p:txBody>
      </p:sp>
      <p:sp>
        <p:nvSpPr>
          <p:cNvPr id="12" name="TextBox 11"/>
          <p:cNvSpPr txBox="1"/>
          <p:nvPr/>
        </p:nvSpPr>
        <p:spPr>
          <a:xfrm>
            <a:off x="5072066" y="3000372"/>
            <a:ext cx="3643338" cy="830997"/>
          </a:xfrm>
          <a:prstGeom prst="rect">
            <a:avLst/>
          </a:prstGeom>
          <a:noFill/>
        </p:spPr>
        <p:txBody>
          <a:bodyPr wrap="square" rtlCol="0">
            <a:spAutoFit/>
          </a:bodyPr>
          <a:lstStyle/>
          <a:p>
            <a:pPr>
              <a:buFont typeface="Wingdings" pitchFamily="2" charset="2"/>
              <a:buChar char="Ø"/>
            </a:pPr>
            <a:r>
              <a:rPr lang="en-US" sz="2400" dirty="0">
                <a:latin typeface="Bahnschrift SemiBold" pitchFamily="34" charset="0"/>
              </a:rPr>
              <a:t>It is our product details page </a:t>
            </a:r>
          </a:p>
        </p:txBody>
      </p:sp>
      <p:sp>
        <p:nvSpPr>
          <p:cNvPr id="13" name="TextBox 12"/>
          <p:cNvSpPr txBox="1"/>
          <p:nvPr/>
        </p:nvSpPr>
        <p:spPr>
          <a:xfrm>
            <a:off x="5072066" y="4929198"/>
            <a:ext cx="3429024" cy="830997"/>
          </a:xfrm>
          <a:prstGeom prst="rect">
            <a:avLst/>
          </a:prstGeom>
          <a:noFill/>
        </p:spPr>
        <p:txBody>
          <a:bodyPr wrap="square" rtlCol="0">
            <a:spAutoFit/>
          </a:bodyPr>
          <a:lstStyle/>
          <a:p>
            <a:pPr>
              <a:buFont typeface="Wingdings" pitchFamily="2" charset="2"/>
              <a:buChar char="Ø"/>
            </a:pPr>
            <a:r>
              <a:rPr lang="en-US" sz="2400" dirty="0">
                <a:latin typeface="Bahnschrift SemiBold" pitchFamily="34" charset="0"/>
              </a:rPr>
              <a:t>This is our registration form page</a:t>
            </a:r>
            <a:r>
              <a:rPr lang="en-US" dirty="0"/>
              <a:t>.</a:t>
            </a:r>
          </a:p>
        </p:txBody>
      </p:sp>
      <p:pic>
        <p:nvPicPr>
          <p:cNvPr id="15" name="Picture 14"/>
          <p:cNvPicPr/>
          <p:nvPr/>
        </p:nvPicPr>
        <p:blipFill rotWithShape="1">
          <a:blip r:embed="rId2" cstate="print"/>
          <a:srcRect t="6053"/>
          <a:stretch/>
        </p:blipFill>
        <p:spPr bwMode="auto">
          <a:xfrm>
            <a:off x="857224" y="580188"/>
            <a:ext cx="3643338" cy="1848680"/>
          </a:xfrm>
          <a:prstGeom prst="rect">
            <a:avLst/>
          </a:prstGeom>
          <a:ln>
            <a:noFill/>
          </a:ln>
          <a:extLst>
            <a:ext uri="{53640926-AAD7-44D8-BBD7-CCE9431645EC}">
              <a14:shadowObscured xmlns:a14="http://schemas.microsoft.com/office/drawing/2010/main"/>
            </a:ext>
          </a:extLst>
        </p:spPr>
      </p:pic>
      <p:pic>
        <p:nvPicPr>
          <p:cNvPr id="16" name="Picture 15"/>
          <p:cNvPicPr/>
          <p:nvPr/>
        </p:nvPicPr>
        <p:blipFill>
          <a:blip r:embed="rId3" cstate="print"/>
          <a:stretch>
            <a:fillRect/>
          </a:stretch>
        </p:blipFill>
        <p:spPr>
          <a:xfrm>
            <a:off x="857224" y="2571744"/>
            <a:ext cx="3714776" cy="2071702"/>
          </a:xfrm>
          <a:prstGeom prst="rect">
            <a:avLst/>
          </a:prstGeom>
        </p:spPr>
      </p:pic>
      <p:pic>
        <p:nvPicPr>
          <p:cNvPr id="17" name="Picture 16"/>
          <p:cNvPicPr/>
          <p:nvPr/>
        </p:nvPicPr>
        <p:blipFill>
          <a:blip r:embed="rId4" cstate="print"/>
          <a:stretch>
            <a:fillRect/>
          </a:stretch>
        </p:blipFill>
        <p:spPr>
          <a:xfrm>
            <a:off x="857224" y="4786322"/>
            <a:ext cx="3643338" cy="1888619"/>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linds(horizontal)">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linds(horizontal)">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ppt_x"/>
                                          </p:val>
                                        </p:tav>
                                        <p:tav tm="100000">
                                          <p:val>
                                            <p:strVal val="#ppt_x"/>
                                          </p:val>
                                        </p:tav>
                                      </p:tavLst>
                                    </p:anim>
                                    <p:anim calcmode="lin" valueType="num">
                                      <p:cBhvr additive="base">
                                        <p:cTn id="4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072066" y="785794"/>
            <a:ext cx="3357586" cy="830997"/>
          </a:xfrm>
          <a:prstGeom prst="rect">
            <a:avLst/>
          </a:prstGeom>
          <a:noFill/>
        </p:spPr>
        <p:txBody>
          <a:bodyPr wrap="square" rtlCol="0">
            <a:spAutoFit/>
          </a:bodyPr>
          <a:lstStyle/>
          <a:p>
            <a:pPr>
              <a:buFont typeface="Wingdings" pitchFamily="2" charset="2"/>
              <a:buChar char="Ø"/>
            </a:pPr>
            <a:r>
              <a:rPr lang="en-US" sz="2400" dirty="0">
                <a:latin typeface="Bahnschrift SemiBold" pitchFamily="34" charset="0"/>
              </a:rPr>
              <a:t>This is our login form page.</a:t>
            </a:r>
          </a:p>
        </p:txBody>
      </p:sp>
      <p:sp>
        <p:nvSpPr>
          <p:cNvPr id="9" name="TextBox 8"/>
          <p:cNvSpPr txBox="1"/>
          <p:nvPr/>
        </p:nvSpPr>
        <p:spPr>
          <a:xfrm>
            <a:off x="5214942" y="5072074"/>
            <a:ext cx="3286148" cy="830997"/>
          </a:xfrm>
          <a:prstGeom prst="rect">
            <a:avLst/>
          </a:prstGeom>
          <a:noFill/>
        </p:spPr>
        <p:txBody>
          <a:bodyPr wrap="square" rtlCol="0">
            <a:spAutoFit/>
          </a:bodyPr>
          <a:lstStyle/>
          <a:p>
            <a:pPr>
              <a:buFont typeface="Wingdings" pitchFamily="2" charset="2"/>
              <a:buChar char="Ø"/>
            </a:pPr>
            <a:r>
              <a:rPr lang="en-US" sz="2400" dirty="0">
                <a:latin typeface="Bahnschrift SemiBold" pitchFamily="34" charset="0"/>
              </a:rPr>
              <a:t>This is our user profile page.</a:t>
            </a:r>
          </a:p>
        </p:txBody>
      </p:sp>
      <p:pic>
        <p:nvPicPr>
          <p:cNvPr id="8" name="Picture 7"/>
          <p:cNvPicPr/>
          <p:nvPr/>
        </p:nvPicPr>
        <p:blipFill>
          <a:blip r:embed="rId2" cstate="print"/>
          <a:stretch>
            <a:fillRect/>
          </a:stretch>
        </p:blipFill>
        <p:spPr>
          <a:xfrm>
            <a:off x="1000100" y="2357430"/>
            <a:ext cx="3429024" cy="1928826"/>
          </a:xfrm>
          <a:prstGeom prst="rect">
            <a:avLst/>
          </a:prstGeom>
        </p:spPr>
      </p:pic>
      <p:pic>
        <p:nvPicPr>
          <p:cNvPr id="11" name="Picture 10"/>
          <p:cNvPicPr/>
          <p:nvPr/>
        </p:nvPicPr>
        <p:blipFill>
          <a:blip r:embed="rId3" cstate="print"/>
          <a:stretch>
            <a:fillRect/>
          </a:stretch>
        </p:blipFill>
        <p:spPr>
          <a:xfrm>
            <a:off x="928662" y="4500570"/>
            <a:ext cx="3594739" cy="2015750"/>
          </a:xfrm>
          <a:prstGeom prst="rect">
            <a:avLst/>
          </a:prstGeom>
        </p:spPr>
      </p:pic>
      <p:pic>
        <p:nvPicPr>
          <p:cNvPr id="13" name="Picture 12"/>
          <p:cNvPicPr/>
          <p:nvPr/>
        </p:nvPicPr>
        <p:blipFill>
          <a:blip r:embed="rId4" cstate="print"/>
          <a:stretch>
            <a:fillRect/>
          </a:stretch>
        </p:blipFill>
        <p:spPr>
          <a:xfrm>
            <a:off x="1000100" y="285728"/>
            <a:ext cx="3571900" cy="1857388"/>
          </a:xfrm>
          <a:prstGeom prst="rect">
            <a:avLst/>
          </a:prstGeom>
        </p:spPr>
      </p:pic>
      <p:sp>
        <p:nvSpPr>
          <p:cNvPr id="14" name="TextBox 13"/>
          <p:cNvSpPr txBox="1"/>
          <p:nvPr/>
        </p:nvSpPr>
        <p:spPr>
          <a:xfrm>
            <a:off x="5143504" y="2786058"/>
            <a:ext cx="3357586" cy="830997"/>
          </a:xfrm>
          <a:prstGeom prst="rect">
            <a:avLst/>
          </a:prstGeom>
          <a:noFill/>
        </p:spPr>
        <p:txBody>
          <a:bodyPr wrap="square" rtlCol="0">
            <a:spAutoFit/>
          </a:bodyPr>
          <a:lstStyle/>
          <a:p>
            <a:pPr>
              <a:buFont typeface="Wingdings" pitchFamily="2" charset="2"/>
              <a:buChar char="Ø"/>
            </a:pPr>
            <a:r>
              <a:rPr lang="en-US" sz="2400" dirty="0">
                <a:latin typeface="Bahnschrift SemiBold" pitchFamily="34" charset="0"/>
              </a:rPr>
              <a:t>This is our user dashboard.</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43438" y="928670"/>
            <a:ext cx="3714776" cy="830997"/>
          </a:xfrm>
          <a:prstGeom prst="rect">
            <a:avLst/>
          </a:prstGeom>
          <a:noFill/>
        </p:spPr>
        <p:txBody>
          <a:bodyPr wrap="square" rtlCol="0">
            <a:spAutoFit/>
          </a:bodyPr>
          <a:lstStyle/>
          <a:p>
            <a:pPr>
              <a:buFont typeface="Wingdings" pitchFamily="2" charset="2"/>
              <a:buChar char="Ø"/>
            </a:pPr>
            <a:r>
              <a:rPr lang="en-US" sz="2400" dirty="0">
                <a:latin typeface="Bahnschrift SemiBold" pitchFamily="34" charset="0"/>
              </a:rPr>
              <a:t>This is our cart page without login.</a:t>
            </a:r>
          </a:p>
        </p:txBody>
      </p:sp>
      <p:sp>
        <p:nvSpPr>
          <p:cNvPr id="8" name="TextBox 7"/>
          <p:cNvSpPr txBox="1"/>
          <p:nvPr/>
        </p:nvSpPr>
        <p:spPr>
          <a:xfrm>
            <a:off x="4714876" y="2786058"/>
            <a:ext cx="3429024" cy="830997"/>
          </a:xfrm>
          <a:prstGeom prst="rect">
            <a:avLst/>
          </a:prstGeom>
          <a:noFill/>
        </p:spPr>
        <p:txBody>
          <a:bodyPr wrap="square" rtlCol="0">
            <a:spAutoFit/>
          </a:bodyPr>
          <a:lstStyle/>
          <a:p>
            <a:pPr>
              <a:buFont typeface="Wingdings" pitchFamily="2" charset="2"/>
              <a:buChar char="Ø"/>
            </a:pPr>
            <a:r>
              <a:rPr lang="en-US" sz="2400" dirty="0">
                <a:latin typeface="Bahnschrift SemiBold" pitchFamily="34" charset="0"/>
              </a:rPr>
              <a:t>This is our cart page with login.</a:t>
            </a:r>
          </a:p>
        </p:txBody>
      </p:sp>
      <p:sp>
        <p:nvSpPr>
          <p:cNvPr id="9" name="TextBox 8"/>
          <p:cNvSpPr txBox="1"/>
          <p:nvPr/>
        </p:nvSpPr>
        <p:spPr>
          <a:xfrm>
            <a:off x="4714876" y="5000636"/>
            <a:ext cx="3286148" cy="830997"/>
          </a:xfrm>
          <a:prstGeom prst="rect">
            <a:avLst/>
          </a:prstGeom>
          <a:noFill/>
        </p:spPr>
        <p:txBody>
          <a:bodyPr wrap="square" rtlCol="0">
            <a:spAutoFit/>
          </a:bodyPr>
          <a:lstStyle/>
          <a:p>
            <a:pPr>
              <a:buFont typeface="Wingdings" pitchFamily="2" charset="2"/>
              <a:buChar char="Ø"/>
            </a:pPr>
            <a:r>
              <a:rPr lang="en-US" sz="2400" dirty="0">
                <a:latin typeface="Bahnschrift SemiBold" pitchFamily="34" charset="0"/>
              </a:rPr>
              <a:t>This is our cart page with payment option.</a:t>
            </a:r>
          </a:p>
        </p:txBody>
      </p:sp>
      <p:pic>
        <p:nvPicPr>
          <p:cNvPr id="10" name="Picture 9"/>
          <p:cNvPicPr/>
          <p:nvPr/>
        </p:nvPicPr>
        <p:blipFill>
          <a:blip r:embed="rId2" cstate="print"/>
          <a:stretch>
            <a:fillRect/>
          </a:stretch>
        </p:blipFill>
        <p:spPr>
          <a:xfrm>
            <a:off x="785786" y="357166"/>
            <a:ext cx="3479225" cy="1898077"/>
          </a:xfrm>
          <a:prstGeom prst="rect">
            <a:avLst/>
          </a:prstGeom>
        </p:spPr>
      </p:pic>
      <p:pic>
        <p:nvPicPr>
          <p:cNvPr id="11" name="Picture 10"/>
          <p:cNvPicPr/>
          <p:nvPr/>
        </p:nvPicPr>
        <p:blipFill>
          <a:blip r:embed="rId3" cstate="print"/>
          <a:stretch>
            <a:fillRect/>
          </a:stretch>
        </p:blipFill>
        <p:spPr>
          <a:xfrm>
            <a:off x="1000100" y="2500306"/>
            <a:ext cx="3154719" cy="1910633"/>
          </a:xfrm>
          <a:prstGeom prst="rect">
            <a:avLst/>
          </a:prstGeom>
        </p:spPr>
      </p:pic>
      <p:pic>
        <p:nvPicPr>
          <p:cNvPr id="12" name="Picture 11"/>
          <p:cNvPicPr/>
          <p:nvPr/>
        </p:nvPicPr>
        <p:blipFill>
          <a:blip r:embed="rId4" cstate="print"/>
          <a:stretch>
            <a:fillRect/>
          </a:stretch>
        </p:blipFill>
        <p:spPr>
          <a:xfrm>
            <a:off x="857224" y="4429132"/>
            <a:ext cx="3643338" cy="2000264"/>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929190" y="5143512"/>
            <a:ext cx="3000396" cy="830997"/>
          </a:xfrm>
          <a:prstGeom prst="rect">
            <a:avLst/>
          </a:prstGeom>
          <a:noFill/>
        </p:spPr>
        <p:txBody>
          <a:bodyPr wrap="square" rtlCol="0">
            <a:spAutoFit/>
          </a:bodyPr>
          <a:lstStyle/>
          <a:p>
            <a:pPr>
              <a:buFont typeface="Wingdings" pitchFamily="2" charset="2"/>
              <a:buChar char="Ø"/>
            </a:pPr>
            <a:r>
              <a:rPr lang="en-US" sz="2400" dirty="0">
                <a:latin typeface="Bahnschrift SemiBold" pitchFamily="34" charset="0"/>
              </a:rPr>
              <a:t>This is our admin dashboard.</a:t>
            </a:r>
          </a:p>
        </p:txBody>
      </p:sp>
      <p:pic>
        <p:nvPicPr>
          <p:cNvPr id="12" name="Picture 11"/>
          <p:cNvPicPr/>
          <p:nvPr/>
        </p:nvPicPr>
        <p:blipFill rotWithShape="1">
          <a:blip r:embed="rId2" cstate="print"/>
          <a:srcRect b="31029"/>
          <a:stretch/>
        </p:blipFill>
        <p:spPr bwMode="auto">
          <a:xfrm>
            <a:off x="714348" y="4714884"/>
            <a:ext cx="3666177" cy="1986292"/>
          </a:xfrm>
          <a:prstGeom prst="rect">
            <a:avLst/>
          </a:prstGeom>
          <a:ln>
            <a:noFill/>
          </a:ln>
          <a:extLst>
            <a:ext uri="{53640926-AAD7-44D8-BBD7-CCE9431645EC}">
              <a14:shadowObscured xmlns:a14="http://schemas.microsoft.com/office/drawing/2010/main"/>
            </a:ext>
          </a:extLst>
        </p:spPr>
      </p:pic>
      <p:pic>
        <p:nvPicPr>
          <p:cNvPr id="9" name="Picture 8"/>
          <p:cNvPicPr/>
          <p:nvPr/>
        </p:nvPicPr>
        <p:blipFill>
          <a:blip r:embed="rId3" cstate="print"/>
          <a:stretch>
            <a:fillRect/>
          </a:stretch>
        </p:blipFill>
        <p:spPr>
          <a:xfrm>
            <a:off x="571472" y="142852"/>
            <a:ext cx="3666177" cy="2251053"/>
          </a:xfrm>
          <a:prstGeom prst="rect">
            <a:avLst/>
          </a:prstGeom>
        </p:spPr>
      </p:pic>
      <p:sp>
        <p:nvSpPr>
          <p:cNvPr id="15" name="TextBox 14"/>
          <p:cNvSpPr txBox="1"/>
          <p:nvPr/>
        </p:nvSpPr>
        <p:spPr>
          <a:xfrm>
            <a:off x="4786314" y="1142984"/>
            <a:ext cx="3786214" cy="830997"/>
          </a:xfrm>
          <a:prstGeom prst="rect">
            <a:avLst/>
          </a:prstGeom>
          <a:noFill/>
        </p:spPr>
        <p:txBody>
          <a:bodyPr wrap="square" rtlCol="0">
            <a:spAutoFit/>
          </a:bodyPr>
          <a:lstStyle/>
          <a:p>
            <a:pPr>
              <a:buFont typeface="Wingdings" pitchFamily="2" charset="2"/>
              <a:buChar char="Ø"/>
            </a:pPr>
            <a:r>
              <a:rPr lang="en-US" sz="2400" dirty="0">
                <a:latin typeface="Bahnschrift SemiBold" pitchFamily="34" charset="0"/>
              </a:rPr>
              <a:t>This is our user</a:t>
            </a:r>
          </a:p>
          <a:p>
            <a:r>
              <a:rPr lang="en-US" sz="2400" dirty="0">
                <a:latin typeface="Bahnschrift SemiBold" pitchFamily="34" charset="0"/>
              </a:rPr>
              <a:t> order page.</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cstate="print"/>
          <a:srcRect b="22591"/>
          <a:stretch/>
        </p:blipFill>
        <p:spPr bwMode="auto">
          <a:xfrm>
            <a:off x="571472" y="2357430"/>
            <a:ext cx="3286148" cy="2000264"/>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4786314" y="2786058"/>
            <a:ext cx="3214710" cy="830997"/>
          </a:xfrm>
          <a:prstGeom prst="rect">
            <a:avLst/>
          </a:prstGeom>
          <a:noFill/>
        </p:spPr>
        <p:txBody>
          <a:bodyPr wrap="square" rtlCol="0">
            <a:spAutoFit/>
          </a:bodyPr>
          <a:lstStyle/>
          <a:p>
            <a:pPr>
              <a:buFont typeface="Wingdings" pitchFamily="2" charset="2"/>
              <a:buChar char="Ø"/>
            </a:pPr>
            <a:r>
              <a:rPr lang="en-US" sz="2400" dirty="0">
                <a:latin typeface="Bahnschrift SemiBold" pitchFamily="34" charset="0"/>
              </a:rPr>
              <a:t>This is our admin create product page.</a:t>
            </a:r>
          </a:p>
        </p:txBody>
      </p:sp>
      <p:pic>
        <p:nvPicPr>
          <p:cNvPr id="6" name="Picture 5"/>
          <p:cNvPicPr/>
          <p:nvPr/>
        </p:nvPicPr>
        <p:blipFill rotWithShape="1">
          <a:blip r:embed="rId3" cstate="print"/>
          <a:srcRect t="4544" b="15790"/>
          <a:stretch/>
        </p:blipFill>
        <p:spPr bwMode="auto">
          <a:xfrm>
            <a:off x="642910" y="4643446"/>
            <a:ext cx="3286148" cy="1928826"/>
          </a:xfrm>
          <a:prstGeom prst="rect">
            <a:avLst/>
          </a:prstGeom>
          <a:ln>
            <a:noFill/>
          </a:ln>
          <a:extLst>
            <a:ext uri="{53640926-AAD7-44D8-BBD7-CCE9431645EC}">
              <a14:shadowObscured xmlns:a14="http://schemas.microsoft.com/office/drawing/2010/main"/>
            </a:ext>
          </a:extLst>
        </p:spPr>
      </p:pic>
      <p:sp>
        <p:nvSpPr>
          <p:cNvPr id="7" name="TextBox 6"/>
          <p:cNvSpPr txBox="1"/>
          <p:nvPr/>
        </p:nvSpPr>
        <p:spPr>
          <a:xfrm>
            <a:off x="4786314" y="4857760"/>
            <a:ext cx="2928958" cy="830997"/>
          </a:xfrm>
          <a:prstGeom prst="rect">
            <a:avLst/>
          </a:prstGeom>
          <a:noFill/>
        </p:spPr>
        <p:txBody>
          <a:bodyPr wrap="square" rtlCol="0">
            <a:spAutoFit/>
          </a:bodyPr>
          <a:lstStyle/>
          <a:p>
            <a:pPr>
              <a:buFont typeface="Wingdings" pitchFamily="2" charset="2"/>
              <a:buChar char="Ø"/>
            </a:pPr>
            <a:r>
              <a:rPr lang="en-US" sz="2400" dirty="0">
                <a:latin typeface="Bahnschrift SemiBold" pitchFamily="34" charset="0"/>
              </a:rPr>
              <a:t>This is </a:t>
            </a:r>
            <a:r>
              <a:rPr lang="en-US" sz="2400" dirty="0" err="1">
                <a:latin typeface="Bahnschrift SemiBold" pitchFamily="34" charset="0"/>
              </a:rPr>
              <a:t>admin’s</a:t>
            </a:r>
            <a:r>
              <a:rPr lang="en-US" sz="2400" dirty="0">
                <a:latin typeface="Bahnschrift SemiBold" pitchFamily="34" charset="0"/>
              </a:rPr>
              <a:t> product page.</a:t>
            </a:r>
          </a:p>
        </p:txBody>
      </p:sp>
      <p:pic>
        <p:nvPicPr>
          <p:cNvPr id="9" name="Picture 8"/>
          <p:cNvPicPr/>
          <p:nvPr/>
        </p:nvPicPr>
        <p:blipFill>
          <a:blip r:embed="rId4" cstate="print"/>
          <a:stretch>
            <a:fillRect/>
          </a:stretch>
        </p:blipFill>
        <p:spPr>
          <a:xfrm>
            <a:off x="571472" y="142852"/>
            <a:ext cx="3380425" cy="2000264"/>
          </a:xfrm>
          <a:prstGeom prst="rect">
            <a:avLst/>
          </a:prstGeom>
          <a:ln>
            <a:solidFill>
              <a:schemeClr val="tx1"/>
            </a:solidFill>
          </a:ln>
        </p:spPr>
      </p:pic>
      <p:sp>
        <p:nvSpPr>
          <p:cNvPr id="11" name="TextBox 10"/>
          <p:cNvSpPr txBox="1"/>
          <p:nvPr/>
        </p:nvSpPr>
        <p:spPr>
          <a:xfrm>
            <a:off x="4643438" y="428604"/>
            <a:ext cx="3500462" cy="830997"/>
          </a:xfrm>
          <a:prstGeom prst="rect">
            <a:avLst/>
          </a:prstGeom>
          <a:noFill/>
        </p:spPr>
        <p:txBody>
          <a:bodyPr wrap="square" rtlCol="0">
            <a:spAutoFit/>
          </a:bodyPr>
          <a:lstStyle/>
          <a:p>
            <a:pPr>
              <a:buFont typeface="Wingdings" pitchFamily="2" charset="2"/>
              <a:buChar char="Ø"/>
            </a:pPr>
            <a:r>
              <a:rPr lang="en-US" sz="2400" dirty="0">
                <a:latin typeface="Bahnschrift SemiBold" pitchFamily="34" charset="0"/>
              </a:rPr>
              <a:t>This is our admin create category page.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ppt_x"/>
                                          </p:val>
                                        </p:tav>
                                        <p:tav tm="100000">
                                          <p:val>
                                            <p:strVal val="#ppt_x"/>
                                          </p:val>
                                        </p:tav>
                                      </p:tavLst>
                                    </p:anim>
                                    <p:anim calcmode="lin" valueType="num">
                                      <p:cBhvr additive="base">
                                        <p:cTn id="3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6314" y="3857628"/>
            <a:ext cx="3429024" cy="830997"/>
          </a:xfrm>
          <a:prstGeom prst="rect">
            <a:avLst/>
          </a:prstGeom>
          <a:noFill/>
        </p:spPr>
        <p:txBody>
          <a:bodyPr wrap="square" rtlCol="0">
            <a:spAutoFit/>
          </a:bodyPr>
          <a:lstStyle/>
          <a:p>
            <a:pPr>
              <a:buFont typeface="Wingdings" pitchFamily="2" charset="2"/>
              <a:buChar char="Ø"/>
            </a:pPr>
            <a:r>
              <a:rPr lang="en-US" sz="2400" dirty="0">
                <a:latin typeface="Bahnschrift SemiBold" pitchFamily="34" charset="0"/>
              </a:rPr>
              <a:t>This page displays user details to admin</a:t>
            </a:r>
          </a:p>
        </p:txBody>
      </p:sp>
      <p:pic>
        <p:nvPicPr>
          <p:cNvPr id="5" name="Picture 4" descr="C:\Users\HP\Desktop\major project\WhatsApp Image 2024-05-23 at 2.13.56 PM.jpeg"/>
          <p:cNvPicPr/>
          <p:nvPr/>
        </p:nvPicPr>
        <p:blipFill>
          <a:blip r:embed="rId2" cstate="print"/>
          <a:srcRect/>
          <a:stretch>
            <a:fillRect/>
          </a:stretch>
        </p:blipFill>
        <p:spPr bwMode="auto">
          <a:xfrm>
            <a:off x="714348" y="3357562"/>
            <a:ext cx="3357586" cy="2071702"/>
          </a:xfrm>
          <a:prstGeom prst="rect">
            <a:avLst/>
          </a:prstGeom>
          <a:noFill/>
          <a:ln w="9525">
            <a:noFill/>
            <a:miter lim="800000"/>
            <a:headEnd/>
            <a:tailEnd/>
          </a:ln>
        </p:spPr>
      </p:pic>
      <p:pic>
        <p:nvPicPr>
          <p:cNvPr id="6" name="Picture 5"/>
          <p:cNvPicPr/>
          <p:nvPr/>
        </p:nvPicPr>
        <p:blipFill>
          <a:blip r:embed="rId3" cstate="print"/>
          <a:stretch>
            <a:fillRect/>
          </a:stretch>
        </p:blipFill>
        <p:spPr>
          <a:xfrm>
            <a:off x="785786" y="500042"/>
            <a:ext cx="3237549" cy="2000264"/>
          </a:xfrm>
          <a:prstGeom prst="rect">
            <a:avLst/>
          </a:prstGeom>
        </p:spPr>
      </p:pic>
      <p:sp>
        <p:nvSpPr>
          <p:cNvPr id="8" name="TextBox 7"/>
          <p:cNvSpPr txBox="1"/>
          <p:nvPr/>
        </p:nvSpPr>
        <p:spPr>
          <a:xfrm>
            <a:off x="4929190" y="714356"/>
            <a:ext cx="3429024" cy="830997"/>
          </a:xfrm>
          <a:prstGeom prst="rect">
            <a:avLst/>
          </a:prstGeom>
          <a:noFill/>
        </p:spPr>
        <p:txBody>
          <a:bodyPr wrap="square" rtlCol="0">
            <a:spAutoFit/>
          </a:bodyPr>
          <a:lstStyle/>
          <a:p>
            <a:pPr>
              <a:buFont typeface="Wingdings" pitchFamily="2" charset="2"/>
              <a:buChar char="Ø"/>
            </a:pPr>
            <a:r>
              <a:rPr lang="en-US" sz="2400" dirty="0">
                <a:latin typeface="Bahnschrift SemiBold" pitchFamily="34" charset="0"/>
              </a:rPr>
              <a:t>This is admin’s order management page.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1071546"/>
            <a:ext cx="7498080" cy="2500330"/>
          </a:xfrm>
        </p:spPr>
        <p:txBody>
          <a:bodyPr>
            <a:normAutofit lnSpcReduction="10000"/>
          </a:bodyPr>
          <a:lstStyle/>
          <a:p>
            <a:r>
              <a:rPr lang="en-US" dirty="0"/>
              <a:t>Provides the searching facilities based various factors, such as category, price, availability.</a:t>
            </a:r>
          </a:p>
          <a:p>
            <a:r>
              <a:rPr lang="en-US" dirty="0"/>
              <a:t> It stores all the details of the medicines, so the customers can take an informed decision.</a:t>
            </a:r>
          </a:p>
          <a:p>
            <a:r>
              <a:rPr lang="en-US" dirty="0"/>
              <a:t> Manage the orders directly by the customers.</a:t>
            </a:r>
          </a:p>
          <a:p>
            <a:r>
              <a:rPr lang="en-US" dirty="0"/>
              <a:t> To increase efficiency of medicine warehouse. </a:t>
            </a:r>
          </a:p>
          <a:p>
            <a:r>
              <a:rPr lang="en-US" dirty="0"/>
              <a:t>Manage the information of the user.</a:t>
            </a:r>
          </a:p>
          <a:p>
            <a:pPr>
              <a:buNone/>
            </a:pPr>
            <a:endParaRPr lang="en-US" dirty="0"/>
          </a:p>
          <a:p>
            <a:endParaRPr lang="en-US" u="sng" dirty="0"/>
          </a:p>
          <a:p>
            <a:endParaRPr lang="en-US" dirty="0"/>
          </a:p>
        </p:txBody>
      </p:sp>
      <p:sp>
        <p:nvSpPr>
          <p:cNvPr id="4" name="TextBox 3"/>
          <p:cNvSpPr txBox="1"/>
          <p:nvPr/>
        </p:nvSpPr>
        <p:spPr>
          <a:xfrm>
            <a:off x="714348" y="3786190"/>
            <a:ext cx="4714908" cy="584775"/>
          </a:xfrm>
          <a:prstGeom prst="rect">
            <a:avLst/>
          </a:prstGeom>
          <a:noFill/>
        </p:spPr>
        <p:txBody>
          <a:bodyPr wrap="square" rtlCol="0">
            <a:spAutoFit/>
          </a:bodyPr>
          <a:lstStyle/>
          <a:p>
            <a:r>
              <a:rPr lang="en-US" sz="3200" u="sng" dirty="0">
                <a:latin typeface="Bahnschrift SemiBold Condensed" pitchFamily="34" charset="0"/>
              </a:rPr>
              <a:t>Limitations of the project:</a:t>
            </a:r>
          </a:p>
        </p:txBody>
      </p:sp>
      <p:sp>
        <p:nvSpPr>
          <p:cNvPr id="5" name="TextBox 4"/>
          <p:cNvSpPr txBox="1"/>
          <p:nvPr/>
        </p:nvSpPr>
        <p:spPr>
          <a:xfrm>
            <a:off x="714348" y="357166"/>
            <a:ext cx="4357718" cy="861774"/>
          </a:xfrm>
          <a:prstGeom prst="rect">
            <a:avLst/>
          </a:prstGeom>
          <a:noFill/>
        </p:spPr>
        <p:txBody>
          <a:bodyPr wrap="square" rtlCol="0">
            <a:spAutoFit/>
          </a:bodyPr>
          <a:lstStyle/>
          <a:p>
            <a:pPr lvl="0"/>
            <a:r>
              <a:rPr lang="en-US" sz="3200" b="1" u="sng" dirty="0">
                <a:latin typeface="Bahnschrift SemiBold" pitchFamily="34" charset="0"/>
              </a:rPr>
              <a:t>Scope of the project</a:t>
            </a:r>
            <a:r>
              <a:rPr lang="en-US" b="1" u="sng" dirty="0">
                <a:latin typeface="Bahnschrift SemiBold" pitchFamily="34" charset="0"/>
              </a:rPr>
              <a:t>:</a:t>
            </a:r>
          </a:p>
          <a:p>
            <a:endParaRPr lang="en-US" dirty="0"/>
          </a:p>
        </p:txBody>
      </p:sp>
      <p:sp>
        <p:nvSpPr>
          <p:cNvPr id="6" name="TextBox 5"/>
          <p:cNvSpPr txBox="1"/>
          <p:nvPr/>
        </p:nvSpPr>
        <p:spPr>
          <a:xfrm>
            <a:off x="-642974" y="4572008"/>
            <a:ext cx="9001188" cy="1754326"/>
          </a:xfrm>
          <a:prstGeom prst="rect">
            <a:avLst/>
          </a:prstGeom>
          <a:noFill/>
        </p:spPr>
        <p:txBody>
          <a:bodyPr wrap="square" rtlCol="0">
            <a:spAutoFit/>
          </a:bodyPr>
          <a:lstStyle/>
          <a:p>
            <a:pPr marL="1657350" lvl="3" indent="-285750">
              <a:buFont typeface="Arial" panose="020B0604020202020204" pitchFamily="34" charset="0"/>
              <a:buChar char="•"/>
            </a:pPr>
            <a:r>
              <a:rPr lang="en-US" dirty="0"/>
              <a:t>Generating pdf of the order details as an invoice.</a:t>
            </a:r>
          </a:p>
          <a:p>
            <a:pPr marL="1657350" lvl="3" indent="-285750">
              <a:buFont typeface="Arial" panose="020B0604020202020204" pitchFamily="34" charset="0"/>
              <a:buChar char="•"/>
            </a:pPr>
            <a:r>
              <a:rPr lang="en-US" dirty="0"/>
              <a:t>We can give more advanced software including more facilities like auto-reminders for orders.</a:t>
            </a:r>
          </a:p>
          <a:p>
            <a:pPr marL="1657350" lvl="3" indent="-285750">
              <a:buFont typeface="Arial" panose="020B0604020202020204" pitchFamily="34" charset="0"/>
              <a:buChar char="•"/>
            </a:pPr>
            <a:r>
              <a:rPr lang="en-US" dirty="0"/>
              <a:t>We will host the platform on online servers to make it accessible worldwide.</a:t>
            </a:r>
          </a:p>
          <a:p>
            <a:pPr marL="1657350" lvl="3" indent="-285750">
              <a:buFont typeface="Arial" panose="020B0604020202020204" pitchFamily="34" charset="0"/>
              <a:buChar char="•"/>
            </a:pPr>
            <a:r>
              <a:rPr lang="en-US" dirty="0"/>
              <a:t>Display similar items as per the composition.</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ox(i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ox(i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ox(in)">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ox(in)">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ox(in)">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500" fill="hold"/>
                                        <p:tgtEl>
                                          <p:spTgt spid="4"/>
                                        </p:tgtEl>
                                        <p:attrNameLst>
                                          <p:attrName>ppt_x</p:attrName>
                                        </p:attrNameLst>
                                      </p:cBhvr>
                                      <p:tavLst>
                                        <p:tav tm="0">
                                          <p:val>
                                            <p:strVal val="#ppt_x"/>
                                          </p:val>
                                        </p:tav>
                                        <p:tav tm="100000">
                                          <p:val>
                                            <p:strVal val="#ppt_x"/>
                                          </p:val>
                                        </p:tav>
                                      </p:tavLst>
                                    </p:anim>
                                    <p:anim calcmode="lin" valueType="num">
                                      <p:cBhvr additive="base">
                                        <p:cTn id="3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ox(in)">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3108" y="2000240"/>
            <a:ext cx="4283545" cy="120032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cap="none" spc="0" dirty="0">
                <a:ln w="11430"/>
                <a:solidFill>
                  <a:schemeClr val="bg2">
                    <a:lumMod val="25000"/>
                  </a:schemeClr>
                </a:solidFill>
                <a:effectLst>
                  <a:outerShdw blurRad="50800" dist="39000" dir="5460000" algn="tl">
                    <a:srgbClr val="000000">
                      <a:alpha val="38000"/>
                    </a:srgbClr>
                  </a:outerShdw>
                </a:effectLst>
                <a:latin typeface="Bernard MT Condensed" pitchFamily="18" charset="0"/>
              </a:rPr>
              <a:t>THANK  YOU</a:t>
            </a:r>
          </a:p>
        </p:txBody>
      </p:sp>
      <p:sp>
        <p:nvSpPr>
          <p:cNvPr id="3" name="TextBox 2"/>
          <p:cNvSpPr txBox="1"/>
          <p:nvPr/>
        </p:nvSpPr>
        <p:spPr>
          <a:xfrm>
            <a:off x="5143504" y="4643446"/>
            <a:ext cx="3071834" cy="523220"/>
          </a:xfrm>
          <a:prstGeom prst="rect">
            <a:avLst/>
          </a:prstGeom>
          <a:noFill/>
        </p:spPr>
        <p:txBody>
          <a:bodyPr wrap="square" rtlCol="0">
            <a:spAutoFit/>
          </a:bodyPr>
          <a:lstStyle/>
          <a:p>
            <a:pPr algn="r"/>
            <a:r>
              <a:rPr lang="en-US" sz="2800" dirty="0">
                <a:latin typeface="Brush Script MT" pitchFamily="66" charset="0"/>
              </a:rPr>
              <a:t>…… Team </a:t>
            </a:r>
            <a:r>
              <a:rPr lang="en-US" sz="2800" dirty="0" err="1">
                <a:latin typeface="Brush Script MT" pitchFamily="66" charset="0"/>
              </a:rPr>
              <a:t>MediCure</a:t>
            </a:r>
            <a:endParaRPr lang="en-US" sz="2800" dirty="0">
              <a:latin typeface="Brush Script MT" pitchFamily="66" charset="0"/>
            </a:endParaRPr>
          </a:p>
        </p:txBody>
      </p:sp>
    </p:spTree>
  </p:cSld>
  <p:clrMapOvr>
    <a:masterClrMapping/>
  </p:clrMapOvr>
  <p:transition advClick="0" advTm="200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heckerboard(across)">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857232"/>
            <a:ext cx="6347713" cy="747698"/>
          </a:xfrm>
        </p:spPr>
        <p:txBody>
          <a:bodyPr>
            <a:noAutofit/>
          </a:bodyPr>
          <a:lstStyle/>
          <a:p>
            <a:r>
              <a:rPr lang="en-US" sz="3200" b="1" u="sng" dirty="0">
                <a:solidFill>
                  <a:schemeClr val="tx1"/>
                </a:solidFill>
                <a:latin typeface="Bahnschrift SemiBold Condensed" pitchFamily="34" charset="0"/>
              </a:rPr>
              <a:t>ABSTRACT</a:t>
            </a:r>
            <a:r>
              <a:rPr lang="en-US" sz="3200" u="sng" dirty="0">
                <a:solidFill>
                  <a:schemeClr val="tx1"/>
                </a:solidFill>
                <a:latin typeface="Bahnschrift SemiBold Condensed" pitchFamily="34" charset="0"/>
              </a:rPr>
              <a:t>:</a:t>
            </a:r>
          </a:p>
        </p:txBody>
      </p:sp>
      <p:sp>
        <p:nvSpPr>
          <p:cNvPr id="3" name="Content Placeholder 2"/>
          <p:cNvSpPr>
            <a:spLocks noGrp="1"/>
          </p:cNvSpPr>
          <p:nvPr>
            <p:ph idx="1"/>
          </p:nvPr>
        </p:nvSpPr>
        <p:spPr>
          <a:xfrm>
            <a:off x="428596" y="1571612"/>
            <a:ext cx="7786742" cy="2071702"/>
          </a:xfrm>
        </p:spPr>
        <p:txBody>
          <a:bodyPr>
            <a:normAutofit fontScale="77500" lnSpcReduction="20000"/>
          </a:bodyPr>
          <a:lstStyle/>
          <a:p>
            <a:r>
              <a:rPr lang="en-US" sz="2400" dirty="0"/>
              <a:t>An </a:t>
            </a:r>
            <a:r>
              <a:rPr lang="en-US" sz="2400" b="1" dirty="0"/>
              <a:t>online </a:t>
            </a:r>
            <a:r>
              <a:rPr lang="en-US" sz="2500" dirty="0"/>
              <a:t>pharmacy</a:t>
            </a:r>
            <a:r>
              <a:rPr lang="en-US" sz="2400" dirty="0"/>
              <a:t> is a </a:t>
            </a:r>
            <a:r>
              <a:rPr lang="en-US" sz="2500" dirty="0"/>
              <a:t>pharmacy</a:t>
            </a:r>
            <a:r>
              <a:rPr lang="en-US" sz="2400" dirty="0"/>
              <a:t> that operates over the  Internet and sends orders to customers via courier. It provides a platform for customers to purchase medicinal drugs, allowing the customer to receive wide range of medicines/services from the comfort of their homes within a short time.</a:t>
            </a:r>
          </a:p>
          <a:p>
            <a:r>
              <a:rPr lang="en-US" sz="2400" dirty="0"/>
              <a:t>Our web application helps user view details of the medicines without going anywhere.</a:t>
            </a:r>
          </a:p>
          <a:p>
            <a:pPr>
              <a:buNone/>
            </a:pPr>
            <a:endParaRPr lang="en-US" sz="2900" dirty="0"/>
          </a:p>
          <a:p>
            <a:endParaRPr lang="en-US" sz="2900" dirty="0"/>
          </a:p>
        </p:txBody>
      </p:sp>
      <p:sp>
        <p:nvSpPr>
          <p:cNvPr id="4" name="Title 1"/>
          <p:cNvSpPr txBox="1">
            <a:spLocks/>
          </p:cNvSpPr>
          <p:nvPr/>
        </p:nvSpPr>
        <p:spPr>
          <a:xfrm>
            <a:off x="571472" y="3643314"/>
            <a:ext cx="8229600" cy="1143000"/>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sng" strike="noStrike" kern="1200" cap="none" spc="0" normalizeH="0" baseline="0" noProof="0" dirty="0">
                <a:ln>
                  <a:noFill/>
                </a:ln>
                <a:effectLst/>
                <a:uLnTx/>
                <a:uFillTx/>
                <a:latin typeface="Bahnschrift SemiBold Condensed" pitchFamily="34" charset="0"/>
                <a:ea typeface="+mj-ea"/>
                <a:cs typeface="+mj-cs"/>
              </a:rPr>
              <a:t>WHY HAVE WE CHOSEN THIS PROJECT TOPIC?</a:t>
            </a:r>
          </a:p>
        </p:txBody>
      </p:sp>
      <p:sp>
        <p:nvSpPr>
          <p:cNvPr id="5" name="TextBox 4"/>
          <p:cNvSpPr txBox="1"/>
          <p:nvPr/>
        </p:nvSpPr>
        <p:spPr>
          <a:xfrm>
            <a:off x="714348" y="4429132"/>
            <a:ext cx="7215238" cy="1477328"/>
          </a:xfrm>
          <a:prstGeom prst="rect">
            <a:avLst/>
          </a:prstGeom>
          <a:noFill/>
        </p:spPr>
        <p:txBody>
          <a:bodyPr wrap="square" rtlCol="0">
            <a:spAutoFit/>
          </a:bodyPr>
          <a:lstStyle/>
          <a:p>
            <a:r>
              <a:rPr lang="en-US" dirty="0">
                <a:solidFill>
                  <a:schemeClr val="tx1">
                    <a:lumMod val="75000"/>
                    <a:lumOff val="25000"/>
                  </a:schemeClr>
                </a:solidFill>
              </a:rPr>
              <a:t>We aim to provide affordable medicines to the masses. According to us, healthcare is a basic necessity and should be in everyone’s reach and thus we developed this platform to deliver wide range of medicines to the customers.</a:t>
            </a:r>
          </a:p>
          <a:p>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P spid="5"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1000108"/>
            <a:ext cx="5129930" cy="584775"/>
          </a:xfrm>
          <a:prstGeom prst="rect">
            <a:avLst/>
          </a:prstGeom>
          <a:solidFill>
            <a:schemeClr val="bg1"/>
          </a:solidFill>
          <a:ln>
            <a:solidFill>
              <a:schemeClr val="bg1"/>
            </a:solidFill>
          </a:ln>
        </p:spPr>
        <p:txBody>
          <a:bodyPr wrap="none">
            <a:spAutoFit/>
          </a:bodyPr>
          <a:lstStyle/>
          <a:p>
            <a:r>
              <a:rPr lang="en-US" sz="3200" u="sng" dirty="0">
                <a:latin typeface="Bahnschrift SemiBold Condensed" pitchFamily="34" charset="0"/>
              </a:rPr>
              <a:t>MAIN OBJECTIVE OF THE APPLICATION</a:t>
            </a:r>
            <a:r>
              <a:rPr lang="en-US" sz="3200" dirty="0">
                <a:latin typeface="Bahnschrift SemiBold Condensed" pitchFamily="34" charset="0"/>
              </a:rPr>
              <a:t>:</a:t>
            </a:r>
          </a:p>
        </p:txBody>
      </p:sp>
      <p:sp>
        <p:nvSpPr>
          <p:cNvPr id="5" name="Rectangle 4"/>
          <p:cNvSpPr/>
          <p:nvPr/>
        </p:nvSpPr>
        <p:spPr>
          <a:xfrm>
            <a:off x="571472" y="1571612"/>
            <a:ext cx="6858048" cy="2308324"/>
          </a:xfrm>
          <a:prstGeom prst="rect">
            <a:avLst/>
          </a:prstGeom>
        </p:spPr>
        <p:txBody>
          <a:bodyPr wrap="square">
            <a:spAutoFit/>
          </a:bodyPr>
          <a:lstStyle/>
          <a:p>
            <a:r>
              <a:rPr lang="en-US" dirty="0"/>
              <a:t>The project is on developing an online medical shop website. The objectives of the website are to provide an easy to use interface for customers to search for medicines, view product details, and order products for home delivery. It also allows customers to query about medicines. It also has following objectives: To provide searching facilities on the basis of various factors like price. To manage the user details for analyzing sales and expenses. To keep track and manage all information.</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047E-3714-664A-203C-484844CDDA2E}"/>
              </a:ext>
            </a:extLst>
          </p:cNvPr>
          <p:cNvSpPr txBox="1">
            <a:spLocks/>
          </p:cNvSpPr>
          <p:nvPr/>
        </p:nvSpPr>
        <p:spPr>
          <a:xfrm>
            <a:off x="467544" y="332656"/>
            <a:ext cx="6347713" cy="747698"/>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u="sng" dirty="0">
                <a:solidFill>
                  <a:schemeClr val="tx1"/>
                </a:solidFill>
                <a:latin typeface="Bahnschrift SemiBold Condensed" pitchFamily="34" charset="0"/>
              </a:rPr>
              <a:t>Feasibility Study:</a:t>
            </a:r>
            <a:endParaRPr lang="en-US" sz="4000" u="sng" dirty="0">
              <a:solidFill>
                <a:schemeClr val="tx1"/>
              </a:solidFill>
              <a:latin typeface="Bahnschrift SemiBold Condensed" pitchFamily="34" charset="0"/>
            </a:endParaRPr>
          </a:p>
        </p:txBody>
      </p:sp>
      <p:sp>
        <p:nvSpPr>
          <p:cNvPr id="3" name="Content Placeholder 2">
            <a:extLst>
              <a:ext uri="{FF2B5EF4-FFF2-40B4-BE49-F238E27FC236}">
                <a16:creationId xmlns:a16="http://schemas.microsoft.com/office/drawing/2014/main" id="{5A8467A0-B1F6-B798-344F-EFA4AEFF91A0}"/>
              </a:ext>
            </a:extLst>
          </p:cNvPr>
          <p:cNvSpPr txBox="1">
            <a:spLocks/>
          </p:cNvSpPr>
          <p:nvPr/>
        </p:nvSpPr>
        <p:spPr>
          <a:xfrm>
            <a:off x="251520" y="1092826"/>
            <a:ext cx="7786742" cy="207170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3" charset="2"/>
              <a:buNone/>
            </a:pPr>
            <a:endParaRPr lang="en-US" sz="2900" dirty="0"/>
          </a:p>
          <a:p>
            <a:endParaRPr lang="en-US" sz="2900" dirty="0"/>
          </a:p>
        </p:txBody>
      </p:sp>
      <p:sp>
        <p:nvSpPr>
          <p:cNvPr id="5" name="Content Placeholder 2">
            <a:extLst>
              <a:ext uri="{FF2B5EF4-FFF2-40B4-BE49-F238E27FC236}">
                <a16:creationId xmlns:a16="http://schemas.microsoft.com/office/drawing/2014/main" id="{2AC0E0EC-3BAF-DAA5-18D6-D65BF61B041A}"/>
              </a:ext>
            </a:extLst>
          </p:cNvPr>
          <p:cNvSpPr txBox="1">
            <a:spLocks/>
          </p:cNvSpPr>
          <p:nvPr/>
        </p:nvSpPr>
        <p:spPr>
          <a:xfrm>
            <a:off x="251520" y="1196752"/>
            <a:ext cx="8640960" cy="5184576"/>
          </a:xfrm>
          <a:prstGeom prst="rect">
            <a:avLst/>
          </a:prstGeom>
        </p:spPr>
        <p:txBody>
          <a:bodyPr>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7200" dirty="0"/>
              <a:t>Feasibility study is made to see if the project on completion will serve the purpose the organization for the amount of work. Effort and the time that spend on it. Feasibility study lets the    developer foresee the future of   the project and the usefulness. A feasibility study of a system proposal is according to its workability, which is the impact on the organization, ability to meet their user needs and effective use of resources. </a:t>
            </a:r>
          </a:p>
          <a:p>
            <a:r>
              <a:rPr lang="en-US" sz="7200" b="1" dirty="0"/>
              <a:t>There are three types of feasibility study such as</a:t>
            </a:r>
          </a:p>
          <a:p>
            <a:r>
              <a:rPr lang="en-US" sz="7200" b="1" dirty="0"/>
              <a:t>Technical feasibility: </a:t>
            </a:r>
            <a:r>
              <a:rPr lang="en-US" sz="7200" dirty="0"/>
              <a:t>Technical capability of the projected technologies and the capabilities of the personnel to be employed in the project are considered. In certain examples especially when projects are in third world countries, technology transfer between cultures and geographical areas should be analyzed.</a:t>
            </a:r>
            <a:endParaRPr lang="en-IN" sz="7200" dirty="0"/>
          </a:p>
          <a:p>
            <a:r>
              <a:rPr lang="en-US" sz="7200" dirty="0"/>
              <a:t> </a:t>
            </a:r>
            <a:r>
              <a:rPr lang="en-US" sz="7200" b="1" dirty="0"/>
              <a:t>Economic feasibility:  </a:t>
            </a:r>
            <a:r>
              <a:rPr lang="en-US" sz="7200" dirty="0"/>
              <a:t>Economic feasibility refers to the feasibility of the considered project to produce economic benefits. A benefit-cost analysis is needed. Furthermore, the economic feasibility of a project can also be evaluated by a breakeven analysis. </a:t>
            </a:r>
          </a:p>
          <a:p>
            <a:r>
              <a:rPr lang="en-US" sz="7200" dirty="0"/>
              <a:t> </a:t>
            </a:r>
            <a:r>
              <a:rPr lang="en-US" sz="7200" b="1" dirty="0"/>
              <a:t>Operational feasibility: </a:t>
            </a:r>
            <a:r>
              <a:rPr lang="en-US" sz="7200" dirty="0"/>
              <a:t>Operational feasibility is dependent on human resources available for the project and involves projecting whether the system will be used if it is developed and implemented.</a:t>
            </a:r>
            <a:endParaRPr lang="en-IN" sz="7200" dirty="0"/>
          </a:p>
          <a:p>
            <a:endParaRPr lang="en-US" sz="7200" dirty="0"/>
          </a:p>
          <a:p>
            <a:r>
              <a:rPr lang="en-US" sz="2900" dirty="0"/>
              <a:t> </a:t>
            </a:r>
          </a:p>
        </p:txBody>
      </p:sp>
    </p:spTree>
    <p:extLst>
      <p:ext uri="{BB962C8B-B14F-4D97-AF65-F5344CB8AC3E}">
        <p14:creationId xmlns:p14="http://schemas.microsoft.com/office/powerpoint/2010/main" val="15900240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00042"/>
            <a:ext cx="8229600" cy="714380"/>
          </a:xfrm>
        </p:spPr>
        <p:txBody>
          <a:bodyPr>
            <a:noAutofit/>
          </a:bodyPr>
          <a:lstStyle/>
          <a:p>
            <a:r>
              <a:rPr lang="en-US" sz="4800" b="1" u="sng" dirty="0">
                <a:solidFill>
                  <a:schemeClr val="tx1"/>
                </a:solidFill>
                <a:latin typeface="Bahnschrift SemiBold Condensed" pitchFamily="34" charset="0"/>
              </a:rPr>
              <a:t>SYSTEM REQUIREMENT SPECIFICATION:</a:t>
            </a:r>
          </a:p>
        </p:txBody>
      </p:sp>
      <p:sp>
        <p:nvSpPr>
          <p:cNvPr id="3" name="Content Placeholder 2"/>
          <p:cNvSpPr>
            <a:spLocks noGrp="1"/>
          </p:cNvSpPr>
          <p:nvPr>
            <p:ph idx="1"/>
          </p:nvPr>
        </p:nvSpPr>
        <p:spPr>
          <a:xfrm>
            <a:off x="285720" y="1357298"/>
            <a:ext cx="8229600" cy="2500330"/>
          </a:xfrm>
        </p:spPr>
        <p:txBody>
          <a:bodyPr>
            <a:normAutofit fontScale="25000" lnSpcReduction="20000"/>
          </a:bodyPr>
          <a:lstStyle/>
          <a:p>
            <a:pPr lvl="0">
              <a:buNone/>
            </a:pPr>
            <a:r>
              <a:rPr lang="en-US" sz="7200" b="1" u="sng" dirty="0"/>
              <a:t>Functionality:</a:t>
            </a:r>
            <a:endParaRPr lang="en-US" sz="7200" dirty="0"/>
          </a:p>
          <a:p>
            <a:pPr lvl="0"/>
            <a:r>
              <a:rPr lang="en-US" sz="7200" b="1" u="sng" dirty="0"/>
              <a:t>Adding Products:</a:t>
            </a:r>
            <a:r>
              <a:rPr lang="en-US" sz="7200" dirty="0"/>
              <a:t> It adds/edits the product and product details to the site.</a:t>
            </a:r>
          </a:p>
          <a:p>
            <a:pPr lvl="0"/>
            <a:r>
              <a:rPr lang="en-US" sz="7200" b="1" u="sng" dirty="0"/>
              <a:t>Checking product availability</a:t>
            </a:r>
            <a:r>
              <a:rPr lang="en-US" sz="7200" dirty="0"/>
              <a:t>: It always checks product’s availability.</a:t>
            </a:r>
          </a:p>
          <a:p>
            <a:pPr lvl="0"/>
            <a:r>
              <a:rPr lang="en-US" sz="7200" b="1" u="sng" dirty="0"/>
              <a:t>Add category</a:t>
            </a:r>
            <a:r>
              <a:rPr lang="en-US" sz="7200" dirty="0"/>
              <a:t>: It adds/edits the categories to the site.</a:t>
            </a:r>
          </a:p>
          <a:p>
            <a:pPr lvl="0"/>
            <a:r>
              <a:rPr lang="en-US" sz="7200" b="1" u="sng" dirty="0"/>
              <a:t>Placing Order</a:t>
            </a:r>
            <a:r>
              <a:rPr lang="en-US" sz="7200" dirty="0"/>
              <a:t>: It is used to place an order as per the user’s requirements.</a:t>
            </a:r>
          </a:p>
          <a:p>
            <a:pPr lvl="0"/>
            <a:r>
              <a:rPr lang="en-US" sz="7200" b="1" u="sng" dirty="0"/>
              <a:t>Making Payment</a:t>
            </a:r>
            <a:r>
              <a:rPr lang="en-US" sz="7200" dirty="0"/>
              <a:t>: It is used to make payments for the order placed.</a:t>
            </a:r>
          </a:p>
          <a:p>
            <a:pPr lvl="0"/>
            <a:r>
              <a:rPr lang="en-US" sz="7200" b="1" u="sng" dirty="0"/>
              <a:t>Search for product</a:t>
            </a:r>
            <a:r>
              <a:rPr lang="en-US" sz="7200" dirty="0"/>
              <a:t>: It is used to search for the required products.</a:t>
            </a:r>
          </a:p>
          <a:p>
            <a:pPr>
              <a:buNone/>
            </a:pPr>
            <a:endParaRPr lang="en-US" dirty="0"/>
          </a:p>
          <a:p>
            <a:pPr>
              <a:buNone/>
            </a:pPr>
            <a:endParaRPr lang="en-US" dirty="0"/>
          </a:p>
        </p:txBody>
      </p:sp>
      <p:sp>
        <p:nvSpPr>
          <p:cNvPr id="4" name="Title 1"/>
          <p:cNvSpPr txBox="1">
            <a:spLocks/>
          </p:cNvSpPr>
          <p:nvPr/>
        </p:nvSpPr>
        <p:spPr>
          <a:xfrm>
            <a:off x="357158" y="4214818"/>
            <a:ext cx="8229600" cy="1143000"/>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000" b="1" i="0" u="sng" strike="noStrike" kern="1200" cap="none" spc="0" normalizeH="0" baseline="0" noProof="0" dirty="0">
                <a:ln>
                  <a:noFill/>
                </a:ln>
                <a:effectLst/>
                <a:uLnTx/>
                <a:uFillTx/>
                <a:latin typeface="Bahnschrift SemiBold Condensed" pitchFamily="34" charset="0"/>
                <a:ea typeface="+mj-ea"/>
                <a:cs typeface="+mj-cs"/>
              </a:rPr>
              <a:t>ADVANTAGE OF THE PROJECT:</a:t>
            </a:r>
          </a:p>
        </p:txBody>
      </p:sp>
      <p:sp>
        <p:nvSpPr>
          <p:cNvPr id="5" name="TextBox 4"/>
          <p:cNvSpPr txBox="1"/>
          <p:nvPr/>
        </p:nvSpPr>
        <p:spPr>
          <a:xfrm>
            <a:off x="357158" y="4857760"/>
            <a:ext cx="7572428" cy="1477328"/>
          </a:xfrm>
          <a:prstGeom prst="rect">
            <a:avLst/>
          </a:prstGeom>
          <a:noFill/>
        </p:spPr>
        <p:txBody>
          <a:bodyPr wrap="square" rtlCol="0">
            <a:spAutoFit/>
          </a:bodyPr>
          <a:lstStyle/>
          <a:p>
            <a:pPr>
              <a:buFont typeface="Wingdings" pitchFamily="2" charset="2"/>
              <a:buChar char="Ø"/>
            </a:pPr>
            <a:r>
              <a:rPr lang="en-US" dirty="0"/>
              <a:t>Provides the searching facilities based on various factors, such as category, price, availability.</a:t>
            </a:r>
          </a:p>
          <a:p>
            <a:pPr>
              <a:buFont typeface="Wingdings" pitchFamily="2" charset="2"/>
              <a:buChar char="Ø"/>
            </a:pPr>
            <a:r>
              <a:rPr lang="en-US" dirty="0"/>
              <a:t>It stores all the details of the medicines, so the customers can take an informed decision.</a:t>
            </a:r>
          </a:p>
          <a:p>
            <a:pPr>
              <a:buFont typeface="Wingdings" pitchFamily="2" charset="2"/>
              <a:buChar char="Ø"/>
            </a:pPr>
            <a:r>
              <a:rPr lang="en-US" dirty="0"/>
              <a:t>Customers can cancel the order and initiate return of their orders.</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ox(i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ox(i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ox(in)">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ox(in)">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ox(in)">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ox(in)">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box(in)">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additive="base">
                                        <p:cTn id="48" dur="500" fill="hold"/>
                                        <p:tgtEl>
                                          <p:spTgt spid="4"/>
                                        </p:tgtEl>
                                        <p:attrNameLst>
                                          <p:attrName>ppt_x</p:attrName>
                                        </p:attrNameLst>
                                      </p:cBhvr>
                                      <p:tavLst>
                                        <p:tav tm="0">
                                          <p:val>
                                            <p:strVal val="#ppt_x"/>
                                          </p:val>
                                        </p:tav>
                                        <p:tav tm="100000">
                                          <p:val>
                                            <p:strVal val="#ppt_x"/>
                                          </p:val>
                                        </p:tav>
                                      </p:tavLst>
                                    </p:anim>
                                    <p:anim calcmode="lin" valueType="num">
                                      <p:cBhvr additive="base">
                                        <p:cTn id="4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8" presetClass="entr" presetSubtype="16"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diamond(in)">
                                      <p:cBhvr>
                                        <p:cTn id="5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90574"/>
          </a:xfrm>
        </p:spPr>
        <p:txBody>
          <a:bodyPr>
            <a:normAutofit fontScale="90000"/>
          </a:bodyPr>
          <a:lstStyle/>
          <a:p>
            <a:pPr lvl="0"/>
            <a:r>
              <a:rPr lang="en-US" b="1" u="sng" dirty="0">
                <a:solidFill>
                  <a:schemeClr val="tx1"/>
                </a:solidFill>
                <a:latin typeface="Bahnschrift SemiBold Condensed" pitchFamily="34" charset="0"/>
              </a:rPr>
              <a:t>Non-functional requirements-</a:t>
            </a:r>
            <a:br>
              <a:rPr lang="en-US" dirty="0"/>
            </a:br>
            <a:endParaRPr lang="en-US" dirty="0"/>
          </a:p>
        </p:txBody>
      </p:sp>
      <p:sp>
        <p:nvSpPr>
          <p:cNvPr id="3" name="Content Placeholder 2"/>
          <p:cNvSpPr>
            <a:spLocks noGrp="1"/>
          </p:cNvSpPr>
          <p:nvPr>
            <p:ph idx="1"/>
          </p:nvPr>
        </p:nvSpPr>
        <p:spPr>
          <a:xfrm>
            <a:off x="571472" y="1357298"/>
            <a:ext cx="6347714" cy="3880773"/>
          </a:xfrm>
        </p:spPr>
        <p:txBody>
          <a:bodyPr>
            <a:noAutofit/>
          </a:bodyPr>
          <a:lstStyle/>
          <a:p>
            <a:pPr lvl="0"/>
            <a:r>
              <a:rPr lang="en-US" sz="1400" u="sng" dirty="0"/>
              <a:t>Usability Requirement</a:t>
            </a:r>
            <a:r>
              <a:rPr lang="en-US" sz="1400" dirty="0"/>
              <a:t>: The system allows the users to access the system from any browsers, no special training is required. The system is written in simple English.</a:t>
            </a:r>
          </a:p>
          <a:p>
            <a:pPr lvl="0"/>
            <a:r>
              <a:rPr lang="en-US" sz="1400" u="sng" dirty="0"/>
              <a:t>Availability Requirement</a:t>
            </a:r>
            <a:r>
              <a:rPr lang="en-US" sz="1400" dirty="0"/>
              <a:t>: The system is available all the users and can be used 24 hours a day and 365 days a year. The system shall be operational 24 hours a day and 7 days a week.</a:t>
            </a:r>
          </a:p>
          <a:p>
            <a:pPr lvl="0"/>
            <a:r>
              <a:rPr lang="en-US" sz="1400" u="sng" dirty="0"/>
              <a:t>Accuracy</a:t>
            </a:r>
            <a:r>
              <a:rPr lang="en-US" sz="1400" dirty="0"/>
              <a:t>: The system should accurately provide real time information taking into consideration various issues. The system shall provide 100% access reliability.</a:t>
            </a:r>
          </a:p>
          <a:p>
            <a:pPr lvl="0"/>
            <a:r>
              <a:rPr lang="en-US" sz="1400" u="sng" dirty="0"/>
              <a:t>Performance Requirement</a:t>
            </a:r>
            <a:r>
              <a:rPr lang="en-US" sz="1400" dirty="0"/>
              <a:t>:</a:t>
            </a:r>
            <a:r>
              <a:rPr lang="en-US" sz="1400" u="sng" dirty="0"/>
              <a:t> </a:t>
            </a:r>
            <a:r>
              <a:rPr lang="en-US" sz="1400" dirty="0"/>
              <a:t>The information is refreshed at regular intervals depending upon whether some updates have occurred or not. The system shall respond the member in less than 2 seconds.</a:t>
            </a:r>
          </a:p>
          <a:p>
            <a:pPr lvl="0"/>
            <a:r>
              <a:rPr lang="en-US" sz="1400" u="sng" dirty="0"/>
              <a:t>Security Requirement</a:t>
            </a:r>
            <a:r>
              <a:rPr lang="en-US" sz="1400" dirty="0"/>
              <a:t>: System will use a secured database and the system will have different users and each user has different types of constraints. Only admin have the rights to update database information of other users.</a:t>
            </a:r>
          </a:p>
          <a:p>
            <a:pPr lvl="0"/>
            <a:r>
              <a:rPr lang="en-US" sz="1400" u="sng" dirty="0"/>
              <a:t>Reliability Requirement</a:t>
            </a:r>
            <a:r>
              <a:rPr lang="en-US" sz="1400" dirty="0"/>
              <a:t>: The system has to be 100% reliable due to the importance of data and the damages that can be caused by incorrect data. The system will run 7 days a week and 24 hours a day</a:t>
            </a:r>
          </a:p>
          <a:p>
            <a:endParaRPr lang="en-US" sz="1400"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28926" y="214290"/>
            <a:ext cx="2857520" cy="646331"/>
          </a:xfrm>
          <a:prstGeom prst="rect">
            <a:avLst/>
          </a:prstGeom>
          <a:noFill/>
        </p:spPr>
        <p:txBody>
          <a:bodyPr wrap="square" rtlCol="0">
            <a:spAutoFit/>
          </a:bodyPr>
          <a:lstStyle/>
          <a:p>
            <a:pPr algn="ctr"/>
            <a:r>
              <a:rPr lang="en-US" sz="3600" b="1" u="sng" dirty="0">
                <a:latin typeface="Bahnschrift SemiBold SemiConden" pitchFamily="34" charset="0"/>
              </a:rPr>
              <a:t>ER-DIAGRAM</a:t>
            </a:r>
          </a:p>
        </p:txBody>
      </p:sp>
      <p:pic>
        <p:nvPicPr>
          <p:cNvPr id="1026" name="Picture 2" descr="C:\Users\HP\Desktop\major project\erd.JPG"/>
          <p:cNvPicPr>
            <a:picLocks noChangeAspect="1" noChangeArrowheads="1"/>
          </p:cNvPicPr>
          <p:nvPr/>
        </p:nvPicPr>
        <p:blipFill>
          <a:blip r:embed="rId2"/>
          <a:srcRect/>
          <a:stretch>
            <a:fillRect/>
          </a:stretch>
        </p:blipFill>
        <p:spPr bwMode="auto">
          <a:xfrm>
            <a:off x="1714480" y="1142984"/>
            <a:ext cx="5569748" cy="497206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checkerboard(across)">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14612" y="285728"/>
            <a:ext cx="3714776" cy="584775"/>
          </a:xfrm>
          <a:prstGeom prst="rect">
            <a:avLst/>
          </a:prstGeom>
          <a:noFill/>
        </p:spPr>
        <p:txBody>
          <a:bodyPr wrap="square" rtlCol="0">
            <a:spAutoFit/>
          </a:bodyPr>
          <a:lstStyle/>
          <a:p>
            <a:r>
              <a:rPr lang="en-US" sz="3200" b="1" u="sng" dirty="0">
                <a:latin typeface="Bahnschrift SemiBold SemiConden" pitchFamily="34" charset="0"/>
              </a:rPr>
              <a:t>DATA FLOW DIAGRAM</a:t>
            </a:r>
          </a:p>
        </p:txBody>
      </p:sp>
      <p:pic>
        <p:nvPicPr>
          <p:cNvPr id="2050" name="Picture 2" descr="C:\Users\HP\Desktop\major project\o level dfd.JPG"/>
          <p:cNvPicPr>
            <a:picLocks noChangeAspect="1" noChangeArrowheads="1"/>
          </p:cNvPicPr>
          <p:nvPr/>
        </p:nvPicPr>
        <p:blipFill>
          <a:blip r:embed="rId2"/>
          <a:srcRect/>
          <a:stretch>
            <a:fillRect/>
          </a:stretch>
        </p:blipFill>
        <p:spPr bwMode="auto">
          <a:xfrm>
            <a:off x="3143240" y="984321"/>
            <a:ext cx="3429024" cy="230180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2051" name="Picture 3" descr="C:\Users\HP\Desktop\major project\level 1 for admin.JPG"/>
          <p:cNvPicPr>
            <a:picLocks noChangeAspect="1" noChangeArrowheads="1"/>
          </p:cNvPicPr>
          <p:nvPr/>
        </p:nvPicPr>
        <p:blipFill>
          <a:blip r:embed="rId3"/>
          <a:srcRect/>
          <a:stretch>
            <a:fillRect/>
          </a:stretch>
        </p:blipFill>
        <p:spPr bwMode="auto">
          <a:xfrm>
            <a:off x="4572000" y="3643290"/>
            <a:ext cx="3500461" cy="296874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2052" name="Picture 4" descr="C:\Users\HP\Desktop\major project\level 1 for user.JPG"/>
          <p:cNvPicPr>
            <a:picLocks noChangeAspect="1" noChangeArrowheads="1"/>
          </p:cNvPicPr>
          <p:nvPr/>
        </p:nvPicPr>
        <p:blipFill>
          <a:blip r:embed="rId4"/>
          <a:srcRect/>
          <a:stretch>
            <a:fillRect/>
          </a:stretch>
        </p:blipFill>
        <p:spPr bwMode="auto">
          <a:xfrm>
            <a:off x="543342" y="3571876"/>
            <a:ext cx="3528591" cy="308610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diamond(in)">
                                      <p:cBhvr>
                                        <p:cTn id="13" dur="20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diamond(in)">
                                      <p:cBhvr>
                                        <p:cTn id="18" dur="2000"/>
                                        <p:tgtEl>
                                          <p:spTgt spid="2052"/>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2051"/>
                                        </p:tgtEl>
                                        <p:attrNameLst>
                                          <p:attrName>style.visibility</p:attrName>
                                        </p:attrNameLst>
                                      </p:cBhvr>
                                      <p:to>
                                        <p:strVal val="visible"/>
                                      </p:to>
                                    </p:set>
                                    <p:animEffect transition="in" filter="diamond(in)">
                                      <p:cBhvr>
                                        <p:cTn id="23"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00298" y="500042"/>
            <a:ext cx="3429024" cy="584775"/>
          </a:xfrm>
          <a:prstGeom prst="rect">
            <a:avLst/>
          </a:prstGeom>
          <a:noFill/>
        </p:spPr>
        <p:txBody>
          <a:bodyPr wrap="square" rtlCol="0">
            <a:spAutoFit/>
          </a:bodyPr>
          <a:lstStyle/>
          <a:p>
            <a:r>
              <a:rPr lang="en-US" sz="3200" u="sng" dirty="0">
                <a:latin typeface="Bahnschrift SemiBold SemiConden" pitchFamily="34" charset="0"/>
              </a:rPr>
              <a:t>USE CASE DIAGRAM</a:t>
            </a:r>
          </a:p>
        </p:txBody>
      </p:sp>
      <p:pic>
        <p:nvPicPr>
          <p:cNvPr id="3074" name="Picture 2" descr="C:\Users\HP\Desktop\major project\use case user.JPG"/>
          <p:cNvPicPr>
            <a:picLocks noChangeAspect="1" noChangeArrowheads="1"/>
          </p:cNvPicPr>
          <p:nvPr/>
        </p:nvPicPr>
        <p:blipFill>
          <a:blip r:embed="rId2"/>
          <a:srcRect/>
          <a:stretch>
            <a:fillRect/>
          </a:stretch>
        </p:blipFill>
        <p:spPr bwMode="auto">
          <a:xfrm>
            <a:off x="571472" y="1357298"/>
            <a:ext cx="3810038" cy="435771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075" name="Picture 3" descr="C:\Users\HP\Desktop\major project\use case admin.JPG"/>
          <p:cNvPicPr>
            <a:picLocks noChangeAspect="1" noChangeArrowheads="1"/>
          </p:cNvPicPr>
          <p:nvPr/>
        </p:nvPicPr>
        <p:blipFill>
          <a:blip r:embed="rId3"/>
          <a:srcRect/>
          <a:stretch>
            <a:fillRect/>
          </a:stretch>
        </p:blipFill>
        <p:spPr bwMode="auto">
          <a:xfrm>
            <a:off x="4643438" y="1571612"/>
            <a:ext cx="3643338" cy="414340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diamond(in)">
                                      <p:cBhvr>
                                        <p:cTn id="12" dur="20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diamond(in)">
                                      <p:cBhvr>
                                        <p:cTn id="17"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714</TotalTime>
  <Words>1051</Words>
  <Application>Microsoft Office PowerPoint</Application>
  <PresentationFormat>On-screen Show (4:3)</PresentationFormat>
  <Paragraphs>77</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Bahnschrift SemiBold</vt:lpstr>
      <vt:lpstr>Bahnschrift SemiBold Condensed</vt:lpstr>
      <vt:lpstr>Bahnschrift SemiBold SemiConden</vt:lpstr>
      <vt:lpstr>Bernard MT Condensed</vt:lpstr>
      <vt:lpstr>Brush Script MT</vt:lpstr>
      <vt:lpstr>Trebuchet MS</vt:lpstr>
      <vt:lpstr>Wingdings</vt:lpstr>
      <vt:lpstr>Wingdings 3</vt:lpstr>
      <vt:lpstr>Facet</vt:lpstr>
      <vt:lpstr>ONLINE MEDICINE STORE (Medicure)</vt:lpstr>
      <vt:lpstr>ABSTRACT:</vt:lpstr>
      <vt:lpstr>PowerPoint Presentation</vt:lpstr>
      <vt:lpstr>PowerPoint Presentation</vt:lpstr>
      <vt:lpstr>SYSTEM REQUIREMENT SPECIFICATION:</vt:lpstr>
      <vt:lpstr>Non-functional requirements- </vt:lpstr>
      <vt:lpstr>PowerPoint Presentation</vt:lpstr>
      <vt:lpstr>PowerPoint Presentation</vt:lpstr>
      <vt:lpstr>PowerPoint Presentation</vt:lpstr>
      <vt:lpstr>TESTING STRATEGIES AND TEST RESULTS:</vt:lpstr>
      <vt:lpstr>USER MANUAL: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DOCTOR APPOINTMENT BOOKING SYSTEM docMate</dc:title>
  <dc:creator>HP</dc:creator>
  <cp:lastModifiedBy>Tanmay Samanta</cp:lastModifiedBy>
  <cp:revision>88</cp:revision>
  <dcterms:created xsi:type="dcterms:W3CDTF">2023-11-24T14:14:55Z</dcterms:created>
  <dcterms:modified xsi:type="dcterms:W3CDTF">2024-06-03T02:29:49Z</dcterms:modified>
</cp:coreProperties>
</file>