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5" d="100"/>
          <a:sy n="85" d="100"/>
        </p:scale>
        <p:origin x="60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01A9-1237-3CBB-9E70-97D2B5E9C2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C4ECFA-7F17-529E-29D5-D53D3B98D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1D671D-C7C2-A466-A1EA-BCD307C86AA3}"/>
              </a:ext>
            </a:extLst>
          </p:cNvPr>
          <p:cNvSpPr>
            <a:spLocks noGrp="1"/>
          </p:cNvSpPr>
          <p:nvPr>
            <p:ph type="dt" sz="half" idx="10"/>
          </p:nvPr>
        </p:nvSpPr>
        <p:spPr/>
        <p:txBody>
          <a:bodyPr/>
          <a:lstStyle/>
          <a:p>
            <a:fld id="{0DD1901C-B9EE-4FE7-B6E7-45966E0C6961}" type="datetimeFigureOut">
              <a:rPr lang="en-IN" smtClean="0"/>
              <a:t>10-09-2023</a:t>
            </a:fld>
            <a:endParaRPr lang="en-IN"/>
          </a:p>
        </p:txBody>
      </p:sp>
      <p:sp>
        <p:nvSpPr>
          <p:cNvPr id="5" name="Footer Placeholder 4">
            <a:extLst>
              <a:ext uri="{FF2B5EF4-FFF2-40B4-BE49-F238E27FC236}">
                <a16:creationId xmlns:a16="http://schemas.microsoft.com/office/drawing/2014/main" id="{FDAF7197-65CA-466F-5B6D-3AE9B1D1FE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CC741-471C-5F7A-E946-08746BA19201}"/>
              </a:ext>
            </a:extLst>
          </p:cNvPr>
          <p:cNvSpPr>
            <a:spLocks noGrp="1"/>
          </p:cNvSpPr>
          <p:nvPr>
            <p:ph type="sldNum" sz="quarter" idx="12"/>
          </p:nvPr>
        </p:nvSpPr>
        <p:spPr/>
        <p:txBody>
          <a:bodyPr/>
          <a:lstStyle/>
          <a:p>
            <a:fld id="{9B7197DE-6195-4CB0-9701-8C51B4234964}" type="slidenum">
              <a:rPr lang="en-IN" smtClean="0"/>
              <a:t>‹#›</a:t>
            </a:fld>
            <a:endParaRPr lang="en-IN"/>
          </a:p>
        </p:txBody>
      </p:sp>
    </p:spTree>
    <p:extLst>
      <p:ext uri="{BB962C8B-B14F-4D97-AF65-F5344CB8AC3E}">
        <p14:creationId xmlns:p14="http://schemas.microsoft.com/office/powerpoint/2010/main" val="161270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91E6-4E72-4C21-6D5C-B30C873BF7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84CC50-6916-2C48-7750-BEFF0677F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03827-F76B-430D-6762-875B79ED1AFC}"/>
              </a:ext>
            </a:extLst>
          </p:cNvPr>
          <p:cNvSpPr>
            <a:spLocks noGrp="1"/>
          </p:cNvSpPr>
          <p:nvPr>
            <p:ph type="dt" sz="half" idx="10"/>
          </p:nvPr>
        </p:nvSpPr>
        <p:spPr/>
        <p:txBody>
          <a:bodyPr/>
          <a:lstStyle/>
          <a:p>
            <a:fld id="{0DD1901C-B9EE-4FE7-B6E7-45966E0C6961}" type="datetimeFigureOut">
              <a:rPr lang="en-IN" smtClean="0"/>
              <a:t>10-09-2023</a:t>
            </a:fld>
            <a:endParaRPr lang="en-IN"/>
          </a:p>
        </p:txBody>
      </p:sp>
      <p:sp>
        <p:nvSpPr>
          <p:cNvPr id="5" name="Footer Placeholder 4">
            <a:extLst>
              <a:ext uri="{FF2B5EF4-FFF2-40B4-BE49-F238E27FC236}">
                <a16:creationId xmlns:a16="http://schemas.microsoft.com/office/drawing/2014/main" id="{89C39C50-79D4-715D-FCA2-C2C5E305BE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D233D4-9174-4340-699A-A74C1FFE1C9B}"/>
              </a:ext>
            </a:extLst>
          </p:cNvPr>
          <p:cNvSpPr>
            <a:spLocks noGrp="1"/>
          </p:cNvSpPr>
          <p:nvPr>
            <p:ph type="sldNum" sz="quarter" idx="12"/>
          </p:nvPr>
        </p:nvSpPr>
        <p:spPr/>
        <p:txBody>
          <a:bodyPr/>
          <a:lstStyle/>
          <a:p>
            <a:fld id="{9B7197DE-6195-4CB0-9701-8C51B4234964}" type="slidenum">
              <a:rPr lang="en-IN" smtClean="0"/>
              <a:t>‹#›</a:t>
            </a:fld>
            <a:endParaRPr lang="en-IN"/>
          </a:p>
        </p:txBody>
      </p:sp>
    </p:spTree>
    <p:extLst>
      <p:ext uri="{BB962C8B-B14F-4D97-AF65-F5344CB8AC3E}">
        <p14:creationId xmlns:p14="http://schemas.microsoft.com/office/powerpoint/2010/main" val="275821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5D75C-3D9E-4DE8-8DF7-0B0D6C813A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D548BC-6B6D-5476-4D67-282C0F9D3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27BCFD-E1D2-8E55-D31F-B05408F1769C}"/>
              </a:ext>
            </a:extLst>
          </p:cNvPr>
          <p:cNvSpPr>
            <a:spLocks noGrp="1"/>
          </p:cNvSpPr>
          <p:nvPr>
            <p:ph type="dt" sz="half" idx="10"/>
          </p:nvPr>
        </p:nvSpPr>
        <p:spPr/>
        <p:txBody>
          <a:bodyPr/>
          <a:lstStyle/>
          <a:p>
            <a:fld id="{0DD1901C-B9EE-4FE7-B6E7-45966E0C6961}" type="datetimeFigureOut">
              <a:rPr lang="en-IN" smtClean="0"/>
              <a:t>10-09-2023</a:t>
            </a:fld>
            <a:endParaRPr lang="en-IN"/>
          </a:p>
        </p:txBody>
      </p:sp>
      <p:sp>
        <p:nvSpPr>
          <p:cNvPr id="5" name="Footer Placeholder 4">
            <a:extLst>
              <a:ext uri="{FF2B5EF4-FFF2-40B4-BE49-F238E27FC236}">
                <a16:creationId xmlns:a16="http://schemas.microsoft.com/office/drawing/2014/main" id="{4880534C-3641-7BCB-838E-400917041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C719C-2B4C-B273-775A-3FF4555EC8CB}"/>
              </a:ext>
            </a:extLst>
          </p:cNvPr>
          <p:cNvSpPr>
            <a:spLocks noGrp="1"/>
          </p:cNvSpPr>
          <p:nvPr>
            <p:ph type="sldNum" sz="quarter" idx="12"/>
          </p:nvPr>
        </p:nvSpPr>
        <p:spPr/>
        <p:txBody>
          <a:bodyPr/>
          <a:lstStyle/>
          <a:p>
            <a:fld id="{9B7197DE-6195-4CB0-9701-8C51B4234964}" type="slidenum">
              <a:rPr lang="en-IN" smtClean="0"/>
              <a:t>‹#›</a:t>
            </a:fld>
            <a:endParaRPr lang="en-IN"/>
          </a:p>
        </p:txBody>
      </p:sp>
    </p:spTree>
    <p:extLst>
      <p:ext uri="{BB962C8B-B14F-4D97-AF65-F5344CB8AC3E}">
        <p14:creationId xmlns:p14="http://schemas.microsoft.com/office/powerpoint/2010/main" val="301329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62BC-EB6B-5AA7-F8EA-9500F5F753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3016B6-E9D3-11A1-08C1-012B4776D1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EB0FD-43E4-D5E3-5F49-06370C39644A}"/>
              </a:ext>
            </a:extLst>
          </p:cNvPr>
          <p:cNvSpPr>
            <a:spLocks noGrp="1"/>
          </p:cNvSpPr>
          <p:nvPr>
            <p:ph type="dt" sz="half" idx="10"/>
          </p:nvPr>
        </p:nvSpPr>
        <p:spPr/>
        <p:txBody>
          <a:bodyPr/>
          <a:lstStyle/>
          <a:p>
            <a:fld id="{0DD1901C-B9EE-4FE7-B6E7-45966E0C6961}" type="datetimeFigureOut">
              <a:rPr lang="en-IN" smtClean="0"/>
              <a:t>10-09-2023</a:t>
            </a:fld>
            <a:endParaRPr lang="en-IN"/>
          </a:p>
        </p:txBody>
      </p:sp>
      <p:sp>
        <p:nvSpPr>
          <p:cNvPr id="5" name="Footer Placeholder 4">
            <a:extLst>
              <a:ext uri="{FF2B5EF4-FFF2-40B4-BE49-F238E27FC236}">
                <a16:creationId xmlns:a16="http://schemas.microsoft.com/office/drawing/2014/main" id="{199076B6-6B7A-29AD-B5B4-D8FD530AE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F6F5E0-0D1D-687E-ED19-22790A06D954}"/>
              </a:ext>
            </a:extLst>
          </p:cNvPr>
          <p:cNvSpPr>
            <a:spLocks noGrp="1"/>
          </p:cNvSpPr>
          <p:nvPr>
            <p:ph type="sldNum" sz="quarter" idx="12"/>
          </p:nvPr>
        </p:nvSpPr>
        <p:spPr/>
        <p:txBody>
          <a:bodyPr/>
          <a:lstStyle/>
          <a:p>
            <a:fld id="{9B7197DE-6195-4CB0-9701-8C51B4234964}" type="slidenum">
              <a:rPr lang="en-IN" smtClean="0"/>
              <a:t>‹#›</a:t>
            </a:fld>
            <a:endParaRPr lang="en-IN"/>
          </a:p>
        </p:txBody>
      </p:sp>
    </p:spTree>
    <p:extLst>
      <p:ext uri="{BB962C8B-B14F-4D97-AF65-F5344CB8AC3E}">
        <p14:creationId xmlns:p14="http://schemas.microsoft.com/office/powerpoint/2010/main" val="357351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EF73-722C-C1DC-2030-12D50715B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6B87BE-9914-1B9A-7841-601A28C97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5158AF-49A5-F631-3FF7-6F05E78D3906}"/>
              </a:ext>
            </a:extLst>
          </p:cNvPr>
          <p:cNvSpPr>
            <a:spLocks noGrp="1"/>
          </p:cNvSpPr>
          <p:nvPr>
            <p:ph type="dt" sz="half" idx="10"/>
          </p:nvPr>
        </p:nvSpPr>
        <p:spPr/>
        <p:txBody>
          <a:bodyPr/>
          <a:lstStyle/>
          <a:p>
            <a:fld id="{0DD1901C-B9EE-4FE7-B6E7-45966E0C6961}" type="datetimeFigureOut">
              <a:rPr lang="en-IN" smtClean="0"/>
              <a:t>10-09-2023</a:t>
            </a:fld>
            <a:endParaRPr lang="en-IN"/>
          </a:p>
        </p:txBody>
      </p:sp>
      <p:sp>
        <p:nvSpPr>
          <p:cNvPr id="5" name="Footer Placeholder 4">
            <a:extLst>
              <a:ext uri="{FF2B5EF4-FFF2-40B4-BE49-F238E27FC236}">
                <a16:creationId xmlns:a16="http://schemas.microsoft.com/office/drawing/2014/main" id="{94E51AA2-1610-49BB-2C62-C667EA99D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271A9-F47A-6B1D-2DB5-7F4A275DC6B5}"/>
              </a:ext>
            </a:extLst>
          </p:cNvPr>
          <p:cNvSpPr>
            <a:spLocks noGrp="1"/>
          </p:cNvSpPr>
          <p:nvPr>
            <p:ph type="sldNum" sz="quarter" idx="12"/>
          </p:nvPr>
        </p:nvSpPr>
        <p:spPr/>
        <p:txBody>
          <a:bodyPr/>
          <a:lstStyle/>
          <a:p>
            <a:fld id="{9B7197DE-6195-4CB0-9701-8C51B4234964}" type="slidenum">
              <a:rPr lang="en-IN" smtClean="0"/>
              <a:t>‹#›</a:t>
            </a:fld>
            <a:endParaRPr lang="en-IN"/>
          </a:p>
        </p:txBody>
      </p:sp>
    </p:spTree>
    <p:extLst>
      <p:ext uri="{BB962C8B-B14F-4D97-AF65-F5344CB8AC3E}">
        <p14:creationId xmlns:p14="http://schemas.microsoft.com/office/powerpoint/2010/main" val="394921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7EF0-1DFF-569A-A81F-CF01AB1FD8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1716AE-38DE-BC54-F3B9-07CA6AFEA9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289B19-1B9D-2E18-7BC1-D94129125E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BBC40A-8592-C721-2C62-608CF4D19AF7}"/>
              </a:ext>
            </a:extLst>
          </p:cNvPr>
          <p:cNvSpPr>
            <a:spLocks noGrp="1"/>
          </p:cNvSpPr>
          <p:nvPr>
            <p:ph type="dt" sz="half" idx="10"/>
          </p:nvPr>
        </p:nvSpPr>
        <p:spPr/>
        <p:txBody>
          <a:bodyPr/>
          <a:lstStyle/>
          <a:p>
            <a:fld id="{0DD1901C-B9EE-4FE7-B6E7-45966E0C6961}" type="datetimeFigureOut">
              <a:rPr lang="en-IN" smtClean="0"/>
              <a:t>10-09-2023</a:t>
            </a:fld>
            <a:endParaRPr lang="en-IN"/>
          </a:p>
        </p:txBody>
      </p:sp>
      <p:sp>
        <p:nvSpPr>
          <p:cNvPr id="6" name="Footer Placeholder 5">
            <a:extLst>
              <a:ext uri="{FF2B5EF4-FFF2-40B4-BE49-F238E27FC236}">
                <a16:creationId xmlns:a16="http://schemas.microsoft.com/office/drawing/2014/main" id="{CDBD97B0-FABD-915E-B149-E291D75B3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460442-06F9-9C29-6818-BB12F37AC170}"/>
              </a:ext>
            </a:extLst>
          </p:cNvPr>
          <p:cNvSpPr>
            <a:spLocks noGrp="1"/>
          </p:cNvSpPr>
          <p:nvPr>
            <p:ph type="sldNum" sz="quarter" idx="12"/>
          </p:nvPr>
        </p:nvSpPr>
        <p:spPr/>
        <p:txBody>
          <a:bodyPr/>
          <a:lstStyle/>
          <a:p>
            <a:fld id="{9B7197DE-6195-4CB0-9701-8C51B4234964}" type="slidenum">
              <a:rPr lang="en-IN" smtClean="0"/>
              <a:t>‹#›</a:t>
            </a:fld>
            <a:endParaRPr lang="en-IN"/>
          </a:p>
        </p:txBody>
      </p:sp>
    </p:spTree>
    <p:extLst>
      <p:ext uri="{BB962C8B-B14F-4D97-AF65-F5344CB8AC3E}">
        <p14:creationId xmlns:p14="http://schemas.microsoft.com/office/powerpoint/2010/main" val="299254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FFB2-46F5-E4B4-1418-38173C55CC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B69704-E911-890A-A855-B93E75A26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F1AB30-9A4C-824A-961C-A99DB12812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8E8BFF-47C7-75D5-299A-BE6086C69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32C57-C410-6620-DD6A-C07ACACF6F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E6BCD1-98B3-78B3-B327-AC848A61BFDC}"/>
              </a:ext>
            </a:extLst>
          </p:cNvPr>
          <p:cNvSpPr>
            <a:spLocks noGrp="1"/>
          </p:cNvSpPr>
          <p:nvPr>
            <p:ph type="dt" sz="half" idx="10"/>
          </p:nvPr>
        </p:nvSpPr>
        <p:spPr/>
        <p:txBody>
          <a:bodyPr/>
          <a:lstStyle/>
          <a:p>
            <a:fld id="{0DD1901C-B9EE-4FE7-B6E7-45966E0C6961}" type="datetimeFigureOut">
              <a:rPr lang="en-IN" smtClean="0"/>
              <a:t>10-09-2023</a:t>
            </a:fld>
            <a:endParaRPr lang="en-IN"/>
          </a:p>
        </p:txBody>
      </p:sp>
      <p:sp>
        <p:nvSpPr>
          <p:cNvPr id="8" name="Footer Placeholder 7">
            <a:extLst>
              <a:ext uri="{FF2B5EF4-FFF2-40B4-BE49-F238E27FC236}">
                <a16:creationId xmlns:a16="http://schemas.microsoft.com/office/drawing/2014/main" id="{9D8694B2-B1FD-0E64-B098-728F471832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4F6F4F-8DA9-796A-EE95-A7E6DE5E041B}"/>
              </a:ext>
            </a:extLst>
          </p:cNvPr>
          <p:cNvSpPr>
            <a:spLocks noGrp="1"/>
          </p:cNvSpPr>
          <p:nvPr>
            <p:ph type="sldNum" sz="quarter" idx="12"/>
          </p:nvPr>
        </p:nvSpPr>
        <p:spPr/>
        <p:txBody>
          <a:bodyPr/>
          <a:lstStyle/>
          <a:p>
            <a:fld id="{9B7197DE-6195-4CB0-9701-8C51B4234964}" type="slidenum">
              <a:rPr lang="en-IN" smtClean="0"/>
              <a:t>‹#›</a:t>
            </a:fld>
            <a:endParaRPr lang="en-IN"/>
          </a:p>
        </p:txBody>
      </p:sp>
    </p:spTree>
    <p:extLst>
      <p:ext uri="{BB962C8B-B14F-4D97-AF65-F5344CB8AC3E}">
        <p14:creationId xmlns:p14="http://schemas.microsoft.com/office/powerpoint/2010/main" val="175123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25EF-E1FF-64D7-84EB-2D4A6905E6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5B96E9-3854-8D6C-2B47-6AAE2092AF87}"/>
              </a:ext>
            </a:extLst>
          </p:cNvPr>
          <p:cNvSpPr>
            <a:spLocks noGrp="1"/>
          </p:cNvSpPr>
          <p:nvPr>
            <p:ph type="dt" sz="half" idx="10"/>
          </p:nvPr>
        </p:nvSpPr>
        <p:spPr/>
        <p:txBody>
          <a:bodyPr/>
          <a:lstStyle/>
          <a:p>
            <a:fld id="{0DD1901C-B9EE-4FE7-B6E7-45966E0C6961}" type="datetimeFigureOut">
              <a:rPr lang="en-IN" smtClean="0"/>
              <a:t>10-09-2023</a:t>
            </a:fld>
            <a:endParaRPr lang="en-IN"/>
          </a:p>
        </p:txBody>
      </p:sp>
      <p:sp>
        <p:nvSpPr>
          <p:cNvPr id="4" name="Footer Placeholder 3">
            <a:extLst>
              <a:ext uri="{FF2B5EF4-FFF2-40B4-BE49-F238E27FC236}">
                <a16:creationId xmlns:a16="http://schemas.microsoft.com/office/drawing/2014/main" id="{E0F29A3A-784B-2D0B-9137-E36C2C293C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1494EC-97C1-6F16-D11E-16E4BBBDEE76}"/>
              </a:ext>
            </a:extLst>
          </p:cNvPr>
          <p:cNvSpPr>
            <a:spLocks noGrp="1"/>
          </p:cNvSpPr>
          <p:nvPr>
            <p:ph type="sldNum" sz="quarter" idx="12"/>
          </p:nvPr>
        </p:nvSpPr>
        <p:spPr/>
        <p:txBody>
          <a:bodyPr/>
          <a:lstStyle/>
          <a:p>
            <a:fld id="{9B7197DE-6195-4CB0-9701-8C51B4234964}" type="slidenum">
              <a:rPr lang="en-IN" smtClean="0"/>
              <a:t>‹#›</a:t>
            </a:fld>
            <a:endParaRPr lang="en-IN"/>
          </a:p>
        </p:txBody>
      </p:sp>
    </p:spTree>
    <p:extLst>
      <p:ext uri="{BB962C8B-B14F-4D97-AF65-F5344CB8AC3E}">
        <p14:creationId xmlns:p14="http://schemas.microsoft.com/office/powerpoint/2010/main" val="241788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45E2B3-E761-15BB-F47A-61A25EB404CC}"/>
              </a:ext>
            </a:extLst>
          </p:cNvPr>
          <p:cNvSpPr>
            <a:spLocks noGrp="1"/>
          </p:cNvSpPr>
          <p:nvPr>
            <p:ph type="dt" sz="half" idx="10"/>
          </p:nvPr>
        </p:nvSpPr>
        <p:spPr/>
        <p:txBody>
          <a:bodyPr/>
          <a:lstStyle/>
          <a:p>
            <a:fld id="{0DD1901C-B9EE-4FE7-B6E7-45966E0C6961}" type="datetimeFigureOut">
              <a:rPr lang="en-IN" smtClean="0"/>
              <a:t>10-09-2023</a:t>
            </a:fld>
            <a:endParaRPr lang="en-IN"/>
          </a:p>
        </p:txBody>
      </p:sp>
      <p:sp>
        <p:nvSpPr>
          <p:cNvPr id="3" name="Footer Placeholder 2">
            <a:extLst>
              <a:ext uri="{FF2B5EF4-FFF2-40B4-BE49-F238E27FC236}">
                <a16:creationId xmlns:a16="http://schemas.microsoft.com/office/drawing/2014/main" id="{5D311257-4A50-8176-AFE1-8399355E41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9EF5A3-26DC-CFDD-D9EA-83EC486CB713}"/>
              </a:ext>
            </a:extLst>
          </p:cNvPr>
          <p:cNvSpPr>
            <a:spLocks noGrp="1"/>
          </p:cNvSpPr>
          <p:nvPr>
            <p:ph type="sldNum" sz="quarter" idx="12"/>
          </p:nvPr>
        </p:nvSpPr>
        <p:spPr/>
        <p:txBody>
          <a:bodyPr/>
          <a:lstStyle/>
          <a:p>
            <a:fld id="{9B7197DE-6195-4CB0-9701-8C51B4234964}" type="slidenum">
              <a:rPr lang="en-IN" smtClean="0"/>
              <a:t>‹#›</a:t>
            </a:fld>
            <a:endParaRPr lang="en-IN"/>
          </a:p>
        </p:txBody>
      </p:sp>
    </p:spTree>
    <p:extLst>
      <p:ext uri="{BB962C8B-B14F-4D97-AF65-F5344CB8AC3E}">
        <p14:creationId xmlns:p14="http://schemas.microsoft.com/office/powerpoint/2010/main" val="35538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64B6-2B15-11F1-6ED2-219B3B1B2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EB72B3-7046-73C5-B89E-9A9ABC136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8BD5C5-4FDC-B133-5F44-D71B3EC78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C60F9-61F9-7DF6-6660-08BBF4B8734B}"/>
              </a:ext>
            </a:extLst>
          </p:cNvPr>
          <p:cNvSpPr>
            <a:spLocks noGrp="1"/>
          </p:cNvSpPr>
          <p:nvPr>
            <p:ph type="dt" sz="half" idx="10"/>
          </p:nvPr>
        </p:nvSpPr>
        <p:spPr/>
        <p:txBody>
          <a:bodyPr/>
          <a:lstStyle/>
          <a:p>
            <a:fld id="{0DD1901C-B9EE-4FE7-B6E7-45966E0C6961}" type="datetimeFigureOut">
              <a:rPr lang="en-IN" smtClean="0"/>
              <a:t>10-09-2023</a:t>
            </a:fld>
            <a:endParaRPr lang="en-IN"/>
          </a:p>
        </p:txBody>
      </p:sp>
      <p:sp>
        <p:nvSpPr>
          <p:cNvPr id="6" name="Footer Placeholder 5">
            <a:extLst>
              <a:ext uri="{FF2B5EF4-FFF2-40B4-BE49-F238E27FC236}">
                <a16:creationId xmlns:a16="http://schemas.microsoft.com/office/drawing/2014/main" id="{B4DAD296-BCEA-9B38-D01D-15F00E6C4A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CE4C4-DAC9-4893-B9FB-76E1E4B36487}"/>
              </a:ext>
            </a:extLst>
          </p:cNvPr>
          <p:cNvSpPr>
            <a:spLocks noGrp="1"/>
          </p:cNvSpPr>
          <p:nvPr>
            <p:ph type="sldNum" sz="quarter" idx="12"/>
          </p:nvPr>
        </p:nvSpPr>
        <p:spPr/>
        <p:txBody>
          <a:bodyPr/>
          <a:lstStyle/>
          <a:p>
            <a:fld id="{9B7197DE-6195-4CB0-9701-8C51B4234964}" type="slidenum">
              <a:rPr lang="en-IN" smtClean="0"/>
              <a:t>‹#›</a:t>
            </a:fld>
            <a:endParaRPr lang="en-IN"/>
          </a:p>
        </p:txBody>
      </p:sp>
    </p:spTree>
    <p:extLst>
      <p:ext uri="{BB962C8B-B14F-4D97-AF65-F5344CB8AC3E}">
        <p14:creationId xmlns:p14="http://schemas.microsoft.com/office/powerpoint/2010/main" val="182542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2530-AAAD-33D1-25F9-1890D5C21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B43E80-BE96-C210-9561-5B89D3124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1EECF6-598D-0DBB-5752-24302D362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77701-01FD-5DF2-4DCA-BCEC7CEBF90F}"/>
              </a:ext>
            </a:extLst>
          </p:cNvPr>
          <p:cNvSpPr>
            <a:spLocks noGrp="1"/>
          </p:cNvSpPr>
          <p:nvPr>
            <p:ph type="dt" sz="half" idx="10"/>
          </p:nvPr>
        </p:nvSpPr>
        <p:spPr/>
        <p:txBody>
          <a:bodyPr/>
          <a:lstStyle/>
          <a:p>
            <a:fld id="{0DD1901C-B9EE-4FE7-B6E7-45966E0C6961}" type="datetimeFigureOut">
              <a:rPr lang="en-IN" smtClean="0"/>
              <a:t>10-09-2023</a:t>
            </a:fld>
            <a:endParaRPr lang="en-IN"/>
          </a:p>
        </p:txBody>
      </p:sp>
      <p:sp>
        <p:nvSpPr>
          <p:cNvPr id="6" name="Footer Placeholder 5">
            <a:extLst>
              <a:ext uri="{FF2B5EF4-FFF2-40B4-BE49-F238E27FC236}">
                <a16:creationId xmlns:a16="http://schemas.microsoft.com/office/drawing/2014/main" id="{2EEC76AC-7840-D8F9-A522-8DC1D67EA0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77FA18-D8CA-EAC8-38BD-8573BD08C2D3}"/>
              </a:ext>
            </a:extLst>
          </p:cNvPr>
          <p:cNvSpPr>
            <a:spLocks noGrp="1"/>
          </p:cNvSpPr>
          <p:nvPr>
            <p:ph type="sldNum" sz="quarter" idx="12"/>
          </p:nvPr>
        </p:nvSpPr>
        <p:spPr/>
        <p:txBody>
          <a:bodyPr/>
          <a:lstStyle/>
          <a:p>
            <a:fld id="{9B7197DE-6195-4CB0-9701-8C51B4234964}" type="slidenum">
              <a:rPr lang="en-IN" smtClean="0"/>
              <a:t>‹#›</a:t>
            </a:fld>
            <a:endParaRPr lang="en-IN"/>
          </a:p>
        </p:txBody>
      </p:sp>
    </p:spTree>
    <p:extLst>
      <p:ext uri="{BB962C8B-B14F-4D97-AF65-F5344CB8AC3E}">
        <p14:creationId xmlns:p14="http://schemas.microsoft.com/office/powerpoint/2010/main" val="122479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C091BE-3CEE-2E12-9CFF-FB1BA887F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E83934-0EE1-B177-E3A9-C8E2EA69C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9FE1F4-5AAF-C2E1-2D71-B8414D68E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1901C-B9EE-4FE7-B6E7-45966E0C6961}" type="datetimeFigureOut">
              <a:rPr lang="en-IN" smtClean="0"/>
              <a:t>10-09-2023</a:t>
            </a:fld>
            <a:endParaRPr lang="en-IN"/>
          </a:p>
        </p:txBody>
      </p:sp>
      <p:sp>
        <p:nvSpPr>
          <p:cNvPr id="5" name="Footer Placeholder 4">
            <a:extLst>
              <a:ext uri="{FF2B5EF4-FFF2-40B4-BE49-F238E27FC236}">
                <a16:creationId xmlns:a16="http://schemas.microsoft.com/office/drawing/2014/main" id="{B46A51EC-97C5-4CE3-E4DC-1D6C37CE0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CF4C8-A8FF-A6C6-A1A4-8136EB369B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197DE-6195-4CB0-9701-8C51B4234964}" type="slidenum">
              <a:rPr lang="en-IN" smtClean="0"/>
              <a:t>‹#›</a:t>
            </a:fld>
            <a:endParaRPr lang="en-IN"/>
          </a:p>
        </p:txBody>
      </p:sp>
    </p:spTree>
    <p:extLst>
      <p:ext uri="{BB962C8B-B14F-4D97-AF65-F5344CB8AC3E}">
        <p14:creationId xmlns:p14="http://schemas.microsoft.com/office/powerpoint/2010/main" val="1498245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80C4-7F4A-B610-44E2-63F135CEAC7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828A90C-22FD-5F60-D1D8-19CB732BE074}"/>
              </a:ext>
            </a:extLst>
          </p:cNvPr>
          <p:cNvSpPr>
            <a:spLocks noGrp="1"/>
          </p:cNvSpPr>
          <p:nvPr>
            <p:ph type="subTitle" idx="1"/>
          </p:nvPr>
        </p:nvSpPr>
        <p:spPr/>
        <p:txBody>
          <a:bodyPr/>
          <a:lstStyle/>
          <a:p>
            <a:endParaRPr lang="en-IN"/>
          </a:p>
        </p:txBody>
      </p:sp>
      <p:pic>
        <p:nvPicPr>
          <p:cNvPr id="10" name="Picture 9" descr="Graphical user interface&#10;&#10;Description automatically generated with medium confidence">
            <a:extLst>
              <a:ext uri="{FF2B5EF4-FFF2-40B4-BE49-F238E27FC236}">
                <a16:creationId xmlns:a16="http://schemas.microsoft.com/office/drawing/2014/main" id="{16E881F1-87B4-A7DD-3D0F-7E2C41612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64758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3BCB15-3A49-C0EF-18E1-FAEB343619F5}"/>
              </a:ext>
            </a:extLst>
          </p:cNvPr>
          <p:cNvSpPr>
            <a:spLocks noGrp="1"/>
          </p:cNvSpPr>
          <p:nvPr>
            <p:ph type="title"/>
          </p:nvPr>
        </p:nvSpPr>
        <p:spPr>
          <a:xfrm>
            <a:off x="5894962" y="479493"/>
            <a:ext cx="5458838" cy="1325563"/>
          </a:xfrm>
        </p:spPr>
        <p:txBody>
          <a:bodyPr>
            <a:normAutofit/>
          </a:bodyPr>
          <a:lstStyle/>
          <a:p>
            <a:r>
              <a:rPr lang="en-IN" u="sng"/>
              <a:t>Queue</a:t>
            </a: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CD9F4FD9-C6AB-8BD6-BD8C-F83D1A7A5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036" y="479493"/>
            <a:ext cx="2501181" cy="569270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86A5DF93-82F2-5CAD-569A-AB79DA063FFB}"/>
              </a:ext>
            </a:extLst>
          </p:cNvPr>
          <p:cNvSpPr>
            <a:spLocks noGrp="1"/>
          </p:cNvSpPr>
          <p:nvPr>
            <p:ph idx="1"/>
          </p:nvPr>
        </p:nvSpPr>
        <p:spPr>
          <a:xfrm>
            <a:off x="5894962" y="1984443"/>
            <a:ext cx="5458838" cy="4192520"/>
          </a:xfrm>
        </p:spPr>
        <p:txBody>
          <a:bodyPr>
            <a:normAutofit/>
          </a:bodyPr>
          <a:lstStyle/>
          <a:p>
            <a:pPr marL="0" indent="0">
              <a:buNone/>
            </a:pPr>
            <a:r>
              <a:rPr lang="en-IN" sz="2000" dirty="0"/>
              <a:t>A queue is defined as a linear data structure that is open at both ends and the operations are performed in First In First Out (FIFO) order.</a:t>
            </a:r>
          </a:p>
          <a:p>
            <a:pPr marL="0" indent="0">
              <a:buNone/>
            </a:pPr>
            <a:r>
              <a:rPr lang="en-IN" sz="2000" b="1" dirty="0"/>
              <a:t>Basic Operations of Queue</a:t>
            </a:r>
          </a:p>
          <a:p>
            <a:r>
              <a:rPr lang="en-IN" sz="2000" u="sng" dirty="0"/>
              <a:t>Enqueue:</a:t>
            </a:r>
            <a:r>
              <a:rPr lang="en-IN" sz="2000" dirty="0"/>
              <a:t> Add an element to the end of the queue.</a:t>
            </a:r>
          </a:p>
          <a:p>
            <a:r>
              <a:rPr lang="en-IN" sz="2000" u="sng" dirty="0"/>
              <a:t>Dequeue:</a:t>
            </a:r>
            <a:r>
              <a:rPr lang="en-IN" sz="2000" dirty="0"/>
              <a:t> Remove an element from the front of the queue.</a:t>
            </a:r>
          </a:p>
          <a:p>
            <a:r>
              <a:rPr lang="en-IN" sz="2000" u="sng" dirty="0" err="1"/>
              <a:t>IsEmpty</a:t>
            </a:r>
            <a:r>
              <a:rPr lang="en-IN" sz="2000" u="sng" dirty="0"/>
              <a:t>:</a:t>
            </a:r>
            <a:r>
              <a:rPr lang="en-IN" sz="2000" dirty="0"/>
              <a:t> Check if the queue is empty.</a:t>
            </a:r>
          </a:p>
          <a:p>
            <a:r>
              <a:rPr lang="en-IN" sz="2000" u="sng" dirty="0" err="1"/>
              <a:t>IsFull</a:t>
            </a:r>
            <a:r>
              <a:rPr lang="en-IN" sz="2000" u="sng" dirty="0"/>
              <a:t>:</a:t>
            </a:r>
            <a:r>
              <a:rPr lang="en-IN" sz="2000" dirty="0"/>
              <a:t> Check if the queue is full.</a:t>
            </a:r>
          </a:p>
          <a:p>
            <a:r>
              <a:rPr lang="en-IN" sz="2000" u="sng" dirty="0"/>
              <a:t>Peek:</a:t>
            </a:r>
            <a:r>
              <a:rPr lang="en-IN" sz="2000" dirty="0"/>
              <a:t> Get the value of the front of the queue without removing it.</a:t>
            </a:r>
          </a:p>
        </p:txBody>
      </p:sp>
    </p:spTree>
    <p:extLst>
      <p:ext uri="{BB962C8B-B14F-4D97-AF65-F5344CB8AC3E}">
        <p14:creationId xmlns:p14="http://schemas.microsoft.com/office/powerpoint/2010/main" val="193992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694BCF-F887-BFA4-3BC4-647A8A7BF6A9}"/>
              </a:ext>
            </a:extLst>
          </p:cNvPr>
          <p:cNvSpPr>
            <a:spLocks noGrp="1"/>
          </p:cNvSpPr>
          <p:nvPr>
            <p:ph type="title"/>
          </p:nvPr>
        </p:nvSpPr>
        <p:spPr>
          <a:xfrm>
            <a:off x="5894962" y="479493"/>
            <a:ext cx="5458838" cy="1325563"/>
          </a:xfrm>
        </p:spPr>
        <p:txBody>
          <a:bodyPr>
            <a:normAutofit/>
          </a:bodyPr>
          <a:lstStyle/>
          <a:p>
            <a:r>
              <a:rPr lang="en-IN" u="sng" dirty="0"/>
              <a:t>Tree</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89D3027C-F142-28B6-1E2F-E64BD1B00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97" y="1651618"/>
            <a:ext cx="4535568" cy="26992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D1CC640-6872-3C5F-5D57-2DA49B293634}"/>
              </a:ext>
            </a:extLst>
          </p:cNvPr>
          <p:cNvSpPr>
            <a:spLocks noGrp="1"/>
          </p:cNvSpPr>
          <p:nvPr>
            <p:ph idx="1"/>
          </p:nvPr>
        </p:nvSpPr>
        <p:spPr>
          <a:xfrm>
            <a:off x="5495925" y="1651618"/>
            <a:ext cx="6016377" cy="4726889"/>
          </a:xfrm>
        </p:spPr>
        <p:txBody>
          <a:bodyPr>
            <a:normAutofit/>
          </a:bodyPr>
          <a:lstStyle/>
          <a:p>
            <a:pPr marL="0" indent="0">
              <a:buNone/>
            </a:pPr>
            <a:r>
              <a:rPr lang="en-IN" sz="700" dirty="0"/>
              <a:t>A tree is non-linear and a hierarchical data structure consisting of a collection of nodes such that each node of the tree stores a value and a list of references to other nodes (the “children”).</a:t>
            </a:r>
          </a:p>
          <a:p>
            <a:pPr marL="0" indent="0">
              <a:buNone/>
            </a:pPr>
            <a:r>
              <a:rPr lang="en-IN" sz="700" b="1" dirty="0"/>
              <a:t>Tree Terminologies</a:t>
            </a:r>
          </a:p>
          <a:p>
            <a:pPr marL="0" indent="0">
              <a:buNone/>
            </a:pPr>
            <a:r>
              <a:rPr lang="en-IN" sz="700" b="1" u="sng" dirty="0"/>
              <a:t>Node</a:t>
            </a:r>
          </a:p>
          <a:p>
            <a:pPr marL="0" indent="0">
              <a:buNone/>
            </a:pPr>
            <a:r>
              <a:rPr lang="en-IN" sz="700" dirty="0"/>
              <a:t>A node is an entity that contains a key or value and pointers to its child nodes.</a:t>
            </a:r>
          </a:p>
          <a:p>
            <a:pPr marL="0" indent="0">
              <a:buNone/>
            </a:pPr>
            <a:r>
              <a:rPr lang="en-IN" sz="700" dirty="0"/>
              <a:t>The last nodes of each path are called leaf nodes or external nodes that do not contain a link/pointer to child nodes.</a:t>
            </a:r>
          </a:p>
          <a:p>
            <a:pPr marL="0" indent="0">
              <a:buNone/>
            </a:pPr>
            <a:r>
              <a:rPr lang="en-IN" sz="700" dirty="0"/>
              <a:t>The node having at least a child node is called an internal node.</a:t>
            </a:r>
          </a:p>
          <a:p>
            <a:pPr marL="0" indent="0">
              <a:buNone/>
            </a:pPr>
            <a:r>
              <a:rPr lang="en-IN" sz="700" b="1" u="sng" dirty="0"/>
              <a:t>Edge</a:t>
            </a:r>
          </a:p>
          <a:p>
            <a:pPr marL="0" indent="0">
              <a:buNone/>
            </a:pPr>
            <a:r>
              <a:rPr lang="en-IN" sz="700" dirty="0"/>
              <a:t>It is the link between any two nodes.</a:t>
            </a:r>
          </a:p>
          <a:p>
            <a:pPr marL="0" indent="0">
              <a:buNone/>
            </a:pPr>
            <a:r>
              <a:rPr lang="en-IN" sz="700" b="1" u="sng" dirty="0"/>
              <a:t>Root</a:t>
            </a:r>
          </a:p>
          <a:p>
            <a:pPr marL="0" indent="0">
              <a:buNone/>
            </a:pPr>
            <a:r>
              <a:rPr lang="en-IN" sz="700" dirty="0"/>
              <a:t>It is the topmost node of a tree.</a:t>
            </a:r>
          </a:p>
          <a:p>
            <a:pPr marL="0" indent="0">
              <a:buNone/>
            </a:pPr>
            <a:r>
              <a:rPr lang="en-IN" sz="700" b="1" u="sng" dirty="0"/>
              <a:t>Height of a Node</a:t>
            </a:r>
          </a:p>
          <a:p>
            <a:pPr marL="0" indent="0">
              <a:buNone/>
            </a:pPr>
            <a:r>
              <a:rPr lang="en-IN" sz="700" dirty="0"/>
              <a:t>The height of a node is the number of edges from the node to the deepest leaf (</a:t>
            </a:r>
            <a:r>
              <a:rPr lang="en-IN" sz="700" dirty="0" err="1"/>
              <a:t>ie</a:t>
            </a:r>
            <a:r>
              <a:rPr lang="en-IN" sz="700" dirty="0"/>
              <a:t>, the longest path from the node to a leaf node.)</a:t>
            </a:r>
          </a:p>
          <a:p>
            <a:pPr marL="0" indent="0">
              <a:buNone/>
            </a:pPr>
            <a:r>
              <a:rPr lang="en-IN" sz="700" b="1" u="sng" dirty="0"/>
              <a:t>Depth of a Node</a:t>
            </a:r>
          </a:p>
          <a:p>
            <a:pPr marL="0" indent="0">
              <a:buNone/>
            </a:pPr>
            <a:r>
              <a:rPr lang="en-IN" sz="700" dirty="0"/>
              <a:t>The depth of a node is the number of edges from the root to the node.</a:t>
            </a:r>
          </a:p>
          <a:p>
            <a:pPr marL="0" indent="0">
              <a:buNone/>
            </a:pPr>
            <a:r>
              <a:rPr lang="en-IN" sz="700" b="1" u="sng" dirty="0"/>
              <a:t>Height of a tree</a:t>
            </a:r>
          </a:p>
          <a:p>
            <a:pPr marL="0" indent="0">
              <a:buNone/>
            </a:pPr>
            <a:r>
              <a:rPr lang="en-IN" sz="700" dirty="0"/>
              <a:t>The height of a Tree is the height of the root node or the depth of the deepest node.</a:t>
            </a:r>
          </a:p>
          <a:p>
            <a:pPr marL="0" indent="0">
              <a:buNone/>
            </a:pPr>
            <a:r>
              <a:rPr lang="en-IN" sz="700" b="1" u="sng" dirty="0"/>
              <a:t>Degree of a node</a:t>
            </a:r>
          </a:p>
          <a:p>
            <a:pPr marL="0" indent="0">
              <a:buNone/>
            </a:pPr>
            <a:r>
              <a:rPr lang="en-IN" sz="700" dirty="0"/>
              <a:t>The degree of a node is the total number of branches of that node.</a:t>
            </a:r>
          </a:p>
          <a:p>
            <a:pPr marL="0" indent="0">
              <a:buNone/>
            </a:pPr>
            <a:r>
              <a:rPr lang="en-IN" sz="700" b="1" u="sng" dirty="0"/>
              <a:t>Forest</a:t>
            </a:r>
            <a:r>
              <a:rPr lang="en-IN" sz="700" u="sng" dirty="0"/>
              <a:t> </a:t>
            </a:r>
          </a:p>
          <a:p>
            <a:pPr marL="0" indent="0">
              <a:buNone/>
            </a:pPr>
            <a:r>
              <a:rPr lang="en-IN" sz="700" dirty="0"/>
              <a:t>A collection of disjoint trees is called a forest</a:t>
            </a:r>
          </a:p>
        </p:txBody>
      </p:sp>
    </p:spTree>
    <p:extLst>
      <p:ext uri="{BB962C8B-B14F-4D97-AF65-F5344CB8AC3E}">
        <p14:creationId xmlns:p14="http://schemas.microsoft.com/office/powerpoint/2010/main" val="59459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639EB-EB6D-E981-78CB-499AF6335D74}"/>
              </a:ext>
            </a:extLst>
          </p:cNvPr>
          <p:cNvSpPr>
            <a:spLocks noGrp="1"/>
          </p:cNvSpPr>
          <p:nvPr>
            <p:ph type="title"/>
          </p:nvPr>
        </p:nvSpPr>
        <p:spPr>
          <a:xfrm>
            <a:off x="645064" y="525982"/>
            <a:ext cx="4282983" cy="1200361"/>
          </a:xfrm>
        </p:spPr>
        <p:txBody>
          <a:bodyPr anchor="b">
            <a:normAutofit/>
          </a:bodyPr>
          <a:lstStyle/>
          <a:p>
            <a:r>
              <a:rPr lang="en-IN" sz="3600" dirty="0"/>
              <a:t>Binary Search Tree</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5C171B-5454-447A-355B-4ADFCA4E18C4}"/>
              </a:ext>
            </a:extLst>
          </p:cNvPr>
          <p:cNvSpPr>
            <a:spLocks noGrp="1"/>
          </p:cNvSpPr>
          <p:nvPr>
            <p:ph idx="1"/>
          </p:nvPr>
        </p:nvSpPr>
        <p:spPr>
          <a:xfrm>
            <a:off x="645066" y="2031101"/>
            <a:ext cx="4479384" cy="3484511"/>
          </a:xfrm>
        </p:spPr>
        <p:txBody>
          <a:bodyPr anchor="ctr">
            <a:normAutofit lnSpcReduction="10000"/>
          </a:bodyPr>
          <a:lstStyle/>
          <a:p>
            <a:pPr marL="0" indent="0">
              <a:buNone/>
            </a:pPr>
            <a:r>
              <a:rPr lang="en-IN" sz="1000" dirty="0"/>
              <a:t>Binary search tree is a data structure that quickly allows us to maintain a sorted list of numbers.</a:t>
            </a:r>
          </a:p>
          <a:p>
            <a:r>
              <a:rPr lang="en-IN" sz="1000" dirty="0"/>
              <a:t>It is called a binary tree because each tree node has a maximum of two children.</a:t>
            </a:r>
          </a:p>
          <a:p>
            <a:r>
              <a:rPr lang="en-IN" sz="1000" dirty="0"/>
              <a:t>It is called a search tree because it can be used to search for the presence of a number in O(log(n)) time</a:t>
            </a:r>
            <a:r>
              <a:rPr lang="en-IN" sz="900" dirty="0"/>
              <a:t>.</a:t>
            </a:r>
          </a:p>
          <a:p>
            <a:pPr marL="0" indent="0">
              <a:buNone/>
            </a:pPr>
            <a:r>
              <a:rPr lang="en-IN" sz="900" b="1" dirty="0"/>
              <a:t>The properties that separate a binary search tree from a regular binary tree is</a:t>
            </a:r>
          </a:p>
          <a:p>
            <a:pPr marL="514350" indent="-514350">
              <a:buFont typeface="+mj-lt"/>
              <a:buAutoNum type="arabicPeriod"/>
            </a:pPr>
            <a:r>
              <a:rPr lang="en-IN" sz="900" dirty="0"/>
              <a:t>All nodes of left subtree are less than the root node</a:t>
            </a:r>
          </a:p>
          <a:p>
            <a:pPr marL="514350" indent="-514350">
              <a:buFont typeface="+mj-lt"/>
              <a:buAutoNum type="arabicPeriod"/>
            </a:pPr>
            <a:r>
              <a:rPr lang="en-IN" sz="900" dirty="0"/>
              <a:t>All nodes of right subtree are more than the root node</a:t>
            </a:r>
          </a:p>
          <a:p>
            <a:pPr marL="514350" indent="-514350">
              <a:buFont typeface="+mj-lt"/>
              <a:buAutoNum type="arabicPeriod"/>
            </a:pPr>
            <a:r>
              <a:rPr lang="en-IN" sz="900" dirty="0"/>
              <a:t>Both subtrees of each node are also BSTs i.e. they have above two properties</a:t>
            </a:r>
          </a:p>
          <a:p>
            <a:pPr marL="0" indent="0">
              <a:buNone/>
            </a:pPr>
            <a:r>
              <a:rPr lang="en-IN" sz="1000" b="1" dirty="0"/>
              <a:t>Operation on binary search tree:</a:t>
            </a:r>
          </a:p>
          <a:p>
            <a:pPr marL="0" indent="0">
              <a:buNone/>
            </a:pPr>
            <a:r>
              <a:rPr lang="en-IN" sz="900" b="1" u="sng" dirty="0"/>
              <a:t>Search Operation</a:t>
            </a:r>
          </a:p>
          <a:p>
            <a:pPr marL="0" indent="0">
              <a:buNone/>
            </a:pPr>
            <a:endParaRPr lang="en-IN" sz="900" b="1" dirty="0"/>
          </a:p>
          <a:p>
            <a:pPr marL="0" indent="0">
              <a:buNone/>
            </a:pPr>
            <a:r>
              <a:rPr lang="en-IN" sz="900" b="1" u="sng" dirty="0"/>
              <a:t>Insert Operation</a:t>
            </a:r>
          </a:p>
          <a:p>
            <a:pPr marL="0" indent="0">
              <a:buNone/>
            </a:pPr>
            <a:endParaRPr lang="en-IN" sz="900" b="1" dirty="0"/>
          </a:p>
          <a:p>
            <a:pPr marL="0" indent="0">
              <a:buNone/>
            </a:pPr>
            <a:r>
              <a:rPr lang="en-IN" sz="900" b="1" u="sng" dirty="0"/>
              <a:t>Deletion Operation </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iagram&#10;&#10;Description automatically generated">
            <a:extLst>
              <a:ext uri="{FF2B5EF4-FFF2-40B4-BE49-F238E27FC236}">
                <a16:creationId xmlns:a16="http://schemas.microsoft.com/office/drawing/2014/main" id="{9DC9496B-0E56-953E-7DCE-C7B7531BE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743755"/>
            <a:ext cx="5628018" cy="3137619"/>
          </a:xfrm>
          <a:prstGeom prst="rect">
            <a:avLst/>
          </a:prstGeom>
        </p:spPr>
      </p:pic>
    </p:spTree>
    <p:extLst>
      <p:ext uri="{BB962C8B-B14F-4D97-AF65-F5344CB8AC3E}">
        <p14:creationId xmlns:p14="http://schemas.microsoft.com/office/powerpoint/2010/main" val="2240774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FAD47-AA1C-2B38-87A4-21B3851ACEDF}"/>
              </a:ext>
            </a:extLst>
          </p:cNvPr>
          <p:cNvSpPr>
            <a:spLocks noGrp="1"/>
          </p:cNvSpPr>
          <p:nvPr>
            <p:ph type="title"/>
          </p:nvPr>
        </p:nvSpPr>
        <p:spPr>
          <a:xfrm>
            <a:off x="645064" y="895350"/>
            <a:ext cx="4282983" cy="830993"/>
          </a:xfrm>
        </p:spPr>
        <p:txBody>
          <a:bodyPr anchor="b">
            <a:normAutofit/>
          </a:bodyPr>
          <a:lstStyle/>
          <a:p>
            <a:r>
              <a:rPr lang="en-IN" sz="3200" dirty="0"/>
              <a:t>Heap</a:t>
            </a:r>
          </a:p>
        </p:txBody>
      </p:sp>
      <p:sp>
        <p:nvSpPr>
          <p:cNvPr id="23" name="Rectangle 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A95475-3648-3438-3B33-A48EF2A59850}"/>
              </a:ext>
            </a:extLst>
          </p:cNvPr>
          <p:cNvSpPr>
            <a:spLocks noGrp="1"/>
          </p:cNvSpPr>
          <p:nvPr>
            <p:ph idx="1"/>
          </p:nvPr>
        </p:nvSpPr>
        <p:spPr>
          <a:xfrm>
            <a:off x="645066" y="1944913"/>
            <a:ext cx="4955634" cy="3787744"/>
          </a:xfrm>
        </p:spPr>
        <p:txBody>
          <a:bodyPr anchor="ctr">
            <a:normAutofit/>
          </a:bodyPr>
          <a:lstStyle/>
          <a:p>
            <a:pPr marL="0" indent="0">
              <a:buNone/>
            </a:pPr>
            <a:r>
              <a:rPr lang="en-IN" sz="900" dirty="0"/>
              <a:t>Heap data structure is a complete binary tree that satisfies the heap property, where any given node is</a:t>
            </a:r>
          </a:p>
          <a:p>
            <a:r>
              <a:rPr lang="en-IN" sz="900" dirty="0"/>
              <a:t>Always greater than its child node and the key of the root node is the largest among all other nodes. This property is also called max heap property.</a:t>
            </a:r>
          </a:p>
          <a:p>
            <a:r>
              <a:rPr lang="en-IN" sz="900" dirty="0"/>
              <a:t>Always smaller than the child node and the key of the root node is the smallest among all other nodes. This property is also called min heap property.</a:t>
            </a:r>
          </a:p>
          <a:p>
            <a:pPr marL="0" indent="0">
              <a:buNone/>
            </a:pPr>
            <a:r>
              <a:rPr lang="en-IN" sz="1050" b="1" dirty="0"/>
              <a:t>Heap Operations</a:t>
            </a:r>
          </a:p>
          <a:p>
            <a:pPr marL="0" indent="0">
              <a:buNone/>
            </a:pPr>
            <a:r>
              <a:rPr lang="en-IN" sz="900" b="1" u="sng" dirty="0" err="1"/>
              <a:t>Heapify</a:t>
            </a:r>
            <a:endParaRPr lang="en-IN" sz="900" b="1" u="sng" dirty="0"/>
          </a:p>
          <a:p>
            <a:pPr marL="0" indent="0">
              <a:buNone/>
            </a:pPr>
            <a:endParaRPr lang="en-IN" sz="900" b="1" dirty="0"/>
          </a:p>
          <a:p>
            <a:pPr marL="0" indent="0">
              <a:buNone/>
            </a:pPr>
            <a:r>
              <a:rPr lang="en-IN" sz="900" b="1" u="sng" dirty="0"/>
              <a:t>Insert Element into Heap</a:t>
            </a:r>
          </a:p>
          <a:p>
            <a:pPr marL="0" indent="0">
              <a:buNone/>
            </a:pPr>
            <a:endParaRPr lang="en-IN" sz="900" b="1" dirty="0"/>
          </a:p>
          <a:p>
            <a:pPr marL="0" indent="0">
              <a:buNone/>
            </a:pPr>
            <a:r>
              <a:rPr lang="en-IN" sz="900" b="1" u="sng" dirty="0"/>
              <a:t>Delete Element from Heap</a:t>
            </a:r>
          </a:p>
          <a:p>
            <a:pPr marL="0" indent="0">
              <a:buNone/>
            </a:pPr>
            <a:endParaRPr lang="en-IN" sz="900" b="1" dirty="0"/>
          </a:p>
          <a:p>
            <a:pPr marL="0" indent="0">
              <a:buNone/>
            </a:pPr>
            <a:r>
              <a:rPr lang="en-IN" sz="900" b="1" u="sng" dirty="0"/>
              <a:t>Peek (Find max/min)</a:t>
            </a:r>
          </a:p>
          <a:p>
            <a:pPr marL="0" indent="0">
              <a:buNone/>
            </a:pPr>
            <a:endParaRPr lang="en-IN" sz="900" b="1" dirty="0"/>
          </a:p>
          <a:p>
            <a:pPr marL="0" indent="0">
              <a:buNone/>
            </a:pPr>
            <a:r>
              <a:rPr lang="en-IN" sz="900" b="1" u="sng" dirty="0"/>
              <a:t>Extract-Max/Min</a:t>
            </a:r>
          </a:p>
        </p:txBody>
      </p:sp>
      <p:sp>
        <p:nvSpPr>
          <p:cNvPr id="25" name="Rectangle 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imeline&#10;&#10;Description automatically generated">
            <a:extLst>
              <a:ext uri="{FF2B5EF4-FFF2-40B4-BE49-F238E27FC236}">
                <a16:creationId xmlns:a16="http://schemas.microsoft.com/office/drawing/2014/main" id="{0F4AF3CB-48CD-01DC-0C29-C7EBB5016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624160"/>
            <a:ext cx="5628018" cy="3376809"/>
          </a:xfrm>
          <a:prstGeom prst="rect">
            <a:avLst/>
          </a:prstGeom>
        </p:spPr>
      </p:pic>
    </p:spTree>
    <p:extLst>
      <p:ext uri="{BB962C8B-B14F-4D97-AF65-F5344CB8AC3E}">
        <p14:creationId xmlns:p14="http://schemas.microsoft.com/office/powerpoint/2010/main" val="2168614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FED64-DA36-A160-74E4-06E55C083191}"/>
              </a:ext>
            </a:extLst>
          </p:cNvPr>
          <p:cNvSpPr>
            <a:spLocks noGrp="1"/>
          </p:cNvSpPr>
          <p:nvPr>
            <p:ph type="title"/>
          </p:nvPr>
        </p:nvSpPr>
        <p:spPr>
          <a:xfrm>
            <a:off x="645064" y="525982"/>
            <a:ext cx="4282983" cy="1200361"/>
          </a:xfrm>
        </p:spPr>
        <p:txBody>
          <a:bodyPr anchor="b">
            <a:normAutofit/>
          </a:bodyPr>
          <a:lstStyle/>
          <a:p>
            <a:r>
              <a:rPr lang="en-IN" sz="3600"/>
              <a:t>Graph</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AF0BCE-B05F-EC6C-13F2-3C1F431128AD}"/>
              </a:ext>
            </a:extLst>
          </p:cNvPr>
          <p:cNvSpPr>
            <a:spLocks noGrp="1"/>
          </p:cNvSpPr>
          <p:nvPr>
            <p:ph idx="1"/>
          </p:nvPr>
        </p:nvSpPr>
        <p:spPr>
          <a:xfrm>
            <a:off x="645066" y="2031101"/>
            <a:ext cx="4282984" cy="3511943"/>
          </a:xfrm>
        </p:spPr>
        <p:txBody>
          <a:bodyPr anchor="ctr">
            <a:normAutofit/>
          </a:bodyPr>
          <a:lstStyle/>
          <a:p>
            <a:pPr marL="0" indent="0">
              <a:buNone/>
            </a:pPr>
            <a:r>
              <a:rPr lang="en-IN" sz="800" dirty="0"/>
              <a:t>A Graph is a non-linear data structure consisting of vertices and edges. The vertices are sometimes also referred to as nodes and the edges are lines or arcs that connect any two nodes in the graph. More formally a Graph is composed of a set of vertices(V) and a set of edges(E). The graph by G(E,V).</a:t>
            </a:r>
          </a:p>
          <a:p>
            <a:r>
              <a:rPr lang="en-IN" sz="800" dirty="0"/>
              <a:t>A collection of vertices V.</a:t>
            </a:r>
          </a:p>
          <a:p>
            <a:r>
              <a:rPr lang="en-IN" sz="800" dirty="0"/>
              <a:t>A collection of edges E, represented as ordered pairs of vertices (</a:t>
            </a:r>
            <a:r>
              <a:rPr lang="en-IN" sz="800" dirty="0" err="1"/>
              <a:t>u,v</a:t>
            </a:r>
            <a:r>
              <a:rPr lang="en-IN" sz="800" dirty="0"/>
              <a:t>)</a:t>
            </a:r>
          </a:p>
          <a:p>
            <a:pPr marL="0" indent="0">
              <a:buNone/>
            </a:pPr>
            <a:r>
              <a:rPr lang="en-IN" sz="800" b="1" dirty="0"/>
              <a:t>Graph Terminology</a:t>
            </a:r>
          </a:p>
          <a:p>
            <a:r>
              <a:rPr lang="en-IN" sz="800" u="sng" dirty="0"/>
              <a:t>Adjacency: </a:t>
            </a:r>
            <a:r>
              <a:rPr lang="en-IN" sz="700" dirty="0"/>
              <a:t>A vertex is said to be adjacent to another vertex if there is an edge connecting them. Vertices 2 and 3 are not adjacent because there is no edge between them.</a:t>
            </a:r>
          </a:p>
          <a:p>
            <a:r>
              <a:rPr lang="en-IN" sz="800" u="sng" dirty="0"/>
              <a:t>Path:</a:t>
            </a:r>
            <a:r>
              <a:rPr lang="en-IN" sz="700" dirty="0"/>
              <a:t> A sequence of edges that allows you to go from vertex A to vertex B is called a path. 0-1, 1-2 and 0-2 are paths from vertex 0 to vertex 2.</a:t>
            </a:r>
          </a:p>
          <a:p>
            <a:r>
              <a:rPr lang="en-IN" sz="800" u="sng" dirty="0"/>
              <a:t>Directed Graph: </a:t>
            </a:r>
            <a:r>
              <a:rPr lang="en-IN" sz="700" dirty="0"/>
              <a:t>A graph in which an edge (</a:t>
            </a:r>
            <a:r>
              <a:rPr lang="en-IN" sz="700" dirty="0" err="1"/>
              <a:t>u,v</a:t>
            </a:r>
            <a:r>
              <a:rPr lang="en-IN" sz="700" dirty="0"/>
              <a:t>) doesn’t necessarily mean that there is an edge (</a:t>
            </a:r>
            <a:r>
              <a:rPr lang="en-IN" sz="700" dirty="0" err="1"/>
              <a:t>v,u</a:t>
            </a:r>
            <a:r>
              <a:rPr lang="en-IN" sz="700" dirty="0"/>
              <a:t>) as well. The edges in such a graph are represented by arrows to show the direction of the edge.</a:t>
            </a:r>
          </a:p>
          <a:p>
            <a:pPr marL="0" indent="0">
              <a:buNone/>
            </a:pPr>
            <a:r>
              <a:rPr lang="en-IN" sz="800" b="1" dirty="0"/>
              <a:t>Graph Operations</a:t>
            </a:r>
          </a:p>
          <a:p>
            <a:r>
              <a:rPr lang="en-IN" sz="700" dirty="0"/>
              <a:t>Check if the element is present in the graph</a:t>
            </a:r>
          </a:p>
          <a:p>
            <a:r>
              <a:rPr lang="en-IN" sz="700" dirty="0"/>
              <a:t>Graph Traversal</a:t>
            </a:r>
          </a:p>
          <a:p>
            <a:r>
              <a:rPr lang="en-IN" sz="700" dirty="0"/>
              <a:t>Add elements (vertex, edges) to graph</a:t>
            </a:r>
          </a:p>
          <a:p>
            <a:r>
              <a:rPr lang="en-IN" sz="700" dirty="0"/>
              <a:t>Finding the path from one vertex to another.</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watch&#10;&#10;Description automatically generated">
            <a:extLst>
              <a:ext uri="{FF2B5EF4-FFF2-40B4-BE49-F238E27FC236}">
                <a16:creationId xmlns:a16="http://schemas.microsoft.com/office/drawing/2014/main" id="{96BE2755-502D-546D-8C60-3E05605B5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898525"/>
            <a:ext cx="5628018" cy="2828079"/>
          </a:xfrm>
          <a:prstGeom prst="rect">
            <a:avLst/>
          </a:prstGeom>
        </p:spPr>
      </p:pic>
    </p:spTree>
    <p:extLst>
      <p:ext uri="{BB962C8B-B14F-4D97-AF65-F5344CB8AC3E}">
        <p14:creationId xmlns:p14="http://schemas.microsoft.com/office/powerpoint/2010/main" val="411114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24" name="Rectangle 23">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4">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2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39C2138-C83E-105D-7C19-37DECE5FD2A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290457" y="234708"/>
            <a:ext cx="9689869" cy="6156948"/>
          </a:xfrm>
          <a:prstGeom prst="rect">
            <a:avLst/>
          </a:prstGeom>
        </p:spPr>
      </p:pic>
    </p:spTree>
    <p:extLst>
      <p:ext uri="{BB962C8B-B14F-4D97-AF65-F5344CB8AC3E}">
        <p14:creationId xmlns:p14="http://schemas.microsoft.com/office/powerpoint/2010/main" val="424563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E5DCF-2FA0-B011-4ABE-578AB1258D0F}"/>
              </a:ext>
            </a:extLst>
          </p:cNvPr>
          <p:cNvSpPr>
            <a:spLocks noGrp="1"/>
          </p:cNvSpPr>
          <p:nvPr>
            <p:ph type="title"/>
          </p:nvPr>
        </p:nvSpPr>
        <p:spPr>
          <a:xfrm>
            <a:off x="5297762" y="329184"/>
            <a:ext cx="6251110" cy="1783080"/>
          </a:xfrm>
        </p:spPr>
        <p:txBody>
          <a:bodyPr anchor="b">
            <a:normAutofit/>
          </a:bodyPr>
          <a:lstStyle/>
          <a:p>
            <a:r>
              <a:rPr lang="en-IN" sz="5400"/>
              <a:t>Topics</a:t>
            </a:r>
          </a:p>
        </p:txBody>
      </p:sp>
      <p:pic>
        <p:nvPicPr>
          <p:cNvPr id="39" name="Picture 4" descr="Small tree">
            <a:extLst>
              <a:ext uri="{FF2B5EF4-FFF2-40B4-BE49-F238E27FC236}">
                <a16:creationId xmlns:a16="http://schemas.microsoft.com/office/drawing/2014/main" id="{616E444E-4470-F034-2504-03F3FB50C655}"/>
              </a:ext>
            </a:extLst>
          </p:cNvPr>
          <p:cNvPicPr>
            <a:picLocks noChangeAspect="1"/>
          </p:cNvPicPr>
          <p:nvPr/>
        </p:nvPicPr>
        <p:blipFill rotWithShape="1">
          <a:blip r:embed="rId2"/>
          <a:srcRect l="17998" r="3667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a16="http://schemas.microsoft.com/office/drawing/2014/main" id="{F320C157-54E7-2D64-2D37-DC4BBF0C0A48}"/>
              </a:ext>
            </a:extLst>
          </p:cNvPr>
          <p:cNvSpPr>
            <a:spLocks noGrp="1"/>
          </p:cNvSpPr>
          <p:nvPr>
            <p:ph idx="1"/>
          </p:nvPr>
        </p:nvSpPr>
        <p:spPr>
          <a:xfrm>
            <a:off x="5297762" y="2706624"/>
            <a:ext cx="6251110" cy="3483864"/>
          </a:xfrm>
        </p:spPr>
        <p:txBody>
          <a:bodyPr>
            <a:normAutofit/>
          </a:bodyPr>
          <a:lstStyle/>
          <a:p>
            <a:r>
              <a:rPr lang="en-IN" sz="1400" dirty="0"/>
              <a:t>Arrays</a:t>
            </a:r>
          </a:p>
          <a:p>
            <a:r>
              <a:rPr lang="en-IN" sz="1400" dirty="0"/>
              <a:t>Searching</a:t>
            </a:r>
          </a:p>
          <a:p>
            <a:r>
              <a:rPr lang="en-IN" sz="1400" dirty="0"/>
              <a:t>Sorting</a:t>
            </a:r>
          </a:p>
          <a:p>
            <a:r>
              <a:rPr lang="en-IN" sz="1400" dirty="0"/>
              <a:t>Linked List</a:t>
            </a:r>
          </a:p>
          <a:p>
            <a:r>
              <a:rPr lang="en-IN" sz="1400" dirty="0"/>
              <a:t>Stack</a:t>
            </a:r>
          </a:p>
          <a:p>
            <a:r>
              <a:rPr lang="en-IN" sz="1400" dirty="0"/>
              <a:t>Queue</a:t>
            </a:r>
          </a:p>
          <a:p>
            <a:r>
              <a:rPr lang="en-IN" sz="1400" dirty="0"/>
              <a:t>Tree</a:t>
            </a:r>
          </a:p>
          <a:p>
            <a:r>
              <a:rPr lang="en-IN" sz="1400" dirty="0"/>
              <a:t>Binary Search Tree</a:t>
            </a:r>
          </a:p>
          <a:p>
            <a:r>
              <a:rPr lang="en-IN" sz="1400" dirty="0"/>
              <a:t>Heap</a:t>
            </a:r>
          </a:p>
          <a:p>
            <a:r>
              <a:rPr lang="en-IN" sz="1400" dirty="0"/>
              <a:t>Graph</a:t>
            </a:r>
          </a:p>
        </p:txBody>
      </p:sp>
    </p:spTree>
    <p:extLst>
      <p:ext uri="{BB962C8B-B14F-4D97-AF65-F5344CB8AC3E}">
        <p14:creationId xmlns:p14="http://schemas.microsoft.com/office/powerpoint/2010/main" val="375996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0D183-3925-48DD-6D9D-E8CA28D89C2C}"/>
              </a:ext>
            </a:extLst>
          </p:cNvPr>
          <p:cNvSpPr>
            <a:spLocks noGrp="1"/>
          </p:cNvSpPr>
          <p:nvPr>
            <p:ph type="title"/>
          </p:nvPr>
        </p:nvSpPr>
        <p:spPr>
          <a:xfrm>
            <a:off x="1045028" y="1336329"/>
            <a:ext cx="3892732" cy="4382588"/>
          </a:xfrm>
        </p:spPr>
        <p:txBody>
          <a:bodyPr anchor="ctr">
            <a:normAutofit/>
          </a:bodyPr>
          <a:lstStyle/>
          <a:p>
            <a:r>
              <a:rPr lang="en-IN" sz="5400" b="1" i="0">
                <a:effectLst/>
                <a:latin typeface="Athelas"/>
              </a:rPr>
              <a:t>Data Structures and Algorithms</a:t>
            </a:r>
            <a:br>
              <a:rPr lang="en-IN" sz="5400" b="1" i="0">
                <a:effectLst/>
                <a:latin typeface="Athelas"/>
              </a:rPr>
            </a:br>
            <a:endParaRPr lang="en-IN" sz="5400"/>
          </a:p>
        </p:txBody>
      </p:sp>
      <p:grpSp>
        <p:nvGrpSpPr>
          <p:cNvPr id="37"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38"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30AA0024-509F-8472-E03E-CD9F14078033}"/>
              </a:ext>
            </a:extLst>
          </p:cNvPr>
          <p:cNvSpPr>
            <a:spLocks noGrp="1"/>
          </p:cNvSpPr>
          <p:nvPr>
            <p:ph idx="1"/>
          </p:nvPr>
        </p:nvSpPr>
        <p:spPr>
          <a:xfrm>
            <a:off x="6096001" y="1336329"/>
            <a:ext cx="5260848" cy="4382588"/>
          </a:xfrm>
        </p:spPr>
        <p:txBody>
          <a:bodyPr anchor="ctr">
            <a:normAutofit/>
          </a:bodyPr>
          <a:lstStyle/>
          <a:p>
            <a:pPr marL="0" indent="0">
              <a:buNone/>
            </a:pPr>
            <a:r>
              <a:rPr lang="en-US" sz="2000" b="0" i="0">
                <a:effectLst/>
                <a:latin typeface="Roboto" panose="02000000000000000000" pitchFamily="2" charset="0"/>
              </a:rPr>
              <a:t>A data structure is a method of organizing data in a virtual system. Think of sequences of numbers, or tables of data: these are both well-defined data structures. </a:t>
            </a:r>
          </a:p>
          <a:p>
            <a:pPr marL="0" indent="0">
              <a:buNone/>
            </a:pPr>
            <a:r>
              <a:rPr lang="en-US" sz="2000" b="0" i="0">
                <a:effectLst/>
                <a:latin typeface="Roboto" panose="02000000000000000000" pitchFamily="2" charset="0"/>
              </a:rPr>
              <a:t>An algorithm is a sequence of steps executed by a computer that takes an input and transforms it into a target output.</a:t>
            </a:r>
            <a:endParaRPr lang="en-IN" sz="2000"/>
          </a:p>
        </p:txBody>
      </p:sp>
    </p:spTree>
    <p:extLst>
      <p:ext uri="{BB962C8B-B14F-4D97-AF65-F5344CB8AC3E}">
        <p14:creationId xmlns:p14="http://schemas.microsoft.com/office/powerpoint/2010/main" val="28720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FC069-7837-1152-39D8-DE2E56583E8C}"/>
              </a:ext>
            </a:extLst>
          </p:cNvPr>
          <p:cNvSpPr>
            <a:spLocks noGrp="1"/>
          </p:cNvSpPr>
          <p:nvPr>
            <p:ph type="title"/>
          </p:nvPr>
        </p:nvSpPr>
        <p:spPr>
          <a:xfrm>
            <a:off x="1043631" y="873940"/>
            <a:ext cx="5052369" cy="1035781"/>
          </a:xfrm>
        </p:spPr>
        <p:txBody>
          <a:bodyPr anchor="ctr">
            <a:normAutofit/>
          </a:bodyPr>
          <a:lstStyle/>
          <a:p>
            <a:r>
              <a:rPr lang="en-IN" sz="3600"/>
              <a:t>Array</a:t>
            </a:r>
          </a:p>
        </p:txBody>
      </p:sp>
      <p:sp>
        <p:nvSpPr>
          <p:cNvPr id="3" name="Content Placeholder 2">
            <a:extLst>
              <a:ext uri="{FF2B5EF4-FFF2-40B4-BE49-F238E27FC236}">
                <a16:creationId xmlns:a16="http://schemas.microsoft.com/office/drawing/2014/main" id="{7729C3BA-DC1D-9FB5-0002-C4347CE95883}"/>
              </a:ext>
            </a:extLst>
          </p:cNvPr>
          <p:cNvSpPr>
            <a:spLocks noGrp="1"/>
          </p:cNvSpPr>
          <p:nvPr>
            <p:ph idx="1"/>
          </p:nvPr>
        </p:nvSpPr>
        <p:spPr>
          <a:xfrm>
            <a:off x="1045029" y="2524721"/>
            <a:ext cx="4991629" cy="3677123"/>
          </a:xfrm>
        </p:spPr>
        <p:txBody>
          <a:bodyPr anchor="ctr">
            <a:normAutofit/>
          </a:bodyPr>
          <a:lstStyle/>
          <a:p>
            <a:pPr marL="0" indent="0">
              <a:buNone/>
            </a:pPr>
            <a:r>
              <a:rPr lang="en-IN" sz="1800"/>
              <a:t>An array is a collection of items of same data type stored at contiguous memory locations.</a:t>
            </a:r>
          </a:p>
          <a:p>
            <a:pPr marL="0" indent="0">
              <a:buNone/>
            </a:pPr>
            <a:endParaRPr lang="en-IN" sz="180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low confidence">
            <a:extLst>
              <a:ext uri="{FF2B5EF4-FFF2-40B4-BE49-F238E27FC236}">
                <a16:creationId xmlns:a16="http://schemas.microsoft.com/office/drawing/2014/main" id="{65BEE720-6423-C192-A9D3-3A127FAA9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93" y="2499312"/>
            <a:ext cx="4223252" cy="1919659"/>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66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8">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F4711-3E1F-96BA-99DA-DF214920300C}"/>
              </a:ext>
            </a:extLst>
          </p:cNvPr>
          <p:cNvSpPr>
            <a:spLocks noGrp="1"/>
          </p:cNvSpPr>
          <p:nvPr>
            <p:ph type="title"/>
          </p:nvPr>
        </p:nvSpPr>
        <p:spPr>
          <a:xfrm>
            <a:off x="589560" y="856180"/>
            <a:ext cx="5279408" cy="1128068"/>
          </a:xfrm>
        </p:spPr>
        <p:txBody>
          <a:bodyPr anchor="ctr">
            <a:normAutofit/>
          </a:bodyPr>
          <a:lstStyle/>
          <a:p>
            <a:r>
              <a:rPr lang="en-IN" sz="4000" dirty="0"/>
              <a:t>Searching</a:t>
            </a:r>
          </a:p>
        </p:txBody>
      </p:sp>
      <p:grpSp>
        <p:nvGrpSpPr>
          <p:cNvPr id="42"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3"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E212C4-936C-F3E2-9EDB-9692106D484E}"/>
              </a:ext>
            </a:extLst>
          </p:cNvPr>
          <p:cNvSpPr>
            <a:spLocks noGrp="1"/>
          </p:cNvSpPr>
          <p:nvPr>
            <p:ph idx="1"/>
          </p:nvPr>
        </p:nvSpPr>
        <p:spPr>
          <a:xfrm>
            <a:off x="590719" y="2330505"/>
            <a:ext cx="5278066" cy="3979585"/>
          </a:xfrm>
        </p:spPr>
        <p:txBody>
          <a:bodyPr anchor="ctr">
            <a:normAutofit/>
          </a:bodyPr>
          <a:lstStyle/>
          <a:p>
            <a:pPr marL="0" indent="0">
              <a:buNone/>
            </a:pPr>
            <a:r>
              <a:rPr lang="en-US" sz="2000" b="0" i="0">
                <a:effectLst/>
                <a:latin typeface="Cairo"/>
              </a:rPr>
              <a:t>Searching an array means to find a particular element in the array. The search can be used to return the position of the element or check if it exists in the array.</a:t>
            </a:r>
          </a:p>
          <a:p>
            <a:pPr marL="0" indent="0">
              <a:buNone/>
            </a:pPr>
            <a:r>
              <a:rPr lang="en-US" sz="2000">
                <a:latin typeface="Cairo"/>
              </a:rPr>
              <a:t>Linear Search</a:t>
            </a:r>
          </a:p>
          <a:p>
            <a:pPr marL="0" indent="0">
              <a:buNone/>
            </a:pPr>
            <a:r>
              <a:rPr lang="en-US" sz="1400" b="0" i="0">
                <a:solidFill>
                  <a:srgbClr val="51585F"/>
                </a:solidFill>
                <a:effectLst/>
                <a:latin typeface="Cairo"/>
              </a:rPr>
              <a:t>This search starts from one end of the array and keeps iterating until the element is found, or there are no more elements left</a:t>
            </a:r>
            <a:endParaRPr lang="en-US" sz="2000">
              <a:latin typeface="Cairo"/>
            </a:endParaRPr>
          </a:p>
          <a:p>
            <a:pPr marL="0" indent="0">
              <a:buNone/>
            </a:pPr>
            <a:r>
              <a:rPr lang="en-IN" sz="2000"/>
              <a:t>Binary Search</a:t>
            </a:r>
          </a:p>
          <a:p>
            <a:pPr marL="0" indent="0">
              <a:buNone/>
            </a:pPr>
            <a:r>
              <a:rPr lang="en-US" sz="1400" b="0" i="0">
                <a:solidFill>
                  <a:srgbClr val="51585F"/>
                </a:solidFill>
                <a:effectLst/>
                <a:latin typeface="Cairo"/>
              </a:rPr>
              <a:t>The principle of binary search is how we find a page in book. We open the book at a random page in the middle and based on that page we narrow our search to the left or right of the book. Indeed, this only is possible if the page numbers are in order.</a:t>
            </a:r>
            <a:endParaRPr lang="en-IN" sz="2000" dirty="0"/>
          </a:p>
        </p:txBody>
      </p:sp>
      <p:sp>
        <p:nvSpPr>
          <p:cNvPr id="46"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histogram&#10;&#10;Description automatically generated">
            <a:extLst>
              <a:ext uri="{FF2B5EF4-FFF2-40B4-BE49-F238E27FC236}">
                <a16:creationId xmlns:a16="http://schemas.microsoft.com/office/drawing/2014/main" id="{179BA5E7-5869-E839-FF75-BB6B319E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38738"/>
            <a:ext cx="4397433" cy="1605063"/>
          </a:xfrm>
          <a:prstGeom prst="rect">
            <a:avLst/>
          </a:prstGeom>
        </p:spPr>
      </p:pic>
      <p:sp>
        <p:nvSpPr>
          <p:cNvPr id="41" name="Rectangle 4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inray Search&#10;">
            <a:extLst>
              <a:ext uri="{FF2B5EF4-FFF2-40B4-BE49-F238E27FC236}">
                <a16:creationId xmlns:a16="http://schemas.microsoft.com/office/drawing/2014/main" id="{DC2C30A3-E42F-2EFF-C37C-549907B55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42007"/>
            <a:ext cx="4395569" cy="2450529"/>
          </a:xfrm>
          <a:prstGeom prst="rect">
            <a:avLst/>
          </a:prstGeom>
        </p:spPr>
      </p:pic>
    </p:spTree>
    <p:extLst>
      <p:ext uri="{BB962C8B-B14F-4D97-AF65-F5344CB8AC3E}">
        <p14:creationId xmlns:p14="http://schemas.microsoft.com/office/powerpoint/2010/main" val="1332941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C55A-80A8-917A-2754-2430C164439B}"/>
              </a:ext>
            </a:extLst>
          </p:cNvPr>
          <p:cNvSpPr>
            <a:spLocks noGrp="1"/>
          </p:cNvSpPr>
          <p:nvPr>
            <p:ph type="title"/>
          </p:nvPr>
        </p:nvSpPr>
        <p:spPr>
          <a:xfrm>
            <a:off x="804672" y="723578"/>
            <a:ext cx="3387106" cy="1645501"/>
          </a:xfrm>
        </p:spPr>
        <p:txBody>
          <a:bodyPr>
            <a:normAutofit/>
          </a:bodyPr>
          <a:lstStyle/>
          <a:p>
            <a:r>
              <a:rPr lang="en-IN"/>
              <a:t>Sorting</a:t>
            </a:r>
            <a:endParaRPr lang="en-IN" dirty="0"/>
          </a:p>
        </p:txBody>
      </p:sp>
      <p:sp>
        <p:nvSpPr>
          <p:cNvPr id="3" name="Content Placeholder 2">
            <a:extLst>
              <a:ext uri="{FF2B5EF4-FFF2-40B4-BE49-F238E27FC236}">
                <a16:creationId xmlns:a16="http://schemas.microsoft.com/office/drawing/2014/main" id="{10C620C8-0528-A3F1-88EC-4CD4214507FD}"/>
              </a:ext>
            </a:extLst>
          </p:cNvPr>
          <p:cNvSpPr>
            <a:spLocks noGrp="1"/>
          </p:cNvSpPr>
          <p:nvPr>
            <p:ph idx="1"/>
          </p:nvPr>
        </p:nvSpPr>
        <p:spPr>
          <a:xfrm>
            <a:off x="804672" y="2548467"/>
            <a:ext cx="3387105" cy="3628495"/>
          </a:xfrm>
        </p:spPr>
        <p:txBody>
          <a:bodyPr>
            <a:normAutofit/>
          </a:bodyPr>
          <a:lstStyle/>
          <a:p>
            <a:pPr marL="0" indent="0">
              <a:buNone/>
            </a:pPr>
            <a:r>
              <a:rPr lang="en-US" sz="1500" b="0" i="0">
                <a:effectLst/>
                <a:latin typeface="Cairo"/>
              </a:rPr>
              <a:t>Sorting an array means to arrange the elements in the array in a certain order. Various algorithms have been designed that sort the array using different methods</a:t>
            </a:r>
          </a:p>
          <a:p>
            <a:pPr marL="0" indent="0">
              <a:buNone/>
            </a:pPr>
            <a:r>
              <a:rPr lang="en-IN" sz="1500" b="0" i="0">
                <a:effectLst/>
                <a:latin typeface="Cairo"/>
              </a:rPr>
              <a:t>Bubble Sort</a:t>
            </a:r>
          </a:p>
          <a:p>
            <a:pPr marL="0" indent="0">
              <a:buNone/>
            </a:pPr>
            <a:endParaRPr lang="en-IN" sz="1500"/>
          </a:p>
          <a:p>
            <a:pPr marL="0" indent="0">
              <a:buNone/>
            </a:pPr>
            <a:r>
              <a:rPr lang="en-IN" sz="1500" b="0" i="0">
                <a:effectLst/>
                <a:latin typeface="Cairo"/>
              </a:rPr>
              <a:t>Insertion Sort</a:t>
            </a:r>
          </a:p>
          <a:p>
            <a:pPr marL="0" indent="0">
              <a:buNone/>
            </a:pPr>
            <a:endParaRPr lang="en-IN" sz="1500"/>
          </a:p>
          <a:p>
            <a:pPr marL="0" indent="0">
              <a:buNone/>
            </a:pPr>
            <a:r>
              <a:rPr lang="en-IN" sz="1500" b="0" i="0">
                <a:effectLst/>
                <a:latin typeface="Cairo"/>
              </a:rPr>
              <a:t>Selection Sort</a:t>
            </a:r>
          </a:p>
          <a:p>
            <a:pPr marL="0" indent="0">
              <a:buNone/>
            </a:pPr>
            <a:endParaRPr lang="en-IN" sz="1500"/>
          </a:p>
          <a:p>
            <a:pPr marL="0" indent="0">
              <a:buNone/>
            </a:pPr>
            <a:r>
              <a:rPr lang="en-IN" sz="1500" b="0" i="0">
                <a:effectLst/>
                <a:latin typeface="Cairo"/>
              </a:rPr>
              <a:t>Quick Sort</a:t>
            </a:r>
          </a:p>
          <a:p>
            <a:pPr marL="0" indent="0">
              <a:buNone/>
            </a:pPr>
            <a:endParaRPr lang="en-IN" sz="1500"/>
          </a:p>
        </p:txBody>
      </p:sp>
      <p:sp>
        <p:nvSpPr>
          <p:cNvPr id="39" name="Rectangle 29">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ectangle 31">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descr="Scatter chart&#10;&#10;Description automatically generated">
            <a:extLst>
              <a:ext uri="{FF2B5EF4-FFF2-40B4-BE49-F238E27FC236}">
                <a16:creationId xmlns:a16="http://schemas.microsoft.com/office/drawing/2014/main" id="{C0372727-C6B7-72C0-2B58-E63C5779F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463" y="894718"/>
            <a:ext cx="3775899" cy="2520412"/>
          </a:xfrm>
          <a:prstGeom prst="rect">
            <a:avLst/>
          </a:prstGeom>
        </p:spPr>
      </p:pic>
      <p:sp>
        <p:nvSpPr>
          <p:cNvPr id="41" name="Rectangle 33">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descr="Graphical user interface, application&#10;&#10;Description automatically generated">
            <a:extLst>
              <a:ext uri="{FF2B5EF4-FFF2-40B4-BE49-F238E27FC236}">
                <a16:creationId xmlns:a16="http://schemas.microsoft.com/office/drawing/2014/main" id="{235B11E2-DC89-04DD-CA6D-3224D66DF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0045" y="474133"/>
            <a:ext cx="2357690" cy="2717800"/>
          </a:xfrm>
          <a:prstGeom prst="rect">
            <a:avLst/>
          </a:prstGeom>
        </p:spPr>
      </p:pic>
      <p:sp>
        <p:nvSpPr>
          <p:cNvPr id="42" name="Rectangle 35">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Diagram&#10;&#10;Description automatically generated">
            <a:extLst>
              <a:ext uri="{FF2B5EF4-FFF2-40B4-BE49-F238E27FC236}">
                <a16:creationId xmlns:a16="http://schemas.microsoft.com/office/drawing/2014/main" id="{09E7B00E-0BCC-48B2-904D-151267AF1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8100" y="4318312"/>
            <a:ext cx="3358624" cy="2065554"/>
          </a:xfrm>
          <a:prstGeom prst="rect">
            <a:avLst/>
          </a:prstGeom>
        </p:spPr>
      </p:pic>
      <p:sp>
        <p:nvSpPr>
          <p:cNvPr id="38" name="Rectangle 37">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24" descr="A screenshot of a computer screen&#10;&#10;Description automatically generated with medium confidence">
            <a:extLst>
              <a:ext uri="{FF2B5EF4-FFF2-40B4-BE49-F238E27FC236}">
                <a16:creationId xmlns:a16="http://schemas.microsoft.com/office/drawing/2014/main" id="{7D3A847D-09A5-CF9A-A7E2-6857ACD26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9639" y="4156187"/>
            <a:ext cx="2438503" cy="1741787"/>
          </a:xfrm>
          <a:prstGeom prst="rect">
            <a:avLst/>
          </a:prstGeom>
        </p:spPr>
      </p:pic>
    </p:spTree>
    <p:extLst>
      <p:ext uri="{BB962C8B-B14F-4D97-AF65-F5344CB8AC3E}">
        <p14:creationId xmlns:p14="http://schemas.microsoft.com/office/powerpoint/2010/main" val="18270137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9">
            <a:extLst>
              <a:ext uri="{FF2B5EF4-FFF2-40B4-BE49-F238E27FC236}">
                <a16:creationId xmlns:a16="http://schemas.microsoft.com/office/drawing/2014/main" id="{3203E4BD-30E1-42F5-9949-FF7CA56A9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D4F56-D1A9-5F05-3E6D-DE175A7B7901}"/>
              </a:ext>
            </a:extLst>
          </p:cNvPr>
          <p:cNvSpPr>
            <a:spLocks noGrp="1"/>
          </p:cNvSpPr>
          <p:nvPr>
            <p:ph type="title"/>
          </p:nvPr>
        </p:nvSpPr>
        <p:spPr>
          <a:xfrm>
            <a:off x="4485683" y="349664"/>
            <a:ext cx="7124671" cy="1638377"/>
          </a:xfrm>
        </p:spPr>
        <p:txBody>
          <a:bodyPr anchor="b">
            <a:normAutofit/>
          </a:bodyPr>
          <a:lstStyle/>
          <a:p>
            <a:r>
              <a:rPr lang="en-IN" sz="4800"/>
              <a:t>Linked List</a:t>
            </a:r>
          </a:p>
        </p:txBody>
      </p:sp>
      <p:sp>
        <p:nvSpPr>
          <p:cNvPr id="34" name="Rectangle 3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424614"/>
            <a:ext cx="3461419" cy="578346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device, gauge&#10;&#10;Description automatically generated">
            <a:extLst>
              <a:ext uri="{FF2B5EF4-FFF2-40B4-BE49-F238E27FC236}">
                <a16:creationId xmlns:a16="http://schemas.microsoft.com/office/drawing/2014/main" id="{BCB99A83-91C0-A2CA-C7FF-DBA976651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60" y="957126"/>
            <a:ext cx="3046866" cy="997849"/>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B7BE54C2-A648-96B5-923E-63A9060D6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60" y="2990932"/>
            <a:ext cx="3046866" cy="639841"/>
          </a:xfrm>
          <a:prstGeom prst="rect">
            <a:avLst/>
          </a:prstGeom>
        </p:spPr>
      </p:pic>
      <p:pic>
        <p:nvPicPr>
          <p:cNvPr id="9" name="Picture 8" descr="Table, timeline&#10;&#10;Description automatically generated">
            <a:extLst>
              <a:ext uri="{FF2B5EF4-FFF2-40B4-BE49-F238E27FC236}">
                <a16:creationId xmlns:a16="http://schemas.microsoft.com/office/drawing/2014/main" id="{9A33956E-9F96-B5BD-B04D-FB62D5217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61" y="4982843"/>
            <a:ext cx="3046866" cy="365623"/>
          </a:xfrm>
          <a:prstGeom prst="rect">
            <a:avLst/>
          </a:prstGeom>
        </p:spPr>
      </p:pic>
      <p:sp>
        <p:nvSpPr>
          <p:cNvPr id="3" name="Content Placeholder 2">
            <a:extLst>
              <a:ext uri="{FF2B5EF4-FFF2-40B4-BE49-F238E27FC236}">
                <a16:creationId xmlns:a16="http://schemas.microsoft.com/office/drawing/2014/main" id="{5FE16ED6-F740-95A0-DDAE-1C81863CB5B8}"/>
              </a:ext>
            </a:extLst>
          </p:cNvPr>
          <p:cNvSpPr>
            <a:spLocks noGrp="1"/>
          </p:cNvSpPr>
          <p:nvPr>
            <p:ph idx="1"/>
          </p:nvPr>
        </p:nvSpPr>
        <p:spPr>
          <a:xfrm>
            <a:off x="4488873" y="2620641"/>
            <a:ext cx="7115139" cy="3023702"/>
          </a:xfrm>
        </p:spPr>
        <p:txBody>
          <a:bodyPr anchor="ctr">
            <a:normAutofit/>
          </a:bodyPr>
          <a:lstStyle/>
          <a:p>
            <a:pPr marL="0" indent="0">
              <a:buNone/>
            </a:pPr>
            <a:r>
              <a:rPr lang="en-IN" sz="1600" dirty="0"/>
              <a:t>A linked list is a linear data structure, in which the elements are not stored at contiguous memory locations. The elements in linked list are linked using pointers.</a:t>
            </a:r>
          </a:p>
          <a:p>
            <a:pPr marL="0" indent="0">
              <a:buNone/>
            </a:pPr>
            <a:r>
              <a:rPr lang="en-IN" sz="2000" dirty="0"/>
              <a:t>Circular Linked List</a:t>
            </a:r>
          </a:p>
          <a:p>
            <a:pPr marL="0" indent="0">
              <a:buNone/>
            </a:pPr>
            <a:r>
              <a:rPr lang="en-IN" sz="1600" dirty="0"/>
              <a:t>The circular linked list is a linked list where all nodes are connected to form a circle. In a circular linked list, the first node and the last node are connected to each other which forms a circle. There is no NULL at the end</a:t>
            </a:r>
          </a:p>
          <a:p>
            <a:pPr marL="0" indent="0">
              <a:buNone/>
            </a:pPr>
            <a:r>
              <a:rPr lang="en-IN" sz="2000" dirty="0"/>
              <a:t>Doubly Linked List</a:t>
            </a:r>
          </a:p>
          <a:p>
            <a:pPr marL="0" indent="0">
              <a:buNone/>
            </a:pPr>
            <a:r>
              <a:rPr lang="en-IN" sz="1600" dirty="0"/>
              <a:t>A Doubly Linked List contains an extra pointer, typically called the previous pointer, together with the next pointer and data which are there in the singly linked list.</a:t>
            </a:r>
          </a:p>
        </p:txBody>
      </p:sp>
    </p:spTree>
    <p:extLst>
      <p:ext uri="{BB962C8B-B14F-4D97-AF65-F5344CB8AC3E}">
        <p14:creationId xmlns:p14="http://schemas.microsoft.com/office/powerpoint/2010/main" val="196916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6AF28-0F85-9DDB-9838-F6735FE54D72}"/>
              </a:ext>
            </a:extLst>
          </p:cNvPr>
          <p:cNvSpPr>
            <a:spLocks noGrp="1"/>
          </p:cNvSpPr>
          <p:nvPr>
            <p:ph type="title"/>
          </p:nvPr>
        </p:nvSpPr>
        <p:spPr>
          <a:xfrm>
            <a:off x="645064" y="525982"/>
            <a:ext cx="4282983" cy="1200361"/>
          </a:xfrm>
        </p:spPr>
        <p:txBody>
          <a:bodyPr anchor="b">
            <a:normAutofit/>
          </a:bodyPr>
          <a:lstStyle/>
          <a:p>
            <a:r>
              <a:rPr lang="en-IN" sz="3600"/>
              <a:t>Stack</a:t>
            </a:r>
          </a:p>
        </p:txBody>
      </p:sp>
      <p:sp>
        <p:nvSpPr>
          <p:cNvPr id="50"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D3C7B1-4732-4144-A394-8736980B68DE}"/>
              </a:ext>
            </a:extLst>
          </p:cNvPr>
          <p:cNvSpPr>
            <a:spLocks noGrp="1"/>
          </p:cNvSpPr>
          <p:nvPr>
            <p:ph idx="1"/>
          </p:nvPr>
        </p:nvSpPr>
        <p:spPr>
          <a:xfrm>
            <a:off x="645066" y="2031101"/>
            <a:ext cx="4282984" cy="3511943"/>
          </a:xfrm>
        </p:spPr>
        <p:txBody>
          <a:bodyPr anchor="ctr">
            <a:normAutofit/>
          </a:bodyPr>
          <a:lstStyle/>
          <a:p>
            <a:pPr marL="0" indent="0">
              <a:buNone/>
            </a:pPr>
            <a:r>
              <a:rPr lang="en-IN" sz="1600" dirty="0"/>
              <a:t>A stack is linear data structure that follows the principle of Last In First Out (LIFO). This means the last element inserted inside the stack is removed first.</a:t>
            </a:r>
          </a:p>
          <a:p>
            <a:pPr marL="0" indent="0">
              <a:buNone/>
            </a:pPr>
            <a:r>
              <a:rPr lang="en-IN" sz="1600" b="1" dirty="0"/>
              <a:t>Basic Operations of Stack</a:t>
            </a:r>
          </a:p>
          <a:p>
            <a:r>
              <a:rPr lang="en-IN" sz="1600" u="sng" dirty="0"/>
              <a:t>Push:</a:t>
            </a:r>
            <a:r>
              <a:rPr lang="en-IN" sz="1500" dirty="0"/>
              <a:t> Add an element to the top of a stack</a:t>
            </a:r>
          </a:p>
          <a:p>
            <a:r>
              <a:rPr lang="en-IN" sz="1600" u="sng" dirty="0"/>
              <a:t>Pop:</a:t>
            </a:r>
            <a:r>
              <a:rPr lang="en-IN" sz="1500" dirty="0"/>
              <a:t> Remove an element from the top of a stack </a:t>
            </a:r>
          </a:p>
          <a:p>
            <a:r>
              <a:rPr lang="en-IN" sz="1600" u="sng" dirty="0" err="1"/>
              <a:t>IsEmpty</a:t>
            </a:r>
            <a:r>
              <a:rPr lang="en-IN" sz="1600" u="sng" dirty="0"/>
              <a:t>:</a:t>
            </a:r>
            <a:r>
              <a:rPr lang="en-IN" sz="1600" dirty="0"/>
              <a:t> </a:t>
            </a:r>
            <a:r>
              <a:rPr lang="en-IN" sz="1500" dirty="0"/>
              <a:t>Check if the stack is empty</a:t>
            </a:r>
          </a:p>
          <a:p>
            <a:r>
              <a:rPr lang="en-IN" sz="1600" u="sng" dirty="0" err="1"/>
              <a:t>IsFull</a:t>
            </a:r>
            <a:r>
              <a:rPr lang="en-IN" sz="1600" u="sng" dirty="0"/>
              <a:t>:</a:t>
            </a:r>
            <a:r>
              <a:rPr lang="en-IN" sz="1500" dirty="0"/>
              <a:t> Check if the stack is full</a:t>
            </a:r>
          </a:p>
          <a:p>
            <a:r>
              <a:rPr lang="en-IN" sz="1600" u="sng" dirty="0"/>
              <a:t>Peek:</a:t>
            </a:r>
            <a:r>
              <a:rPr lang="en-IN" sz="1500" dirty="0"/>
              <a:t> Get the value of the top element without removing it.</a:t>
            </a:r>
          </a:p>
        </p:txBody>
      </p:sp>
      <p:sp>
        <p:nvSpPr>
          <p:cNvPr id="51"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10;&#10;Description automatically generated">
            <a:extLst>
              <a:ext uri="{FF2B5EF4-FFF2-40B4-BE49-F238E27FC236}">
                <a16:creationId xmlns:a16="http://schemas.microsoft.com/office/drawing/2014/main" id="{16C6B1D7-9D73-8F2D-9828-85C39EFAA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891490"/>
            <a:ext cx="5628018" cy="2842149"/>
          </a:xfrm>
          <a:prstGeom prst="rect">
            <a:avLst/>
          </a:prstGeom>
        </p:spPr>
      </p:pic>
    </p:spTree>
    <p:extLst>
      <p:ext uri="{BB962C8B-B14F-4D97-AF65-F5344CB8AC3E}">
        <p14:creationId xmlns:p14="http://schemas.microsoft.com/office/powerpoint/2010/main" val="1849797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1253</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Athelas</vt:lpstr>
      <vt:lpstr>Cairo</vt:lpstr>
      <vt:lpstr>Calibri</vt:lpstr>
      <vt:lpstr>Calibri Light</vt:lpstr>
      <vt:lpstr>Roboto</vt:lpstr>
      <vt:lpstr>Office Theme</vt:lpstr>
      <vt:lpstr>PowerPoint Presentation</vt:lpstr>
      <vt:lpstr>PowerPoint Presentation</vt:lpstr>
      <vt:lpstr>Topics</vt:lpstr>
      <vt:lpstr>Data Structures and Algorithms </vt:lpstr>
      <vt:lpstr>Array</vt:lpstr>
      <vt:lpstr>Searching</vt:lpstr>
      <vt:lpstr>Sorting</vt:lpstr>
      <vt:lpstr>Linked List</vt:lpstr>
      <vt:lpstr>Stack</vt:lpstr>
      <vt:lpstr>Queue</vt:lpstr>
      <vt:lpstr>Tree</vt:lpstr>
      <vt:lpstr>Binary Search Tree</vt:lpstr>
      <vt:lpstr>Heap</vt:lpstr>
      <vt:lpstr>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Prabhanshu Vikram</dc:creator>
  <cp:lastModifiedBy>Tanmay Anand</cp:lastModifiedBy>
  <cp:revision>12</cp:revision>
  <dcterms:created xsi:type="dcterms:W3CDTF">2022-10-28T13:07:58Z</dcterms:created>
  <dcterms:modified xsi:type="dcterms:W3CDTF">2023-09-10T02:30:02Z</dcterms:modified>
</cp:coreProperties>
</file>