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VX\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(1).csv]Sheet2!PivotTable2</c:name>
    <c:fmtId val="2"/>
  </c:pivotSource>
  <c:chart>
    <c:title>
      <c:tx>
        <c:rich>
          <a:bodyPr/>
          <a:lstStyle/>
          <a:p>
            <a:pPr>
              <a:defRPr/>
            </a:pPr>
            <a:r>
              <a:rPr lang="en-US" dirty="0" smtClean="0"/>
              <a:t>EMPLOYEE</a:t>
            </a:r>
            <a:r>
              <a:rPr lang="en-US" baseline="0" dirty="0" smtClean="0"/>
              <a:t> PERFORMAMCE ANALYSIS</a:t>
            </a:r>
            <a:endParaRPr lang="en-US" dirty="0"/>
          </a:p>
        </c:rich>
      </c:tx>
      <c:layout/>
    </c:title>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s>
    <c:plotArea>
      <c:layout/>
      <c:lineChart>
        <c:grouping val="percentStacked"/>
        <c:ser>
          <c:idx val="0"/>
          <c:order val="0"/>
          <c:tx>
            <c:strRef>
              <c:f>Sheet2!$B$3:$B$4</c:f>
              <c:strCache>
                <c:ptCount val="1"/>
                <c:pt idx="0">
                  <c:v>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5</c:v>
                </c:pt>
                <c:pt idx="1">
                  <c:v>3</c:v>
                </c:pt>
                <c:pt idx="2">
                  <c:v>3</c:v>
                </c:pt>
                <c:pt idx="3">
                  <c:v>2</c:v>
                </c:pt>
                <c:pt idx="4">
                  <c:v>1</c:v>
                </c:pt>
                <c:pt idx="5">
                  <c:v>2</c:v>
                </c:pt>
                <c:pt idx="6">
                  <c:v>2</c:v>
                </c:pt>
                <c:pt idx="7">
                  <c:v>2</c:v>
                </c:pt>
                <c:pt idx="8">
                  <c:v>4</c:v>
                </c:pt>
                <c:pt idx="9">
                  <c:v>5</c:v>
                </c:pt>
              </c:numCache>
            </c:numRef>
          </c:val>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8</c:v>
                </c:pt>
                <c:pt idx="2">
                  <c:v>3</c:v>
                </c:pt>
                <c:pt idx="3">
                  <c:v>4</c:v>
                </c:pt>
                <c:pt idx="4">
                  <c:v>4</c:v>
                </c:pt>
                <c:pt idx="5">
                  <c:v>3</c:v>
                </c:pt>
                <c:pt idx="6">
                  <c:v>4</c:v>
                </c:pt>
                <c:pt idx="7">
                  <c:v>3</c:v>
                </c:pt>
                <c:pt idx="8">
                  <c:v>7</c:v>
                </c:pt>
                <c:pt idx="9">
                  <c:v>3</c:v>
                </c:pt>
              </c:numCache>
            </c:numRef>
          </c:val>
        </c:ser>
        <c:ser>
          <c:idx val="2"/>
          <c:order val="2"/>
          <c:tx>
            <c:strRef>
              <c:f>Sheet2!$D$3:$D$4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140</c:v>
                </c:pt>
                <c:pt idx="1">
                  <c:v>124</c:v>
                </c:pt>
                <c:pt idx="2">
                  <c:v>135</c:v>
                </c:pt>
                <c:pt idx="3">
                  <c:v>141</c:v>
                </c:pt>
                <c:pt idx="4">
                  <c:v>140</c:v>
                </c:pt>
                <c:pt idx="5">
                  <c:v>130</c:v>
                </c:pt>
                <c:pt idx="6">
                  <c:v>140</c:v>
                </c:pt>
                <c:pt idx="7">
                  <c:v>148</c:v>
                </c:pt>
                <c:pt idx="8">
                  <c:v>131</c:v>
                </c:pt>
                <c:pt idx="9">
                  <c:v>141</c:v>
                </c:pt>
              </c:numCache>
            </c:numRef>
          </c:val>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2">
                  <c:v>1</c:v>
                </c:pt>
                <c:pt idx="5">
                  <c:v>1</c:v>
                </c:pt>
                <c:pt idx="6">
                  <c:v>1</c:v>
                </c:pt>
                <c:pt idx="9">
                  <c:v>1</c:v>
                </c:pt>
              </c:numCache>
            </c:numRef>
          </c:val>
        </c:ser>
        <c:ser>
          <c:idx val="4"/>
          <c:order val="4"/>
          <c:tx>
            <c:strRef>
              <c:f>Sheet2!$F$3:$F$4</c:f>
              <c:strCache>
                <c:ptCount val="1"/>
                <c:pt idx="0">
                  <c:v>(blank)</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156</c:v>
                </c:pt>
                <c:pt idx="1">
                  <c:v>165</c:v>
                </c:pt>
                <c:pt idx="2">
                  <c:v>160</c:v>
                </c:pt>
                <c:pt idx="3">
                  <c:v>149</c:v>
                </c:pt>
                <c:pt idx="4">
                  <c:v>159</c:v>
                </c:pt>
                <c:pt idx="5">
                  <c:v>165</c:v>
                </c:pt>
                <c:pt idx="6">
                  <c:v>152</c:v>
                </c:pt>
                <c:pt idx="7">
                  <c:v>151</c:v>
                </c:pt>
                <c:pt idx="8">
                  <c:v>155</c:v>
                </c:pt>
                <c:pt idx="9">
                  <c:v>144</c:v>
                </c:pt>
              </c:numCache>
            </c:numRef>
          </c:val>
        </c:ser>
        <c:dLbls/>
        <c:marker val="1"/>
        <c:axId val="100885248"/>
        <c:axId val="100886784"/>
      </c:lineChart>
      <c:catAx>
        <c:axId val="100885248"/>
        <c:scaling>
          <c:orientation val="minMax"/>
        </c:scaling>
        <c:axPos val="b"/>
        <c:majorTickMark val="none"/>
        <c:tickLblPos val="nextTo"/>
        <c:crossAx val="100886784"/>
        <c:crosses val="autoZero"/>
        <c:auto val="1"/>
        <c:lblAlgn val="ctr"/>
        <c:lblOffset val="100"/>
      </c:catAx>
      <c:valAx>
        <c:axId val="100886784"/>
        <c:scaling>
          <c:orientation val="minMax"/>
        </c:scaling>
        <c:axPos val="l"/>
        <c:majorGridlines/>
        <c:numFmt formatCode="0%" sourceLinked="1"/>
        <c:majorTickMark val="none"/>
        <c:tickLblPos val="nextTo"/>
        <c:spPr>
          <a:ln w="9525">
            <a:noFill/>
          </a:ln>
        </c:spPr>
        <c:crossAx val="100885248"/>
        <c:crosses val="autoZero"/>
        <c:crossBetween val="between"/>
      </c:valAx>
    </c:plotArea>
    <c:legend>
      <c:legendPos val="b"/>
      <c:layout/>
    </c:legend>
    <c:plotVisOnly val="1"/>
    <c:dispBlanksAs val="zero"/>
  </c:chart>
  <c:txPr>
    <a:bodyPr/>
    <a:lstStyle/>
    <a:p>
      <a:pPr>
        <a:defRPr b="1"/>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8150" y="121442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524496" y="207167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38216" y="3143248"/>
            <a:ext cx="8712480" cy="3075014"/>
          </a:xfrm>
          <a:prstGeom prst="rect">
            <a:avLst/>
          </a:prstGeom>
          <a:noFill/>
        </p:spPr>
        <p:txBody>
          <a:bodyPr wrap="square" rtlCol="0">
            <a:spAutoFit/>
          </a:bodyPr>
          <a:lstStyle/>
          <a:p>
            <a:r>
              <a:rPr lang="en-US" sz="2400" i="1" dirty="0">
                <a:latin typeface="Franklin Gothic Heavy" pitchFamily="34" charset="0"/>
              </a:rPr>
              <a:t>STUDENT </a:t>
            </a:r>
            <a:r>
              <a:rPr lang="en-US" sz="2400" i="1" dirty="0" smtClean="0">
                <a:latin typeface="Franklin Gothic Heavy" pitchFamily="34" charset="0"/>
              </a:rPr>
              <a:t>NAME :  TANMAYA V</a:t>
            </a:r>
          </a:p>
          <a:p>
            <a:endParaRPr lang="en-US" sz="2400" i="1" dirty="0" smtClean="0">
              <a:latin typeface="Franklin Gothic Heavy" pitchFamily="34" charset="0"/>
            </a:endParaRPr>
          </a:p>
          <a:p>
            <a:r>
              <a:rPr lang="en-US" sz="2400" i="1" dirty="0" smtClean="0">
                <a:latin typeface="Franklin Gothic Heavy" pitchFamily="34" charset="0"/>
              </a:rPr>
              <a:t> REGISTER NO:  312209392</a:t>
            </a:r>
          </a:p>
          <a:p>
            <a:endParaRPr lang="en-US" sz="2400" i="1" dirty="0">
              <a:latin typeface="Franklin Gothic Heavy" pitchFamily="34" charset="0"/>
            </a:endParaRPr>
          </a:p>
          <a:p>
            <a:r>
              <a:rPr lang="en-US" sz="2400" i="1" dirty="0">
                <a:latin typeface="Franklin Gothic Heavy" pitchFamily="34" charset="0"/>
              </a:rPr>
              <a:t>DEPARTMENT</a:t>
            </a:r>
            <a:r>
              <a:rPr lang="en-US" sz="2400" i="1" dirty="0" smtClean="0">
                <a:latin typeface="Franklin Gothic Heavy" pitchFamily="34" charset="0"/>
              </a:rPr>
              <a:t>:  BCOM [GEN] COMMERCE</a:t>
            </a:r>
          </a:p>
          <a:p>
            <a:endParaRPr lang="en-US" sz="2400" i="1" dirty="0">
              <a:latin typeface="Franklin Gothic Heavy" pitchFamily="34" charset="0"/>
            </a:endParaRPr>
          </a:p>
          <a:p>
            <a:r>
              <a:rPr lang="en-US" sz="2400" i="1" dirty="0" smtClean="0">
                <a:latin typeface="Franklin Gothic Heavy" pitchFamily="34" charset="0"/>
              </a:rPr>
              <a:t>COLLEGE:  ANNA ADARSH COLLEGE FOR WOMEN</a:t>
            </a:r>
            <a:endParaRPr lang="en-US" sz="2400" i="1" dirty="0">
              <a:latin typeface="Franklin Gothic Heavy" pitchFamily="34" charset="0"/>
            </a:endParaRPr>
          </a:p>
          <a:p>
            <a:r>
              <a:rPr lang="en-US" sz="2400" b="1" i="1" dirty="0">
                <a:latin typeface="Britannic Bold" pitchFamily="34" charset="0"/>
              </a:rPr>
              <a:t>           </a:t>
            </a:r>
            <a:endParaRPr lang="en-IN" sz="2400" b="1" i="1" dirty="0">
              <a:latin typeface="Britannic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713283" cy="4596771"/>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       </a:t>
            </a: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r>
              <a:rPr lang="en-US" sz="4800" b="1" spc="5" dirty="0" smtClean="0">
                <a:latin typeface="Trebuchet MS"/>
                <a:cs typeface="Trebuchet MS"/>
              </a:rPr>
              <a:t> </a:t>
            </a:r>
          </a:p>
          <a:p>
            <a:pPr marL="12700">
              <a:lnSpc>
                <a:spcPct val="100000"/>
              </a:lnSpc>
              <a:spcBef>
                <a:spcPts val="105"/>
              </a:spcBef>
            </a:pPr>
            <a:r>
              <a:rPr lang="en-US" sz="4800" b="1" spc="5" dirty="0" smtClean="0">
                <a:latin typeface="Trebuchet MS"/>
                <a:cs typeface="Trebuchet MS"/>
              </a:rPr>
              <a:t>         </a:t>
            </a:r>
          </a:p>
          <a:p>
            <a:pPr marL="12700">
              <a:lnSpc>
                <a:spcPct val="100000"/>
              </a:lnSpc>
              <a:spcBef>
                <a:spcPts val="105"/>
              </a:spcBef>
            </a:pPr>
            <a:r>
              <a:rPr lang="en-US" sz="2800" b="1" spc="5" dirty="0" smtClean="0">
                <a:latin typeface="Trebuchet MS"/>
                <a:cs typeface="Trebuchet MS"/>
              </a:rPr>
              <a:t>1.DATA SCREENNG</a:t>
            </a:r>
          </a:p>
          <a:p>
            <a:pPr marL="12700">
              <a:lnSpc>
                <a:spcPct val="100000"/>
              </a:lnSpc>
              <a:spcBef>
                <a:spcPts val="105"/>
              </a:spcBef>
            </a:pPr>
            <a:r>
              <a:rPr lang="en-US" sz="2800" b="1" spc="5" dirty="0" smtClean="0">
                <a:latin typeface="Trebuchet MS"/>
                <a:cs typeface="Trebuchet MS"/>
              </a:rPr>
              <a:t>2.DATA CLEANING </a:t>
            </a:r>
          </a:p>
          <a:p>
            <a:pPr marL="12700">
              <a:lnSpc>
                <a:spcPct val="100000"/>
              </a:lnSpc>
              <a:spcBef>
                <a:spcPts val="105"/>
              </a:spcBef>
            </a:pPr>
            <a:r>
              <a:rPr lang="en-US" sz="2800" b="1" spc="5" dirty="0" smtClean="0">
                <a:latin typeface="Trebuchet MS"/>
                <a:cs typeface="Trebuchet MS"/>
              </a:rPr>
              <a:t>3.DATA FORMULATING </a:t>
            </a:r>
          </a:p>
          <a:p>
            <a:pPr marL="12700">
              <a:lnSpc>
                <a:spcPct val="100000"/>
              </a:lnSpc>
              <a:spcBef>
                <a:spcPts val="105"/>
              </a:spcBef>
            </a:pPr>
            <a:r>
              <a:rPr lang="en-US" sz="2800" b="1" spc="5" dirty="0" smtClean="0">
                <a:latin typeface="Trebuchet MS"/>
                <a:cs typeface="Trebuchet MS"/>
              </a:rPr>
              <a:t>4.PIVOT TABLE CREATION</a:t>
            </a:r>
          </a:p>
          <a:p>
            <a:pPr marL="12700">
              <a:lnSpc>
                <a:spcPct val="100000"/>
              </a:lnSpc>
              <a:spcBef>
                <a:spcPts val="105"/>
              </a:spcBef>
            </a:pPr>
            <a:r>
              <a:rPr lang="en-US" sz="2800" b="1" spc="5" dirty="0" smtClean="0">
                <a:latin typeface="Trebuchet MS"/>
                <a:cs typeface="Trebuchet MS"/>
              </a:rPr>
              <a:t>5.GRAPHICAL 6.REPRESENTATION</a:t>
            </a:r>
          </a:p>
          <a:p>
            <a:pPr marL="12700">
              <a:lnSpc>
                <a:spcPct val="100000"/>
              </a:lnSpc>
              <a:spcBef>
                <a:spcPts val="105"/>
              </a:spcBef>
            </a:pPr>
            <a:endParaRPr lang="en-US" sz="2800" b="1" spc="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2309786" y="1500174"/>
          <a:ext cx="6072230" cy="5143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4247317"/>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end output is created as an employee output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perfotmance</a:t>
            </a:r>
            <a:r>
              <a:rPr lang="en-US" sz="2800" dirty="0" smtClean="0">
                <a:latin typeface="Times New Roman" panose="02020603050405020304" pitchFamily="18" charset="0"/>
                <a:cs typeface="Times New Roman" panose="02020603050405020304" pitchFamily="18" charset="0"/>
              </a:rPr>
              <a:t> analyses using various </a:t>
            </a:r>
            <a:r>
              <a:rPr lang="en-US" sz="2800" dirty="0" err="1" smtClean="0">
                <a:latin typeface="Times New Roman" panose="02020603050405020304" pitchFamily="18" charset="0"/>
                <a:cs typeface="Times New Roman" panose="02020603050405020304" pitchFamily="18" charset="0"/>
              </a:rPr>
              <a:t>fuctionss</a:t>
            </a:r>
            <a:r>
              <a:rPr lang="en-US" sz="2800" dirty="0" smtClean="0">
                <a:latin typeface="Times New Roman" panose="02020603050405020304" pitchFamily="18" charset="0"/>
                <a:cs typeface="Times New Roman" panose="02020603050405020304" pitchFamily="18" charset="0"/>
              </a:rPr>
              <a:t> such as pivot </a:t>
            </a:r>
            <a:r>
              <a:rPr lang="en-US" sz="2800" dirty="0" err="1" smtClean="0">
                <a:latin typeface="Times New Roman" panose="02020603050405020304" pitchFamily="18" charset="0"/>
                <a:cs typeface="Times New Roman" panose="02020603050405020304" pitchFamily="18" charset="0"/>
              </a:rPr>
              <a:t>table,graph</a:t>
            </a:r>
            <a:r>
              <a:rPr lang="en-US" sz="2800" dirty="0" smtClean="0">
                <a:latin typeface="Times New Roman" panose="02020603050405020304" pitchFamily="18" charset="0"/>
                <a:cs typeface="Times New Roman" panose="02020603050405020304" pitchFamily="18" charset="0"/>
              </a:rPr>
              <a:t> etc..this helps easily to </a:t>
            </a:r>
            <a:r>
              <a:rPr lang="en-US" sz="2800" dirty="0" err="1" smtClean="0">
                <a:latin typeface="Times New Roman" panose="02020603050405020304" pitchFamily="18" charset="0"/>
                <a:cs typeface="Times New Roman" panose="02020603050405020304" pitchFamily="18" charset="0"/>
              </a:rPr>
              <a:t>analyse</a:t>
            </a:r>
            <a:r>
              <a:rPr lang="en-US" sz="2800" dirty="0" smtClean="0">
                <a:latin typeface="Times New Roman" panose="02020603050405020304" pitchFamily="18" charset="0"/>
                <a:cs typeface="Times New Roman" panose="02020603050405020304" pitchFamily="18" charset="0"/>
              </a:rPr>
              <a:t> the </a:t>
            </a:r>
            <a:r>
              <a:rPr lang="en-US" sz="2800" dirty="0" err="1" smtClean="0">
                <a:latin typeface="Times New Roman" panose="02020603050405020304" pitchFamily="18" charset="0"/>
                <a:cs typeface="Times New Roman" panose="02020603050405020304" pitchFamily="18" charset="0"/>
              </a:rPr>
              <a:t>data.this</a:t>
            </a:r>
            <a:r>
              <a:rPr lang="en-US" sz="2800" dirty="0" smtClean="0">
                <a:latin typeface="Times New Roman" panose="02020603050405020304" pitchFamily="18" charset="0"/>
                <a:cs typeface="Times New Roman" panose="02020603050405020304" pitchFamily="18" charset="0"/>
              </a:rPr>
              <a:t> performance analysis is used to find the employees with greater efficiency</a:t>
            </a:r>
            <a:r>
              <a:rPr lang="en-US" sz="24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a:t>
            </a:r>
            <a:r>
              <a:rPr lang="en-US" sz="4400" b="1" dirty="0" smtClean="0">
                <a:solidFill>
                  <a:srgbClr val="0F0F0F"/>
                </a:solidFill>
                <a:latin typeface="Times New Roman" panose="02020603050405020304" pitchFamily="18" charset="0"/>
                <a:cs typeface="Times New Roman" panose="02020603050405020304" pitchFamily="18" charset="0"/>
              </a:rPr>
              <a:t>Excel Techniques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itchFamily="18" charset="0"/>
                <a:cs typeface="Times New Roman" pitchFamily="18" charset="0"/>
              </a:rPr>
              <a:t>Problem Statement</a:t>
            </a:r>
          </a:p>
          <a:p>
            <a:pPr algn="l">
              <a:buFont typeface="+mj-lt"/>
              <a:buAutoNum type="arabicPeriod"/>
            </a:pPr>
            <a:r>
              <a:rPr lang="en-US" sz="2800" b="0" i="0" dirty="0" smtClean="0">
                <a:solidFill>
                  <a:srgbClr val="0D0D0D"/>
                </a:solidFill>
                <a:effectLst/>
                <a:latin typeface="Times New Roman" pitchFamily="18" charset="0"/>
                <a:cs typeface="Times New Roman" pitchFamily="18" charset="0"/>
              </a:rPr>
              <a:t>Project Overview</a:t>
            </a:r>
          </a:p>
          <a:p>
            <a:pPr algn="l">
              <a:buFont typeface="+mj-lt"/>
              <a:buAutoNum type="arabicPeriod"/>
            </a:pPr>
            <a:r>
              <a:rPr lang="en-US" sz="2800" b="0" i="0" dirty="0" smtClean="0">
                <a:solidFill>
                  <a:srgbClr val="0D0D0D"/>
                </a:solidFill>
                <a:effectLst/>
                <a:latin typeface="Times New Roman" pitchFamily="18" charset="0"/>
                <a:cs typeface="Times New Roman" pitchFamily="18" charset="0"/>
              </a:rPr>
              <a:t>End </a:t>
            </a:r>
            <a:r>
              <a:rPr lang="en-US" sz="2800" b="0" i="0" dirty="0">
                <a:solidFill>
                  <a:srgbClr val="0D0D0D"/>
                </a:solidFill>
                <a:effectLst/>
                <a:latin typeface="Times New Roman" pitchFamily="18" charset="0"/>
                <a:cs typeface="Times New Roman" pitchFamily="18" charset="0"/>
              </a:rPr>
              <a:t>Users</a:t>
            </a: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67834" y="1071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6712" y="642918"/>
            <a:ext cx="6762126" cy="413318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a:t>
            </a:r>
            <a:r>
              <a:rPr lang="en-US" sz="4250" spc="-20" dirty="0" smtClean="0"/>
              <a:t>ENT</a:t>
            </a:r>
            <a:br>
              <a:rPr lang="en-US" sz="4250" spc="-20" dirty="0" smtClean="0"/>
            </a:br>
            <a:r>
              <a:rPr lang="en-US" sz="4250" spc="-20" dirty="0" smtClean="0"/>
              <a:t>            </a:t>
            </a:r>
            <a:br>
              <a:rPr lang="en-US" sz="4250" spc="-20" dirty="0" smtClean="0"/>
            </a:br>
            <a:r>
              <a:rPr lang="en-US" sz="4250" spc="-20" dirty="0" smtClean="0"/>
              <a:t>          </a:t>
            </a:r>
            <a:r>
              <a:rPr lang="en-US" sz="4250" spc="10" dirty="0" smtClean="0"/>
              <a:t> </a:t>
            </a:r>
            <a:r>
              <a:rPr lang="en-US" sz="2800" spc="10" dirty="0" smtClean="0"/>
              <a:t>To </a:t>
            </a:r>
            <a:r>
              <a:rPr lang="en-US" sz="2800" spc="10" dirty="0" err="1" smtClean="0"/>
              <a:t>analyse</a:t>
            </a:r>
            <a:r>
              <a:rPr lang="en-US" sz="2800" spc="10" dirty="0" smtClean="0"/>
              <a:t> and optimize the performance of the employees by evaluating the </a:t>
            </a:r>
            <a:r>
              <a:rPr lang="en-US" sz="2800" spc="10" dirty="0" err="1" smtClean="0"/>
              <a:t>matrics</a:t>
            </a:r>
            <a:r>
              <a:rPr lang="en-US" sz="2800" spc="10" dirty="0" smtClean="0"/>
              <a:t> such as </a:t>
            </a:r>
            <a:r>
              <a:rPr lang="en-US" sz="2800" spc="10" dirty="0" err="1" smtClean="0"/>
              <a:t>emp</a:t>
            </a:r>
            <a:r>
              <a:rPr lang="en-US" sz="2800" spc="10" dirty="0" smtClean="0"/>
              <a:t> </a:t>
            </a:r>
            <a:r>
              <a:rPr lang="en-US" sz="2800" spc="10" dirty="0" err="1" smtClean="0"/>
              <a:t>id,emp</a:t>
            </a:r>
            <a:r>
              <a:rPr lang="en-US" sz="2800" spc="10" dirty="0" smtClean="0"/>
              <a:t> </a:t>
            </a:r>
            <a:r>
              <a:rPr lang="en-US" sz="2800" spc="10" dirty="0" err="1" smtClean="0"/>
              <a:t>status,emp</a:t>
            </a:r>
            <a:r>
              <a:rPr lang="en-US" sz="2800" spc="10" dirty="0" smtClean="0"/>
              <a:t> </a:t>
            </a:r>
            <a:r>
              <a:rPr lang="en-US" sz="2800" spc="10" dirty="0" err="1" smtClean="0"/>
              <a:t>level,performance</a:t>
            </a:r>
            <a:r>
              <a:rPr lang="en-US" sz="2800" spc="10" dirty="0" smtClean="0"/>
              <a:t> </a:t>
            </a:r>
            <a:r>
              <a:rPr lang="en-US" sz="2800" spc="10" dirty="0" err="1" smtClean="0"/>
              <a:t>evel</a:t>
            </a:r>
            <a:r>
              <a:rPr lang="en-US" sz="2800" spc="10" dirty="0" smtClean="0"/>
              <a:t> etc..The analysis aims to identify the employees with greater efficiencies</a:t>
            </a:r>
            <a:endParaRPr sz="28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6783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52464" y="2214554"/>
            <a:ext cx="6715172" cy="1569660"/>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The prime objective is to create an employee performance analysis using excel with the help of various </a:t>
            </a:r>
            <a:r>
              <a:rPr lang="en-IN" sz="2400" b="1" dirty="0" err="1" smtClean="0">
                <a:latin typeface="Times New Roman" pitchFamily="18" charset="0"/>
                <a:cs typeface="Times New Roman" pitchFamily="18" charset="0"/>
              </a:rPr>
              <a:t>fuctions</a:t>
            </a:r>
            <a:r>
              <a:rPr lang="en-IN" sz="2400" b="1" dirty="0" smtClean="0">
                <a:latin typeface="Times New Roman" pitchFamily="18" charset="0"/>
                <a:cs typeface="Times New Roman" pitchFamily="18" charset="0"/>
              </a:rPr>
              <a:t> such as conditional </a:t>
            </a:r>
            <a:r>
              <a:rPr lang="en-IN" sz="2400" b="1" dirty="0" err="1" smtClean="0">
                <a:latin typeface="Times New Roman" pitchFamily="18" charset="0"/>
                <a:cs typeface="Times New Roman" pitchFamily="18" charset="0"/>
              </a:rPr>
              <a:t>formatting,pivot</a:t>
            </a: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table,chaart</a:t>
            </a:r>
            <a:r>
              <a:rPr lang="en-IN" sz="2400" b="1" dirty="0" smtClean="0">
                <a:latin typeface="Times New Roman" pitchFamily="18" charset="0"/>
                <a:cs typeface="Times New Roman" pitchFamily="18" charset="0"/>
              </a:rPr>
              <a:t> and </a:t>
            </a:r>
            <a:r>
              <a:rPr lang="en-IN" sz="2400" b="1" dirty="0" err="1" smtClean="0">
                <a:latin typeface="Times New Roman" pitchFamily="18" charset="0"/>
                <a:cs typeface="Times New Roman" pitchFamily="18" charset="0"/>
              </a:rPr>
              <a:t>etcc</a:t>
            </a:r>
            <a:endParaRPr lang="en-IN"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96396"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95406" y="1571612"/>
            <a:ext cx="5014595" cy="297132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*EMPLOYERS</a:t>
            </a:r>
            <a:br>
              <a:rPr lang="en-US" sz="3200" spc="5" dirty="0" smtClean="0"/>
            </a:br>
            <a:r>
              <a:rPr lang="en-US" sz="3200" spc="5" dirty="0" smtClean="0"/>
              <a:t>         *EMPLOYEES</a:t>
            </a:r>
            <a:br>
              <a:rPr lang="en-US" sz="3200" spc="5" dirty="0" smtClean="0"/>
            </a:br>
            <a:r>
              <a:rPr lang="en-US" sz="3200" spc="5" dirty="0" smtClean="0"/>
              <a:t>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82148" y="17859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M                     </a:t>
            </a:r>
            <a:br>
              <a:rPr lang="en-US" sz="3600" dirty="0" smtClean="0"/>
            </a:br>
            <a:r>
              <a:rPr lang="en-US" sz="3600" dirty="0" smtClean="0"/>
              <a:t>                </a:t>
            </a:r>
            <a:r>
              <a:rPr lang="en-US" sz="3600" dirty="0" err="1" smtClean="0"/>
              <a:t>FILTERING:to</a:t>
            </a:r>
            <a:r>
              <a:rPr lang="en-US" sz="3600" dirty="0" smtClean="0"/>
              <a:t> find the missing data</a:t>
            </a:r>
            <a:br>
              <a:rPr lang="en-US" sz="3600" dirty="0" smtClean="0"/>
            </a:br>
            <a:r>
              <a:rPr lang="en-US" sz="3600" dirty="0" smtClean="0"/>
              <a:t>                 </a:t>
            </a:r>
            <a:br>
              <a:rPr lang="en-US" sz="3600" dirty="0" smtClean="0"/>
            </a:br>
            <a:r>
              <a:rPr lang="en-US" sz="3600" dirty="0" smtClean="0"/>
              <a:t>                </a:t>
            </a:r>
            <a:r>
              <a:rPr lang="en-US" sz="3600" dirty="0" err="1" smtClean="0"/>
              <a:t>CHART:to</a:t>
            </a:r>
            <a:r>
              <a:rPr lang="en-US" sz="3600" dirty="0" smtClean="0"/>
              <a:t> get graphics</a:t>
            </a:r>
            <a:br>
              <a:rPr lang="en-US" sz="3600" dirty="0" smtClean="0"/>
            </a:br>
            <a:r>
              <a:rPr lang="en-US" sz="3600" dirty="0" smtClean="0"/>
              <a:t/>
            </a:r>
            <a:br>
              <a:rPr lang="en-US" sz="3600" dirty="0" smtClean="0"/>
            </a:br>
            <a:r>
              <a:rPr lang="en-US" sz="3600" dirty="0" smtClean="0"/>
              <a:t>                PIVOT TABLE :to summarize data</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380960" y="214290"/>
            <a:ext cx="10681335" cy="5724644"/>
          </a:xfrm>
        </p:spPr>
        <p:txBody>
          <a:bodyPr/>
          <a:lstStyle/>
          <a:p>
            <a:r>
              <a:rPr lang="en-IN" dirty="0"/>
              <a:t>Dataset </a:t>
            </a:r>
            <a:r>
              <a:rPr lang="en-IN" dirty="0" smtClean="0"/>
              <a:t>Description</a:t>
            </a:r>
            <a:br>
              <a:rPr lang="en-IN" dirty="0" smtClean="0"/>
            </a:br>
            <a:r>
              <a:rPr lang="en-IN" dirty="0" smtClean="0"/>
              <a:t>  </a:t>
            </a:r>
            <a:r>
              <a:rPr lang="en-IN" sz="2800" dirty="0" smtClean="0"/>
              <a:t>Employee dataset :</a:t>
            </a:r>
            <a:r>
              <a:rPr lang="en-IN" sz="2800" dirty="0" err="1" smtClean="0"/>
              <a:t>kaggle</a:t>
            </a:r>
            <a:r>
              <a:rPr lang="en-IN" sz="2800" dirty="0" smtClean="0"/>
              <a:t/>
            </a:r>
            <a:br>
              <a:rPr lang="en-IN" sz="2800" dirty="0" smtClean="0"/>
            </a:br>
            <a:r>
              <a:rPr lang="en-IN" sz="2800" dirty="0" smtClean="0"/>
              <a:t>   Total:26 Features</a:t>
            </a:r>
            <a:br>
              <a:rPr lang="en-IN" sz="2800" dirty="0" smtClean="0"/>
            </a:br>
            <a:r>
              <a:rPr lang="en-IN" sz="2800" dirty="0" smtClean="0"/>
              <a:t>   USED: 9Features                                                                                                                       </a:t>
            </a:r>
            <a:br>
              <a:rPr lang="en-IN" sz="2800" dirty="0" smtClean="0"/>
            </a:br>
            <a:r>
              <a:rPr lang="en-IN" sz="2800" dirty="0" smtClean="0"/>
              <a:t>    </a:t>
            </a:r>
            <a:r>
              <a:rPr lang="en-IN" sz="3200" dirty="0" smtClean="0"/>
              <a:t/>
            </a:r>
            <a:br>
              <a:rPr lang="en-IN" sz="3200" dirty="0" smtClean="0"/>
            </a:br>
            <a:r>
              <a:rPr lang="en-IN" sz="2400" dirty="0" smtClean="0"/>
              <a:t>*EMPLOYEE ID </a:t>
            </a:r>
            <a:br>
              <a:rPr lang="en-IN" sz="2400" dirty="0" smtClean="0"/>
            </a:br>
            <a:r>
              <a:rPr lang="en-IN" sz="2400" dirty="0" smtClean="0"/>
              <a:t>*FIRST  NAME </a:t>
            </a:r>
            <a:br>
              <a:rPr lang="en-IN" sz="2400" dirty="0" smtClean="0"/>
            </a:br>
            <a:r>
              <a:rPr lang="en-IN" sz="2400" dirty="0" smtClean="0"/>
              <a:t>*LAST NAME</a:t>
            </a:r>
            <a:br>
              <a:rPr lang="en-IN" sz="2400" dirty="0" smtClean="0"/>
            </a:br>
            <a:r>
              <a:rPr lang="en-IN" sz="2400" dirty="0" smtClean="0"/>
              <a:t>*BUSINESS UNIT</a:t>
            </a:r>
            <a:br>
              <a:rPr lang="en-IN" sz="2400" dirty="0" smtClean="0"/>
            </a:br>
            <a:r>
              <a:rPr lang="en-IN" sz="2400" dirty="0" smtClean="0"/>
              <a:t>*EMPLOYEE TYPE</a:t>
            </a:r>
            <a:br>
              <a:rPr lang="en-IN" sz="2400" dirty="0" smtClean="0"/>
            </a:br>
            <a:r>
              <a:rPr lang="en-IN" sz="2400" dirty="0" smtClean="0"/>
              <a:t>*GENDER</a:t>
            </a:r>
            <a:br>
              <a:rPr lang="en-IN" sz="2400" dirty="0" smtClean="0"/>
            </a:br>
            <a:r>
              <a:rPr lang="en-IN" sz="2400" dirty="0" smtClean="0"/>
              <a:t>*PERFROMANCE SCORE</a:t>
            </a:r>
            <a:br>
              <a:rPr lang="en-IN" sz="2400" dirty="0" smtClean="0"/>
            </a:br>
            <a:r>
              <a:rPr lang="en-IN" sz="2400" dirty="0" smtClean="0"/>
              <a:t>*CURRENT EMPLOYEE RATING</a:t>
            </a:r>
            <a:endParaRPr lang="en-IN" sz="24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10908"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28652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4250" spc="20" dirty="0" smtClean="0"/>
              <a:t/>
            </a:r>
            <a:br>
              <a:rPr lang="en-US" sz="4250" spc="20" dirty="0" smtClean="0"/>
            </a:br>
            <a:r>
              <a:rPr lang="en-US" sz="4250" spc="20" dirty="0" smtClean="0"/>
              <a:t>         </a:t>
            </a:r>
            <a:r>
              <a:rPr lang="en-US" sz="2000" spc="20" dirty="0" smtClean="0"/>
              <a:t>=IFS(Z&gt;=4,Z&gt;=3”VERY HIGH”,”HIGH”,”MEDIUM”, “TRUE”,LOW”)</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141</Words>
  <Application>Microsoft Office PowerPoint</Application>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To analyse and optimize the performance of the employees by evaluating the matrics such as emp id,emp status,emp level,performance evel etc..The analysis aims to identify the employees with greater efficiencies</vt:lpstr>
      <vt:lpstr>PROJECT OVERVIEW</vt:lpstr>
      <vt:lpstr>WHO ARE THE END USERS?            *EMPLOYERS          *EMPLOYEES          *ORGANISATION</vt:lpstr>
      <vt:lpstr>OUR SOLUTION AND ITS VALUE PROPOSITION M                                      FILTERING:to find the missing data                                   CHART:to get graphics                  PIVOT TABLE :to summarize data</vt:lpstr>
      <vt:lpstr>Dataset Description   Employee dataset :kaggle    Total:26 Features    USED: 9Features                                                                                                                             *EMPLOYEE ID  *FIRST  NAME  *LAST NAME *BUSINESS UNIT *EMPLOYEE TYPE *GENDER *PERFROMANCE SCORE *CURRENT EMPLOYEE RATING</vt:lpstr>
      <vt:lpstr>THE "WOW" IN OUR SOLUTION           =IFS(Z&gt;=4,Z&gt;=3”VERY HIGH”,”HIGH”,”MEDIUM”, “TRUE”,LOW”)</vt:lpstr>
      <vt:lpstr>Slide 10</vt:lpstr>
      <vt:lpstr>RESULTS </vt:lpstr>
      <vt:lpstr>Conclusion               The end output is created as an employee output  perfotmance analyses using various fuctionss such as pivot table,graph etc..this helps easily to analyse the data.this performance analysis is used to find the employees with greater efficiency.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AVX</cp:lastModifiedBy>
  <cp:revision>19</cp:revision>
  <dcterms:created xsi:type="dcterms:W3CDTF">2024-03-29T15:07:22Z</dcterms:created>
  <dcterms:modified xsi:type="dcterms:W3CDTF">2024-08-30T22:40:01Z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