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93" r:id="rId3"/>
    <p:sldId id="264" r:id="rId4"/>
    <p:sldId id="257" r:id="rId5"/>
    <p:sldId id="258" r:id="rId6"/>
    <p:sldId id="260" r:id="rId7"/>
    <p:sldId id="261" r:id="rId8"/>
    <p:sldId id="294" r:id="rId9"/>
    <p:sldId id="295" r:id="rId10"/>
    <p:sldId id="263" r:id="rId11"/>
    <p:sldId id="298" r:id="rId12"/>
    <p:sldId id="301" r:id="rId13"/>
    <p:sldId id="299" r:id="rId14"/>
    <p:sldId id="300" r:id="rId15"/>
    <p:sldId id="309" r:id="rId16"/>
    <p:sldId id="310" r:id="rId17"/>
    <p:sldId id="290" r:id="rId18"/>
    <p:sldId id="292" r:id="rId19"/>
    <p:sldId id="308" r:id="rId20"/>
    <p:sldId id="307" r:id="rId21"/>
    <p:sldId id="284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6:29:59.9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235 0,'35'2,"1"2,-1 1,0 1,0 2,-1 2,0 1,52 25,-79-33,0 0,0 1,0 0,0 0,0 1,-1 0,0 0,0 0,7 9,-13-14,1 1,-1 0,1 0,-1 0,0 0,0 0,1 0,-1 0,0 0,0-1,0 1,0 0,0 0,0 0,0 0,0 0,0 0,-1 0,1 0,0 0,-1 0,1 0,-1-1,1 1,0 0,-1 0,0 0,1-1,-1 1,0 0,1-1,-1 1,0 0,1-1,-1 1,0-1,0 1,0-1,0 0,-1 1,-43 18,39-16,-94 27,64-20,2 1,-1 1,-62 32,35-8,-113 72,171-105,0 0,0 0,0 0,0 1,1-1,-6 9,8-12,1 0,0 1,0-1,-1 1,1-1,0 1,0-1,0 1,0-1,0 1,0 0,0-1,0 1,0-1,0 1,0-1,0 1,0-1,0 1,0-1,0 1,0-1,1 1,-1-1,0 1,1 0,0 0,0 0,0 0,1 0,-1-1,1 1,-1 0,0 0,1-1,-1 1,1-1,-1 1,1-1,2 0,290 48,-74 2,-101-19,-111-30,0 1,-1 1,1-1,0 1,-1 1,1 0,-1-1,0 2,0-1,-1 1,1 0,5 7,-6-5,-1 0,0 0,-1 1,1 0,-1 0,-1 0,0 0,0 0,0 1,-1-1,1 11,-1-6,0 1,-1 0,0-1,-1 1,0 0,-2 0,1-1,-7 24,6-32,1 0,-1 0,0 0,0-1,-1 1,0-1,1 0,-1 1,-1-1,1-1,0 1,-1 0,0-1,0 0,0 0,0 0,-1 0,1-1,-1 1,0-1,1 0,-1-1,0 1,0-1,0 0,-8 0,-48 3,-94-8,100 0,-1 3,-73 8,123-6,-1 0,1 0,0-1,0 0,-1 0,1-1,0 0,0 0,-8-2,-16-10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9T09:07:12.9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3,'53'0,"1129"21,-1 14,518-37,-954 3,97 12,56 1,-443-3,58 11,-175-10,-96 0,531 14,918-28,-1326-21,-121 3,983 6,-760 17,-384-7,0-4,118-28,-68 12,-117 21,63-11,0 3,102 0,224 13,-380-2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9T09:07:27.7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6:30:02.0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0,'63'3,"66"11,-50-4,-27-4,236 17,-148-24,-98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6:30:03.6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1,'9'0,"8"0,1 4,2 3,2 3,2 5,7 10,2 5,0 2,-5-5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6:30:05.8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1,'123'-1,"139"3,-130 12,35 1,-142-15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6:30:12.8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0,'65'1,"0"3,0 3,0 2,113 33,-156-36,-14-4,-1 0,1 0,-1 1,0-1,13 8,-18-8,1 0,-1 0,0 0,0 1,0-1,0 0,0 1,0 0,-1-1,1 1,-1 0,0 0,0-1,0 1,0 0,0 0,-1 0,1 5,-1 15,-1-1,0 0,-2 0,0 1,-2-2,-14 41,4-9,13-44,-1-1,0 1,-1-1,0 0,-1 0,1 0,-2-1,1 0,-11 11,1-3,-1-1,-33 23,37-30,1 0,-1-1,0 0,-1-1,0-1,1 0,-1-1,-23 3,-3-2,-59-2,50-2,70-1,239 3,-209 2,1 1,-1 3,52 15,-82-17,110 38,-120-40,-1 1,0 1,-1 0,0 0,0 1,0 0,-1 1,0 0,9 10,-16-16,-1 0,0 0,0 0,0 0,0 0,0 1,0-1,0 0,-1 0,1 1,-1-1,0 0,1 1,-1-1,0 1,-1-1,1 0,0 1,-1-1,1 0,-1 1,0-1,1 0,-1 0,0 1,-1-1,1 0,0 0,-1 0,-2 2,-5 8,-1-2,0 1,-23 16,17-14,3-1,-30 25,-87 59,115-86,-1-1,-1-1,1-1,-1 0,-1-1,1-1,-1-1,0 0,-34 2,-38-9,70 1,1 1,-1 1,0 0,0 1,1 1,-1 1,-31 9,26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6:30:13.7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0,'5'0,"6"0,1 19,-1 24,-3 10,-2-4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6:30:15.9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0,'775'0,"-744"0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9T09:06:57.7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306 1,'-12'0,"-1"1,1 1,0 0,-1 1,1 1,0 0,1 0,-1 1,-16 10,10-5,0 2,1 1,0 0,-27 29,37-34,1 0,1 0,-1 1,2 0,-1 0,1 0,0 1,1 0,0-1,1 1,0 0,1 0,-1 0,2 1,0-1,0 0,1 0,3 17,-3-24,0 0,0 0,0 0,1 0,-1 0,1 0,0 0,0-1,0 1,0-1,0 1,1-1,-1 0,1 0,-1 0,1 0,0 0,0-1,0 1,0-1,0 0,0 0,0 0,1 0,-1 0,4 0,11 1,0 0,0-1,28-2,-30 0,15 0,17 0,58-8,-93 7,1-1,-1 0,0-1,0-1,-1 1,1-2,-1 0,-1 0,13-10,-22 15,-1 0,0 0,1 0,-1 0,0 0,0 0,0 0,1-1,-1 1,-1-1,1 1,0 0,0-1,0 0,-1 1,1-1,-1 1,1-1,-1 0,0 1,0-1,1-2,-2 2,0-1,1 1,-1 0,0 0,0-1,0 1,0 0,0 0,-1 0,1 0,-1 0,1 0,-4-3,-7-5,-1 1,1 0,-2 1,-13-7,14 9,-40-16,28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9T09:07:00.3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32,'14'-1,"0"0,0-1,16-5,20-3,27 3,1 3,109 10,-129 0,75 18,-128-23,0 0,-1 1,1-1,-1 1,0 0,1 0,-1 0,0 0,0 1,0 0,-1 0,6 5,-5-4,-1 1,0 0,0 0,-1 0,1 0,-1 1,0-1,-1 1,3 10,6 25,-5-24,-1 0,3 34,-7-50,0 1,0 0,0 0,0 0,0 0,-1 0,1-1,-1 1,1 0,-1 0,0-1,0 1,0 0,0-1,0 1,0-1,0 1,0-1,-3 3,1-2,0 0,0 0,0 0,-1-1,1 1,0-1,-1 1,0-1,-5 1,-8 0,0-1,0 0,-26-3,28 1,-370-3,323 4,33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026F-016A-4EE1-85CE-A9EC8BC1516D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2D1F459-534E-44EF-803B-04E68A1C4B7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94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026F-016A-4EE1-85CE-A9EC8BC1516D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F459-534E-44EF-803B-04E68A1C4B7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06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026F-016A-4EE1-85CE-A9EC8BC1516D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F459-534E-44EF-803B-04E68A1C4B7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50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026F-016A-4EE1-85CE-A9EC8BC1516D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F459-534E-44EF-803B-04E68A1C4B7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55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026F-016A-4EE1-85CE-A9EC8BC1516D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F459-534E-44EF-803B-04E68A1C4B7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74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026F-016A-4EE1-85CE-A9EC8BC1516D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F459-534E-44EF-803B-04E68A1C4B7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77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026F-016A-4EE1-85CE-A9EC8BC1516D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F459-534E-44EF-803B-04E68A1C4B7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98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026F-016A-4EE1-85CE-A9EC8BC1516D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F459-534E-44EF-803B-04E68A1C4B7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9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026F-016A-4EE1-85CE-A9EC8BC1516D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F459-534E-44EF-803B-04E68A1C4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47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026F-016A-4EE1-85CE-A9EC8BC1516D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F459-534E-44EF-803B-04E68A1C4B7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51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83026F-016A-4EE1-85CE-A9EC8BC1516D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F459-534E-44EF-803B-04E68A1C4B7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46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3026F-016A-4EE1-85CE-A9EC8BC1516D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2D1F459-534E-44EF-803B-04E68A1C4B7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26.png"/><Relationship Id="rId18" Type="http://schemas.openxmlformats.org/officeDocument/2006/relationships/customXml" Target="../ink/ink7.xml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customXml" Target="../ink/ink4.xml"/><Relationship Id="rId17" Type="http://schemas.openxmlformats.org/officeDocument/2006/relationships/image" Target="../media/image28.png"/><Relationship Id="rId2" Type="http://schemas.openxmlformats.org/officeDocument/2006/relationships/image" Target="../media/image2.png"/><Relationship Id="rId16" Type="http://schemas.openxmlformats.org/officeDocument/2006/relationships/customXml" Target="../ink/ink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customXml" Target="../ink/ink3.xml"/><Relationship Id="rId19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Relationship Id="rId14" Type="http://schemas.openxmlformats.org/officeDocument/2006/relationships/customXml" Target="../ink/ink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50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customXml" Target="../ink/ink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customXml" Target="../ink/ink8.xml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customXml" Target="../ink/ink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25CB593-E241-525B-B3DD-E773F306FFE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32840" y="4806739"/>
            <a:ext cx="3159454" cy="523220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 7</a:t>
            </a:r>
            <a:r>
              <a:rPr lang="en-IN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 January, 2023</a:t>
            </a:r>
          </a:p>
        </p:txBody>
      </p:sp>
      <p:pic>
        <p:nvPicPr>
          <p:cNvPr id="4" name="Google Shape;179;p3">
            <a:extLst>
              <a:ext uri="{FF2B5EF4-FFF2-40B4-BE49-F238E27FC236}">
                <a16:creationId xmlns:a16="http://schemas.microsoft.com/office/drawing/2014/main" id="{97DA1B2B-D03F-4A8F-2829-A427A2BE65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1806" y="163380"/>
            <a:ext cx="1613648" cy="61856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E3D9DE-E83F-90C7-DE76-33A63474844D}"/>
              </a:ext>
            </a:extLst>
          </p:cNvPr>
          <p:cNvSpPr txBox="1"/>
          <p:nvPr/>
        </p:nvSpPr>
        <p:spPr>
          <a:xfrm>
            <a:off x="587140" y="2029737"/>
            <a:ext cx="23196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002776"/>
                </a:solidFill>
                <a:effectLst/>
                <a:latin typeface="Calibri" panose="020F0502020204030204" pitchFamily="34" charset="0"/>
              </a:rPr>
              <a:t>Group Mentors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2776"/>
                </a:solidFill>
                <a:effectLst/>
                <a:latin typeface="Calibri" panose="020F0502020204030204" pitchFamily="34" charset="0"/>
              </a:rPr>
              <a:t>Miss. Neha Gupta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2776"/>
                </a:solidFill>
                <a:effectLst/>
                <a:latin typeface="Calibri" panose="020F0502020204030204" pitchFamily="34" charset="0"/>
              </a:rPr>
              <a:t>Mr. Natarajan S</a:t>
            </a:r>
            <a:endParaRPr lang="en-IN" b="0" dirty="0">
              <a:effectLst/>
            </a:endParaRPr>
          </a:p>
          <a:p>
            <a:br>
              <a:rPr lang="en-IN" b="0" dirty="0">
                <a:effectLst/>
              </a:rPr>
            </a:b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F8FE-4E22-AFFD-FF6C-323AB062ED66}"/>
              </a:ext>
            </a:extLst>
          </p:cNvPr>
          <p:cNvSpPr txBox="1"/>
          <p:nvPr/>
        </p:nvSpPr>
        <p:spPr>
          <a:xfrm>
            <a:off x="8353952" y="1958005"/>
            <a:ext cx="33784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Group members:</a:t>
            </a:r>
            <a:endParaRPr lang="en-IN" b="0" dirty="0">
              <a:solidFill>
                <a:srgbClr val="002060"/>
              </a:solidFill>
              <a:effectLst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IN" sz="1800" b="0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Shubham S Raut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Rutuja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Baban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Hande</a:t>
            </a:r>
            <a:endParaRPr lang="en-US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Pravin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Panditrao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Chandel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Komal Vikas Shinde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Tanmay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Sadanand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Bhor</a:t>
            </a:r>
            <a:endParaRPr lang="en-US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IN" sz="1800" b="0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Shweta A </a:t>
            </a:r>
            <a:r>
              <a:rPr lang="en-IN" sz="1800" b="0" i="0" u="none" strike="noStrike" dirty="0" err="1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Mandavkar</a:t>
            </a:r>
            <a:endParaRPr lang="en-IN" sz="1800" b="0" i="0" u="none" strike="noStrike" dirty="0">
              <a:solidFill>
                <a:srgbClr val="002060"/>
              </a:solidFill>
              <a:effectLst/>
              <a:latin typeface="Calibri" panose="020F050202020403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IN" dirty="0" err="1">
                <a:solidFill>
                  <a:srgbClr val="002060"/>
                </a:solidFill>
                <a:latin typeface="Calibri" panose="020F0502020204030204" pitchFamily="34" charset="0"/>
              </a:rPr>
              <a:t>Vanthana</a:t>
            </a:r>
            <a:endParaRPr lang="en-IN" b="0" dirty="0">
              <a:solidFill>
                <a:srgbClr val="002060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CBBFB-BE1C-BB23-5B1D-DC2C37A69B57}"/>
              </a:ext>
            </a:extLst>
          </p:cNvPr>
          <p:cNvSpPr txBox="1"/>
          <p:nvPr/>
        </p:nvSpPr>
        <p:spPr>
          <a:xfrm>
            <a:off x="2081501" y="548809"/>
            <a:ext cx="75500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2800" b="1" i="1" u="sng" dirty="0">
                <a:solidFill>
                  <a:srgbClr val="002060"/>
                </a:solidFill>
                <a:latin typeface="Arial" panose="020B0604020202020204" pitchFamily="34" charset="0"/>
              </a:rPr>
              <a:t>Data Analysis of </a:t>
            </a:r>
            <a:r>
              <a:rPr lang="en-IN" sz="2800" b="1" i="1" u="sng">
                <a:solidFill>
                  <a:srgbClr val="002060"/>
                </a:solidFill>
                <a:latin typeface="Arial" panose="020B0604020202020204" pitchFamily="34" charset="0"/>
              </a:rPr>
              <a:t>Product Review</a:t>
            </a:r>
            <a:endParaRPr lang="en-IN" sz="2000" i="1" u="sng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C8CFC-EEC8-65EF-1ABF-A934152417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1" t="12151" r="9802" b="11990"/>
          <a:stretch/>
        </p:blipFill>
        <p:spPr>
          <a:xfrm>
            <a:off x="3372153" y="2246046"/>
            <a:ext cx="4602732" cy="20092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D43909-7CED-7FB3-5585-3968332CB5B2}"/>
              </a:ext>
            </a:extLst>
          </p:cNvPr>
          <p:cNvSpPr txBox="1"/>
          <p:nvPr/>
        </p:nvSpPr>
        <p:spPr>
          <a:xfrm>
            <a:off x="4986160" y="1032284"/>
            <a:ext cx="298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</a:rPr>
              <a:t>P174_GROUP-2</a:t>
            </a:r>
            <a:r>
              <a:rPr lang="en-IN" sz="1800" b="1" i="0" u="none" strike="noStrike" dirty="0">
                <a:effectLst/>
                <a:latin typeface="Calibri" panose="020F0502020204030204" pitchFamily="34" charset="0"/>
              </a:rPr>
              <a:t>:</a:t>
            </a:r>
            <a:endParaRPr lang="en-IN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10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07"/>
    </mc:Choice>
    <mc:Fallback xmlns="">
      <p:transition spd="slow" advTm="1080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9;p3">
            <a:extLst>
              <a:ext uri="{FF2B5EF4-FFF2-40B4-BE49-F238E27FC236}">
                <a16:creationId xmlns:a16="http://schemas.microsoft.com/office/drawing/2014/main" id="{29DAD9AC-89AD-3860-4C5C-1BCAC6B132E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1806" y="163380"/>
            <a:ext cx="1613648" cy="6185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7E8C91-4C41-8977-6770-FACDD67286E3}"/>
              </a:ext>
            </a:extLst>
          </p:cNvPr>
          <p:cNvSpPr txBox="1"/>
          <p:nvPr/>
        </p:nvSpPr>
        <p:spPr>
          <a:xfrm>
            <a:off x="638510" y="842022"/>
            <a:ext cx="39433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3.5 Top 10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Nouns and Verbs: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BAEDB-B281-F2E5-F732-38EE3639DEEC}"/>
              </a:ext>
            </a:extLst>
          </p:cNvPr>
          <p:cNvSpPr txBox="1"/>
          <p:nvPr/>
        </p:nvSpPr>
        <p:spPr>
          <a:xfrm>
            <a:off x="638511" y="318204"/>
            <a:ext cx="78566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dirty="0">
                <a:solidFill>
                  <a:srgbClr val="002776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en-US" sz="2000" b="1" dirty="0">
                <a:solidFill>
                  <a:srgbClr val="002776"/>
                </a:solidFill>
                <a:latin typeface="Arial" panose="020B0604020202020204" pitchFamily="34" charset="0"/>
                <a:sym typeface="Corbel"/>
              </a:rPr>
              <a:t>Data Visualization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A488CFF-6CBA-B03D-1BD5-8C7138B34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752" y="1838431"/>
            <a:ext cx="4487043" cy="322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64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58"/>
    </mc:Choice>
    <mc:Fallback xmlns="">
      <p:transition spd="slow" advTm="1665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9;p3">
            <a:extLst>
              <a:ext uri="{FF2B5EF4-FFF2-40B4-BE49-F238E27FC236}">
                <a16:creationId xmlns:a16="http://schemas.microsoft.com/office/drawing/2014/main" id="{29DAD9AC-89AD-3860-4C5C-1BCAC6B132E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1806" y="163380"/>
            <a:ext cx="1613648" cy="6185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7E8C91-4C41-8977-6770-FACDD67286E3}"/>
              </a:ext>
            </a:extLst>
          </p:cNvPr>
          <p:cNvSpPr txBox="1"/>
          <p:nvPr/>
        </p:nvSpPr>
        <p:spPr>
          <a:xfrm>
            <a:off x="638511" y="842022"/>
            <a:ext cx="31487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BAEDB-B281-F2E5-F732-38EE3639DEEC}"/>
              </a:ext>
            </a:extLst>
          </p:cNvPr>
          <p:cNvSpPr txBox="1"/>
          <p:nvPr/>
        </p:nvSpPr>
        <p:spPr>
          <a:xfrm>
            <a:off x="638511" y="318204"/>
            <a:ext cx="78566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dirty="0">
                <a:solidFill>
                  <a:srgbClr val="002776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en-US" sz="2000" b="1" dirty="0">
                <a:solidFill>
                  <a:srgbClr val="002776"/>
                </a:solidFill>
                <a:latin typeface="Arial" panose="020B0604020202020204" pitchFamily="34" charset="0"/>
                <a:sym typeface="Corbel"/>
              </a:rPr>
              <a:t>Data Visualization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6A7CFD-EB50-22A1-1FB2-88E415C9A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463" y="1303687"/>
            <a:ext cx="7611537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9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58"/>
    </mc:Choice>
    <mc:Fallback xmlns="">
      <p:transition spd="slow" advTm="1665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9;p3">
            <a:extLst>
              <a:ext uri="{FF2B5EF4-FFF2-40B4-BE49-F238E27FC236}">
                <a16:creationId xmlns:a16="http://schemas.microsoft.com/office/drawing/2014/main" id="{29DAD9AC-89AD-3860-4C5C-1BCAC6B132E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1806" y="163380"/>
            <a:ext cx="1613648" cy="6185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7E8C91-4C41-8977-6770-FACDD67286E3}"/>
              </a:ext>
            </a:extLst>
          </p:cNvPr>
          <p:cNvSpPr txBox="1"/>
          <p:nvPr/>
        </p:nvSpPr>
        <p:spPr>
          <a:xfrm>
            <a:off x="638511" y="256649"/>
            <a:ext cx="31487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Product Vs Sentiment Analysis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BAEDB-B281-F2E5-F732-38EE3639DEEC}"/>
              </a:ext>
            </a:extLst>
          </p:cNvPr>
          <p:cNvSpPr txBox="1"/>
          <p:nvPr/>
        </p:nvSpPr>
        <p:spPr>
          <a:xfrm>
            <a:off x="638511" y="318204"/>
            <a:ext cx="78566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dirty="0">
                <a:solidFill>
                  <a:srgbClr val="002776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en-US" sz="2000" b="1" dirty="0">
                <a:solidFill>
                  <a:srgbClr val="002776"/>
                </a:solidFill>
                <a:latin typeface="Arial" panose="020B0604020202020204" pitchFamily="34" charset="0"/>
                <a:sym typeface="Corbel"/>
              </a:rPr>
              <a:t>Data Visualization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07A397-C114-8026-2332-35FB53BDF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081" y="1268345"/>
            <a:ext cx="5759706" cy="432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07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58"/>
    </mc:Choice>
    <mc:Fallback xmlns="">
      <p:transition spd="slow" advTm="1665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9;p3">
            <a:extLst>
              <a:ext uri="{FF2B5EF4-FFF2-40B4-BE49-F238E27FC236}">
                <a16:creationId xmlns:a16="http://schemas.microsoft.com/office/drawing/2014/main" id="{29DAD9AC-89AD-3860-4C5C-1BCAC6B132E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1806" y="163380"/>
            <a:ext cx="1613648" cy="6185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7E8C91-4C41-8977-6770-FACDD67286E3}"/>
              </a:ext>
            </a:extLst>
          </p:cNvPr>
          <p:cNvSpPr txBox="1"/>
          <p:nvPr/>
        </p:nvSpPr>
        <p:spPr>
          <a:xfrm>
            <a:off x="638511" y="842022"/>
            <a:ext cx="31487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 Most occurring Bi-grams: 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BAEDB-B281-F2E5-F732-38EE3639DEEC}"/>
              </a:ext>
            </a:extLst>
          </p:cNvPr>
          <p:cNvSpPr txBox="1"/>
          <p:nvPr/>
        </p:nvSpPr>
        <p:spPr>
          <a:xfrm>
            <a:off x="638511" y="318204"/>
            <a:ext cx="78566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dirty="0">
                <a:solidFill>
                  <a:srgbClr val="002776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en-US" sz="2000" b="1" dirty="0">
                <a:solidFill>
                  <a:srgbClr val="002776"/>
                </a:solidFill>
                <a:latin typeface="Arial" panose="020B0604020202020204" pitchFamily="34" charset="0"/>
                <a:sym typeface="Corbel"/>
              </a:rPr>
              <a:t>Data Visualization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B9CA146-CECF-22AC-3FD3-6B368291F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2166938"/>
            <a:ext cx="72771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50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58"/>
    </mc:Choice>
    <mc:Fallback xmlns="">
      <p:transition spd="slow" advTm="1665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9;p3">
            <a:extLst>
              <a:ext uri="{FF2B5EF4-FFF2-40B4-BE49-F238E27FC236}">
                <a16:creationId xmlns:a16="http://schemas.microsoft.com/office/drawing/2014/main" id="{29DAD9AC-89AD-3860-4C5C-1BCAC6B132E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1806" y="163380"/>
            <a:ext cx="1613648" cy="6185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7E8C91-4C41-8977-6770-FACDD67286E3}"/>
              </a:ext>
            </a:extLst>
          </p:cNvPr>
          <p:cNvSpPr txBox="1"/>
          <p:nvPr/>
        </p:nvSpPr>
        <p:spPr>
          <a:xfrm>
            <a:off x="638511" y="842022"/>
            <a:ext cx="31487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 Most occurring Tri-grams: 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BAEDB-B281-F2E5-F732-38EE3639DEEC}"/>
              </a:ext>
            </a:extLst>
          </p:cNvPr>
          <p:cNvSpPr txBox="1"/>
          <p:nvPr/>
        </p:nvSpPr>
        <p:spPr>
          <a:xfrm>
            <a:off x="638511" y="318204"/>
            <a:ext cx="78566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dirty="0">
                <a:solidFill>
                  <a:srgbClr val="002776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en-US" sz="2000" b="1" dirty="0">
                <a:solidFill>
                  <a:srgbClr val="002776"/>
                </a:solidFill>
                <a:latin typeface="Arial" panose="020B0604020202020204" pitchFamily="34" charset="0"/>
                <a:sym typeface="Corbel"/>
              </a:rPr>
              <a:t>Data Visualization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B9CA146-CECF-22AC-3FD3-6B368291F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2166938"/>
            <a:ext cx="72771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1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58"/>
    </mc:Choice>
    <mc:Fallback xmlns="">
      <p:transition spd="slow" advTm="1665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9;p3">
            <a:extLst>
              <a:ext uri="{FF2B5EF4-FFF2-40B4-BE49-F238E27FC236}">
                <a16:creationId xmlns:a16="http://schemas.microsoft.com/office/drawing/2014/main" id="{29DAD9AC-89AD-3860-4C5C-1BCAC6B132E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1806" y="163380"/>
            <a:ext cx="1613648" cy="61856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3BAEDB-B281-F2E5-F732-38EE3639DEEC}"/>
              </a:ext>
            </a:extLst>
          </p:cNvPr>
          <p:cNvSpPr txBox="1"/>
          <p:nvPr/>
        </p:nvSpPr>
        <p:spPr>
          <a:xfrm>
            <a:off x="638511" y="318204"/>
            <a:ext cx="78566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776"/>
                </a:solidFill>
                <a:latin typeface="Arial" panose="020B0604020202020204" pitchFamily="34" charset="0"/>
              </a:rPr>
              <a:t>5</a:t>
            </a:r>
            <a:r>
              <a:rPr lang="en-US" sz="2000" b="1" i="0" u="none" strike="noStrike" dirty="0">
                <a:solidFill>
                  <a:srgbClr val="002776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2000" b="1" dirty="0">
                <a:solidFill>
                  <a:srgbClr val="002776"/>
                </a:solidFill>
                <a:latin typeface="Arial" panose="020B0604020202020204" pitchFamily="34" charset="0"/>
                <a:sym typeface="Corbel"/>
              </a:rPr>
              <a:t>Model Building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3D9E96-8BC8-F54A-9F0E-33D9F7527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10" y="1155866"/>
            <a:ext cx="4405437" cy="21600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7816CD-E4E8-E760-95C8-747CB8286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537" y="1151643"/>
            <a:ext cx="5040219" cy="21561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40AEC6-9397-3E28-267E-5C3EED93D2E8}"/>
              </a:ext>
            </a:extLst>
          </p:cNvPr>
          <p:cNvSpPr txBox="1"/>
          <p:nvPr/>
        </p:nvSpPr>
        <p:spPr>
          <a:xfrm>
            <a:off x="638511" y="752424"/>
            <a:ext cx="358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SVC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7036B-0214-0155-6524-9DDA0F61473D}"/>
              </a:ext>
            </a:extLst>
          </p:cNvPr>
          <p:cNvSpPr txBox="1"/>
          <p:nvPr/>
        </p:nvSpPr>
        <p:spPr>
          <a:xfrm>
            <a:off x="5648634" y="687903"/>
            <a:ext cx="358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Random Forest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F3B314-1D7B-C57D-EA44-0829276E6255}"/>
              </a:ext>
            </a:extLst>
          </p:cNvPr>
          <p:cNvSpPr txBox="1"/>
          <p:nvPr/>
        </p:nvSpPr>
        <p:spPr>
          <a:xfrm>
            <a:off x="4513006" y="3459809"/>
            <a:ext cx="316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Bagging Boosting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B627AC-E600-C210-8078-102A4989A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915" y="3943469"/>
            <a:ext cx="5379438" cy="210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8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58"/>
    </mc:Choice>
    <mc:Fallback xmlns="">
      <p:transition spd="slow" advTm="1665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9;p3">
            <a:extLst>
              <a:ext uri="{FF2B5EF4-FFF2-40B4-BE49-F238E27FC236}">
                <a16:creationId xmlns:a16="http://schemas.microsoft.com/office/drawing/2014/main" id="{29DAD9AC-89AD-3860-4C5C-1BCAC6B132E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1806" y="163380"/>
            <a:ext cx="1613648" cy="61856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3BAEDB-B281-F2E5-F732-38EE3639DEEC}"/>
              </a:ext>
            </a:extLst>
          </p:cNvPr>
          <p:cNvSpPr txBox="1"/>
          <p:nvPr/>
        </p:nvSpPr>
        <p:spPr>
          <a:xfrm>
            <a:off x="638511" y="318204"/>
            <a:ext cx="78566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776"/>
                </a:solidFill>
                <a:latin typeface="Arial" panose="020B0604020202020204" pitchFamily="34" charset="0"/>
              </a:rPr>
              <a:t>5</a:t>
            </a:r>
            <a:r>
              <a:rPr lang="en-US" sz="2000" b="1" i="0" u="none" strike="noStrike" dirty="0">
                <a:solidFill>
                  <a:srgbClr val="002776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2000" b="1" dirty="0">
                <a:solidFill>
                  <a:srgbClr val="002776"/>
                </a:solidFill>
                <a:latin typeface="Arial" panose="020B0604020202020204" pitchFamily="34" charset="0"/>
                <a:sym typeface="Corbel"/>
              </a:rPr>
              <a:t>Model Building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0AEC6-9397-3E28-267E-5C3EED93D2E8}"/>
              </a:ext>
            </a:extLst>
          </p:cNvPr>
          <p:cNvSpPr txBox="1"/>
          <p:nvPr/>
        </p:nvSpPr>
        <p:spPr>
          <a:xfrm>
            <a:off x="638511" y="752424"/>
            <a:ext cx="358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XGBoost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771C6C-7D3A-0B71-F01E-41D699D9C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11" y="1297858"/>
            <a:ext cx="5446621" cy="19443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55AD84-D62B-1487-0128-CE890C5CDF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053"/>
          <a:stretch/>
        </p:blipFill>
        <p:spPr>
          <a:xfrm>
            <a:off x="7056247" y="1846100"/>
            <a:ext cx="4999207" cy="847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EA3A20-FE7A-92C0-028A-046DD6305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6541" y="3615814"/>
            <a:ext cx="4257181" cy="22145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73DD47-0C31-9A2F-F702-C0B83AB6507C}"/>
                  </a:ext>
                </a:extLst>
              </p14:cNvPr>
              <p14:cNvContentPartPr/>
              <p14:nvPr/>
            </p14:nvContentPartPr>
            <p14:xfrm>
              <a:off x="6562057" y="4561901"/>
              <a:ext cx="291960" cy="366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73DD47-0C31-9A2F-F702-C0B83AB650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08417" y="4453901"/>
                <a:ext cx="399600" cy="58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2D6046C-617A-9E09-FF62-F240D287497C}"/>
                  </a:ext>
                </a:extLst>
              </p14:cNvPr>
              <p14:cNvContentPartPr/>
              <p14:nvPr/>
            </p14:nvContentPartPr>
            <p14:xfrm>
              <a:off x="6557737" y="5299541"/>
              <a:ext cx="285840" cy="20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2D6046C-617A-9E09-FF62-F240D287497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03737" y="5191541"/>
                <a:ext cx="39348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F36DED7-6FB5-7E36-2926-138078030431}"/>
                  </a:ext>
                </a:extLst>
              </p14:cNvPr>
              <p14:cNvContentPartPr/>
              <p14:nvPr/>
            </p14:nvContentPartPr>
            <p14:xfrm>
              <a:off x="6528577" y="4532381"/>
              <a:ext cx="84960" cy="54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F36DED7-6FB5-7E36-2926-1380780304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74577" y="4424741"/>
                <a:ext cx="1926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0B709B2-92B2-7C61-BBAD-458FCCC32F0F}"/>
                  </a:ext>
                </a:extLst>
              </p14:cNvPr>
              <p14:cNvContentPartPr/>
              <p14:nvPr/>
            </p14:nvContentPartPr>
            <p14:xfrm>
              <a:off x="6607057" y="5052941"/>
              <a:ext cx="255600" cy="11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0B709B2-92B2-7C61-BBAD-458FCCC32F0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53057" y="4944941"/>
                <a:ext cx="3632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3632605-91DD-6A40-44A3-392F8A29E6DA}"/>
                  </a:ext>
                </a:extLst>
              </p14:cNvPr>
              <p14:cNvContentPartPr/>
              <p14:nvPr/>
            </p14:nvContentPartPr>
            <p14:xfrm>
              <a:off x="3804457" y="1916981"/>
              <a:ext cx="312840" cy="4132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3632605-91DD-6A40-44A3-392F8A29E6D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50817" y="1808981"/>
                <a:ext cx="420480" cy="6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C49644B-F393-2F68-4706-C24F1F60D046}"/>
                  </a:ext>
                </a:extLst>
              </p14:cNvPr>
              <p14:cNvContentPartPr/>
              <p14:nvPr/>
            </p14:nvContentPartPr>
            <p14:xfrm>
              <a:off x="4040617" y="1848221"/>
              <a:ext cx="19440" cy="59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C49644B-F393-2F68-4706-C24F1F60D04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86617" y="1740221"/>
                <a:ext cx="1270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7F15258-CFEE-2DBC-EE57-E1927A457D1A}"/>
                  </a:ext>
                </a:extLst>
              </p14:cNvPr>
              <p14:cNvContentPartPr/>
              <p14:nvPr/>
            </p14:nvContentPartPr>
            <p14:xfrm>
              <a:off x="3755857" y="2674061"/>
              <a:ext cx="29052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7F15258-CFEE-2DBC-EE57-E1927A457D1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01857" y="2566061"/>
                <a:ext cx="39816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B7BF4018-1BBF-484D-D7C6-1DF1FD4E465B}"/>
              </a:ext>
            </a:extLst>
          </p:cNvPr>
          <p:cNvSpPr txBox="1"/>
          <p:nvPr/>
        </p:nvSpPr>
        <p:spPr>
          <a:xfrm>
            <a:off x="7207045" y="1121756"/>
            <a:ext cx="38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Used the Balance Class Technique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4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58"/>
    </mc:Choice>
    <mc:Fallback xmlns="">
      <p:transition spd="slow" advTm="1665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9;p3">
            <a:extLst>
              <a:ext uri="{FF2B5EF4-FFF2-40B4-BE49-F238E27FC236}">
                <a16:creationId xmlns:a16="http://schemas.microsoft.com/office/drawing/2014/main" id="{132F47B1-D829-1837-C125-9E395D34462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1806" y="163380"/>
            <a:ext cx="1613648" cy="6185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464356-9795-7B05-5DDF-2EE65346118B}"/>
              </a:ext>
            </a:extLst>
          </p:cNvPr>
          <p:cNvSpPr txBox="1"/>
          <p:nvPr/>
        </p:nvSpPr>
        <p:spPr>
          <a:xfrm>
            <a:off x="1189703" y="688258"/>
            <a:ext cx="744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277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Deployment :</a:t>
            </a:r>
            <a:endParaRPr lang="en-US" sz="2800" b="1" dirty="0">
              <a:solidFill>
                <a:srgbClr val="00277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88D8C-3966-7C9D-8427-AE52F8BB6D8D}"/>
              </a:ext>
            </a:extLst>
          </p:cNvPr>
          <p:cNvSpPr txBox="1"/>
          <p:nvPr/>
        </p:nvSpPr>
        <p:spPr>
          <a:xfrm>
            <a:off x="1189703" y="1370527"/>
            <a:ext cx="96749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Streamlit</a:t>
            </a:r>
            <a:r>
              <a:rPr lang="en-IN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i="0" dirty="0">
                <a:effectLst/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 an open-source app framework for Machine Learning and Data Science teams.</a:t>
            </a:r>
          </a:p>
          <a:p>
            <a:endParaRPr lang="en-IN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 also helps us create web apps for data science and machine learning in a short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Best thing about streamlit is it doesn’t require any knowledge of web development, If you know python you are good to go!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52E91-7057-7225-2742-E4AEA289D490}"/>
              </a:ext>
            </a:extLst>
          </p:cNvPr>
          <p:cNvSpPr txBox="1"/>
          <p:nvPr/>
        </p:nvSpPr>
        <p:spPr>
          <a:xfrm>
            <a:off x="1052052" y="3854245"/>
            <a:ext cx="461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3"/>
              </a:rPr>
              <a:t>Deployment_link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39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9;p3">
            <a:extLst>
              <a:ext uri="{FF2B5EF4-FFF2-40B4-BE49-F238E27FC236}">
                <a16:creationId xmlns:a16="http://schemas.microsoft.com/office/drawing/2014/main" id="{132F47B1-D829-1837-C125-9E395D34462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1806" y="163380"/>
            <a:ext cx="1613648" cy="6185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464356-9795-7B05-5DDF-2EE65346118B}"/>
              </a:ext>
            </a:extLst>
          </p:cNvPr>
          <p:cNvSpPr txBox="1"/>
          <p:nvPr/>
        </p:nvSpPr>
        <p:spPr>
          <a:xfrm>
            <a:off x="884903" y="551111"/>
            <a:ext cx="7443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6.1 Deployment UI: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0C0FDE-81BB-F532-EB01-D52130BA3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374" y="1725438"/>
            <a:ext cx="7777316" cy="161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68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9;p3">
            <a:extLst>
              <a:ext uri="{FF2B5EF4-FFF2-40B4-BE49-F238E27FC236}">
                <a16:creationId xmlns:a16="http://schemas.microsoft.com/office/drawing/2014/main" id="{132F47B1-D829-1837-C125-9E395D34462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1806" y="163380"/>
            <a:ext cx="1613648" cy="6185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464356-9795-7B05-5DDF-2EE65346118B}"/>
              </a:ext>
            </a:extLst>
          </p:cNvPr>
          <p:cNvSpPr txBox="1"/>
          <p:nvPr/>
        </p:nvSpPr>
        <p:spPr>
          <a:xfrm>
            <a:off x="776748" y="472662"/>
            <a:ext cx="7443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6.2 Quick Analysis: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D2AA66-D43E-0ACC-2337-BEEADB64C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608" y="1403880"/>
            <a:ext cx="5355986" cy="375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1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79;p3">
            <a:extLst>
              <a:ext uri="{FF2B5EF4-FFF2-40B4-BE49-F238E27FC236}">
                <a16:creationId xmlns:a16="http://schemas.microsoft.com/office/drawing/2014/main" id="{97DA1B2B-D03F-4A8F-2829-A427A2BE65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1806" y="163380"/>
            <a:ext cx="1613648" cy="61856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CB7645-23AA-5835-F521-93BAA2904B48}"/>
              </a:ext>
            </a:extLst>
          </p:cNvPr>
          <p:cNvSpPr txBox="1"/>
          <p:nvPr/>
        </p:nvSpPr>
        <p:spPr>
          <a:xfrm>
            <a:off x="1160206" y="393291"/>
            <a:ext cx="4935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AAFEF-6438-C4BD-EC3A-9FBA11FE26D4}"/>
              </a:ext>
            </a:extLst>
          </p:cNvPr>
          <p:cNvSpPr txBox="1"/>
          <p:nvPr/>
        </p:nvSpPr>
        <p:spPr>
          <a:xfrm>
            <a:off x="1160206" y="978066"/>
            <a:ext cx="81706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Business Objective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Project Flow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 (EDA)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Deployment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74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3"/>
    </mc:Choice>
    <mc:Fallback xmlns="">
      <p:transition spd="slow" advTm="616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9;p3">
            <a:extLst>
              <a:ext uri="{FF2B5EF4-FFF2-40B4-BE49-F238E27FC236}">
                <a16:creationId xmlns:a16="http://schemas.microsoft.com/office/drawing/2014/main" id="{132F47B1-D829-1837-C125-9E395D34462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1806" y="163380"/>
            <a:ext cx="1613648" cy="6185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464356-9795-7B05-5DDF-2EE65346118B}"/>
              </a:ext>
            </a:extLst>
          </p:cNvPr>
          <p:cNvSpPr txBox="1"/>
          <p:nvPr/>
        </p:nvSpPr>
        <p:spPr>
          <a:xfrm>
            <a:off x="884903" y="567479"/>
            <a:ext cx="7443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6.3 Input parameters of customer: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6B60E2-8EAA-7415-337F-C01CE6919C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95"/>
          <a:stretch/>
        </p:blipFill>
        <p:spPr>
          <a:xfrm>
            <a:off x="884902" y="1137047"/>
            <a:ext cx="8642555" cy="21111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C4FA81-4FA4-5D54-4260-79C99E3EC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404" y="3609800"/>
            <a:ext cx="8642556" cy="20082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E422C4-17FC-32C6-6B68-4AE7B5592FA1}"/>
              </a:ext>
            </a:extLst>
          </p:cNvPr>
          <p:cNvSpPr txBox="1"/>
          <p:nvPr/>
        </p:nvSpPr>
        <p:spPr>
          <a:xfrm>
            <a:off x="875072" y="3190009"/>
            <a:ext cx="7443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6.4 Output parameter: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2D7A510-1483-063E-19E8-7EC6AFB46FF6}"/>
                  </a:ext>
                </a:extLst>
              </p14:cNvPr>
              <p14:cNvContentPartPr/>
              <p14:nvPr/>
            </p14:nvContentPartPr>
            <p14:xfrm>
              <a:off x="7529017" y="5200901"/>
              <a:ext cx="191520" cy="140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2D7A510-1483-063E-19E8-7EC6AFB46FF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75377" y="5093261"/>
                <a:ext cx="29916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C76DF59-69C9-3F8D-4782-0F107F971C2D}"/>
                  </a:ext>
                </a:extLst>
              </p14:cNvPr>
              <p14:cNvContentPartPr/>
              <p14:nvPr/>
            </p14:nvContentPartPr>
            <p14:xfrm>
              <a:off x="1602337" y="2721581"/>
              <a:ext cx="276840" cy="112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C76DF59-69C9-3F8D-4782-0F107F971C2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48337" y="2613581"/>
                <a:ext cx="38448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ABE16A4-66FE-88EC-F2DF-73262C14C3ED}"/>
                  </a:ext>
                </a:extLst>
              </p14:cNvPr>
              <p14:cNvContentPartPr/>
              <p14:nvPr/>
            </p14:nvContentPartPr>
            <p14:xfrm>
              <a:off x="1533577" y="1680101"/>
              <a:ext cx="5112360" cy="60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ABE16A4-66FE-88EC-F2DF-73262C14C3E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79577" y="1572461"/>
                <a:ext cx="5220000" cy="27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4956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9;p3">
            <a:extLst>
              <a:ext uri="{FF2B5EF4-FFF2-40B4-BE49-F238E27FC236}">
                <a16:creationId xmlns:a16="http://schemas.microsoft.com/office/drawing/2014/main" id="{29DAD9AC-89AD-3860-4C5C-1BCAC6B132E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1806" y="163380"/>
            <a:ext cx="1613648" cy="61856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96D40A-40D8-1CBF-5388-539BA8503CBF}"/>
              </a:ext>
            </a:extLst>
          </p:cNvPr>
          <p:cNvSpPr txBox="1"/>
          <p:nvPr/>
        </p:nvSpPr>
        <p:spPr>
          <a:xfrm>
            <a:off x="628102" y="258724"/>
            <a:ext cx="3148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6.5 Some </a:t>
            </a: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Insights:</a:t>
            </a:r>
            <a:endParaRPr lang="en-US" sz="2800" b="1" i="0" u="none" strike="noStrike" dirty="0">
              <a:solidFill>
                <a:srgbClr val="00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</a:endParaRPr>
          </a:p>
        </p:txBody>
      </p:sp>
      <p:sp>
        <p:nvSpPr>
          <p:cNvPr id="11" name="Rectangle 10" descr="Most customers are:&#10; are university graduates&#10;live with partners ( Those living alone have spent  more than &#10;                                          those who live with a partner )&#10;With one child (Those without children have spent more )&#10;Are with Middle Age Adults(aged between 40 and 60 years)&#10;">
            <a:extLst>
              <a:ext uri="{FF2B5EF4-FFF2-40B4-BE49-F238E27FC236}">
                <a16:creationId xmlns:a16="http://schemas.microsoft.com/office/drawing/2014/main" id="{B0FEA913-A15D-4CF7-329B-659CD75E1D59}"/>
              </a:ext>
            </a:extLst>
          </p:cNvPr>
          <p:cNvSpPr/>
          <p:nvPr/>
        </p:nvSpPr>
        <p:spPr>
          <a:xfrm>
            <a:off x="628102" y="986118"/>
            <a:ext cx="5861185" cy="22190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Most occurring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Product Type is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: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= 9</a:t>
            </a:r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 descr="Most customers are:&#10; are university graduates&#10;live with partners ( Those living alone have spent  more than &#10;                                          those who live with a partner )&#10;With one child (Those without children have spent more )&#10;Are with Middle Age Adults(aged between 40 and 60 years)&#10;">
            <a:extLst>
              <a:ext uri="{FF2B5EF4-FFF2-40B4-BE49-F238E27FC236}">
                <a16:creationId xmlns:a16="http://schemas.microsoft.com/office/drawing/2014/main" id="{3DB65ED2-8E9A-C068-FF9E-0698F1F79321}"/>
              </a:ext>
            </a:extLst>
          </p:cNvPr>
          <p:cNvSpPr/>
          <p:nvPr/>
        </p:nvSpPr>
        <p:spPr>
          <a:xfrm>
            <a:off x="628101" y="3409334"/>
            <a:ext cx="5861185" cy="22569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Most occurred sentiment is: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Sentiment = 2</a:t>
            </a:r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 descr="Most customers are:&#10; are university graduates&#10;live with partners ( Those living alone have spent  more than &#10;                                          those who live with a partner )&#10;With one child (Those without children have spent more )&#10;Are with Middle Age Adults(aged between 40 and 60 years)&#10;">
            <a:extLst>
              <a:ext uri="{FF2B5EF4-FFF2-40B4-BE49-F238E27FC236}">
                <a16:creationId xmlns:a16="http://schemas.microsoft.com/office/drawing/2014/main" id="{6D33369D-12B3-FF4D-6A15-6488AAE1FC6C}"/>
              </a:ext>
            </a:extLst>
          </p:cNvPr>
          <p:cNvSpPr/>
          <p:nvPr/>
        </p:nvSpPr>
        <p:spPr>
          <a:xfrm>
            <a:off x="6709355" y="966610"/>
            <a:ext cx="5217173" cy="2232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Most reviews/description fall into: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Here we have most product occurring for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Sentiment of 3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followed by the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9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with sentiment most as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also have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Product Type 4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the most average rating.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59C24E5-AD21-858D-114B-82456791213B}"/>
                  </a:ext>
                </a:extLst>
              </p14:cNvPr>
              <p14:cNvContentPartPr/>
              <p14:nvPr/>
            </p14:nvContentPartPr>
            <p14:xfrm>
              <a:off x="1788817" y="1493981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59C24E5-AD21-858D-114B-8245679121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5177" y="1386341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0761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9;p3">
            <a:extLst>
              <a:ext uri="{FF2B5EF4-FFF2-40B4-BE49-F238E27FC236}">
                <a16:creationId xmlns:a16="http://schemas.microsoft.com/office/drawing/2014/main" id="{132F47B1-D829-1837-C125-9E395D34462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1806" y="163380"/>
            <a:ext cx="1613648" cy="6185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24F66D-F4E8-8DE4-7F1C-7B9872B7D67A}"/>
              </a:ext>
            </a:extLst>
          </p:cNvPr>
          <p:cNvSpPr txBox="1"/>
          <p:nvPr/>
        </p:nvSpPr>
        <p:spPr>
          <a:xfrm>
            <a:off x="2445620" y="1732938"/>
            <a:ext cx="730075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Algerian" panose="04020705040A02060702" pitchFamily="82" charset="0"/>
                <a:cs typeface="Arial" panose="020B0604020202020204" pitchFamily="34" charset="0"/>
              </a:rPr>
              <a:t>Thank you </a:t>
            </a:r>
            <a:endParaRPr lang="en-IN" sz="9600" dirty="0">
              <a:latin typeface="Algerian" panose="04020705040A02060702" pitchFamily="82" charset="0"/>
              <a:cs typeface="Arial" panose="020B0604020202020204" pitchFamily="34" charset="0"/>
            </a:endParaRPr>
          </a:p>
          <a:p>
            <a:pPr algn="ctr"/>
            <a:r>
              <a:rPr lang="en-IN" sz="2000" dirty="0">
                <a:latin typeface="Algerian" panose="04020705040A02060702" pitchFamily="82" charset="0"/>
                <a:cs typeface="Arial" panose="020B0604020202020204" pitchFamily="34" charset="0"/>
              </a:rPr>
              <a:t>     </a:t>
            </a:r>
            <a:r>
              <a:rPr lang="en-IN" sz="2800" dirty="0">
                <a:latin typeface="Algerian" panose="04020705040A02060702" pitchFamily="82" charset="0"/>
                <a:cs typeface="Arial" panose="020B0604020202020204" pitchFamily="34" charset="0"/>
              </a:rPr>
              <a:t>For Your Attention</a:t>
            </a:r>
            <a:endParaRPr lang="en-US" sz="2800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5BA53A2-6F38-6B41-BBF9-841DD7C44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012" y="3856393"/>
            <a:ext cx="666291" cy="66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27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2"/>
    </mc:Choice>
    <mc:Fallback xmlns="">
      <p:transition spd="slow" advTm="820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9A2944-6D12-D86F-B4F8-E8DBAFBE9F7C}"/>
              </a:ext>
            </a:extLst>
          </p:cNvPr>
          <p:cNvSpPr txBox="1"/>
          <p:nvPr/>
        </p:nvSpPr>
        <p:spPr>
          <a:xfrm>
            <a:off x="921541" y="1667550"/>
            <a:ext cx="10533040" cy="996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Need to get daily Analysis of a product such as emotions, sentiment etc. using Amazon data.</a:t>
            </a: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4F6469-487A-09C3-EE90-AAD5B4C30E36}"/>
              </a:ext>
            </a:extLst>
          </p:cNvPr>
          <p:cNvSpPr txBox="1"/>
          <p:nvPr/>
        </p:nvSpPr>
        <p:spPr>
          <a:xfrm>
            <a:off x="921541" y="781944"/>
            <a:ext cx="61024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Business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Objective:</a:t>
            </a:r>
            <a:endParaRPr lang="en-US" sz="2800" b="1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Google Shape;179;p3">
            <a:extLst>
              <a:ext uri="{FF2B5EF4-FFF2-40B4-BE49-F238E27FC236}">
                <a16:creationId xmlns:a16="http://schemas.microsoft.com/office/drawing/2014/main" id="{D0EEA592-C836-1AB6-A335-6CB8AB09B40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1806" y="163380"/>
            <a:ext cx="1613648" cy="6185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13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073"/>
    </mc:Choice>
    <mc:Fallback xmlns="">
      <p:transition spd="slow" advTm="3407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79;p3">
            <a:extLst>
              <a:ext uri="{FF2B5EF4-FFF2-40B4-BE49-F238E27FC236}">
                <a16:creationId xmlns:a16="http://schemas.microsoft.com/office/drawing/2014/main" id="{93A701E7-5B99-D6C6-A34B-1945C9671A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1806" y="163380"/>
            <a:ext cx="1613648" cy="6185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oogle Shape;157;p3">
            <a:extLst>
              <a:ext uri="{FF2B5EF4-FFF2-40B4-BE49-F238E27FC236}">
                <a16:creationId xmlns:a16="http://schemas.microsoft.com/office/drawing/2014/main" id="{EAB1D1AF-E7D0-FD34-FA1A-8E044D3F8563}"/>
              </a:ext>
            </a:extLst>
          </p:cNvPr>
          <p:cNvGrpSpPr/>
          <p:nvPr/>
        </p:nvGrpSpPr>
        <p:grpSpPr>
          <a:xfrm>
            <a:off x="1686219" y="1313212"/>
            <a:ext cx="6734978" cy="3542400"/>
            <a:chOff x="0" y="1554773"/>
            <a:chExt cx="6734978" cy="3542400"/>
          </a:xfrm>
        </p:grpSpPr>
        <p:sp>
          <p:nvSpPr>
            <p:cNvPr id="5" name="Google Shape;164;p3">
              <a:extLst>
                <a:ext uri="{FF2B5EF4-FFF2-40B4-BE49-F238E27FC236}">
                  <a16:creationId xmlns:a16="http://schemas.microsoft.com/office/drawing/2014/main" id="{0587D810-DECF-2166-DCCF-783369A77BCB}"/>
                </a:ext>
              </a:extLst>
            </p:cNvPr>
            <p:cNvSpPr/>
            <p:nvPr/>
          </p:nvSpPr>
          <p:spPr>
            <a:xfrm>
              <a:off x="0" y="1790933"/>
              <a:ext cx="6734978" cy="403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9525" cap="rnd" cmpd="sng">
              <a:solidFill>
                <a:srgbClr val="8AB431"/>
              </a:solidFill>
              <a:prstDash val="solid"/>
              <a:round/>
              <a:headEnd type="none" w="sm" len="sm"/>
              <a:tailEnd type="none" w="sm" len="sm"/>
            </a:ln>
            <a:effectLst>
              <a:reflection stA="26000" endPos="32000" dist="12700" dir="5400000" sy="-100000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5;p3">
              <a:extLst>
                <a:ext uri="{FF2B5EF4-FFF2-40B4-BE49-F238E27FC236}">
                  <a16:creationId xmlns:a16="http://schemas.microsoft.com/office/drawing/2014/main" id="{2E4FFCD9-2439-2B9D-DE76-F17B20B3813B}"/>
                </a:ext>
              </a:extLst>
            </p:cNvPr>
            <p:cNvSpPr/>
            <p:nvPr/>
          </p:nvSpPr>
          <p:spPr>
            <a:xfrm>
              <a:off x="336748" y="1554773"/>
              <a:ext cx="4714484" cy="47232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392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6;p3">
              <a:extLst>
                <a:ext uri="{FF2B5EF4-FFF2-40B4-BE49-F238E27FC236}">
                  <a16:creationId xmlns:a16="http://schemas.microsoft.com/office/drawing/2014/main" id="{B82244AD-2C1A-FA2D-3D55-B2F4DE48CA2E}"/>
                </a:ext>
              </a:extLst>
            </p:cNvPr>
            <p:cNvSpPr txBox="1"/>
            <p:nvPr/>
          </p:nvSpPr>
          <p:spPr>
            <a:xfrm>
              <a:off x="359805" y="1577830"/>
              <a:ext cx="4668370" cy="426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8175" tIns="0" rIns="178175" bIns="0" anchor="ctr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EDA</a:t>
              </a:r>
              <a:endParaRPr/>
            </a:p>
          </p:txBody>
        </p:sp>
        <p:sp>
          <p:nvSpPr>
            <p:cNvPr id="8" name="Google Shape;167;p3">
              <a:extLst>
                <a:ext uri="{FF2B5EF4-FFF2-40B4-BE49-F238E27FC236}">
                  <a16:creationId xmlns:a16="http://schemas.microsoft.com/office/drawing/2014/main" id="{8A586F79-E3AA-9DD6-6FE9-61476FF9C704}"/>
                </a:ext>
              </a:extLst>
            </p:cNvPr>
            <p:cNvSpPr/>
            <p:nvPr/>
          </p:nvSpPr>
          <p:spPr>
            <a:xfrm>
              <a:off x="0" y="2516693"/>
              <a:ext cx="6734978" cy="403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9525" cap="rnd" cmpd="sng">
              <a:solidFill>
                <a:srgbClr val="8AB431"/>
              </a:solidFill>
              <a:prstDash val="solid"/>
              <a:round/>
              <a:headEnd type="none" w="sm" len="sm"/>
              <a:tailEnd type="none" w="sm" len="sm"/>
            </a:ln>
            <a:effectLst>
              <a:reflection stA="26000" endPos="32000" dist="12700" dir="5400000" sy="-100000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8;p3">
              <a:extLst>
                <a:ext uri="{FF2B5EF4-FFF2-40B4-BE49-F238E27FC236}">
                  <a16:creationId xmlns:a16="http://schemas.microsoft.com/office/drawing/2014/main" id="{1BA0E11D-5BFF-C889-7561-59EA32B25202}"/>
                </a:ext>
              </a:extLst>
            </p:cNvPr>
            <p:cNvSpPr/>
            <p:nvPr/>
          </p:nvSpPr>
          <p:spPr>
            <a:xfrm>
              <a:off x="336748" y="2280532"/>
              <a:ext cx="4714484" cy="47232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392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9;p3">
              <a:extLst>
                <a:ext uri="{FF2B5EF4-FFF2-40B4-BE49-F238E27FC236}">
                  <a16:creationId xmlns:a16="http://schemas.microsoft.com/office/drawing/2014/main" id="{89E5DDCB-43FB-9755-0279-D21832EAC760}"/>
                </a:ext>
              </a:extLst>
            </p:cNvPr>
            <p:cNvSpPr txBox="1"/>
            <p:nvPr/>
          </p:nvSpPr>
          <p:spPr>
            <a:xfrm>
              <a:off x="359805" y="2303589"/>
              <a:ext cx="4668370" cy="426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8175" tIns="0" rIns="178175" bIns="0" anchor="ctr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rPr lang="en-US" sz="1800" b="1" i="0" u="none" strike="noStrike" cap="none" dirty="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Data Visualization</a:t>
              </a:r>
              <a:endParaRPr sz="1800" b="1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" name="Google Shape;170;p3">
              <a:extLst>
                <a:ext uri="{FF2B5EF4-FFF2-40B4-BE49-F238E27FC236}">
                  <a16:creationId xmlns:a16="http://schemas.microsoft.com/office/drawing/2014/main" id="{030CCAE0-A4E8-6C20-F519-548B2C0443F8}"/>
                </a:ext>
              </a:extLst>
            </p:cNvPr>
            <p:cNvSpPr/>
            <p:nvPr/>
          </p:nvSpPr>
          <p:spPr>
            <a:xfrm>
              <a:off x="0" y="3242453"/>
              <a:ext cx="6734978" cy="403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9525" cap="rnd" cmpd="sng">
              <a:solidFill>
                <a:srgbClr val="8AB431"/>
              </a:solidFill>
              <a:prstDash val="solid"/>
              <a:round/>
              <a:headEnd type="none" w="sm" len="sm"/>
              <a:tailEnd type="none" w="sm" len="sm"/>
            </a:ln>
            <a:effectLst>
              <a:reflection stA="26000" endPos="32000" dist="12700" dir="5400000" sy="-100000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1;p3">
              <a:extLst>
                <a:ext uri="{FF2B5EF4-FFF2-40B4-BE49-F238E27FC236}">
                  <a16:creationId xmlns:a16="http://schemas.microsoft.com/office/drawing/2014/main" id="{C5F4D583-378B-D533-F165-A9400078A0F5}"/>
                </a:ext>
              </a:extLst>
            </p:cNvPr>
            <p:cNvSpPr/>
            <p:nvPr/>
          </p:nvSpPr>
          <p:spPr>
            <a:xfrm>
              <a:off x="336748" y="3006293"/>
              <a:ext cx="4714484" cy="47232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392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2;p3">
              <a:extLst>
                <a:ext uri="{FF2B5EF4-FFF2-40B4-BE49-F238E27FC236}">
                  <a16:creationId xmlns:a16="http://schemas.microsoft.com/office/drawing/2014/main" id="{D7DD3296-97F0-334D-6FBF-5401162CF453}"/>
                </a:ext>
              </a:extLst>
            </p:cNvPr>
            <p:cNvSpPr txBox="1"/>
            <p:nvPr/>
          </p:nvSpPr>
          <p:spPr>
            <a:xfrm>
              <a:off x="359805" y="3029350"/>
              <a:ext cx="4668370" cy="426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8175" tIns="0" rIns="178175" bIns="0" anchor="ctr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Model Building </a:t>
              </a:r>
              <a:endParaRPr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" name="Google Shape;173;p3">
              <a:extLst>
                <a:ext uri="{FF2B5EF4-FFF2-40B4-BE49-F238E27FC236}">
                  <a16:creationId xmlns:a16="http://schemas.microsoft.com/office/drawing/2014/main" id="{5D616D5D-809E-4F81-4662-B011D27F03FD}"/>
                </a:ext>
              </a:extLst>
            </p:cNvPr>
            <p:cNvSpPr/>
            <p:nvPr/>
          </p:nvSpPr>
          <p:spPr>
            <a:xfrm>
              <a:off x="0" y="3968213"/>
              <a:ext cx="6734978" cy="403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9525" cap="rnd" cmpd="sng">
              <a:solidFill>
                <a:srgbClr val="8AB431"/>
              </a:solidFill>
              <a:prstDash val="solid"/>
              <a:round/>
              <a:headEnd type="none" w="sm" len="sm"/>
              <a:tailEnd type="none" w="sm" len="sm"/>
            </a:ln>
            <a:effectLst>
              <a:reflection stA="26000" endPos="32000" dist="12700" dir="5400000" sy="-100000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4;p3">
              <a:extLst>
                <a:ext uri="{FF2B5EF4-FFF2-40B4-BE49-F238E27FC236}">
                  <a16:creationId xmlns:a16="http://schemas.microsoft.com/office/drawing/2014/main" id="{7522B6CD-DCEB-B785-B3CC-9C7B194BC853}"/>
                </a:ext>
              </a:extLst>
            </p:cNvPr>
            <p:cNvSpPr/>
            <p:nvPr/>
          </p:nvSpPr>
          <p:spPr>
            <a:xfrm>
              <a:off x="336748" y="3732053"/>
              <a:ext cx="4714484" cy="47232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392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5;p3">
              <a:extLst>
                <a:ext uri="{FF2B5EF4-FFF2-40B4-BE49-F238E27FC236}">
                  <a16:creationId xmlns:a16="http://schemas.microsoft.com/office/drawing/2014/main" id="{0CAEB741-7EA2-B5A3-8FF9-87860C40EA25}"/>
                </a:ext>
              </a:extLst>
            </p:cNvPr>
            <p:cNvSpPr txBox="1"/>
            <p:nvPr/>
          </p:nvSpPr>
          <p:spPr>
            <a:xfrm>
              <a:off x="359805" y="3755110"/>
              <a:ext cx="4668370" cy="426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8175" tIns="0" rIns="178175" bIns="0" anchor="ctr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rPr lang="en-US" sz="1800" b="1" i="0" u="none" strike="noStrike" cap="none" dirty="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Model Evaluation</a:t>
              </a:r>
              <a:endParaRPr sz="1800" b="1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" name="Google Shape;176;p3">
              <a:extLst>
                <a:ext uri="{FF2B5EF4-FFF2-40B4-BE49-F238E27FC236}">
                  <a16:creationId xmlns:a16="http://schemas.microsoft.com/office/drawing/2014/main" id="{585628C4-22E2-6C73-2672-835BE589830D}"/>
                </a:ext>
              </a:extLst>
            </p:cNvPr>
            <p:cNvSpPr/>
            <p:nvPr/>
          </p:nvSpPr>
          <p:spPr>
            <a:xfrm>
              <a:off x="0" y="4693973"/>
              <a:ext cx="6734978" cy="403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9525" cap="rnd" cmpd="sng">
              <a:solidFill>
                <a:srgbClr val="8AB431"/>
              </a:solidFill>
              <a:prstDash val="solid"/>
              <a:round/>
              <a:headEnd type="none" w="sm" len="sm"/>
              <a:tailEnd type="none" w="sm" len="sm"/>
            </a:ln>
            <a:effectLst>
              <a:reflection stA="26000" endPos="32000" dist="12700" dir="5400000" sy="-100000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7;p3">
              <a:extLst>
                <a:ext uri="{FF2B5EF4-FFF2-40B4-BE49-F238E27FC236}">
                  <a16:creationId xmlns:a16="http://schemas.microsoft.com/office/drawing/2014/main" id="{B2EE0C83-D728-6F08-851B-792263540256}"/>
                </a:ext>
              </a:extLst>
            </p:cNvPr>
            <p:cNvSpPr/>
            <p:nvPr/>
          </p:nvSpPr>
          <p:spPr>
            <a:xfrm>
              <a:off x="336748" y="4457813"/>
              <a:ext cx="4714484" cy="47232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3B94D"/>
                </a:gs>
                <a:gs pos="100000">
                  <a:srgbClr val="7A9E2B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392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8;p3">
              <a:extLst>
                <a:ext uri="{FF2B5EF4-FFF2-40B4-BE49-F238E27FC236}">
                  <a16:creationId xmlns:a16="http://schemas.microsoft.com/office/drawing/2014/main" id="{A3322F52-E58B-5AD2-7BAE-67C21281C71C}"/>
                </a:ext>
              </a:extLst>
            </p:cNvPr>
            <p:cNvSpPr txBox="1"/>
            <p:nvPr/>
          </p:nvSpPr>
          <p:spPr>
            <a:xfrm>
              <a:off x="359805" y="4480870"/>
              <a:ext cx="4668370" cy="426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8175" tIns="0" rIns="178175" bIns="0" anchor="ctr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Model Deployment</a:t>
              </a:r>
              <a:endParaRPr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8A9232E-DE6C-6051-6D27-F02C4C2C9ACC}"/>
              </a:ext>
            </a:extLst>
          </p:cNvPr>
          <p:cNvSpPr txBox="1"/>
          <p:nvPr/>
        </p:nvSpPr>
        <p:spPr>
          <a:xfrm>
            <a:off x="1007859" y="367102"/>
            <a:ext cx="61024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800" b="1" dirty="0">
                <a:solidFill>
                  <a:srgbClr val="00277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IN" sz="2800" b="1" i="0" u="none" strike="noStrike" dirty="0">
                <a:solidFill>
                  <a:srgbClr val="00277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Project Architecture / Project Flow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34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29"/>
    </mc:Choice>
    <mc:Fallback xmlns="">
      <p:transition spd="slow" advTm="2322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9;p3">
            <a:extLst>
              <a:ext uri="{FF2B5EF4-FFF2-40B4-BE49-F238E27FC236}">
                <a16:creationId xmlns:a16="http://schemas.microsoft.com/office/drawing/2014/main" id="{01103C39-C91F-CCA4-E87B-625BCA73111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1806" y="163380"/>
            <a:ext cx="1613648" cy="61856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42809A-386F-7F86-632D-333D096523F9}"/>
              </a:ext>
            </a:extLst>
          </p:cNvPr>
          <p:cNvSpPr txBox="1"/>
          <p:nvPr/>
        </p:nvSpPr>
        <p:spPr>
          <a:xfrm>
            <a:off x="440640" y="1092149"/>
            <a:ext cx="42395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.1  Details about the Data Set: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Rows = 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6364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; Columns = 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br>
              <a:rPr lang="en-US" dirty="0"/>
            </a:b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A7975-9CB0-DBAF-66A6-44E2CAF53F09}"/>
              </a:ext>
            </a:extLst>
          </p:cNvPr>
          <p:cNvSpPr txBox="1"/>
          <p:nvPr/>
        </p:nvSpPr>
        <p:spPr>
          <a:xfrm>
            <a:off x="459606" y="272607"/>
            <a:ext cx="78566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277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800" b="1" i="0" u="none" strike="noStrike" dirty="0">
                <a:solidFill>
                  <a:srgbClr val="00277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Exploratory Data Analysis (EDA)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8B1140-9D75-24DD-055E-99690D90D828}"/>
              </a:ext>
            </a:extLst>
          </p:cNvPr>
          <p:cNvSpPr txBox="1"/>
          <p:nvPr/>
        </p:nvSpPr>
        <p:spPr>
          <a:xfrm>
            <a:off x="352149" y="4033140"/>
            <a:ext cx="47704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br>
              <a:rPr lang="en-US" b="0" dirty="0">
                <a:effectLst/>
              </a:rPr>
            </a:b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3B6B22-2E83-E4AC-A9AB-9FBD10992A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0"/>
          <a:stretch/>
        </p:blipFill>
        <p:spPr>
          <a:xfrm>
            <a:off x="5978013" y="1337187"/>
            <a:ext cx="4805206" cy="13280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9B6CE7-9645-DE5A-F7DB-BB5F4EB12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32" y="1569942"/>
            <a:ext cx="2543530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7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43"/>
    </mc:Choice>
    <mc:Fallback xmlns="">
      <p:transition spd="slow" advTm="2664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9;p3">
            <a:extLst>
              <a:ext uri="{FF2B5EF4-FFF2-40B4-BE49-F238E27FC236}">
                <a16:creationId xmlns:a16="http://schemas.microsoft.com/office/drawing/2014/main" id="{ED0C20D3-E484-B436-77A2-55BF334A0F7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1806" y="163380"/>
            <a:ext cx="1613648" cy="61856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BB87EE-9ACF-CFFD-4580-30A4DB36CD8D}"/>
              </a:ext>
            </a:extLst>
          </p:cNvPr>
          <p:cNvSpPr txBox="1"/>
          <p:nvPr/>
        </p:nvSpPr>
        <p:spPr>
          <a:xfrm>
            <a:off x="539016" y="781944"/>
            <a:ext cx="9182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3.2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Insights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Analysis of Product Types</a:t>
            </a:r>
            <a:endParaRPr lang="en-US" b="0" dirty="0">
              <a:effectLst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8CC71C-D3DF-34AE-D154-38DD29809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237" y="2081982"/>
            <a:ext cx="3907424" cy="262521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F753A30-001A-E757-360F-306F53EF8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312" y="1913452"/>
            <a:ext cx="319087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90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73"/>
    </mc:Choice>
    <mc:Fallback xmlns="">
      <p:transition spd="slow" advTm="1387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9;p3">
            <a:extLst>
              <a:ext uri="{FF2B5EF4-FFF2-40B4-BE49-F238E27FC236}">
                <a16:creationId xmlns:a16="http://schemas.microsoft.com/office/drawing/2014/main" id="{54DB6E04-823D-AA60-2478-156641B9206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1806" y="163380"/>
            <a:ext cx="1613648" cy="61856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A7C384-6F42-08E0-C178-6059A83BF47F}"/>
              </a:ext>
            </a:extLst>
          </p:cNvPr>
          <p:cNvSpPr txBox="1"/>
          <p:nvPr/>
        </p:nvSpPr>
        <p:spPr>
          <a:xfrm>
            <a:off x="774368" y="545969"/>
            <a:ext cx="61024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3.3 Sentiment analysis</a:t>
            </a:r>
            <a:endParaRPr lang="en-US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i="0" u="none" strike="noStrike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Analysis of Sentiment type</a:t>
            </a:r>
            <a:br>
              <a:rPr lang="en-US" dirty="0"/>
            </a:b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628292-911B-06C7-E139-A88DEBA78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193" y="2091067"/>
            <a:ext cx="4567329" cy="267586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344B018-5607-59D5-ACA3-28E68F724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286" y="1518211"/>
            <a:ext cx="3859521" cy="358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11"/>
    </mc:Choice>
    <mc:Fallback xmlns="">
      <p:transition spd="slow" advTm="1271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9;p3">
            <a:extLst>
              <a:ext uri="{FF2B5EF4-FFF2-40B4-BE49-F238E27FC236}">
                <a16:creationId xmlns:a16="http://schemas.microsoft.com/office/drawing/2014/main" id="{54DB6E04-823D-AA60-2478-156641B9206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1806" y="163380"/>
            <a:ext cx="1613648" cy="61856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A7C384-6F42-08E0-C178-6059A83BF47F}"/>
              </a:ext>
            </a:extLst>
          </p:cNvPr>
          <p:cNvSpPr txBox="1"/>
          <p:nvPr/>
        </p:nvSpPr>
        <p:spPr>
          <a:xfrm>
            <a:off x="646548" y="781944"/>
            <a:ext cx="6102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3.4 Bi Variate Analysis: </a:t>
            </a:r>
            <a:br>
              <a:rPr lang="en-US" dirty="0"/>
            </a:b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CFAF5C-A38D-02DD-7BD0-2A264720E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194" y="1779639"/>
            <a:ext cx="8036931" cy="267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59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11"/>
    </mc:Choice>
    <mc:Fallback xmlns="">
      <p:transition spd="slow" advTm="1271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9;p3">
            <a:extLst>
              <a:ext uri="{FF2B5EF4-FFF2-40B4-BE49-F238E27FC236}">
                <a16:creationId xmlns:a16="http://schemas.microsoft.com/office/drawing/2014/main" id="{54DB6E04-823D-AA60-2478-156641B9206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1806" y="163380"/>
            <a:ext cx="1613648" cy="61856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A7C384-6F42-08E0-C178-6059A83BF47F}"/>
              </a:ext>
            </a:extLst>
          </p:cNvPr>
          <p:cNvSpPr txBox="1"/>
          <p:nvPr/>
        </p:nvSpPr>
        <p:spPr>
          <a:xfrm>
            <a:off x="636716" y="781944"/>
            <a:ext cx="610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3.5 Treating with the duplicate rows: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1E63EE-0B6F-854D-D2EC-CF9457D246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19"/>
          <a:stretch/>
        </p:blipFill>
        <p:spPr>
          <a:xfrm>
            <a:off x="875071" y="1302219"/>
            <a:ext cx="7757652" cy="1343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003B96-5EF8-3E16-ACDC-CB1917681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071" y="3045582"/>
            <a:ext cx="7757652" cy="264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0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11"/>
    </mc:Choice>
    <mc:Fallback xmlns="">
      <p:transition spd="slow" advTm="12711"/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20636</TotalTime>
  <Words>382</Words>
  <Application>Microsoft Office PowerPoint</Application>
  <PresentationFormat>Widescreen</PresentationFormat>
  <Paragraphs>100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Algerian</vt:lpstr>
      <vt:lpstr>Arial</vt:lpstr>
      <vt:lpstr>Calibri</vt:lpstr>
      <vt:lpstr>Corbel</vt:lpstr>
      <vt:lpstr>Gill Sans MT</vt:lpstr>
      <vt:lpstr>Noto Sans Symbols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Raut</dc:creator>
  <cp:lastModifiedBy>Shubham Raut</cp:lastModifiedBy>
  <cp:revision>270</cp:revision>
  <dcterms:created xsi:type="dcterms:W3CDTF">2022-06-28T10:51:42Z</dcterms:created>
  <dcterms:modified xsi:type="dcterms:W3CDTF">2023-01-09T09:12:20Z</dcterms:modified>
</cp:coreProperties>
</file>