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1.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0" r:id="rId4"/>
    <p:sldMasterId id="2147483981" r:id="rId5"/>
    <p:sldMasterId id="2147483995" r:id="rId6"/>
  </p:sldMasterIdLst>
  <p:notesMasterIdLst>
    <p:notesMasterId r:id="rId33"/>
  </p:notesMasterIdLst>
  <p:handoutMasterIdLst>
    <p:handoutMasterId r:id="rId34"/>
  </p:handoutMasterIdLst>
  <p:sldIdLst>
    <p:sldId id="311" r:id="rId7"/>
    <p:sldId id="339" r:id="rId8"/>
    <p:sldId id="350" r:id="rId9"/>
    <p:sldId id="355" r:id="rId10"/>
    <p:sldId id="343" r:id="rId11"/>
    <p:sldId id="393" r:id="rId12"/>
    <p:sldId id="363" r:id="rId13"/>
    <p:sldId id="384" r:id="rId14"/>
    <p:sldId id="385" r:id="rId15"/>
    <p:sldId id="386" r:id="rId16"/>
    <p:sldId id="387" r:id="rId17"/>
    <p:sldId id="394" r:id="rId18"/>
    <p:sldId id="392" r:id="rId19"/>
    <p:sldId id="351"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Lst>
  <p:sldSz cx="9906000" cy="6858000" type="A4"/>
  <p:notesSz cx="6797675" cy="9874250"/>
  <p:custDataLst>
    <p:tags r:id="rId3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2F1FA"/>
    <a:srgbClr val="9BE8F7"/>
    <a:srgbClr val="A2EAF8"/>
    <a:srgbClr val="FBAF71"/>
    <a:srgbClr val="CDF3FB"/>
    <a:srgbClr val="63DBF3"/>
    <a:srgbClr val="000000"/>
    <a:srgbClr val="CC9900"/>
    <a:srgbClr val="A2B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4676" autoAdjust="0"/>
  </p:normalViewPr>
  <p:slideViewPr>
    <p:cSldViewPr snapToGrid="0">
      <p:cViewPr>
        <p:scale>
          <a:sx n="70" d="100"/>
          <a:sy n="70" d="100"/>
        </p:scale>
        <p:origin x="-876" y="-120"/>
      </p:cViewPr>
      <p:guideLst>
        <p:guide orient="horz"/>
        <p:guide pos="62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14473102126560142"/>
                  <c:y val="8.3623704851121403E-2"/>
                </c:manualLayout>
              </c:layout>
              <c:showLegendKey val="0"/>
              <c:showVal val="1"/>
              <c:showCatName val="1"/>
              <c:showSerName val="0"/>
              <c:showPercent val="0"/>
              <c:showBubbleSize val="0"/>
            </c:dLbl>
            <c:dLbl>
              <c:idx val="1"/>
              <c:layout>
                <c:manualLayout>
                  <c:x val="4.0903605460791033E-2"/>
                  <c:y val="-0.11488053374311151"/>
                </c:manualLayout>
              </c:layout>
              <c:showLegendKey val="0"/>
              <c:showVal val="1"/>
              <c:showCatName val="1"/>
              <c:showSerName val="0"/>
              <c:showPercent val="0"/>
              <c:showBubbleSize val="0"/>
            </c:dLbl>
            <c:dLbl>
              <c:idx val="2"/>
              <c:layout>
                <c:manualLayout>
                  <c:x val="0.22679016638994975"/>
                  <c:y val="-9.4956116073982369E-2"/>
                </c:manualLayout>
              </c:layout>
              <c:showLegendKey val="0"/>
              <c:showVal val="1"/>
              <c:showCatName val="1"/>
              <c:showSerName val="0"/>
              <c:showPercent val="0"/>
              <c:showBubbleSize val="0"/>
            </c:dLbl>
            <c:dLbl>
              <c:idx val="3"/>
              <c:layout>
                <c:manualLayout>
                  <c:x val="-0.18381516249265523"/>
                  <c:y val="-7.3073619725317576E-2"/>
                </c:manualLayout>
              </c:layout>
              <c:showLegendKey val="0"/>
              <c:showVal val="1"/>
              <c:showCatName val="1"/>
              <c:showSerName val="0"/>
              <c:showPercent val="0"/>
              <c:showBubbleSize val="0"/>
            </c:dLbl>
            <c:dLbl>
              <c:idx val="4"/>
              <c:layout>
                <c:manualLayout>
                  <c:x val="-0.11408803852162262"/>
                  <c:y val="0.12184204255837509"/>
                </c:manualLayout>
              </c:layout>
              <c:showLegendKey val="0"/>
              <c:showVal val="1"/>
              <c:showCatName val="1"/>
              <c:showSerName val="0"/>
              <c:showPercent val="0"/>
              <c:showBubbleSize val="0"/>
            </c:dLbl>
            <c:dLbl>
              <c:idx val="5"/>
              <c:layout>
                <c:manualLayout>
                  <c:x val="-0.24365733023875427"/>
                  <c:y val="6.7944260191536168E-2"/>
                </c:manualLayout>
              </c:layout>
              <c:showLegendKey val="0"/>
              <c:showVal val="1"/>
              <c:showCatName val="1"/>
              <c:showSerName val="0"/>
              <c:showPercent val="0"/>
              <c:showBubbleSize val="0"/>
            </c:dLbl>
            <c:txPr>
              <a:bodyPr/>
              <a:lstStyle/>
              <a:p>
                <a:pPr>
                  <a:defRPr sz="1200" b="1"/>
                </a:pPr>
                <a:endParaRPr lang="en-US"/>
              </a:p>
            </c:txPr>
            <c:showLegendKey val="0"/>
            <c:showVal val="1"/>
            <c:showCatName val="1"/>
            <c:showSerName val="0"/>
            <c:showPercent val="0"/>
            <c:showBubbleSize val="0"/>
            <c:showLeaderLines val="1"/>
          </c:dLbls>
          <c:cat>
            <c:strRef>
              <c:f>Sheet1!$A$2:$A$7</c:f>
              <c:strCache>
                <c:ptCount val="6"/>
                <c:pt idx="0">
                  <c:v>Build &amp; Rls Mgmt</c:v>
                </c:pt>
                <c:pt idx="1">
                  <c:v>Config &amp; Env Mgmt</c:v>
                </c:pt>
                <c:pt idx="2">
                  <c:v>Testing Automation</c:v>
                </c:pt>
                <c:pt idx="3">
                  <c:v>Cloud</c:v>
                </c:pt>
                <c:pt idx="4">
                  <c:v>Agile / LEAN</c:v>
                </c:pt>
                <c:pt idx="5">
                  <c:v>Monitoring &amp; Alerting</c:v>
                </c:pt>
              </c:strCache>
            </c:strRef>
          </c:cat>
          <c:val>
            <c:numRef>
              <c:f>Sheet1!$B$2:$B$7</c:f>
              <c:numCache>
                <c:formatCode>General</c:formatCode>
                <c:ptCount val="6"/>
                <c:pt idx="0">
                  <c:v>450</c:v>
                </c:pt>
                <c:pt idx="1">
                  <c:v>360</c:v>
                </c:pt>
                <c:pt idx="2">
                  <c:v>400</c:v>
                </c:pt>
                <c:pt idx="3">
                  <c:v>200</c:v>
                </c:pt>
                <c:pt idx="4">
                  <c:v>600</c:v>
                </c:pt>
                <c:pt idx="5">
                  <c:v>150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70D09-3BEB-4DEC-BE8F-8198F2FDE9BD}" type="doc">
      <dgm:prSet loTypeId="urn:microsoft.com/office/officeart/2005/8/layout/venn1" loCatId="relationship" qsTypeId="urn:microsoft.com/office/officeart/2005/8/quickstyle/simple1" qsCatId="simple" csTypeId="urn:microsoft.com/office/officeart/2005/8/colors/colorful2" csCatId="colorful" phldr="1"/>
      <dgm:spPr/>
    </dgm:pt>
    <dgm:pt modelId="{FB065687-6B6D-4CB3-BE8A-8983740584A0}">
      <dgm:prSet phldrT="[Text]"/>
      <dgm:spPr/>
      <dgm:t>
        <a:bodyPr/>
        <a:lstStyle/>
        <a:p>
          <a:r>
            <a:rPr lang="en-US" b="1" dirty="0" smtClean="0"/>
            <a:t>Development</a:t>
          </a:r>
          <a:endParaRPr lang="en-US" b="1" dirty="0"/>
        </a:p>
      </dgm:t>
    </dgm:pt>
    <dgm:pt modelId="{71DDDA14-7496-45B0-A59D-BABCB761C1DF}" type="parTrans" cxnId="{A641456D-4E3C-41B1-98CA-1CB9BB162655}">
      <dgm:prSet/>
      <dgm:spPr/>
      <dgm:t>
        <a:bodyPr/>
        <a:lstStyle/>
        <a:p>
          <a:endParaRPr lang="en-US" b="1"/>
        </a:p>
      </dgm:t>
    </dgm:pt>
    <dgm:pt modelId="{D15A4146-E026-4615-A09B-B12877F11058}" type="sibTrans" cxnId="{A641456D-4E3C-41B1-98CA-1CB9BB162655}">
      <dgm:prSet/>
      <dgm:spPr/>
      <dgm:t>
        <a:bodyPr/>
        <a:lstStyle/>
        <a:p>
          <a:endParaRPr lang="en-US" b="1"/>
        </a:p>
      </dgm:t>
    </dgm:pt>
    <dgm:pt modelId="{F7937BF9-A5E2-42B7-ACDC-FD69C32D10DE}">
      <dgm:prSet phldrT="[Text]"/>
      <dgm:spPr/>
      <dgm:t>
        <a:bodyPr/>
        <a:lstStyle/>
        <a:p>
          <a:r>
            <a:rPr lang="en-US" b="1" dirty="0" smtClean="0"/>
            <a:t>Operations</a:t>
          </a:r>
          <a:endParaRPr lang="en-US" b="1" dirty="0"/>
        </a:p>
      </dgm:t>
    </dgm:pt>
    <dgm:pt modelId="{ABA8FD1A-E962-45FE-9C67-AD89BB81832E}" type="parTrans" cxnId="{6A939480-C10B-43FB-B827-9B3FCE807FC9}">
      <dgm:prSet/>
      <dgm:spPr/>
      <dgm:t>
        <a:bodyPr/>
        <a:lstStyle/>
        <a:p>
          <a:endParaRPr lang="en-US" b="1"/>
        </a:p>
      </dgm:t>
    </dgm:pt>
    <dgm:pt modelId="{BB879FD6-C8D3-47B7-8B1E-1166060EA6BC}" type="sibTrans" cxnId="{6A939480-C10B-43FB-B827-9B3FCE807FC9}">
      <dgm:prSet/>
      <dgm:spPr/>
      <dgm:t>
        <a:bodyPr/>
        <a:lstStyle/>
        <a:p>
          <a:endParaRPr lang="en-US" b="1"/>
        </a:p>
      </dgm:t>
    </dgm:pt>
    <dgm:pt modelId="{F6BEDB79-639F-42BF-AF56-D3168131E2EF}">
      <dgm:prSet phldrT="[Text]"/>
      <dgm:spPr/>
      <dgm:t>
        <a:bodyPr/>
        <a:lstStyle/>
        <a:p>
          <a:r>
            <a:rPr lang="en-US" b="1" dirty="0" smtClean="0"/>
            <a:t>QA</a:t>
          </a:r>
          <a:endParaRPr lang="en-US" b="1" dirty="0"/>
        </a:p>
      </dgm:t>
    </dgm:pt>
    <dgm:pt modelId="{021304B8-F67C-46D7-B887-E28E3E3D735E}" type="parTrans" cxnId="{2D92215A-E007-4403-A008-049E9EDF64F1}">
      <dgm:prSet/>
      <dgm:spPr/>
      <dgm:t>
        <a:bodyPr/>
        <a:lstStyle/>
        <a:p>
          <a:endParaRPr lang="en-US" b="1"/>
        </a:p>
      </dgm:t>
    </dgm:pt>
    <dgm:pt modelId="{468873CD-8308-468B-9C44-BE870C5F8501}" type="sibTrans" cxnId="{2D92215A-E007-4403-A008-049E9EDF64F1}">
      <dgm:prSet/>
      <dgm:spPr/>
      <dgm:t>
        <a:bodyPr/>
        <a:lstStyle/>
        <a:p>
          <a:endParaRPr lang="en-US" b="1"/>
        </a:p>
      </dgm:t>
    </dgm:pt>
    <dgm:pt modelId="{97EF2F28-E6E4-41A1-BF16-66226D162AAE}" type="pres">
      <dgm:prSet presAssocID="{E4D70D09-3BEB-4DEC-BE8F-8198F2FDE9BD}" presName="compositeShape" presStyleCnt="0">
        <dgm:presLayoutVars>
          <dgm:chMax val="7"/>
          <dgm:dir/>
          <dgm:resizeHandles val="exact"/>
        </dgm:presLayoutVars>
      </dgm:prSet>
      <dgm:spPr/>
    </dgm:pt>
    <dgm:pt modelId="{5FA73194-EE20-4A01-8A3C-CD0EB40BC939}" type="pres">
      <dgm:prSet presAssocID="{FB065687-6B6D-4CB3-BE8A-8983740584A0}" presName="circ1" presStyleLbl="vennNode1" presStyleIdx="0" presStyleCnt="3"/>
      <dgm:spPr/>
      <dgm:t>
        <a:bodyPr/>
        <a:lstStyle/>
        <a:p>
          <a:endParaRPr lang="en-US"/>
        </a:p>
      </dgm:t>
    </dgm:pt>
    <dgm:pt modelId="{5BDDF2AC-740B-41D9-A1CC-11C3A1FB7F22}" type="pres">
      <dgm:prSet presAssocID="{FB065687-6B6D-4CB3-BE8A-8983740584A0}" presName="circ1Tx" presStyleLbl="revTx" presStyleIdx="0" presStyleCnt="0">
        <dgm:presLayoutVars>
          <dgm:chMax val="0"/>
          <dgm:chPref val="0"/>
          <dgm:bulletEnabled val="1"/>
        </dgm:presLayoutVars>
      </dgm:prSet>
      <dgm:spPr/>
      <dgm:t>
        <a:bodyPr/>
        <a:lstStyle/>
        <a:p>
          <a:endParaRPr lang="en-US"/>
        </a:p>
      </dgm:t>
    </dgm:pt>
    <dgm:pt modelId="{70ADA40A-EF4A-4750-B2BD-3E9329DF4437}" type="pres">
      <dgm:prSet presAssocID="{F7937BF9-A5E2-42B7-ACDC-FD69C32D10DE}" presName="circ2" presStyleLbl="vennNode1" presStyleIdx="1" presStyleCnt="3"/>
      <dgm:spPr/>
      <dgm:t>
        <a:bodyPr/>
        <a:lstStyle/>
        <a:p>
          <a:endParaRPr lang="en-US"/>
        </a:p>
      </dgm:t>
    </dgm:pt>
    <dgm:pt modelId="{A24BA907-03CD-449F-8678-9048BCD1E9DE}" type="pres">
      <dgm:prSet presAssocID="{F7937BF9-A5E2-42B7-ACDC-FD69C32D10DE}" presName="circ2Tx" presStyleLbl="revTx" presStyleIdx="0" presStyleCnt="0">
        <dgm:presLayoutVars>
          <dgm:chMax val="0"/>
          <dgm:chPref val="0"/>
          <dgm:bulletEnabled val="1"/>
        </dgm:presLayoutVars>
      </dgm:prSet>
      <dgm:spPr/>
      <dgm:t>
        <a:bodyPr/>
        <a:lstStyle/>
        <a:p>
          <a:endParaRPr lang="en-US"/>
        </a:p>
      </dgm:t>
    </dgm:pt>
    <dgm:pt modelId="{90D02852-720B-43F5-9846-0219994F3E6A}" type="pres">
      <dgm:prSet presAssocID="{F6BEDB79-639F-42BF-AF56-D3168131E2EF}" presName="circ3" presStyleLbl="vennNode1" presStyleIdx="2" presStyleCnt="3"/>
      <dgm:spPr/>
      <dgm:t>
        <a:bodyPr/>
        <a:lstStyle/>
        <a:p>
          <a:endParaRPr lang="en-US"/>
        </a:p>
      </dgm:t>
    </dgm:pt>
    <dgm:pt modelId="{4D66DF98-C2A1-4A1D-B019-3159015E9E23}" type="pres">
      <dgm:prSet presAssocID="{F6BEDB79-639F-42BF-AF56-D3168131E2EF}" presName="circ3Tx" presStyleLbl="revTx" presStyleIdx="0" presStyleCnt="0">
        <dgm:presLayoutVars>
          <dgm:chMax val="0"/>
          <dgm:chPref val="0"/>
          <dgm:bulletEnabled val="1"/>
        </dgm:presLayoutVars>
      </dgm:prSet>
      <dgm:spPr/>
      <dgm:t>
        <a:bodyPr/>
        <a:lstStyle/>
        <a:p>
          <a:endParaRPr lang="en-US"/>
        </a:p>
      </dgm:t>
    </dgm:pt>
  </dgm:ptLst>
  <dgm:cxnLst>
    <dgm:cxn modelId="{C569C805-1119-4206-B385-2DC5AD3DE2AF}" type="presOf" srcId="{F6BEDB79-639F-42BF-AF56-D3168131E2EF}" destId="{4D66DF98-C2A1-4A1D-B019-3159015E9E23}" srcOrd="1" destOrd="0" presId="urn:microsoft.com/office/officeart/2005/8/layout/venn1"/>
    <dgm:cxn modelId="{4EFEF468-BAE2-4D72-B839-24A2400A00E5}" type="presOf" srcId="{F6BEDB79-639F-42BF-AF56-D3168131E2EF}" destId="{90D02852-720B-43F5-9846-0219994F3E6A}" srcOrd="0" destOrd="0" presId="urn:microsoft.com/office/officeart/2005/8/layout/venn1"/>
    <dgm:cxn modelId="{2D92215A-E007-4403-A008-049E9EDF64F1}" srcId="{E4D70D09-3BEB-4DEC-BE8F-8198F2FDE9BD}" destId="{F6BEDB79-639F-42BF-AF56-D3168131E2EF}" srcOrd="2" destOrd="0" parTransId="{021304B8-F67C-46D7-B887-E28E3E3D735E}" sibTransId="{468873CD-8308-468B-9C44-BE870C5F8501}"/>
    <dgm:cxn modelId="{A641456D-4E3C-41B1-98CA-1CB9BB162655}" srcId="{E4D70D09-3BEB-4DEC-BE8F-8198F2FDE9BD}" destId="{FB065687-6B6D-4CB3-BE8A-8983740584A0}" srcOrd="0" destOrd="0" parTransId="{71DDDA14-7496-45B0-A59D-BABCB761C1DF}" sibTransId="{D15A4146-E026-4615-A09B-B12877F11058}"/>
    <dgm:cxn modelId="{09D6E76A-D793-4EB7-BA50-ADDE0366B6F3}" type="presOf" srcId="{F7937BF9-A5E2-42B7-ACDC-FD69C32D10DE}" destId="{70ADA40A-EF4A-4750-B2BD-3E9329DF4437}" srcOrd="0" destOrd="0" presId="urn:microsoft.com/office/officeart/2005/8/layout/venn1"/>
    <dgm:cxn modelId="{7A212320-E2A0-46BF-8F70-52EC0BFE3334}" type="presOf" srcId="{F7937BF9-A5E2-42B7-ACDC-FD69C32D10DE}" destId="{A24BA907-03CD-449F-8678-9048BCD1E9DE}" srcOrd="1" destOrd="0" presId="urn:microsoft.com/office/officeart/2005/8/layout/venn1"/>
    <dgm:cxn modelId="{6A939480-C10B-43FB-B827-9B3FCE807FC9}" srcId="{E4D70D09-3BEB-4DEC-BE8F-8198F2FDE9BD}" destId="{F7937BF9-A5E2-42B7-ACDC-FD69C32D10DE}" srcOrd="1" destOrd="0" parTransId="{ABA8FD1A-E962-45FE-9C67-AD89BB81832E}" sibTransId="{BB879FD6-C8D3-47B7-8B1E-1166060EA6BC}"/>
    <dgm:cxn modelId="{982AA165-4687-45EF-B6E2-98ACF002DAF9}" type="presOf" srcId="{FB065687-6B6D-4CB3-BE8A-8983740584A0}" destId="{5FA73194-EE20-4A01-8A3C-CD0EB40BC939}" srcOrd="0" destOrd="0" presId="urn:microsoft.com/office/officeart/2005/8/layout/venn1"/>
    <dgm:cxn modelId="{DD7B22D0-F1D1-4840-91BD-9451E5871792}" type="presOf" srcId="{E4D70D09-3BEB-4DEC-BE8F-8198F2FDE9BD}" destId="{97EF2F28-E6E4-41A1-BF16-66226D162AAE}" srcOrd="0" destOrd="0" presId="urn:microsoft.com/office/officeart/2005/8/layout/venn1"/>
    <dgm:cxn modelId="{47976D63-EEE3-4C4A-A4EB-A5D9FB255B77}" type="presOf" srcId="{FB065687-6B6D-4CB3-BE8A-8983740584A0}" destId="{5BDDF2AC-740B-41D9-A1CC-11C3A1FB7F22}" srcOrd="1" destOrd="0" presId="urn:microsoft.com/office/officeart/2005/8/layout/venn1"/>
    <dgm:cxn modelId="{2AA3E369-FC2E-471C-86C4-8902C376C248}" type="presParOf" srcId="{97EF2F28-E6E4-41A1-BF16-66226D162AAE}" destId="{5FA73194-EE20-4A01-8A3C-CD0EB40BC939}" srcOrd="0" destOrd="0" presId="urn:microsoft.com/office/officeart/2005/8/layout/venn1"/>
    <dgm:cxn modelId="{77FE04B9-394B-4B23-80EB-58C7A1941B3C}" type="presParOf" srcId="{97EF2F28-E6E4-41A1-BF16-66226D162AAE}" destId="{5BDDF2AC-740B-41D9-A1CC-11C3A1FB7F22}" srcOrd="1" destOrd="0" presId="urn:microsoft.com/office/officeart/2005/8/layout/venn1"/>
    <dgm:cxn modelId="{51B06A61-2835-4F29-8251-493EDD8D9A80}" type="presParOf" srcId="{97EF2F28-E6E4-41A1-BF16-66226D162AAE}" destId="{70ADA40A-EF4A-4750-B2BD-3E9329DF4437}" srcOrd="2" destOrd="0" presId="urn:microsoft.com/office/officeart/2005/8/layout/venn1"/>
    <dgm:cxn modelId="{BB8DFC0B-8FA7-426A-B2CE-87CA35D707F1}" type="presParOf" srcId="{97EF2F28-E6E4-41A1-BF16-66226D162AAE}" destId="{A24BA907-03CD-449F-8678-9048BCD1E9DE}" srcOrd="3" destOrd="0" presId="urn:microsoft.com/office/officeart/2005/8/layout/venn1"/>
    <dgm:cxn modelId="{A5C8A118-B004-410C-8B99-52B0CF2C3D1F}" type="presParOf" srcId="{97EF2F28-E6E4-41A1-BF16-66226D162AAE}" destId="{90D02852-720B-43F5-9846-0219994F3E6A}" srcOrd="4" destOrd="0" presId="urn:microsoft.com/office/officeart/2005/8/layout/venn1"/>
    <dgm:cxn modelId="{6C9FC009-7C2C-4E94-88EB-9DA8DE1E4176}" type="presParOf" srcId="{97EF2F28-E6E4-41A1-BF16-66226D162AAE}" destId="{4D66DF98-C2A1-4A1D-B019-3159015E9E23}"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73194-EE20-4A01-8A3C-CD0EB40BC939}">
      <dsp:nvSpPr>
        <dsp:cNvPr id="0" name=""/>
        <dsp:cNvSpPr/>
      </dsp:nvSpPr>
      <dsp:spPr>
        <a:xfrm>
          <a:off x="840435" y="29345"/>
          <a:ext cx="1408597" cy="140859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smtClean="0"/>
            <a:t>Development</a:t>
          </a:r>
          <a:endParaRPr lang="en-US" sz="1200" b="1" kern="1200" dirty="0"/>
        </a:p>
      </dsp:txBody>
      <dsp:txXfrm>
        <a:off x="1028248" y="275850"/>
        <a:ext cx="1032971" cy="633869"/>
      </dsp:txXfrm>
    </dsp:sp>
    <dsp:sp modelId="{70ADA40A-EF4A-4750-B2BD-3E9329DF4437}">
      <dsp:nvSpPr>
        <dsp:cNvPr id="0" name=""/>
        <dsp:cNvSpPr/>
      </dsp:nvSpPr>
      <dsp:spPr>
        <a:xfrm>
          <a:off x="1348704" y="909719"/>
          <a:ext cx="1408597" cy="1408597"/>
        </a:xfrm>
        <a:prstGeom prst="ellipse">
          <a:avLst/>
        </a:prstGeom>
        <a:solidFill>
          <a:schemeClr val="accent2">
            <a:alpha val="50000"/>
            <a:hueOff val="9741535"/>
            <a:satOff val="-9765"/>
            <a:lumOff val="-38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smtClean="0"/>
            <a:t>Operations</a:t>
          </a:r>
          <a:endParaRPr lang="en-US" sz="1200" b="1" kern="1200" dirty="0"/>
        </a:p>
      </dsp:txBody>
      <dsp:txXfrm>
        <a:off x="1779500" y="1273607"/>
        <a:ext cx="845158" cy="774728"/>
      </dsp:txXfrm>
    </dsp:sp>
    <dsp:sp modelId="{90D02852-720B-43F5-9846-0219994F3E6A}">
      <dsp:nvSpPr>
        <dsp:cNvPr id="0" name=""/>
        <dsp:cNvSpPr/>
      </dsp:nvSpPr>
      <dsp:spPr>
        <a:xfrm>
          <a:off x="332166" y="909719"/>
          <a:ext cx="1408597" cy="1408597"/>
        </a:xfrm>
        <a:prstGeom prst="ellipse">
          <a:avLst/>
        </a:prstGeom>
        <a:solidFill>
          <a:schemeClr val="accent2">
            <a:alpha val="50000"/>
            <a:hueOff val="19483070"/>
            <a:satOff val="-19529"/>
            <a:lumOff val="-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smtClean="0"/>
            <a:t>QA</a:t>
          </a:r>
          <a:endParaRPr lang="en-US" sz="1200" b="1" kern="1200" dirty="0"/>
        </a:p>
      </dsp:txBody>
      <dsp:txXfrm>
        <a:off x="464809" y="1273607"/>
        <a:ext cx="845158" cy="77472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984282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6/15/2017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8388324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val="419262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slide shows indicatively where components of an application architecture might evolve to. Some systems by nature will stay slower but their interface into the more modern architecture will change. Think APIs, application gateways, service orientation, and obfuscation layers.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p14="http://schemas.microsoft.com/office/powerpoint/2010/main" val="80086744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4.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3.jpeg"/><Relationship Id="rId4" Type="http://schemas.openxmlformats.org/officeDocument/2006/relationships/tags" Target="../tags/tag10.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9.xml"/><Relationship Id="rId7" Type="http://schemas.openxmlformats.org/officeDocument/2006/relationships/oleObject" Target="../embeddings/oleObject12.bin"/><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63.xml"/><Relationship Id="rId7" Type="http://schemas.openxmlformats.org/officeDocument/2006/relationships/slideMaster" Target="../slideMasters/slideMaster2.xml"/><Relationship Id="rId2" Type="http://schemas.openxmlformats.org/officeDocument/2006/relationships/tags" Target="../tags/tag62.xml"/><Relationship Id="rId1" Type="http://schemas.openxmlformats.org/officeDocument/2006/relationships/vmlDrawing" Target="../drawings/vmlDrawing14.v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image" Target="../media/image14.png"/><Relationship Id="rId4" Type="http://schemas.openxmlformats.org/officeDocument/2006/relationships/tags" Target="../tags/tag64.xml"/><Relationship Id="rId9"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4.png"/><Relationship Id="rId2" Type="http://schemas.openxmlformats.org/officeDocument/2006/relationships/tags" Target="../tags/tag6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2.xml"/><Relationship Id="rId7" Type="http://schemas.openxmlformats.org/officeDocument/2006/relationships/oleObject" Target="../embeddings/oleObject18.bin"/><Relationship Id="rId2" Type="http://schemas.openxmlformats.org/officeDocument/2006/relationships/tags" Target="../tags/tag71.xml"/><Relationship Id="rId1" Type="http://schemas.openxmlformats.org/officeDocument/2006/relationships/vmlDrawing" Target="../drawings/vmlDrawing18.vml"/><Relationship Id="rId6" Type="http://schemas.openxmlformats.org/officeDocument/2006/relationships/image" Target="../media/image15.jpeg"/><Relationship Id="rId5" Type="http://schemas.openxmlformats.org/officeDocument/2006/relationships/slideMaster" Target="../slideMasters/slideMaster3.xml"/><Relationship Id="rId4" Type="http://schemas.openxmlformats.org/officeDocument/2006/relationships/tags" Target="../tags/tag7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5.xml"/><Relationship Id="rId7" Type="http://schemas.openxmlformats.org/officeDocument/2006/relationships/oleObject" Target="../embeddings/oleObject19.bin"/><Relationship Id="rId2" Type="http://schemas.openxmlformats.org/officeDocument/2006/relationships/tags" Target="../tags/tag74.xml"/><Relationship Id="rId1" Type="http://schemas.openxmlformats.org/officeDocument/2006/relationships/vmlDrawing" Target="../drawings/vmlDrawing19.vml"/><Relationship Id="rId6" Type="http://schemas.openxmlformats.org/officeDocument/2006/relationships/image" Target="../media/image6.jpeg"/><Relationship Id="rId5" Type="http://schemas.openxmlformats.org/officeDocument/2006/relationships/slideMaster" Target="../slideMasters/slideMaster3.xml"/><Relationship Id="rId4" Type="http://schemas.openxmlformats.org/officeDocument/2006/relationships/tags" Target="../tags/tag76.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4.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oleObject" Target="../embeddings/oleObject21.bin"/><Relationship Id="rId5" Type="http://schemas.openxmlformats.org/officeDocument/2006/relationships/tags" Target="../tags/tag86.xml"/><Relationship Id="rId10" Type="http://schemas.openxmlformats.org/officeDocument/2006/relationships/image" Target="../media/image3.jpeg"/><Relationship Id="rId4" Type="http://schemas.openxmlformats.org/officeDocument/2006/relationships/tags" Target="../tags/tag85.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5.png"/><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1.emf"/><Relationship Id="rId2" Type="http://schemas.openxmlformats.org/officeDocument/2006/relationships/tags" Target="../tags/tag90.xml"/><Relationship Id="rId1" Type="http://schemas.openxmlformats.org/officeDocument/2006/relationships/vmlDrawing" Target="../drawings/vmlDrawing22.vml"/><Relationship Id="rId6" Type="http://schemas.openxmlformats.org/officeDocument/2006/relationships/tags" Target="../tags/tag94.xml"/><Relationship Id="rId11" Type="http://schemas.openxmlformats.org/officeDocument/2006/relationships/oleObject" Target="../embeddings/oleObject22.bin"/><Relationship Id="rId5" Type="http://schemas.openxmlformats.org/officeDocument/2006/relationships/tags" Target="../tags/tag93.xml"/><Relationship Id="rId10" Type="http://schemas.openxmlformats.org/officeDocument/2006/relationships/image" Target="../media/image6.jpeg"/><Relationship Id="rId4" Type="http://schemas.openxmlformats.org/officeDocument/2006/relationships/tags" Target="../tags/tag92.xml"/><Relationship Id="rId9" Type="http://schemas.openxmlformats.org/officeDocument/2006/relationships/slideMaster" Target="../slideMasters/slideMaster4.xml"/><Relationship Id="rId1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5.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6.jpeg"/><Relationship Id="rId4" Type="http://schemas.openxmlformats.org/officeDocument/2006/relationships/tags" Target="../tags/tag17.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98.xml"/><Relationship Id="rId7" Type="http://schemas.openxmlformats.org/officeDocument/2006/relationships/image" Target="../media/image7.jpeg"/><Relationship Id="rId2" Type="http://schemas.openxmlformats.org/officeDocument/2006/relationships/tags" Target="../tags/tag97.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1.emf"/><Relationship Id="rId2" Type="http://schemas.openxmlformats.org/officeDocument/2006/relationships/tags" Target="../tags/tag10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5.xml"/><Relationship Id="rId7" Type="http://schemas.openxmlformats.org/officeDocument/2006/relationships/oleObject" Target="../embeddings/oleObject25.bin"/><Relationship Id="rId2" Type="http://schemas.openxmlformats.org/officeDocument/2006/relationships/tags" Target="../tags/tag104.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7.xml"/><Relationship Id="rId4" Type="http://schemas.openxmlformats.org/officeDocument/2006/relationships/tags" Target="../tags/tag106.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9.xml"/><Relationship Id="rId7" Type="http://schemas.openxmlformats.org/officeDocument/2006/relationships/oleObject" Target="../embeddings/oleObject26.bin"/><Relationship Id="rId2" Type="http://schemas.openxmlformats.org/officeDocument/2006/relationships/tags" Target="../tags/tag108.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11.xml"/><Relationship Id="rId4" Type="http://schemas.openxmlformats.org/officeDocument/2006/relationships/tags" Target="../tags/tag110.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vmlDrawing" Target="../drawings/vmlDrawing27.vml"/><Relationship Id="rId6" Type="http://schemas.openxmlformats.org/officeDocument/2006/relationships/tags" Target="../tags/tag116.xml"/><Relationship Id="rId5" Type="http://schemas.openxmlformats.org/officeDocument/2006/relationships/tags" Target="../tags/tag115.xml"/><Relationship Id="rId10" Type="http://schemas.openxmlformats.org/officeDocument/2006/relationships/image" Target="../media/image1.emf"/><Relationship Id="rId4" Type="http://schemas.openxmlformats.org/officeDocument/2006/relationships/tags" Target="../tags/tag114.xml"/><Relationship Id="rId9" Type="http://schemas.openxmlformats.org/officeDocument/2006/relationships/oleObject" Target="../embeddings/oleObject27.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4.emf"/><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1.emf"/><Relationship Id="rId2" Type="http://schemas.openxmlformats.org/officeDocument/2006/relationships/tags" Target="../tags/tag130.xml"/><Relationship Id="rId1" Type="http://schemas.openxmlformats.org/officeDocument/2006/relationships/vmlDrawing" Target="../drawings/vmlDrawing31.vml"/><Relationship Id="rId6" Type="http://schemas.openxmlformats.org/officeDocument/2006/relationships/tags" Target="../tags/tag134.xml"/><Relationship Id="rId11" Type="http://schemas.openxmlformats.org/officeDocument/2006/relationships/oleObject" Target="../embeddings/oleObject31.bin"/><Relationship Id="rId5" Type="http://schemas.openxmlformats.org/officeDocument/2006/relationships/tags" Target="../tags/tag133.xml"/><Relationship Id="rId10" Type="http://schemas.openxmlformats.org/officeDocument/2006/relationships/image" Target="../media/image3.jpeg"/><Relationship Id="rId4" Type="http://schemas.openxmlformats.org/officeDocument/2006/relationships/tags" Target="../tags/tag132.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image" Target="../media/image5.png"/><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1.emf"/><Relationship Id="rId2" Type="http://schemas.openxmlformats.org/officeDocument/2006/relationships/tags" Target="../tags/tag137.xml"/><Relationship Id="rId1" Type="http://schemas.openxmlformats.org/officeDocument/2006/relationships/vmlDrawing" Target="../drawings/vmlDrawing32.vml"/><Relationship Id="rId6" Type="http://schemas.openxmlformats.org/officeDocument/2006/relationships/tags" Target="../tags/tag141.xml"/><Relationship Id="rId11" Type="http://schemas.openxmlformats.org/officeDocument/2006/relationships/oleObject" Target="../embeddings/oleObject32.bin"/><Relationship Id="rId5" Type="http://schemas.openxmlformats.org/officeDocument/2006/relationships/tags" Target="../tags/tag140.xml"/><Relationship Id="rId10" Type="http://schemas.openxmlformats.org/officeDocument/2006/relationships/image" Target="../media/image6.jpeg"/><Relationship Id="rId4" Type="http://schemas.openxmlformats.org/officeDocument/2006/relationships/tags" Target="../tags/tag139.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3.xml"/><Relationship Id="rId7" Type="http://schemas.openxmlformats.org/officeDocument/2006/relationships/image" Target="../media/image7.jpeg"/><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145.xml"/><Relationship Id="rId7" Type="http://schemas.openxmlformats.org/officeDocument/2006/relationships/image" Target="../media/image7.jpeg"/><Relationship Id="rId2" Type="http://schemas.openxmlformats.org/officeDocument/2006/relationships/tags" Target="../tags/tag144.xml"/><Relationship Id="rId1" Type="http://schemas.openxmlformats.org/officeDocument/2006/relationships/vmlDrawing" Target="../drawings/vmlDrawing33.vml"/><Relationship Id="rId6" Type="http://schemas.openxmlformats.org/officeDocument/2006/relationships/slideMaster" Target="../slideMasters/slideMaster5.xml"/><Relationship Id="rId5" Type="http://schemas.openxmlformats.org/officeDocument/2006/relationships/tags" Target="../tags/tag147.xml"/><Relationship Id="rId4" Type="http://schemas.openxmlformats.org/officeDocument/2006/relationships/tags" Target="../tags/tag146.xml"/><Relationship Id="rId9"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emf"/><Relationship Id="rId2" Type="http://schemas.openxmlformats.org/officeDocument/2006/relationships/tags" Target="../tags/tag148.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slideMaster" Target="../slideMasters/slideMaster5.xml"/><Relationship Id="rId4" Type="http://schemas.openxmlformats.org/officeDocument/2006/relationships/tags" Target="../tags/tag150.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52.xml"/><Relationship Id="rId7" Type="http://schemas.openxmlformats.org/officeDocument/2006/relationships/oleObject" Target="../embeddings/oleObject35.bin"/><Relationship Id="rId2" Type="http://schemas.openxmlformats.org/officeDocument/2006/relationships/tags" Target="../tags/tag151.xml"/><Relationship Id="rId1" Type="http://schemas.openxmlformats.org/officeDocument/2006/relationships/vmlDrawing" Target="../drawings/vmlDrawing35.vml"/><Relationship Id="rId6" Type="http://schemas.openxmlformats.org/officeDocument/2006/relationships/slideMaster" Target="../slideMasters/slideMaster5.xml"/><Relationship Id="rId5" Type="http://schemas.openxmlformats.org/officeDocument/2006/relationships/tags" Target="../tags/tag154.xml"/><Relationship Id="rId4" Type="http://schemas.openxmlformats.org/officeDocument/2006/relationships/tags" Target="../tags/tag153.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56.xml"/><Relationship Id="rId7" Type="http://schemas.openxmlformats.org/officeDocument/2006/relationships/oleObject" Target="../embeddings/oleObject36.bin"/><Relationship Id="rId2" Type="http://schemas.openxmlformats.org/officeDocument/2006/relationships/tags" Target="../tags/tag155.xml"/><Relationship Id="rId1" Type="http://schemas.openxmlformats.org/officeDocument/2006/relationships/vmlDrawing" Target="../drawings/vmlDrawing36.vml"/><Relationship Id="rId6" Type="http://schemas.openxmlformats.org/officeDocument/2006/relationships/slideMaster" Target="../slideMasters/slideMaster5.xml"/><Relationship Id="rId5" Type="http://schemas.openxmlformats.org/officeDocument/2006/relationships/tags" Target="../tags/tag158.xml"/><Relationship Id="rId4" Type="http://schemas.openxmlformats.org/officeDocument/2006/relationships/tags" Target="../tags/tag157.xml"/></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vmlDrawing" Target="../drawings/vmlDrawing37.v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image" Target="../media/image1.emf"/><Relationship Id="rId4" Type="http://schemas.openxmlformats.org/officeDocument/2006/relationships/tags" Target="../tags/tag161.xml"/><Relationship Id="rId9" Type="http://schemas.openxmlformats.org/officeDocument/2006/relationships/oleObject" Target="../embeddings/oleObject37.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7.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7.png"/><Relationship Id="rId2" Type="http://schemas.openxmlformats.org/officeDocument/2006/relationships/tags" Target="../tags/tag168.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image" Target="../media/image16.jpe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7.png"/><Relationship Id="rId2" Type="http://schemas.openxmlformats.org/officeDocument/2006/relationships/tags" Target="../tags/tag169.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image" Target="../media/image18.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image" Target="../media/image4.emf"/><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1.emf"/><Relationship Id="rId2" Type="http://schemas.openxmlformats.org/officeDocument/2006/relationships/tags" Target="../tags/tag179.xml"/><Relationship Id="rId1" Type="http://schemas.openxmlformats.org/officeDocument/2006/relationships/vmlDrawing" Target="../drawings/vmlDrawing43.vml"/><Relationship Id="rId6" Type="http://schemas.openxmlformats.org/officeDocument/2006/relationships/tags" Target="../tags/tag183.xml"/><Relationship Id="rId11" Type="http://schemas.openxmlformats.org/officeDocument/2006/relationships/oleObject" Target="../embeddings/oleObject43.bin"/><Relationship Id="rId5" Type="http://schemas.openxmlformats.org/officeDocument/2006/relationships/tags" Target="../tags/tag182.xml"/><Relationship Id="rId10" Type="http://schemas.openxmlformats.org/officeDocument/2006/relationships/image" Target="../media/image3.jpeg"/><Relationship Id="rId4" Type="http://schemas.openxmlformats.org/officeDocument/2006/relationships/tags" Target="../tags/tag181.xml"/><Relationship Id="rId9" Type="http://schemas.openxmlformats.org/officeDocument/2006/relationships/slideMaster" Target="../slideMasters/slideMaster6.xml"/><Relationship Id="rId1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image" Target="../media/image5.png"/><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image" Target="../media/image1.emf"/><Relationship Id="rId2" Type="http://schemas.openxmlformats.org/officeDocument/2006/relationships/tags" Target="../tags/tag186.xml"/><Relationship Id="rId1" Type="http://schemas.openxmlformats.org/officeDocument/2006/relationships/vmlDrawing" Target="../drawings/vmlDrawing44.vml"/><Relationship Id="rId6" Type="http://schemas.openxmlformats.org/officeDocument/2006/relationships/tags" Target="../tags/tag190.xml"/><Relationship Id="rId11" Type="http://schemas.openxmlformats.org/officeDocument/2006/relationships/oleObject" Target="../embeddings/oleObject44.bin"/><Relationship Id="rId5" Type="http://schemas.openxmlformats.org/officeDocument/2006/relationships/tags" Target="../tags/tag189.xml"/><Relationship Id="rId10" Type="http://schemas.openxmlformats.org/officeDocument/2006/relationships/image" Target="../media/image6.jpeg"/><Relationship Id="rId4" Type="http://schemas.openxmlformats.org/officeDocument/2006/relationships/tags" Target="../tags/tag188.xml"/><Relationship Id="rId9" Type="http://schemas.openxmlformats.org/officeDocument/2006/relationships/slideMaster" Target="../slideMasters/slideMaster6.xml"/><Relationship Id="rId1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tags" Target="../tags/tag194.xml"/><Relationship Id="rId7" Type="http://schemas.openxmlformats.org/officeDocument/2006/relationships/image" Target="../media/image7.jpeg"/><Relationship Id="rId2" Type="http://schemas.openxmlformats.org/officeDocument/2006/relationships/tags" Target="../tags/tag193.xml"/><Relationship Id="rId1" Type="http://schemas.openxmlformats.org/officeDocument/2006/relationships/vmlDrawing" Target="../drawings/vmlDrawing45.vml"/><Relationship Id="rId6" Type="http://schemas.openxmlformats.org/officeDocument/2006/relationships/slideMaster" Target="../slideMasters/slideMaster6.xml"/><Relationship Id="rId5" Type="http://schemas.openxmlformats.org/officeDocument/2006/relationships/tags" Target="../tags/tag196.xml"/><Relationship Id="rId4" Type="http://schemas.openxmlformats.org/officeDocument/2006/relationships/tags" Target="../tags/tag195.xml"/><Relationship Id="rId9"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emf"/><Relationship Id="rId2" Type="http://schemas.openxmlformats.org/officeDocument/2006/relationships/tags" Target="../tags/tag197.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slideMaster" Target="../slideMasters/slideMaster6.xml"/><Relationship Id="rId4" Type="http://schemas.openxmlformats.org/officeDocument/2006/relationships/tags" Target="../tags/tag199.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1.xml"/><Relationship Id="rId7" Type="http://schemas.openxmlformats.org/officeDocument/2006/relationships/oleObject" Target="../embeddings/oleObject47.bin"/><Relationship Id="rId2" Type="http://schemas.openxmlformats.org/officeDocument/2006/relationships/tags" Target="../tags/tag200.xml"/><Relationship Id="rId1" Type="http://schemas.openxmlformats.org/officeDocument/2006/relationships/vmlDrawing" Target="../drawings/vmlDrawing47.vml"/><Relationship Id="rId6" Type="http://schemas.openxmlformats.org/officeDocument/2006/relationships/slideMaster" Target="../slideMasters/slideMaster6.xml"/><Relationship Id="rId5" Type="http://schemas.openxmlformats.org/officeDocument/2006/relationships/tags" Target="../tags/tag203.xml"/><Relationship Id="rId4" Type="http://schemas.openxmlformats.org/officeDocument/2006/relationships/tags" Target="../tags/tag202.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5.xml"/><Relationship Id="rId7" Type="http://schemas.openxmlformats.org/officeDocument/2006/relationships/oleObject" Target="../embeddings/oleObject48.bin"/><Relationship Id="rId2" Type="http://schemas.openxmlformats.org/officeDocument/2006/relationships/tags" Target="../tags/tag204.xml"/><Relationship Id="rId1" Type="http://schemas.openxmlformats.org/officeDocument/2006/relationships/vmlDrawing" Target="../drawings/vmlDrawing48.vml"/><Relationship Id="rId6" Type="http://schemas.openxmlformats.org/officeDocument/2006/relationships/slideMaster" Target="../slideMasters/slideMaster6.xml"/><Relationship Id="rId5" Type="http://schemas.openxmlformats.org/officeDocument/2006/relationships/tags" Target="../tags/tag207.xml"/><Relationship Id="rId4" Type="http://schemas.openxmlformats.org/officeDocument/2006/relationships/tags" Target="../tags/tag206.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vmlDrawing" Target="../drawings/vmlDrawing49.vml"/><Relationship Id="rId6" Type="http://schemas.openxmlformats.org/officeDocument/2006/relationships/tags" Target="../tags/tag212.xml"/><Relationship Id="rId5" Type="http://schemas.openxmlformats.org/officeDocument/2006/relationships/tags" Target="../tags/tag211.xml"/><Relationship Id="rId10" Type="http://schemas.openxmlformats.org/officeDocument/2006/relationships/image" Target="../media/image1.emf"/><Relationship Id="rId4" Type="http://schemas.openxmlformats.org/officeDocument/2006/relationships/tags" Target="../tags/tag210.xml"/><Relationship Id="rId9" Type="http://schemas.openxmlformats.org/officeDocument/2006/relationships/oleObject" Target="../embeddings/oleObject49.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6.bin"/><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2.xml"/><Relationship Id="rId4" Type="http://schemas.openxmlformats.org/officeDocument/2006/relationships/tags" Target="../tags/tag3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16.xml"/><Relationship Id="rId1" Type="http://schemas.openxmlformats.org/officeDocument/2006/relationships/vmlDrawing" Target="../drawings/vmlDrawing51.vml"/><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17.png"/><Relationship Id="rId2" Type="http://schemas.openxmlformats.org/officeDocument/2006/relationships/tags" Target="../tags/tag217.xml"/><Relationship Id="rId1" Type="http://schemas.openxmlformats.org/officeDocument/2006/relationships/vmlDrawing" Target="../drawings/vmlDrawing52.vml"/><Relationship Id="rId6" Type="http://schemas.openxmlformats.org/officeDocument/2006/relationships/image" Target="../media/image1.emf"/><Relationship Id="rId5" Type="http://schemas.openxmlformats.org/officeDocument/2006/relationships/oleObject" Target="../embeddings/oleObject52.bin"/><Relationship Id="rId4" Type="http://schemas.openxmlformats.org/officeDocument/2006/relationships/image" Target="../media/image16.jpe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17.png"/><Relationship Id="rId2" Type="http://schemas.openxmlformats.org/officeDocument/2006/relationships/tags" Target="../tags/tag218.xml"/><Relationship Id="rId1" Type="http://schemas.openxmlformats.org/officeDocument/2006/relationships/vmlDrawing" Target="../drawings/vmlDrawing53.vml"/><Relationship Id="rId6" Type="http://schemas.openxmlformats.org/officeDocument/2006/relationships/image" Target="../media/image1.emf"/><Relationship Id="rId5" Type="http://schemas.openxmlformats.org/officeDocument/2006/relationships/oleObject" Target="../embeddings/oleObject53.bin"/><Relationship Id="rId4" Type="http://schemas.openxmlformats.org/officeDocument/2006/relationships/image" Target="../media/image18.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4.xml"/><Relationship Id="rId7" Type="http://schemas.openxmlformats.org/officeDocument/2006/relationships/oleObject" Target="../embeddings/oleObject7.bin"/><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6.xml"/><Relationship Id="rId4"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1.emf"/><Relationship Id="rId4" Type="http://schemas.openxmlformats.org/officeDocument/2006/relationships/tags" Target="../tags/tag39.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92"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67"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15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484127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71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extLst>
      <p:ext uri="{BB962C8B-B14F-4D97-AF65-F5344CB8AC3E}">
        <p14:creationId xmlns:p14="http://schemas.microsoft.com/office/powerpoint/2010/main" val="9650780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63"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13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035964" y="2791400"/>
            <a:ext cx="519572" cy="522508"/>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115"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6"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67"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7043"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240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extLst>
      <p:ext uri="{BB962C8B-B14F-4D97-AF65-F5344CB8AC3E}">
        <p14:creationId xmlns:p14="http://schemas.microsoft.com/office/powerpoint/2010/main" val="37527668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342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569786" y="6520694"/>
            <a:ext cx="3001425" cy="239021"/>
          </a:xfrm>
          <a:prstGeom prst="rect">
            <a:avLst/>
          </a:prstGeom>
          <a:noFill/>
        </p:spPr>
      </p:pic>
    </p:spTree>
    <p:extLst>
      <p:ext uri="{BB962C8B-B14F-4D97-AF65-F5344CB8AC3E}">
        <p14:creationId xmlns:p14="http://schemas.microsoft.com/office/powerpoint/2010/main" val="13101630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48"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569786" y="6520694"/>
            <a:ext cx="3001425" cy="239021"/>
          </a:xfrm>
          <a:prstGeom prst="rect">
            <a:avLst/>
          </a:prstGeom>
          <a:noFill/>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448"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9959355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547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018445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649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8917501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75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48646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854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2277706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1538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95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19314005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059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560296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261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extLst>
      <p:ext uri="{BB962C8B-B14F-4D97-AF65-F5344CB8AC3E}">
        <p14:creationId xmlns:p14="http://schemas.microsoft.com/office/powerpoint/2010/main" val="34070997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364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569786" y="6520694"/>
            <a:ext cx="3001425" cy="239021"/>
          </a:xfrm>
          <a:prstGeom prst="rect">
            <a:avLst/>
          </a:prstGeom>
          <a:noFill/>
        </p:spPr>
      </p:pic>
    </p:spTree>
    <p:extLst>
      <p:ext uri="{BB962C8B-B14F-4D97-AF65-F5344CB8AC3E}">
        <p14:creationId xmlns:p14="http://schemas.microsoft.com/office/powerpoint/2010/main" val="173589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99"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4665"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12219448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56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2420659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67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261538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77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599839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6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4220411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0929139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97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1149715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080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733301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Section Break 2">
    <p:spTree>
      <p:nvGrpSpPr>
        <p:cNvPr id="1" name=""/>
        <p:cNvGrpSpPr/>
        <p:nvPr/>
      </p:nvGrpSpPr>
      <p:grpSpPr>
        <a:xfrm>
          <a:off x="0" y="0"/>
          <a:ext cx="0" cy="0"/>
          <a:chOff x="0" y="0"/>
          <a:chExt cx="0" cy="0"/>
        </a:xfrm>
      </p:grpSpPr>
      <p:pic>
        <p:nvPicPr>
          <p:cNvPr id="509955" name="Picture 3" descr="D:\Live_2014\ABM\Aug\5\ANZ-Templates\source\ANZ Template images\ANZ-Visual-5.jpg"/>
          <p:cNvPicPr>
            <a:picLocks noChangeAspect="1" noChangeArrowheads="1"/>
          </p:cNvPicPr>
          <p:nvPr userDrawn="1"/>
        </p:nvPicPr>
        <p:blipFill>
          <a:blip r:embed="rId4" cstate="print"/>
          <a:srcRect t="5512" r="5455" b="4462"/>
          <a:stretch>
            <a:fillRect/>
          </a:stretch>
        </p:blipFill>
        <p:spPr bwMode="auto">
          <a:xfrm>
            <a:off x="0" y="323850"/>
            <a:ext cx="9906000" cy="6534150"/>
          </a:xfrm>
          <a:prstGeom prst="rect">
            <a:avLst/>
          </a:prstGeom>
          <a:noFill/>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18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nvSpPr>
        <p:spPr bwMode="auto">
          <a:xfrm>
            <a:off x="-2052"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sp>
        <p:nvSpPr>
          <p:cNvPr id="2" name="Titre 1"/>
          <p:cNvSpPr>
            <a:spLocks noGrp="1"/>
          </p:cNvSpPr>
          <p:nvPr>
            <p:ph type="title" hasCustomPrompt="1"/>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pic>
        <p:nvPicPr>
          <p:cNvPr id="8" name="Picture 3" descr="D:\Live_2014\ABM\Aug\5\ANZ-Templates\source\ANZ Template images\Icons.png"/>
          <p:cNvPicPr>
            <a:picLocks noChangeAspect="1" noChangeArrowheads="1"/>
          </p:cNvPicPr>
          <p:nvPr userDrawn="1"/>
        </p:nvPicPr>
        <p:blipFill>
          <a:blip r:embed="rId7" cstate="print"/>
          <a:srcRect/>
          <a:stretch>
            <a:fillRect/>
          </a:stretch>
        </p:blipFill>
        <p:spPr bwMode="auto">
          <a:xfrm>
            <a:off x="5937251" y="5815913"/>
            <a:ext cx="4127695" cy="1089712"/>
          </a:xfrm>
          <a:prstGeom prst="rect">
            <a:avLst/>
          </a:prstGeom>
          <a:noFill/>
        </p:spPr>
      </p:pic>
    </p:spTree>
    <p:extLst>
      <p:ext uri="{BB962C8B-B14F-4D97-AF65-F5344CB8AC3E}">
        <p14:creationId xmlns:p14="http://schemas.microsoft.com/office/powerpoint/2010/main" val="9985291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Section Break 2">
    <p:spTree>
      <p:nvGrpSpPr>
        <p:cNvPr id="1" name=""/>
        <p:cNvGrpSpPr/>
        <p:nvPr/>
      </p:nvGrpSpPr>
      <p:grpSpPr>
        <a:xfrm>
          <a:off x="0" y="0"/>
          <a:ext cx="0" cy="0"/>
          <a:chOff x="0" y="0"/>
          <a:chExt cx="0" cy="0"/>
        </a:xfrm>
      </p:grpSpPr>
      <p:pic>
        <p:nvPicPr>
          <p:cNvPr id="360451" name="Picture 3" descr="D:\Live_2014\ABM\Aug\5\ANZ-Templates\source\ANZ Template images\ANZ-Visual-2.jpg"/>
          <p:cNvPicPr>
            <a:picLocks noChangeAspect="1" noChangeArrowheads="1"/>
          </p:cNvPicPr>
          <p:nvPr userDrawn="1"/>
        </p:nvPicPr>
        <p:blipFill>
          <a:blip r:embed="rId4" cstate="print"/>
          <a:srcRect t="5512" r="8618" b="4566"/>
          <a:stretch>
            <a:fillRect/>
          </a:stretch>
        </p:blipFill>
        <p:spPr bwMode="auto">
          <a:xfrm>
            <a:off x="0" y="105508"/>
            <a:ext cx="9906000" cy="6752492"/>
          </a:xfrm>
          <a:prstGeom prst="rect">
            <a:avLst/>
          </a:prstGeom>
          <a:noFill/>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285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nvSpPr>
        <p:spPr bwMode="auto">
          <a:xfrm>
            <a:off x="-2052"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sp>
        <p:nvSpPr>
          <p:cNvPr id="2" name="Titre 1"/>
          <p:cNvSpPr>
            <a:spLocks noGrp="1"/>
          </p:cNvSpPr>
          <p:nvPr>
            <p:ph type="title" hasCustomPrompt="1"/>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pic>
        <p:nvPicPr>
          <p:cNvPr id="7" name="Picture 3" descr="D:\Live_2014\ABM\Aug\5\ANZ-Templates\source\ANZ Template images\Icons.png"/>
          <p:cNvPicPr>
            <a:picLocks noChangeAspect="1" noChangeArrowheads="1"/>
          </p:cNvPicPr>
          <p:nvPr userDrawn="1"/>
        </p:nvPicPr>
        <p:blipFill>
          <a:blip r:embed="rId7" cstate="print"/>
          <a:srcRect/>
          <a:stretch>
            <a:fillRect/>
          </a:stretch>
        </p:blipFill>
        <p:spPr bwMode="auto">
          <a:xfrm>
            <a:off x="5937251" y="5815913"/>
            <a:ext cx="4127695" cy="1089712"/>
          </a:xfrm>
          <a:prstGeom prst="rect">
            <a:avLst/>
          </a:prstGeom>
          <a:noFill/>
        </p:spPr>
      </p:pic>
    </p:spTree>
    <p:extLst>
      <p:ext uri="{BB962C8B-B14F-4D97-AF65-F5344CB8AC3E}">
        <p14:creationId xmlns:p14="http://schemas.microsoft.com/office/powerpoint/2010/main" val="19450173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52"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pSp>
        <p:nvGrpSpPr>
          <p:cNvPr id="3" name="Group 9"/>
          <p:cNvGrpSpPr>
            <a:grpSpLocks/>
          </p:cNvGrpSpPr>
          <p:nvPr userDrawn="1"/>
        </p:nvGrpSpPr>
        <p:grpSpPr bwMode="auto">
          <a:xfrm>
            <a:off x="2034514" y="6346825"/>
            <a:ext cx="1129903" cy="469900"/>
            <a:chOff x="1892300" y="3817938"/>
            <a:chExt cx="2146301" cy="1147762"/>
          </a:xfrm>
        </p:grpSpPr>
        <p:sp>
          <p:nvSpPr>
            <p:cNvPr id="4" name="Freeform 11"/>
            <p:cNvSpPr>
              <a:spLocks/>
            </p:cNvSpPr>
            <p:nvPr/>
          </p:nvSpPr>
          <p:spPr bwMode="auto">
            <a:xfrm>
              <a:off x="2266950" y="4700588"/>
              <a:ext cx="1127125" cy="234950"/>
            </a:xfrm>
            <a:custGeom>
              <a:avLst/>
              <a:gdLst>
                <a:gd name="T0" fmla="*/ 665 w 710"/>
                <a:gd name="T1" fmla="*/ 49 h 148"/>
                <a:gd name="T2" fmla="*/ 626 w 710"/>
                <a:gd name="T3" fmla="*/ 71 h 148"/>
                <a:gd name="T4" fmla="*/ 588 w 710"/>
                <a:gd name="T5" fmla="*/ 87 h 148"/>
                <a:gd name="T6" fmla="*/ 547 w 710"/>
                <a:gd name="T7" fmla="*/ 99 h 148"/>
                <a:gd name="T8" fmla="*/ 506 w 710"/>
                <a:gd name="T9" fmla="*/ 108 h 148"/>
                <a:gd name="T10" fmla="*/ 462 w 710"/>
                <a:gd name="T11" fmla="*/ 113 h 148"/>
                <a:gd name="T12" fmla="*/ 419 w 710"/>
                <a:gd name="T13" fmla="*/ 116 h 148"/>
                <a:gd name="T14" fmla="*/ 373 w 710"/>
                <a:gd name="T15" fmla="*/ 116 h 148"/>
                <a:gd name="T16" fmla="*/ 325 w 710"/>
                <a:gd name="T17" fmla="*/ 114 h 148"/>
                <a:gd name="T18" fmla="*/ 279 w 710"/>
                <a:gd name="T19" fmla="*/ 111 h 148"/>
                <a:gd name="T20" fmla="*/ 231 w 710"/>
                <a:gd name="T21" fmla="*/ 105 h 148"/>
                <a:gd name="T22" fmla="*/ 184 w 710"/>
                <a:gd name="T23" fmla="*/ 96 h 148"/>
                <a:gd name="T24" fmla="*/ 141 w 710"/>
                <a:gd name="T25" fmla="*/ 82 h 148"/>
                <a:gd name="T26" fmla="*/ 101 w 710"/>
                <a:gd name="T27" fmla="*/ 66 h 148"/>
                <a:gd name="T28" fmla="*/ 67 w 710"/>
                <a:gd name="T29" fmla="*/ 45 h 148"/>
                <a:gd name="T30" fmla="*/ 39 w 710"/>
                <a:gd name="T31" fmla="*/ 22 h 148"/>
                <a:gd name="T32" fmla="*/ 24 w 710"/>
                <a:gd name="T33" fmla="*/ 3 h 148"/>
                <a:gd name="T34" fmla="*/ 13 w 710"/>
                <a:gd name="T35" fmla="*/ 0 h 148"/>
                <a:gd name="T36" fmla="*/ 2 w 710"/>
                <a:gd name="T37" fmla="*/ 8 h 148"/>
                <a:gd name="T38" fmla="*/ 0 w 710"/>
                <a:gd name="T39" fmla="*/ 20 h 148"/>
                <a:gd name="T40" fmla="*/ 17 w 710"/>
                <a:gd name="T41" fmla="*/ 45 h 148"/>
                <a:gd name="T42" fmla="*/ 56 w 710"/>
                <a:gd name="T43" fmla="*/ 77 h 148"/>
                <a:gd name="T44" fmla="*/ 102 w 710"/>
                <a:gd name="T45" fmla="*/ 102 h 148"/>
                <a:gd name="T46" fmla="*/ 153 w 710"/>
                <a:gd name="T47" fmla="*/ 121 h 148"/>
                <a:gd name="T48" fmla="*/ 204 w 710"/>
                <a:gd name="T49" fmla="*/ 133 h 148"/>
                <a:gd name="T50" fmla="*/ 255 w 710"/>
                <a:gd name="T51" fmla="*/ 141 h 148"/>
                <a:gd name="T52" fmla="*/ 299 w 710"/>
                <a:gd name="T53" fmla="*/ 145 h 148"/>
                <a:gd name="T54" fmla="*/ 334 w 710"/>
                <a:gd name="T55" fmla="*/ 148 h 148"/>
                <a:gd name="T56" fmla="*/ 373 w 710"/>
                <a:gd name="T57" fmla="*/ 148 h 148"/>
                <a:gd name="T58" fmla="*/ 421 w 710"/>
                <a:gd name="T59" fmla="*/ 148 h 148"/>
                <a:gd name="T60" fmla="*/ 469 w 710"/>
                <a:gd name="T61" fmla="*/ 145 h 148"/>
                <a:gd name="T62" fmla="*/ 513 w 710"/>
                <a:gd name="T63" fmla="*/ 139 h 148"/>
                <a:gd name="T64" fmla="*/ 557 w 710"/>
                <a:gd name="T65" fmla="*/ 130 h 148"/>
                <a:gd name="T66" fmla="*/ 598 w 710"/>
                <a:gd name="T67" fmla="*/ 117 h 148"/>
                <a:gd name="T68" fmla="*/ 640 w 710"/>
                <a:gd name="T69" fmla="*/ 100 h 148"/>
                <a:gd name="T70" fmla="*/ 682 w 710"/>
                <a:gd name="T71" fmla="*/ 77 h 148"/>
                <a:gd name="T72" fmla="*/ 707 w 710"/>
                <a:gd name="T73" fmla="*/ 60 h 148"/>
                <a:gd name="T74" fmla="*/ 710 w 710"/>
                <a:gd name="T75" fmla="*/ 48 h 148"/>
                <a:gd name="T76" fmla="*/ 702 w 710"/>
                <a:gd name="T77" fmla="*/ 37 h 148"/>
                <a:gd name="T78" fmla="*/ 690 w 710"/>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0" h="148">
                  <a:moveTo>
                    <a:pt x="683" y="37"/>
                  </a:moveTo>
                  <a:lnTo>
                    <a:pt x="665" y="49"/>
                  </a:lnTo>
                  <a:lnTo>
                    <a:pt x="645" y="60"/>
                  </a:lnTo>
                  <a:lnTo>
                    <a:pt x="626" y="71"/>
                  </a:lnTo>
                  <a:lnTo>
                    <a:pt x="606" y="79"/>
                  </a:lnTo>
                  <a:lnTo>
                    <a:pt x="588" y="87"/>
                  </a:lnTo>
                  <a:lnTo>
                    <a:pt x="568" y="93"/>
                  </a:lnTo>
                  <a:lnTo>
                    <a:pt x="547" y="99"/>
                  </a:lnTo>
                  <a:lnTo>
                    <a:pt x="527" y="104"/>
                  </a:lnTo>
                  <a:lnTo>
                    <a:pt x="506" y="108"/>
                  </a:lnTo>
                  <a:lnTo>
                    <a:pt x="484" y="111"/>
                  </a:lnTo>
                  <a:lnTo>
                    <a:pt x="462" y="113"/>
                  </a:lnTo>
                  <a:lnTo>
                    <a:pt x="441" y="114"/>
                  </a:lnTo>
                  <a:lnTo>
                    <a:pt x="419" y="116"/>
                  </a:lnTo>
                  <a:lnTo>
                    <a:pt x="396" y="116"/>
                  </a:lnTo>
                  <a:lnTo>
                    <a:pt x="373" y="116"/>
                  </a:lnTo>
                  <a:lnTo>
                    <a:pt x="348" y="116"/>
                  </a:lnTo>
                  <a:lnTo>
                    <a:pt x="325" y="114"/>
                  </a:lnTo>
                  <a:lnTo>
                    <a:pt x="302" y="113"/>
                  </a:lnTo>
                  <a:lnTo>
                    <a:pt x="279" y="111"/>
                  </a:lnTo>
                  <a:lnTo>
                    <a:pt x="255" y="108"/>
                  </a:lnTo>
                  <a:lnTo>
                    <a:pt x="231" y="105"/>
                  </a:lnTo>
                  <a:lnTo>
                    <a:pt x="208" y="100"/>
                  </a:lnTo>
                  <a:lnTo>
                    <a:pt x="184" y="96"/>
                  </a:lnTo>
                  <a:lnTo>
                    <a:pt x="163" y="90"/>
                  </a:lnTo>
                  <a:lnTo>
                    <a:pt x="141" y="82"/>
                  </a:lnTo>
                  <a:lnTo>
                    <a:pt x="121" y="74"/>
                  </a:lnTo>
                  <a:lnTo>
                    <a:pt x="101" y="66"/>
                  </a:lnTo>
                  <a:lnTo>
                    <a:pt x="84" y="56"/>
                  </a:lnTo>
                  <a:lnTo>
                    <a:pt x="67" y="45"/>
                  </a:lnTo>
                  <a:lnTo>
                    <a:pt x="51" y="34"/>
                  </a:lnTo>
                  <a:lnTo>
                    <a:pt x="39" y="22"/>
                  </a:lnTo>
                  <a:lnTo>
                    <a:pt x="28" y="8"/>
                  </a:lnTo>
                  <a:lnTo>
                    <a:pt x="24" y="3"/>
                  </a:lnTo>
                  <a:lnTo>
                    <a:pt x="19" y="0"/>
                  </a:lnTo>
                  <a:lnTo>
                    <a:pt x="13" y="0"/>
                  </a:lnTo>
                  <a:lnTo>
                    <a:pt x="7" y="3"/>
                  </a:lnTo>
                  <a:lnTo>
                    <a:pt x="2" y="8"/>
                  </a:lnTo>
                  <a:lnTo>
                    <a:pt x="0" y="14"/>
                  </a:lnTo>
                  <a:lnTo>
                    <a:pt x="0" y="20"/>
                  </a:lnTo>
                  <a:lnTo>
                    <a:pt x="2" y="25"/>
                  </a:lnTo>
                  <a:lnTo>
                    <a:pt x="17" y="45"/>
                  </a:lnTo>
                  <a:lnTo>
                    <a:pt x="36" y="62"/>
                  </a:lnTo>
                  <a:lnTo>
                    <a:pt x="56" y="77"/>
                  </a:lnTo>
                  <a:lnTo>
                    <a:pt x="78" y="90"/>
                  </a:lnTo>
                  <a:lnTo>
                    <a:pt x="102" y="102"/>
                  </a:lnTo>
                  <a:lnTo>
                    <a:pt x="127" y="111"/>
                  </a:lnTo>
                  <a:lnTo>
                    <a:pt x="153" y="121"/>
                  </a:lnTo>
                  <a:lnTo>
                    <a:pt x="180" y="127"/>
                  </a:lnTo>
                  <a:lnTo>
                    <a:pt x="204" y="133"/>
                  </a:lnTo>
                  <a:lnTo>
                    <a:pt x="231" y="138"/>
                  </a:lnTo>
                  <a:lnTo>
                    <a:pt x="255" y="141"/>
                  </a:lnTo>
                  <a:lnTo>
                    <a:pt x="277" y="144"/>
                  </a:lnTo>
                  <a:lnTo>
                    <a:pt x="299" y="145"/>
                  </a:lnTo>
                  <a:lnTo>
                    <a:pt x="319" y="147"/>
                  </a:lnTo>
                  <a:lnTo>
                    <a:pt x="334" y="148"/>
                  </a:lnTo>
                  <a:lnTo>
                    <a:pt x="348" y="148"/>
                  </a:lnTo>
                  <a:lnTo>
                    <a:pt x="373" y="148"/>
                  </a:lnTo>
                  <a:lnTo>
                    <a:pt x="398" y="148"/>
                  </a:lnTo>
                  <a:lnTo>
                    <a:pt x="421" y="148"/>
                  </a:lnTo>
                  <a:lnTo>
                    <a:pt x="445" y="147"/>
                  </a:lnTo>
                  <a:lnTo>
                    <a:pt x="469" y="145"/>
                  </a:lnTo>
                  <a:lnTo>
                    <a:pt x="490" y="142"/>
                  </a:lnTo>
                  <a:lnTo>
                    <a:pt x="513" y="139"/>
                  </a:lnTo>
                  <a:lnTo>
                    <a:pt x="535" y="134"/>
                  </a:lnTo>
                  <a:lnTo>
                    <a:pt x="557" y="130"/>
                  </a:lnTo>
                  <a:lnTo>
                    <a:pt x="578" y="124"/>
                  </a:lnTo>
                  <a:lnTo>
                    <a:pt x="598" y="117"/>
                  </a:lnTo>
                  <a:lnTo>
                    <a:pt x="620" y="110"/>
                  </a:lnTo>
                  <a:lnTo>
                    <a:pt x="640" y="100"/>
                  </a:lnTo>
                  <a:lnTo>
                    <a:pt x="662" y="90"/>
                  </a:lnTo>
                  <a:lnTo>
                    <a:pt x="682" y="77"/>
                  </a:lnTo>
                  <a:lnTo>
                    <a:pt x="702" y="65"/>
                  </a:lnTo>
                  <a:lnTo>
                    <a:pt x="707" y="60"/>
                  </a:lnTo>
                  <a:lnTo>
                    <a:pt x="710" y="54"/>
                  </a:lnTo>
                  <a:lnTo>
                    <a:pt x="710" y="48"/>
                  </a:lnTo>
                  <a:lnTo>
                    <a:pt x="707" y="42"/>
                  </a:lnTo>
                  <a:lnTo>
                    <a:pt x="702" y="37"/>
                  </a:lnTo>
                  <a:lnTo>
                    <a:pt x="696" y="34"/>
                  </a:lnTo>
                  <a:lnTo>
                    <a:pt x="690" y="34"/>
                  </a:lnTo>
                  <a:lnTo>
                    <a:pt x="683" y="37"/>
                  </a:lnTo>
                  <a:close/>
                </a:path>
              </a:pathLst>
            </a:custGeom>
            <a:solidFill>
              <a:srgbClr val="000000"/>
            </a:solidFill>
            <a:ln w="9525">
              <a:noFill/>
              <a:round/>
              <a:headEnd/>
              <a:tailEnd/>
            </a:ln>
          </p:spPr>
          <p:txBody>
            <a:bodyPr/>
            <a:lstStyle/>
            <a:p>
              <a:endParaRPr lang="en-US">
                <a:solidFill>
                  <a:srgbClr val="263147"/>
                </a:solidFill>
              </a:endParaRPr>
            </a:p>
          </p:txBody>
        </p:sp>
        <p:sp>
          <p:nvSpPr>
            <p:cNvPr id="5" name="Freeform 17"/>
            <p:cNvSpPr>
              <a:spLocks/>
            </p:cNvSpPr>
            <p:nvPr/>
          </p:nvSpPr>
          <p:spPr bwMode="auto">
            <a:xfrm>
              <a:off x="3341688" y="4330700"/>
              <a:ext cx="696913" cy="635000"/>
            </a:xfrm>
            <a:custGeom>
              <a:avLst/>
              <a:gdLst>
                <a:gd name="T0" fmla="*/ 390 w 439"/>
                <a:gd name="T1" fmla="*/ 71 h 400"/>
                <a:gd name="T2" fmla="*/ 345 w 439"/>
                <a:gd name="T3" fmla="*/ 35 h 400"/>
                <a:gd name="T4" fmla="*/ 292 w 439"/>
                <a:gd name="T5" fmla="*/ 10 h 400"/>
                <a:gd name="T6" fmla="*/ 235 w 439"/>
                <a:gd name="T7" fmla="*/ 0 h 400"/>
                <a:gd name="T8" fmla="*/ 200 w 439"/>
                <a:gd name="T9" fmla="*/ 3 h 400"/>
                <a:gd name="T10" fmla="*/ 192 w 439"/>
                <a:gd name="T11" fmla="*/ 13 h 400"/>
                <a:gd name="T12" fmla="*/ 193 w 439"/>
                <a:gd name="T13" fmla="*/ 26 h 400"/>
                <a:gd name="T14" fmla="*/ 203 w 439"/>
                <a:gd name="T15" fmla="*/ 34 h 400"/>
                <a:gd name="T16" fmla="*/ 234 w 439"/>
                <a:gd name="T17" fmla="*/ 32 h 400"/>
                <a:gd name="T18" fmla="*/ 283 w 439"/>
                <a:gd name="T19" fmla="*/ 41 h 400"/>
                <a:gd name="T20" fmla="*/ 328 w 439"/>
                <a:gd name="T21" fmla="*/ 61 h 400"/>
                <a:gd name="T22" fmla="*/ 366 w 439"/>
                <a:gd name="T23" fmla="*/ 94 h 400"/>
                <a:gd name="T24" fmla="*/ 399 w 439"/>
                <a:gd name="T25" fmla="*/ 148 h 400"/>
                <a:gd name="T26" fmla="*/ 402 w 439"/>
                <a:gd name="T27" fmla="*/ 222 h 400"/>
                <a:gd name="T28" fmla="*/ 377 w 439"/>
                <a:gd name="T29" fmla="*/ 278 h 400"/>
                <a:gd name="T30" fmla="*/ 351 w 439"/>
                <a:gd name="T31" fmla="*/ 309 h 400"/>
                <a:gd name="T32" fmla="*/ 317 w 439"/>
                <a:gd name="T33" fmla="*/ 333 h 400"/>
                <a:gd name="T34" fmla="*/ 277 w 439"/>
                <a:gd name="T35" fmla="*/ 354 h 400"/>
                <a:gd name="T36" fmla="*/ 224 w 439"/>
                <a:gd name="T37" fmla="*/ 366 h 400"/>
                <a:gd name="T38" fmla="*/ 163 w 439"/>
                <a:gd name="T39" fmla="*/ 367 h 400"/>
                <a:gd name="T40" fmla="*/ 104 w 439"/>
                <a:gd name="T41" fmla="*/ 358 h 400"/>
                <a:gd name="T42" fmla="*/ 50 w 439"/>
                <a:gd name="T43" fmla="*/ 337 h 400"/>
                <a:gd name="T44" fmla="*/ 20 w 439"/>
                <a:gd name="T45" fmla="*/ 320 h 400"/>
                <a:gd name="T46" fmla="*/ 8 w 439"/>
                <a:gd name="T47" fmla="*/ 323 h 400"/>
                <a:gd name="T48" fmla="*/ 0 w 439"/>
                <a:gd name="T49" fmla="*/ 333 h 400"/>
                <a:gd name="T50" fmla="*/ 3 w 439"/>
                <a:gd name="T51" fmla="*/ 344 h 400"/>
                <a:gd name="T52" fmla="*/ 20 w 439"/>
                <a:gd name="T53" fmla="*/ 358 h 400"/>
                <a:gd name="T54" fmla="*/ 48 w 439"/>
                <a:gd name="T55" fmla="*/ 372 h 400"/>
                <a:gd name="T56" fmla="*/ 79 w 439"/>
                <a:gd name="T57" fmla="*/ 384 h 400"/>
                <a:gd name="T58" fmla="*/ 110 w 439"/>
                <a:gd name="T59" fmla="*/ 392 h 400"/>
                <a:gd name="T60" fmla="*/ 144 w 439"/>
                <a:gd name="T61" fmla="*/ 398 h 400"/>
                <a:gd name="T62" fmla="*/ 178 w 439"/>
                <a:gd name="T63" fmla="*/ 400 h 400"/>
                <a:gd name="T64" fmla="*/ 210 w 439"/>
                <a:gd name="T65" fmla="*/ 398 h 400"/>
                <a:gd name="T66" fmla="*/ 244 w 439"/>
                <a:gd name="T67" fmla="*/ 394 h 400"/>
                <a:gd name="T68" fmla="*/ 288 w 439"/>
                <a:gd name="T69" fmla="*/ 383 h 400"/>
                <a:gd name="T70" fmla="*/ 334 w 439"/>
                <a:gd name="T71" fmla="*/ 361 h 400"/>
                <a:gd name="T72" fmla="*/ 374 w 439"/>
                <a:gd name="T73" fmla="*/ 332 h 400"/>
                <a:gd name="T74" fmla="*/ 405 w 439"/>
                <a:gd name="T75" fmla="*/ 295 h 400"/>
                <a:gd name="T76" fmla="*/ 434 w 439"/>
                <a:gd name="T77" fmla="*/ 228 h 400"/>
                <a:gd name="T78" fmla="*/ 430 w 439"/>
                <a:gd name="T79" fmla="*/ 137 h 4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39" h="400">
                  <a:moveTo>
                    <a:pt x="408" y="94"/>
                  </a:moveTo>
                  <a:lnTo>
                    <a:pt x="390" y="71"/>
                  </a:lnTo>
                  <a:lnTo>
                    <a:pt x="370" y="52"/>
                  </a:lnTo>
                  <a:lnTo>
                    <a:pt x="345" y="35"/>
                  </a:lnTo>
                  <a:lnTo>
                    <a:pt x="320" y="21"/>
                  </a:lnTo>
                  <a:lnTo>
                    <a:pt x="292" y="10"/>
                  </a:lnTo>
                  <a:lnTo>
                    <a:pt x="264" y="3"/>
                  </a:lnTo>
                  <a:lnTo>
                    <a:pt x="235" y="0"/>
                  </a:lnTo>
                  <a:lnTo>
                    <a:pt x="206" y="1"/>
                  </a:lnTo>
                  <a:lnTo>
                    <a:pt x="200" y="3"/>
                  </a:lnTo>
                  <a:lnTo>
                    <a:pt x="195" y="7"/>
                  </a:lnTo>
                  <a:lnTo>
                    <a:pt x="192" y="13"/>
                  </a:lnTo>
                  <a:lnTo>
                    <a:pt x="192" y="20"/>
                  </a:lnTo>
                  <a:lnTo>
                    <a:pt x="193" y="26"/>
                  </a:lnTo>
                  <a:lnTo>
                    <a:pt x="197" y="31"/>
                  </a:lnTo>
                  <a:lnTo>
                    <a:pt x="203" y="34"/>
                  </a:lnTo>
                  <a:lnTo>
                    <a:pt x="209" y="34"/>
                  </a:lnTo>
                  <a:lnTo>
                    <a:pt x="234" y="32"/>
                  </a:lnTo>
                  <a:lnTo>
                    <a:pt x="258" y="35"/>
                  </a:lnTo>
                  <a:lnTo>
                    <a:pt x="283" y="41"/>
                  </a:lnTo>
                  <a:lnTo>
                    <a:pt x="306" y="49"/>
                  </a:lnTo>
                  <a:lnTo>
                    <a:pt x="328" y="61"/>
                  </a:lnTo>
                  <a:lnTo>
                    <a:pt x="348" y="77"/>
                  </a:lnTo>
                  <a:lnTo>
                    <a:pt x="366" y="94"/>
                  </a:lnTo>
                  <a:lnTo>
                    <a:pt x="382" y="112"/>
                  </a:lnTo>
                  <a:lnTo>
                    <a:pt x="399" y="148"/>
                  </a:lnTo>
                  <a:lnTo>
                    <a:pt x="407" y="184"/>
                  </a:lnTo>
                  <a:lnTo>
                    <a:pt x="402" y="222"/>
                  </a:lnTo>
                  <a:lnTo>
                    <a:pt x="388" y="259"/>
                  </a:lnTo>
                  <a:lnTo>
                    <a:pt x="377" y="278"/>
                  </a:lnTo>
                  <a:lnTo>
                    <a:pt x="365" y="293"/>
                  </a:lnTo>
                  <a:lnTo>
                    <a:pt x="351" y="309"/>
                  </a:lnTo>
                  <a:lnTo>
                    <a:pt x="336" y="323"/>
                  </a:lnTo>
                  <a:lnTo>
                    <a:pt x="317" y="333"/>
                  </a:lnTo>
                  <a:lnTo>
                    <a:pt x="297" y="344"/>
                  </a:lnTo>
                  <a:lnTo>
                    <a:pt x="277" y="354"/>
                  </a:lnTo>
                  <a:lnTo>
                    <a:pt x="254" y="360"/>
                  </a:lnTo>
                  <a:lnTo>
                    <a:pt x="224" y="366"/>
                  </a:lnTo>
                  <a:lnTo>
                    <a:pt x="193" y="367"/>
                  </a:lnTo>
                  <a:lnTo>
                    <a:pt x="163" y="367"/>
                  </a:lnTo>
                  <a:lnTo>
                    <a:pt x="133" y="364"/>
                  </a:lnTo>
                  <a:lnTo>
                    <a:pt x="104" y="358"/>
                  </a:lnTo>
                  <a:lnTo>
                    <a:pt x="76" y="349"/>
                  </a:lnTo>
                  <a:lnTo>
                    <a:pt x="50" y="337"/>
                  </a:lnTo>
                  <a:lnTo>
                    <a:pt x="25" y="323"/>
                  </a:lnTo>
                  <a:lnTo>
                    <a:pt x="20" y="320"/>
                  </a:lnTo>
                  <a:lnTo>
                    <a:pt x="14" y="320"/>
                  </a:lnTo>
                  <a:lnTo>
                    <a:pt x="8" y="323"/>
                  </a:lnTo>
                  <a:lnTo>
                    <a:pt x="3" y="327"/>
                  </a:lnTo>
                  <a:lnTo>
                    <a:pt x="0" y="333"/>
                  </a:lnTo>
                  <a:lnTo>
                    <a:pt x="0" y="340"/>
                  </a:lnTo>
                  <a:lnTo>
                    <a:pt x="3" y="344"/>
                  </a:lnTo>
                  <a:lnTo>
                    <a:pt x="6" y="349"/>
                  </a:lnTo>
                  <a:lnTo>
                    <a:pt x="20" y="358"/>
                  </a:lnTo>
                  <a:lnTo>
                    <a:pt x="34" y="366"/>
                  </a:lnTo>
                  <a:lnTo>
                    <a:pt x="48" y="372"/>
                  </a:lnTo>
                  <a:lnTo>
                    <a:pt x="64" y="378"/>
                  </a:lnTo>
                  <a:lnTo>
                    <a:pt x="79" y="384"/>
                  </a:lnTo>
                  <a:lnTo>
                    <a:pt x="95" y="389"/>
                  </a:lnTo>
                  <a:lnTo>
                    <a:pt x="110" y="392"/>
                  </a:lnTo>
                  <a:lnTo>
                    <a:pt x="127" y="395"/>
                  </a:lnTo>
                  <a:lnTo>
                    <a:pt x="144" y="398"/>
                  </a:lnTo>
                  <a:lnTo>
                    <a:pt x="161" y="400"/>
                  </a:lnTo>
                  <a:lnTo>
                    <a:pt x="178" y="400"/>
                  </a:lnTo>
                  <a:lnTo>
                    <a:pt x="195" y="400"/>
                  </a:lnTo>
                  <a:lnTo>
                    <a:pt x="210" y="398"/>
                  </a:lnTo>
                  <a:lnTo>
                    <a:pt x="227" y="397"/>
                  </a:lnTo>
                  <a:lnTo>
                    <a:pt x="244" y="394"/>
                  </a:lnTo>
                  <a:lnTo>
                    <a:pt x="261" y="391"/>
                  </a:lnTo>
                  <a:lnTo>
                    <a:pt x="288" y="383"/>
                  </a:lnTo>
                  <a:lnTo>
                    <a:pt x="312" y="374"/>
                  </a:lnTo>
                  <a:lnTo>
                    <a:pt x="334" y="361"/>
                  </a:lnTo>
                  <a:lnTo>
                    <a:pt x="356" y="347"/>
                  </a:lnTo>
                  <a:lnTo>
                    <a:pt x="374" y="332"/>
                  </a:lnTo>
                  <a:lnTo>
                    <a:pt x="391" y="315"/>
                  </a:lnTo>
                  <a:lnTo>
                    <a:pt x="405" y="295"/>
                  </a:lnTo>
                  <a:lnTo>
                    <a:pt x="417" y="275"/>
                  </a:lnTo>
                  <a:lnTo>
                    <a:pt x="434" y="228"/>
                  </a:lnTo>
                  <a:lnTo>
                    <a:pt x="439" y="182"/>
                  </a:lnTo>
                  <a:lnTo>
                    <a:pt x="430" y="137"/>
                  </a:lnTo>
                  <a:lnTo>
                    <a:pt x="408" y="94"/>
                  </a:lnTo>
                  <a:close/>
                </a:path>
              </a:pathLst>
            </a:custGeom>
            <a:solidFill>
              <a:srgbClr val="000000"/>
            </a:solidFill>
            <a:ln w="9525">
              <a:noFill/>
              <a:round/>
              <a:headEnd/>
              <a:tailEnd/>
            </a:ln>
          </p:spPr>
          <p:txBody>
            <a:bodyPr/>
            <a:lstStyle/>
            <a:p>
              <a:endParaRPr lang="en-US">
                <a:solidFill>
                  <a:srgbClr val="263147"/>
                </a:solidFill>
              </a:endParaRPr>
            </a:p>
          </p:txBody>
        </p:sp>
        <p:sp>
          <p:nvSpPr>
            <p:cNvPr id="6" name="Freeform 18"/>
            <p:cNvSpPr>
              <a:spLocks/>
            </p:cNvSpPr>
            <p:nvPr/>
          </p:nvSpPr>
          <p:spPr bwMode="auto">
            <a:xfrm>
              <a:off x="2736850" y="3856038"/>
              <a:ext cx="1077913" cy="444500"/>
            </a:xfrm>
            <a:custGeom>
              <a:avLst/>
              <a:gdLst>
                <a:gd name="T0" fmla="*/ 37 w 679"/>
                <a:gd name="T1" fmla="*/ 61 h 280"/>
                <a:gd name="T2" fmla="*/ 60 w 679"/>
                <a:gd name="T3" fmla="*/ 45 h 280"/>
                <a:gd name="T4" fmla="*/ 83 w 679"/>
                <a:gd name="T5" fmla="*/ 36 h 280"/>
                <a:gd name="T6" fmla="*/ 106 w 679"/>
                <a:gd name="T7" fmla="*/ 33 h 280"/>
                <a:gd name="T8" fmla="*/ 137 w 679"/>
                <a:gd name="T9" fmla="*/ 31 h 280"/>
                <a:gd name="T10" fmla="*/ 176 w 679"/>
                <a:gd name="T11" fmla="*/ 39 h 280"/>
                <a:gd name="T12" fmla="*/ 213 w 679"/>
                <a:gd name="T13" fmla="*/ 54 h 280"/>
                <a:gd name="T14" fmla="*/ 244 w 679"/>
                <a:gd name="T15" fmla="*/ 76 h 280"/>
                <a:gd name="T16" fmla="*/ 259 w 679"/>
                <a:gd name="T17" fmla="*/ 90 h 280"/>
                <a:gd name="T18" fmla="*/ 259 w 679"/>
                <a:gd name="T19" fmla="*/ 91 h 280"/>
                <a:gd name="T20" fmla="*/ 244 w 679"/>
                <a:gd name="T21" fmla="*/ 99 h 280"/>
                <a:gd name="T22" fmla="*/ 214 w 679"/>
                <a:gd name="T23" fmla="*/ 118 h 280"/>
                <a:gd name="T24" fmla="*/ 188 w 679"/>
                <a:gd name="T25" fmla="*/ 139 h 280"/>
                <a:gd name="T26" fmla="*/ 168 w 679"/>
                <a:gd name="T27" fmla="*/ 164 h 280"/>
                <a:gd name="T28" fmla="*/ 160 w 679"/>
                <a:gd name="T29" fmla="*/ 183 h 280"/>
                <a:gd name="T30" fmla="*/ 166 w 679"/>
                <a:gd name="T31" fmla="*/ 195 h 280"/>
                <a:gd name="T32" fmla="*/ 177 w 679"/>
                <a:gd name="T33" fmla="*/ 200 h 280"/>
                <a:gd name="T34" fmla="*/ 188 w 679"/>
                <a:gd name="T35" fmla="*/ 195 h 280"/>
                <a:gd name="T36" fmla="*/ 205 w 679"/>
                <a:gd name="T37" fmla="*/ 167 h 280"/>
                <a:gd name="T38" fmla="*/ 251 w 679"/>
                <a:gd name="T39" fmla="*/ 132 h 280"/>
                <a:gd name="T40" fmla="*/ 313 w 679"/>
                <a:gd name="T41" fmla="*/ 105 h 280"/>
                <a:gd name="T42" fmla="*/ 374 w 679"/>
                <a:gd name="T43" fmla="*/ 91 h 280"/>
                <a:gd name="T44" fmla="*/ 421 w 679"/>
                <a:gd name="T45" fmla="*/ 88 h 280"/>
                <a:gd name="T46" fmla="*/ 465 w 679"/>
                <a:gd name="T47" fmla="*/ 95 h 280"/>
                <a:gd name="T48" fmla="*/ 506 w 679"/>
                <a:gd name="T49" fmla="*/ 105 h 280"/>
                <a:gd name="T50" fmla="*/ 545 w 679"/>
                <a:gd name="T51" fmla="*/ 124 h 280"/>
                <a:gd name="T52" fmla="*/ 578 w 679"/>
                <a:gd name="T53" fmla="*/ 149 h 280"/>
                <a:gd name="T54" fmla="*/ 605 w 679"/>
                <a:gd name="T55" fmla="*/ 176 h 280"/>
                <a:gd name="T56" fmla="*/ 628 w 679"/>
                <a:gd name="T57" fmla="*/ 210 h 280"/>
                <a:gd name="T58" fmla="*/ 644 w 679"/>
                <a:gd name="T59" fmla="*/ 248 h 280"/>
                <a:gd name="T60" fmla="*/ 650 w 679"/>
                <a:gd name="T61" fmla="*/ 272 h 280"/>
                <a:gd name="T62" fmla="*/ 661 w 679"/>
                <a:gd name="T63" fmla="*/ 280 h 280"/>
                <a:gd name="T64" fmla="*/ 673 w 679"/>
                <a:gd name="T65" fmla="*/ 277 h 280"/>
                <a:gd name="T66" fmla="*/ 679 w 679"/>
                <a:gd name="T67" fmla="*/ 268 h 280"/>
                <a:gd name="T68" fmla="*/ 673 w 679"/>
                <a:gd name="T69" fmla="*/ 238 h 280"/>
                <a:gd name="T70" fmla="*/ 656 w 679"/>
                <a:gd name="T71" fmla="*/ 197 h 280"/>
                <a:gd name="T72" fmla="*/ 632 w 679"/>
                <a:gd name="T73" fmla="*/ 158 h 280"/>
                <a:gd name="T74" fmla="*/ 599 w 679"/>
                <a:gd name="T75" fmla="*/ 125 h 280"/>
                <a:gd name="T76" fmla="*/ 562 w 679"/>
                <a:gd name="T77" fmla="*/ 98 h 280"/>
                <a:gd name="T78" fmla="*/ 519 w 679"/>
                <a:gd name="T79" fmla="*/ 78 h 280"/>
                <a:gd name="T80" fmla="*/ 472 w 679"/>
                <a:gd name="T81" fmla="*/ 64 h 280"/>
                <a:gd name="T82" fmla="*/ 423 w 679"/>
                <a:gd name="T83" fmla="*/ 57 h 280"/>
                <a:gd name="T84" fmla="*/ 386 w 679"/>
                <a:gd name="T85" fmla="*/ 57 h 280"/>
                <a:gd name="T86" fmla="*/ 360 w 679"/>
                <a:gd name="T87" fmla="*/ 61 h 280"/>
                <a:gd name="T88" fmla="*/ 330 w 679"/>
                <a:gd name="T89" fmla="*/ 67 h 280"/>
                <a:gd name="T90" fmla="*/ 301 w 679"/>
                <a:gd name="T91" fmla="*/ 76 h 280"/>
                <a:gd name="T92" fmla="*/ 285 w 679"/>
                <a:gd name="T93" fmla="*/ 78 h 280"/>
                <a:gd name="T94" fmla="*/ 284 w 679"/>
                <a:gd name="T95" fmla="*/ 71 h 280"/>
                <a:gd name="T96" fmla="*/ 267 w 679"/>
                <a:gd name="T97" fmla="*/ 53 h 280"/>
                <a:gd name="T98" fmla="*/ 228 w 679"/>
                <a:gd name="T99" fmla="*/ 27 h 280"/>
                <a:gd name="T100" fmla="*/ 185 w 679"/>
                <a:gd name="T101" fmla="*/ 10 h 280"/>
                <a:gd name="T102" fmla="*/ 139 w 679"/>
                <a:gd name="T103" fmla="*/ 0 h 280"/>
                <a:gd name="T104" fmla="*/ 99 w 679"/>
                <a:gd name="T105" fmla="*/ 2 h 280"/>
                <a:gd name="T106" fmla="*/ 65 w 679"/>
                <a:gd name="T107" fmla="*/ 8 h 280"/>
                <a:gd name="T108" fmla="*/ 37 w 679"/>
                <a:gd name="T109" fmla="*/ 22 h 280"/>
                <a:gd name="T110" fmla="*/ 12 w 679"/>
                <a:gd name="T111" fmla="*/ 40 h 280"/>
                <a:gd name="T112" fmla="*/ 0 w 679"/>
                <a:gd name="T113" fmla="*/ 57 h 280"/>
                <a:gd name="T114" fmla="*/ 1 w 679"/>
                <a:gd name="T115" fmla="*/ 70 h 280"/>
                <a:gd name="T116" fmla="*/ 10 w 679"/>
                <a:gd name="T117" fmla="*/ 78 h 280"/>
                <a:gd name="T118" fmla="*/ 23 w 679"/>
                <a:gd name="T119" fmla="*/ 76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9" h="280">
                  <a:moveTo>
                    <a:pt x="27" y="71"/>
                  </a:moveTo>
                  <a:lnTo>
                    <a:pt x="37" y="61"/>
                  </a:lnTo>
                  <a:lnTo>
                    <a:pt x="48" y="53"/>
                  </a:lnTo>
                  <a:lnTo>
                    <a:pt x="60" y="45"/>
                  </a:lnTo>
                  <a:lnTo>
                    <a:pt x="71" y="40"/>
                  </a:lnTo>
                  <a:lnTo>
                    <a:pt x="83" y="36"/>
                  </a:lnTo>
                  <a:lnTo>
                    <a:pt x="95" y="34"/>
                  </a:lnTo>
                  <a:lnTo>
                    <a:pt x="106" y="33"/>
                  </a:lnTo>
                  <a:lnTo>
                    <a:pt x="117" y="31"/>
                  </a:lnTo>
                  <a:lnTo>
                    <a:pt x="137" y="31"/>
                  </a:lnTo>
                  <a:lnTo>
                    <a:pt x="156" y="34"/>
                  </a:lnTo>
                  <a:lnTo>
                    <a:pt x="176" y="39"/>
                  </a:lnTo>
                  <a:lnTo>
                    <a:pt x="194" y="47"/>
                  </a:lnTo>
                  <a:lnTo>
                    <a:pt x="213" y="54"/>
                  </a:lnTo>
                  <a:lnTo>
                    <a:pt x="230" y="65"/>
                  </a:lnTo>
                  <a:lnTo>
                    <a:pt x="244" y="76"/>
                  </a:lnTo>
                  <a:lnTo>
                    <a:pt x="258" y="90"/>
                  </a:lnTo>
                  <a:lnTo>
                    <a:pt x="259" y="90"/>
                  </a:lnTo>
                  <a:lnTo>
                    <a:pt x="259" y="91"/>
                  </a:lnTo>
                  <a:lnTo>
                    <a:pt x="261" y="91"/>
                  </a:lnTo>
                  <a:lnTo>
                    <a:pt x="244" y="99"/>
                  </a:lnTo>
                  <a:lnTo>
                    <a:pt x="228" y="108"/>
                  </a:lnTo>
                  <a:lnTo>
                    <a:pt x="214" y="118"/>
                  </a:lnTo>
                  <a:lnTo>
                    <a:pt x="200" y="129"/>
                  </a:lnTo>
                  <a:lnTo>
                    <a:pt x="188" y="139"/>
                  </a:lnTo>
                  <a:lnTo>
                    <a:pt x="177" y="152"/>
                  </a:lnTo>
                  <a:lnTo>
                    <a:pt x="168" y="164"/>
                  </a:lnTo>
                  <a:lnTo>
                    <a:pt x="162" y="176"/>
                  </a:lnTo>
                  <a:lnTo>
                    <a:pt x="160" y="183"/>
                  </a:lnTo>
                  <a:lnTo>
                    <a:pt x="162" y="189"/>
                  </a:lnTo>
                  <a:lnTo>
                    <a:pt x="166" y="195"/>
                  </a:lnTo>
                  <a:lnTo>
                    <a:pt x="171" y="198"/>
                  </a:lnTo>
                  <a:lnTo>
                    <a:pt x="177" y="200"/>
                  </a:lnTo>
                  <a:lnTo>
                    <a:pt x="183" y="198"/>
                  </a:lnTo>
                  <a:lnTo>
                    <a:pt x="188" y="195"/>
                  </a:lnTo>
                  <a:lnTo>
                    <a:pt x="193" y="189"/>
                  </a:lnTo>
                  <a:lnTo>
                    <a:pt x="205" y="167"/>
                  </a:lnTo>
                  <a:lnTo>
                    <a:pt x="227" y="149"/>
                  </a:lnTo>
                  <a:lnTo>
                    <a:pt x="251" y="132"/>
                  </a:lnTo>
                  <a:lnTo>
                    <a:pt x="282" y="118"/>
                  </a:lnTo>
                  <a:lnTo>
                    <a:pt x="313" y="105"/>
                  </a:lnTo>
                  <a:lnTo>
                    <a:pt x="344" y="98"/>
                  </a:lnTo>
                  <a:lnTo>
                    <a:pt x="374" y="91"/>
                  </a:lnTo>
                  <a:lnTo>
                    <a:pt x="398" y="88"/>
                  </a:lnTo>
                  <a:lnTo>
                    <a:pt x="421" y="88"/>
                  </a:lnTo>
                  <a:lnTo>
                    <a:pt x="443" y="90"/>
                  </a:lnTo>
                  <a:lnTo>
                    <a:pt x="465" y="95"/>
                  </a:lnTo>
                  <a:lnTo>
                    <a:pt x="486" y="99"/>
                  </a:lnTo>
                  <a:lnTo>
                    <a:pt x="506" y="105"/>
                  </a:lnTo>
                  <a:lnTo>
                    <a:pt x="527" y="115"/>
                  </a:lnTo>
                  <a:lnTo>
                    <a:pt x="545" y="124"/>
                  </a:lnTo>
                  <a:lnTo>
                    <a:pt x="562" y="136"/>
                  </a:lnTo>
                  <a:lnTo>
                    <a:pt x="578" y="149"/>
                  </a:lnTo>
                  <a:lnTo>
                    <a:pt x="593" y="163"/>
                  </a:lnTo>
                  <a:lnTo>
                    <a:pt x="605" y="176"/>
                  </a:lnTo>
                  <a:lnTo>
                    <a:pt x="618" y="193"/>
                  </a:lnTo>
                  <a:lnTo>
                    <a:pt x="628" y="210"/>
                  </a:lnTo>
                  <a:lnTo>
                    <a:pt x="636" y="229"/>
                  </a:lnTo>
                  <a:lnTo>
                    <a:pt x="644" y="248"/>
                  </a:lnTo>
                  <a:lnTo>
                    <a:pt x="649" y="268"/>
                  </a:lnTo>
                  <a:lnTo>
                    <a:pt x="650" y="272"/>
                  </a:lnTo>
                  <a:lnTo>
                    <a:pt x="655" y="277"/>
                  </a:lnTo>
                  <a:lnTo>
                    <a:pt x="661" y="280"/>
                  </a:lnTo>
                  <a:lnTo>
                    <a:pt x="667" y="280"/>
                  </a:lnTo>
                  <a:lnTo>
                    <a:pt x="673" y="277"/>
                  </a:lnTo>
                  <a:lnTo>
                    <a:pt x="676" y="272"/>
                  </a:lnTo>
                  <a:lnTo>
                    <a:pt x="679" y="268"/>
                  </a:lnTo>
                  <a:lnTo>
                    <a:pt x="679" y="261"/>
                  </a:lnTo>
                  <a:lnTo>
                    <a:pt x="673" y="238"/>
                  </a:lnTo>
                  <a:lnTo>
                    <a:pt x="666" y="217"/>
                  </a:lnTo>
                  <a:lnTo>
                    <a:pt x="656" y="197"/>
                  </a:lnTo>
                  <a:lnTo>
                    <a:pt x="644" y="176"/>
                  </a:lnTo>
                  <a:lnTo>
                    <a:pt x="632" y="158"/>
                  </a:lnTo>
                  <a:lnTo>
                    <a:pt x="616" y="141"/>
                  </a:lnTo>
                  <a:lnTo>
                    <a:pt x="599" y="125"/>
                  </a:lnTo>
                  <a:lnTo>
                    <a:pt x="581" y="110"/>
                  </a:lnTo>
                  <a:lnTo>
                    <a:pt x="562" y="98"/>
                  </a:lnTo>
                  <a:lnTo>
                    <a:pt x="540" y="87"/>
                  </a:lnTo>
                  <a:lnTo>
                    <a:pt x="519" y="78"/>
                  </a:lnTo>
                  <a:lnTo>
                    <a:pt x="496" y="70"/>
                  </a:lnTo>
                  <a:lnTo>
                    <a:pt x="472" y="64"/>
                  </a:lnTo>
                  <a:lnTo>
                    <a:pt x="448" y="59"/>
                  </a:lnTo>
                  <a:lnTo>
                    <a:pt x="423" y="57"/>
                  </a:lnTo>
                  <a:lnTo>
                    <a:pt x="397" y="57"/>
                  </a:lnTo>
                  <a:lnTo>
                    <a:pt x="386" y="57"/>
                  </a:lnTo>
                  <a:lnTo>
                    <a:pt x="372" y="59"/>
                  </a:lnTo>
                  <a:lnTo>
                    <a:pt x="360" y="61"/>
                  </a:lnTo>
                  <a:lnTo>
                    <a:pt x="346" y="64"/>
                  </a:lnTo>
                  <a:lnTo>
                    <a:pt x="330" y="67"/>
                  </a:lnTo>
                  <a:lnTo>
                    <a:pt x="316" y="71"/>
                  </a:lnTo>
                  <a:lnTo>
                    <a:pt x="301" y="76"/>
                  </a:lnTo>
                  <a:lnTo>
                    <a:pt x="285" y="81"/>
                  </a:lnTo>
                  <a:lnTo>
                    <a:pt x="285" y="78"/>
                  </a:lnTo>
                  <a:lnTo>
                    <a:pt x="285" y="74"/>
                  </a:lnTo>
                  <a:lnTo>
                    <a:pt x="284" y="71"/>
                  </a:lnTo>
                  <a:lnTo>
                    <a:pt x="282" y="68"/>
                  </a:lnTo>
                  <a:lnTo>
                    <a:pt x="267" y="53"/>
                  </a:lnTo>
                  <a:lnTo>
                    <a:pt x="248" y="39"/>
                  </a:lnTo>
                  <a:lnTo>
                    <a:pt x="228" y="27"/>
                  </a:lnTo>
                  <a:lnTo>
                    <a:pt x="207" y="17"/>
                  </a:lnTo>
                  <a:lnTo>
                    <a:pt x="185" y="10"/>
                  </a:lnTo>
                  <a:lnTo>
                    <a:pt x="162" y="3"/>
                  </a:lnTo>
                  <a:lnTo>
                    <a:pt x="139" y="0"/>
                  </a:lnTo>
                  <a:lnTo>
                    <a:pt x="116" y="0"/>
                  </a:lnTo>
                  <a:lnTo>
                    <a:pt x="99" y="2"/>
                  </a:lnTo>
                  <a:lnTo>
                    <a:pt x="82" y="5"/>
                  </a:lnTo>
                  <a:lnTo>
                    <a:pt x="65" y="8"/>
                  </a:lnTo>
                  <a:lnTo>
                    <a:pt x="51" y="14"/>
                  </a:lnTo>
                  <a:lnTo>
                    <a:pt x="37" y="22"/>
                  </a:lnTo>
                  <a:lnTo>
                    <a:pt x="24" y="30"/>
                  </a:lnTo>
                  <a:lnTo>
                    <a:pt x="12" y="40"/>
                  </a:lnTo>
                  <a:lnTo>
                    <a:pt x="3" y="51"/>
                  </a:lnTo>
                  <a:lnTo>
                    <a:pt x="0" y="57"/>
                  </a:lnTo>
                  <a:lnTo>
                    <a:pt x="0" y="64"/>
                  </a:lnTo>
                  <a:lnTo>
                    <a:pt x="1" y="70"/>
                  </a:lnTo>
                  <a:lnTo>
                    <a:pt x="4" y="74"/>
                  </a:lnTo>
                  <a:lnTo>
                    <a:pt x="10" y="78"/>
                  </a:lnTo>
                  <a:lnTo>
                    <a:pt x="17" y="78"/>
                  </a:lnTo>
                  <a:lnTo>
                    <a:pt x="23" y="76"/>
                  </a:lnTo>
                  <a:lnTo>
                    <a:pt x="27" y="71"/>
                  </a:lnTo>
                  <a:close/>
                </a:path>
              </a:pathLst>
            </a:custGeom>
            <a:solidFill>
              <a:srgbClr val="000000"/>
            </a:solidFill>
            <a:ln w="9525">
              <a:noFill/>
              <a:round/>
              <a:headEnd/>
              <a:tailEnd/>
            </a:ln>
          </p:spPr>
          <p:txBody>
            <a:bodyPr/>
            <a:lstStyle/>
            <a:p>
              <a:endParaRPr lang="en-US">
                <a:solidFill>
                  <a:srgbClr val="263147"/>
                </a:solidFill>
              </a:endParaRPr>
            </a:p>
          </p:txBody>
        </p:sp>
        <p:sp>
          <p:nvSpPr>
            <p:cNvPr id="7" name="Freeform 21"/>
            <p:cNvSpPr>
              <a:spLocks/>
            </p:cNvSpPr>
            <p:nvPr/>
          </p:nvSpPr>
          <p:spPr bwMode="auto">
            <a:xfrm>
              <a:off x="1892300" y="3817938"/>
              <a:ext cx="912813" cy="639763"/>
            </a:xfrm>
            <a:custGeom>
              <a:avLst/>
              <a:gdLst>
                <a:gd name="T0" fmla="*/ 181 w 575"/>
                <a:gd name="T1" fmla="*/ 403 h 403"/>
                <a:gd name="T2" fmla="*/ 190 w 575"/>
                <a:gd name="T3" fmla="*/ 395 h 403"/>
                <a:gd name="T4" fmla="*/ 192 w 575"/>
                <a:gd name="T5" fmla="*/ 383 h 403"/>
                <a:gd name="T6" fmla="*/ 184 w 575"/>
                <a:gd name="T7" fmla="*/ 372 h 403"/>
                <a:gd name="T8" fmla="*/ 156 w 575"/>
                <a:gd name="T9" fmla="*/ 366 h 403"/>
                <a:gd name="T10" fmla="*/ 116 w 575"/>
                <a:gd name="T11" fmla="*/ 350 h 403"/>
                <a:gd name="T12" fmla="*/ 82 w 575"/>
                <a:gd name="T13" fmla="*/ 327 h 403"/>
                <a:gd name="T14" fmla="*/ 54 w 575"/>
                <a:gd name="T15" fmla="*/ 298 h 403"/>
                <a:gd name="T16" fmla="*/ 34 w 575"/>
                <a:gd name="T17" fmla="*/ 245 h 403"/>
                <a:gd name="T18" fmla="*/ 39 w 575"/>
                <a:gd name="T19" fmla="*/ 180 h 403"/>
                <a:gd name="T20" fmla="*/ 63 w 575"/>
                <a:gd name="T21" fmla="*/ 134 h 403"/>
                <a:gd name="T22" fmla="*/ 99 w 575"/>
                <a:gd name="T23" fmla="*/ 94 h 403"/>
                <a:gd name="T24" fmla="*/ 141 w 575"/>
                <a:gd name="T25" fmla="*/ 61 h 403"/>
                <a:gd name="T26" fmla="*/ 189 w 575"/>
                <a:gd name="T27" fmla="*/ 40 h 403"/>
                <a:gd name="T28" fmla="*/ 232 w 575"/>
                <a:gd name="T29" fmla="*/ 32 h 403"/>
                <a:gd name="T30" fmla="*/ 275 w 575"/>
                <a:gd name="T31" fmla="*/ 32 h 403"/>
                <a:gd name="T32" fmla="*/ 321 w 575"/>
                <a:gd name="T33" fmla="*/ 40 h 403"/>
                <a:gd name="T34" fmla="*/ 371 w 575"/>
                <a:gd name="T35" fmla="*/ 54 h 403"/>
                <a:gd name="T36" fmla="*/ 419 w 575"/>
                <a:gd name="T37" fmla="*/ 74 h 403"/>
                <a:gd name="T38" fmla="*/ 464 w 575"/>
                <a:gd name="T39" fmla="*/ 98 h 403"/>
                <a:gd name="T40" fmla="*/ 502 w 575"/>
                <a:gd name="T41" fmla="*/ 126 h 403"/>
                <a:gd name="T42" fmla="*/ 533 w 575"/>
                <a:gd name="T43" fmla="*/ 157 h 403"/>
                <a:gd name="T44" fmla="*/ 549 w 575"/>
                <a:gd name="T45" fmla="*/ 179 h 403"/>
                <a:gd name="T46" fmla="*/ 561 w 575"/>
                <a:gd name="T47" fmla="*/ 182 h 403"/>
                <a:gd name="T48" fmla="*/ 572 w 575"/>
                <a:gd name="T49" fmla="*/ 176 h 403"/>
                <a:gd name="T50" fmla="*/ 575 w 575"/>
                <a:gd name="T51" fmla="*/ 165 h 403"/>
                <a:gd name="T52" fmla="*/ 558 w 575"/>
                <a:gd name="T53" fmla="*/ 139 h 403"/>
                <a:gd name="T54" fmla="*/ 524 w 575"/>
                <a:gd name="T55" fmla="*/ 103 h 403"/>
                <a:gd name="T56" fmla="*/ 482 w 575"/>
                <a:gd name="T57" fmla="*/ 71 h 403"/>
                <a:gd name="T58" fmla="*/ 433 w 575"/>
                <a:gd name="T59" fmla="*/ 44 h 403"/>
                <a:gd name="T60" fmla="*/ 382 w 575"/>
                <a:gd name="T61" fmla="*/ 23 h 403"/>
                <a:gd name="T62" fmla="*/ 328 w 575"/>
                <a:gd name="T63" fmla="*/ 9 h 403"/>
                <a:gd name="T64" fmla="*/ 277 w 575"/>
                <a:gd name="T65" fmla="*/ 1 h 403"/>
                <a:gd name="T66" fmla="*/ 229 w 575"/>
                <a:gd name="T67" fmla="*/ 0 h 403"/>
                <a:gd name="T68" fmla="*/ 179 w 575"/>
                <a:gd name="T69" fmla="*/ 9 h 403"/>
                <a:gd name="T70" fmla="*/ 125 w 575"/>
                <a:gd name="T71" fmla="*/ 34 h 403"/>
                <a:gd name="T72" fmla="*/ 77 w 575"/>
                <a:gd name="T73" fmla="*/ 71 h 403"/>
                <a:gd name="T74" fmla="*/ 37 w 575"/>
                <a:gd name="T75" fmla="*/ 115 h 403"/>
                <a:gd name="T76" fmla="*/ 6 w 575"/>
                <a:gd name="T77" fmla="*/ 179 h 403"/>
                <a:gd name="T78" fmla="*/ 3 w 575"/>
                <a:gd name="T79" fmla="*/ 258 h 403"/>
                <a:gd name="T80" fmla="*/ 28 w 575"/>
                <a:gd name="T81" fmla="*/ 315 h 403"/>
                <a:gd name="T82" fmla="*/ 60 w 575"/>
                <a:gd name="T83" fmla="*/ 352 h 403"/>
                <a:gd name="T84" fmla="*/ 101 w 575"/>
                <a:gd name="T85" fmla="*/ 380 h 403"/>
                <a:gd name="T86" fmla="*/ 148 w 575"/>
                <a:gd name="T87" fmla="*/ 398 h 4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75" h="403">
                  <a:moveTo>
                    <a:pt x="175" y="403"/>
                  </a:moveTo>
                  <a:lnTo>
                    <a:pt x="181" y="403"/>
                  </a:lnTo>
                  <a:lnTo>
                    <a:pt x="185" y="400"/>
                  </a:lnTo>
                  <a:lnTo>
                    <a:pt x="190" y="395"/>
                  </a:lnTo>
                  <a:lnTo>
                    <a:pt x="192" y="389"/>
                  </a:lnTo>
                  <a:lnTo>
                    <a:pt x="192" y="383"/>
                  </a:lnTo>
                  <a:lnTo>
                    <a:pt x="189" y="377"/>
                  </a:lnTo>
                  <a:lnTo>
                    <a:pt x="184" y="372"/>
                  </a:lnTo>
                  <a:lnTo>
                    <a:pt x="178" y="371"/>
                  </a:lnTo>
                  <a:lnTo>
                    <a:pt x="156" y="366"/>
                  </a:lnTo>
                  <a:lnTo>
                    <a:pt x="136" y="360"/>
                  </a:lnTo>
                  <a:lnTo>
                    <a:pt x="116" y="350"/>
                  </a:lnTo>
                  <a:lnTo>
                    <a:pt x="97" y="340"/>
                  </a:lnTo>
                  <a:lnTo>
                    <a:pt x="82" y="327"/>
                  </a:lnTo>
                  <a:lnTo>
                    <a:pt x="67" y="313"/>
                  </a:lnTo>
                  <a:lnTo>
                    <a:pt x="54" y="298"/>
                  </a:lnTo>
                  <a:lnTo>
                    <a:pt x="45" y="281"/>
                  </a:lnTo>
                  <a:lnTo>
                    <a:pt x="34" y="245"/>
                  </a:lnTo>
                  <a:lnTo>
                    <a:pt x="33" y="211"/>
                  </a:lnTo>
                  <a:lnTo>
                    <a:pt x="39" y="180"/>
                  </a:lnTo>
                  <a:lnTo>
                    <a:pt x="50" y="156"/>
                  </a:lnTo>
                  <a:lnTo>
                    <a:pt x="63" y="134"/>
                  </a:lnTo>
                  <a:lnTo>
                    <a:pt x="80" y="112"/>
                  </a:lnTo>
                  <a:lnTo>
                    <a:pt x="99" y="94"/>
                  </a:lnTo>
                  <a:lnTo>
                    <a:pt x="119" y="75"/>
                  </a:lnTo>
                  <a:lnTo>
                    <a:pt x="141" y="61"/>
                  </a:lnTo>
                  <a:lnTo>
                    <a:pt x="164" y="49"/>
                  </a:lnTo>
                  <a:lnTo>
                    <a:pt x="189" y="40"/>
                  </a:lnTo>
                  <a:lnTo>
                    <a:pt x="212" y="34"/>
                  </a:lnTo>
                  <a:lnTo>
                    <a:pt x="232" y="32"/>
                  </a:lnTo>
                  <a:lnTo>
                    <a:pt x="252" y="30"/>
                  </a:lnTo>
                  <a:lnTo>
                    <a:pt x="275" y="32"/>
                  </a:lnTo>
                  <a:lnTo>
                    <a:pt x="298" y="35"/>
                  </a:lnTo>
                  <a:lnTo>
                    <a:pt x="321" y="40"/>
                  </a:lnTo>
                  <a:lnTo>
                    <a:pt x="346" y="46"/>
                  </a:lnTo>
                  <a:lnTo>
                    <a:pt x="371" y="54"/>
                  </a:lnTo>
                  <a:lnTo>
                    <a:pt x="394" y="63"/>
                  </a:lnTo>
                  <a:lnTo>
                    <a:pt x="419" y="74"/>
                  </a:lnTo>
                  <a:lnTo>
                    <a:pt x="440" y="85"/>
                  </a:lnTo>
                  <a:lnTo>
                    <a:pt x="464" y="98"/>
                  </a:lnTo>
                  <a:lnTo>
                    <a:pt x="484" y="111"/>
                  </a:lnTo>
                  <a:lnTo>
                    <a:pt x="502" y="126"/>
                  </a:lnTo>
                  <a:lnTo>
                    <a:pt x="518" y="142"/>
                  </a:lnTo>
                  <a:lnTo>
                    <a:pt x="533" y="157"/>
                  </a:lnTo>
                  <a:lnTo>
                    <a:pt x="544" y="174"/>
                  </a:lnTo>
                  <a:lnTo>
                    <a:pt x="549" y="179"/>
                  </a:lnTo>
                  <a:lnTo>
                    <a:pt x="555" y="182"/>
                  </a:lnTo>
                  <a:lnTo>
                    <a:pt x="561" y="182"/>
                  </a:lnTo>
                  <a:lnTo>
                    <a:pt x="567" y="180"/>
                  </a:lnTo>
                  <a:lnTo>
                    <a:pt x="572" y="176"/>
                  </a:lnTo>
                  <a:lnTo>
                    <a:pt x="575" y="171"/>
                  </a:lnTo>
                  <a:lnTo>
                    <a:pt x="575" y="165"/>
                  </a:lnTo>
                  <a:lnTo>
                    <a:pt x="572" y="159"/>
                  </a:lnTo>
                  <a:lnTo>
                    <a:pt x="558" y="139"/>
                  </a:lnTo>
                  <a:lnTo>
                    <a:pt x="542" y="120"/>
                  </a:lnTo>
                  <a:lnTo>
                    <a:pt x="524" y="103"/>
                  </a:lnTo>
                  <a:lnTo>
                    <a:pt x="504" y="86"/>
                  </a:lnTo>
                  <a:lnTo>
                    <a:pt x="482" y="71"/>
                  </a:lnTo>
                  <a:lnTo>
                    <a:pt x="457" y="57"/>
                  </a:lnTo>
                  <a:lnTo>
                    <a:pt x="433" y="44"/>
                  </a:lnTo>
                  <a:lnTo>
                    <a:pt x="408" y="34"/>
                  </a:lnTo>
                  <a:lnTo>
                    <a:pt x="382" y="23"/>
                  </a:lnTo>
                  <a:lnTo>
                    <a:pt x="355" y="15"/>
                  </a:lnTo>
                  <a:lnTo>
                    <a:pt x="328" y="9"/>
                  </a:lnTo>
                  <a:lnTo>
                    <a:pt x="301" y="4"/>
                  </a:lnTo>
                  <a:lnTo>
                    <a:pt x="277" y="1"/>
                  </a:lnTo>
                  <a:lnTo>
                    <a:pt x="252" y="0"/>
                  </a:lnTo>
                  <a:lnTo>
                    <a:pt x="229" y="0"/>
                  </a:lnTo>
                  <a:lnTo>
                    <a:pt x="207" y="3"/>
                  </a:lnTo>
                  <a:lnTo>
                    <a:pt x="179" y="9"/>
                  </a:lnTo>
                  <a:lnTo>
                    <a:pt x="153" y="20"/>
                  </a:lnTo>
                  <a:lnTo>
                    <a:pt x="125" y="34"/>
                  </a:lnTo>
                  <a:lnTo>
                    <a:pt x="101" y="51"/>
                  </a:lnTo>
                  <a:lnTo>
                    <a:pt x="77" y="71"/>
                  </a:lnTo>
                  <a:lnTo>
                    <a:pt x="56" y="92"/>
                  </a:lnTo>
                  <a:lnTo>
                    <a:pt x="37" y="115"/>
                  </a:lnTo>
                  <a:lnTo>
                    <a:pt x="22" y="140"/>
                  </a:lnTo>
                  <a:lnTo>
                    <a:pt x="6" y="179"/>
                  </a:lnTo>
                  <a:lnTo>
                    <a:pt x="0" y="219"/>
                  </a:lnTo>
                  <a:lnTo>
                    <a:pt x="3" y="258"/>
                  </a:lnTo>
                  <a:lnTo>
                    <a:pt x="16" y="295"/>
                  </a:lnTo>
                  <a:lnTo>
                    <a:pt x="28" y="315"/>
                  </a:lnTo>
                  <a:lnTo>
                    <a:pt x="42" y="335"/>
                  </a:lnTo>
                  <a:lnTo>
                    <a:pt x="60" y="352"/>
                  </a:lnTo>
                  <a:lnTo>
                    <a:pt x="79" y="367"/>
                  </a:lnTo>
                  <a:lnTo>
                    <a:pt x="101" y="380"/>
                  </a:lnTo>
                  <a:lnTo>
                    <a:pt x="124" y="391"/>
                  </a:lnTo>
                  <a:lnTo>
                    <a:pt x="148" y="398"/>
                  </a:lnTo>
                  <a:lnTo>
                    <a:pt x="175" y="403"/>
                  </a:lnTo>
                  <a:close/>
                </a:path>
              </a:pathLst>
            </a:custGeom>
            <a:solidFill>
              <a:srgbClr val="000000"/>
            </a:solidFill>
            <a:ln w="9525">
              <a:noFill/>
              <a:round/>
              <a:headEnd/>
              <a:tailEnd/>
            </a:ln>
          </p:spPr>
          <p:txBody>
            <a:bodyPr/>
            <a:lstStyle/>
            <a:p>
              <a:endParaRPr lang="en-US">
                <a:solidFill>
                  <a:srgbClr val="263147"/>
                </a:solidFill>
              </a:endParaRPr>
            </a:p>
          </p:txBody>
        </p:sp>
        <p:sp>
          <p:nvSpPr>
            <p:cNvPr id="8" name="Freeform 22"/>
            <p:cNvSpPr>
              <a:spLocks/>
            </p:cNvSpPr>
            <p:nvPr/>
          </p:nvSpPr>
          <p:spPr bwMode="auto">
            <a:xfrm>
              <a:off x="1917700" y="4422775"/>
              <a:ext cx="446088" cy="488950"/>
            </a:xfrm>
            <a:custGeom>
              <a:avLst/>
              <a:gdLst>
                <a:gd name="T0" fmla="*/ 271 w 281"/>
                <a:gd name="T1" fmla="*/ 286 h 308"/>
                <a:gd name="T2" fmla="*/ 276 w 281"/>
                <a:gd name="T3" fmla="*/ 283 h 308"/>
                <a:gd name="T4" fmla="*/ 279 w 281"/>
                <a:gd name="T5" fmla="*/ 279 h 308"/>
                <a:gd name="T6" fmla="*/ 281 w 281"/>
                <a:gd name="T7" fmla="*/ 272 h 308"/>
                <a:gd name="T8" fmla="*/ 279 w 281"/>
                <a:gd name="T9" fmla="*/ 266 h 308"/>
                <a:gd name="T10" fmla="*/ 275 w 281"/>
                <a:gd name="T11" fmla="*/ 260 h 308"/>
                <a:gd name="T12" fmla="*/ 270 w 281"/>
                <a:gd name="T13" fmla="*/ 257 h 308"/>
                <a:gd name="T14" fmla="*/ 264 w 281"/>
                <a:gd name="T15" fmla="*/ 257 h 308"/>
                <a:gd name="T16" fmla="*/ 258 w 281"/>
                <a:gd name="T17" fmla="*/ 258 h 308"/>
                <a:gd name="T18" fmla="*/ 225 w 281"/>
                <a:gd name="T19" fmla="*/ 271 h 308"/>
                <a:gd name="T20" fmla="*/ 196 w 281"/>
                <a:gd name="T21" fmla="*/ 275 h 308"/>
                <a:gd name="T22" fmla="*/ 166 w 281"/>
                <a:gd name="T23" fmla="*/ 275 h 308"/>
                <a:gd name="T24" fmla="*/ 140 w 281"/>
                <a:gd name="T25" fmla="*/ 271 h 308"/>
                <a:gd name="T26" fmla="*/ 115 w 281"/>
                <a:gd name="T27" fmla="*/ 262 h 308"/>
                <a:gd name="T28" fmla="*/ 92 w 281"/>
                <a:gd name="T29" fmla="*/ 249 h 308"/>
                <a:gd name="T30" fmla="*/ 74 w 281"/>
                <a:gd name="T31" fmla="*/ 234 h 308"/>
                <a:gd name="T32" fmla="*/ 58 w 281"/>
                <a:gd name="T33" fmla="*/ 215 h 308"/>
                <a:gd name="T34" fmla="*/ 47 w 281"/>
                <a:gd name="T35" fmla="*/ 197 h 308"/>
                <a:gd name="T36" fmla="*/ 38 w 281"/>
                <a:gd name="T37" fmla="*/ 177 h 308"/>
                <a:gd name="T38" fmla="*/ 32 w 281"/>
                <a:gd name="T39" fmla="*/ 155 h 308"/>
                <a:gd name="T40" fmla="*/ 30 w 281"/>
                <a:gd name="T41" fmla="*/ 130 h 308"/>
                <a:gd name="T42" fmla="*/ 34 w 281"/>
                <a:gd name="T43" fmla="*/ 105 h 308"/>
                <a:gd name="T44" fmla="*/ 41 w 281"/>
                <a:gd name="T45" fmla="*/ 81 h 308"/>
                <a:gd name="T46" fmla="*/ 55 w 281"/>
                <a:gd name="T47" fmla="*/ 54 h 308"/>
                <a:gd name="T48" fmla="*/ 75 w 281"/>
                <a:gd name="T49" fmla="*/ 28 h 308"/>
                <a:gd name="T50" fmla="*/ 78 w 281"/>
                <a:gd name="T51" fmla="*/ 24 h 308"/>
                <a:gd name="T52" fmla="*/ 80 w 281"/>
                <a:gd name="T53" fmla="*/ 16 h 308"/>
                <a:gd name="T54" fmla="*/ 78 w 281"/>
                <a:gd name="T55" fmla="*/ 10 h 308"/>
                <a:gd name="T56" fmla="*/ 74 w 281"/>
                <a:gd name="T57" fmla="*/ 5 h 308"/>
                <a:gd name="T58" fmla="*/ 69 w 281"/>
                <a:gd name="T59" fmla="*/ 2 h 308"/>
                <a:gd name="T60" fmla="*/ 63 w 281"/>
                <a:gd name="T61" fmla="*/ 0 h 308"/>
                <a:gd name="T62" fmla="*/ 57 w 281"/>
                <a:gd name="T63" fmla="*/ 3 h 308"/>
                <a:gd name="T64" fmla="*/ 52 w 281"/>
                <a:gd name="T65" fmla="*/ 7 h 308"/>
                <a:gd name="T66" fmla="*/ 30 w 281"/>
                <a:gd name="T67" fmla="*/ 33 h 308"/>
                <a:gd name="T68" fmla="*/ 15 w 281"/>
                <a:gd name="T69" fmla="*/ 62 h 308"/>
                <a:gd name="T70" fmla="*/ 4 w 281"/>
                <a:gd name="T71" fmla="*/ 92 h 308"/>
                <a:gd name="T72" fmla="*/ 0 w 281"/>
                <a:gd name="T73" fmla="*/ 121 h 308"/>
                <a:gd name="T74" fmla="*/ 0 w 281"/>
                <a:gd name="T75" fmla="*/ 150 h 308"/>
                <a:gd name="T76" fmla="*/ 4 w 281"/>
                <a:gd name="T77" fmla="*/ 180 h 308"/>
                <a:gd name="T78" fmla="*/ 15 w 281"/>
                <a:gd name="T79" fmla="*/ 207 h 308"/>
                <a:gd name="T80" fmla="*/ 32 w 281"/>
                <a:gd name="T81" fmla="*/ 234 h 308"/>
                <a:gd name="T82" fmla="*/ 51 w 281"/>
                <a:gd name="T83" fmla="*/ 255 h 308"/>
                <a:gd name="T84" fmla="*/ 74 w 281"/>
                <a:gd name="T85" fmla="*/ 274 h 308"/>
                <a:gd name="T86" fmla="*/ 100 w 281"/>
                <a:gd name="T87" fmla="*/ 289 h 308"/>
                <a:gd name="T88" fmla="*/ 131 w 281"/>
                <a:gd name="T89" fmla="*/ 302 h 308"/>
                <a:gd name="T90" fmla="*/ 163 w 281"/>
                <a:gd name="T91" fmla="*/ 308 h 308"/>
                <a:gd name="T92" fmla="*/ 197 w 281"/>
                <a:gd name="T93" fmla="*/ 308 h 308"/>
                <a:gd name="T94" fmla="*/ 234 w 281"/>
                <a:gd name="T95" fmla="*/ 300 h 308"/>
                <a:gd name="T96" fmla="*/ 271 w 281"/>
                <a:gd name="T97" fmla="*/ 286 h 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1" h="308">
                  <a:moveTo>
                    <a:pt x="271" y="286"/>
                  </a:moveTo>
                  <a:lnTo>
                    <a:pt x="276" y="283"/>
                  </a:lnTo>
                  <a:lnTo>
                    <a:pt x="279" y="279"/>
                  </a:lnTo>
                  <a:lnTo>
                    <a:pt x="281" y="272"/>
                  </a:lnTo>
                  <a:lnTo>
                    <a:pt x="279" y="266"/>
                  </a:lnTo>
                  <a:lnTo>
                    <a:pt x="275" y="260"/>
                  </a:lnTo>
                  <a:lnTo>
                    <a:pt x="270" y="257"/>
                  </a:lnTo>
                  <a:lnTo>
                    <a:pt x="264" y="257"/>
                  </a:lnTo>
                  <a:lnTo>
                    <a:pt x="258" y="258"/>
                  </a:lnTo>
                  <a:lnTo>
                    <a:pt x="225" y="271"/>
                  </a:lnTo>
                  <a:lnTo>
                    <a:pt x="196" y="275"/>
                  </a:lnTo>
                  <a:lnTo>
                    <a:pt x="166" y="275"/>
                  </a:lnTo>
                  <a:lnTo>
                    <a:pt x="140" y="271"/>
                  </a:lnTo>
                  <a:lnTo>
                    <a:pt x="115" y="262"/>
                  </a:lnTo>
                  <a:lnTo>
                    <a:pt x="92" y="249"/>
                  </a:lnTo>
                  <a:lnTo>
                    <a:pt x="74" y="234"/>
                  </a:lnTo>
                  <a:lnTo>
                    <a:pt x="58" y="215"/>
                  </a:lnTo>
                  <a:lnTo>
                    <a:pt x="47" y="197"/>
                  </a:lnTo>
                  <a:lnTo>
                    <a:pt x="38" y="177"/>
                  </a:lnTo>
                  <a:lnTo>
                    <a:pt x="32" y="155"/>
                  </a:lnTo>
                  <a:lnTo>
                    <a:pt x="30" y="130"/>
                  </a:lnTo>
                  <a:lnTo>
                    <a:pt x="34" y="105"/>
                  </a:lnTo>
                  <a:lnTo>
                    <a:pt x="41" y="81"/>
                  </a:lnTo>
                  <a:lnTo>
                    <a:pt x="55" y="54"/>
                  </a:lnTo>
                  <a:lnTo>
                    <a:pt x="75" y="28"/>
                  </a:lnTo>
                  <a:lnTo>
                    <a:pt x="78" y="24"/>
                  </a:lnTo>
                  <a:lnTo>
                    <a:pt x="80" y="16"/>
                  </a:lnTo>
                  <a:lnTo>
                    <a:pt x="78" y="10"/>
                  </a:lnTo>
                  <a:lnTo>
                    <a:pt x="74" y="5"/>
                  </a:lnTo>
                  <a:lnTo>
                    <a:pt x="69" y="2"/>
                  </a:lnTo>
                  <a:lnTo>
                    <a:pt x="63" y="0"/>
                  </a:lnTo>
                  <a:lnTo>
                    <a:pt x="57" y="3"/>
                  </a:lnTo>
                  <a:lnTo>
                    <a:pt x="52" y="7"/>
                  </a:lnTo>
                  <a:lnTo>
                    <a:pt x="30" y="33"/>
                  </a:lnTo>
                  <a:lnTo>
                    <a:pt x="15" y="62"/>
                  </a:lnTo>
                  <a:lnTo>
                    <a:pt x="4" y="92"/>
                  </a:lnTo>
                  <a:lnTo>
                    <a:pt x="0" y="121"/>
                  </a:lnTo>
                  <a:lnTo>
                    <a:pt x="0" y="150"/>
                  </a:lnTo>
                  <a:lnTo>
                    <a:pt x="4" y="180"/>
                  </a:lnTo>
                  <a:lnTo>
                    <a:pt x="15" y="207"/>
                  </a:lnTo>
                  <a:lnTo>
                    <a:pt x="32" y="234"/>
                  </a:lnTo>
                  <a:lnTo>
                    <a:pt x="51" y="255"/>
                  </a:lnTo>
                  <a:lnTo>
                    <a:pt x="74" y="274"/>
                  </a:lnTo>
                  <a:lnTo>
                    <a:pt x="100" y="289"/>
                  </a:lnTo>
                  <a:lnTo>
                    <a:pt x="131" y="302"/>
                  </a:lnTo>
                  <a:lnTo>
                    <a:pt x="163" y="308"/>
                  </a:lnTo>
                  <a:lnTo>
                    <a:pt x="197" y="308"/>
                  </a:lnTo>
                  <a:lnTo>
                    <a:pt x="234" y="300"/>
                  </a:lnTo>
                  <a:lnTo>
                    <a:pt x="271" y="286"/>
                  </a:lnTo>
                  <a:close/>
                </a:path>
              </a:pathLst>
            </a:custGeom>
            <a:solidFill>
              <a:srgbClr val="000000"/>
            </a:solidFill>
            <a:ln w="9525">
              <a:noFill/>
              <a:round/>
              <a:headEnd/>
              <a:tailEnd/>
            </a:ln>
          </p:spPr>
          <p:txBody>
            <a:bodyPr/>
            <a:lstStyle/>
            <a:p>
              <a:endParaRPr lang="en-US">
                <a:solidFill>
                  <a:srgbClr val="263147"/>
                </a:solidFill>
              </a:endParaRPr>
            </a:p>
          </p:txBody>
        </p:sp>
        <p:sp>
          <p:nvSpPr>
            <p:cNvPr id="9" name="TextBox 21"/>
            <p:cNvSpPr txBox="1">
              <a:spLocks noChangeArrowheads="1"/>
            </p:cNvSpPr>
            <p:nvPr/>
          </p:nvSpPr>
          <p:spPr bwMode="auto">
            <a:xfrm>
              <a:off x="2204462" y="4007563"/>
              <a:ext cx="1485469" cy="900304"/>
            </a:xfrm>
            <a:prstGeom prst="rect">
              <a:avLst/>
            </a:prstGeom>
            <a:noFill/>
            <a:ln w="9525">
              <a:noFill/>
              <a:miter lim="800000"/>
              <a:headEnd/>
              <a:tailEnd/>
            </a:ln>
          </p:spPr>
          <p:txBody>
            <a:bodyPr>
              <a:spAutoFit/>
            </a:bodyPr>
            <a:lstStyle/>
            <a:p>
              <a:pPr algn="ctr"/>
              <a:r>
                <a:rPr lang="en-US" sz="900">
                  <a:solidFill>
                    <a:srgbClr val="263147"/>
                  </a:solidFill>
                  <a:latin typeface="Aharoni" pitchFamily="2" charset="-79"/>
                  <a:cs typeface="Aharoni" pitchFamily="2" charset="-79"/>
                </a:rPr>
                <a:t>ECS Cloud Platforms</a:t>
              </a:r>
            </a:p>
          </p:txBody>
        </p: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7065538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490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extLst>
      <p:ext uri="{BB962C8B-B14F-4D97-AF65-F5344CB8AC3E}">
        <p14:creationId xmlns:p14="http://schemas.microsoft.com/office/powerpoint/2010/main" val="312591384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592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569786" y="6520694"/>
            <a:ext cx="3001425" cy="239021"/>
          </a:xfrm>
          <a:prstGeom prst="rect">
            <a:avLst/>
          </a:prstGeom>
          <a:noFill/>
        </p:spPr>
      </p:pic>
    </p:spTree>
    <p:extLst>
      <p:ext uri="{BB962C8B-B14F-4D97-AF65-F5344CB8AC3E}">
        <p14:creationId xmlns:p14="http://schemas.microsoft.com/office/powerpoint/2010/main" val="272408178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6952"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174839792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79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4167851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90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592402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00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737859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10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7577355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117895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20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9862391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76"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730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400908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Section Break 2">
    <p:spTree>
      <p:nvGrpSpPr>
        <p:cNvPr id="1" name=""/>
        <p:cNvGrpSpPr/>
        <p:nvPr/>
      </p:nvGrpSpPr>
      <p:grpSpPr>
        <a:xfrm>
          <a:off x="0" y="0"/>
          <a:ext cx="0" cy="0"/>
          <a:chOff x="0" y="0"/>
          <a:chExt cx="0" cy="0"/>
        </a:xfrm>
      </p:grpSpPr>
      <p:pic>
        <p:nvPicPr>
          <p:cNvPr id="509955" name="Picture 3" descr="D:\Live_2014\ABM\Aug\5\ANZ-Templates\source\ANZ Template images\ANZ-Visual-5.jpg"/>
          <p:cNvPicPr>
            <a:picLocks noChangeAspect="1" noChangeArrowheads="1"/>
          </p:cNvPicPr>
          <p:nvPr userDrawn="1"/>
        </p:nvPicPr>
        <p:blipFill>
          <a:blip r:embed="rId4" cstate="print"/>
          <a:srcRect t="5512" r="5455" b="4462"/>
          <a:stretch>
            <a:fillRect/>
          </a:stretch>
        </p:blipFill>
        <p:spPr bwMode="auto">
          <a:xfrm>
            <a:off x="0" y="323850"/>
            <a:ext cx="9906000" cy="6534150"/>
          </a:xfrm>
          <a:prstGeom prst="rect">
            <a:avLst/>
          </a:prstGeom>
          <a:noFill/>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1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nvSpPr>
        <p:spPr bwMode="auto">
          <a:xfrm>
            <a:off x="-2052"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sp>
        <p:nvSpPr>
          <p:cNvPr id="2" name="Titre 1"/>
          <p:cNvSpPr>
            <a:spLocks noGrp="1"/>
          </p:cNvSpPr>
          <p:nvPr>
            <p:ph type="title" hasCustomPrompt="1"/>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pic>
        <p:nvPicPr>
          <p:cNvPr id="8" name="Picture 3" descr="D:\Live_2014\ABM\Aug\5\ANZ-Templates\source\ANZ Template images\Icons.png"/>
          <p:cNvPicPr>
            <a:picLocks noChangeAspect="1" noChangeArrowheads="1"/>
          </p:cNvPicPr>
          <p:nvPr userDrawn="1"/>
        </p:nvPicPr>
        <p:blipFill>
          <a:blip r:embed="rId7" cstate="print"/>
          <a:srcRect/>
          <a:stretch>
            <a:fillRect/>
          </a:stretch>
        </p:blipFill>
        <p:spPr bwMode="auto">
          <a:xfrm>
            <a:off x="5937251" y="5815913"/>
            <a:ext cx="4127695" cy="1089712"/>
          </a:xfrm>
          <a:prstGeom prst="rect">
            <a:avLst/>
          </a:prstGeom>
          <a:noFill/>
        </p:spPr>
      </p:pic>
    </p:spTree>
    <p:extLst>
      <p:ext uri="{BB962C8B-B14F-4D97-AF65-F5344CB8AC3E}">
        <p14:creationId xmlns:p14="http://schemas.microsoft.com/office/powerpoint/2010/main" val="97721626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Section Break 2">
    <p:spTree>
      <p:nvGrpSpPr>
        <p:cNvPr id="1" name=""/>
        <p:cNvGrpSpPr/>
        <p:nvPr/>
      </p:nvGrpSpPr>
      <p:grpSpPr>
        <a:xfrm>
          <a:off x="0" y="0"/>
          <a:ext cx="0" cy="0"/>
          <a:chOff x="0" y="0"/>
          <a:chExt cx="0" cy="0"/>
        </a:xfrm>
      </p:grpSpPr>
      <p:pic>
        <p:nvPicPr>
          <p:cNvPr id="360451" name="Picture 3" descr="D:\Live_2014\ABM\Aug\5\ANZ-Templates\source\ANZ Template images\ANZ-Visual-2.jpg"/>
          <p:cNvPicPr>
            <a:picLocks noChangeAspect="1" noChangeArrowheads="1"/>
          </p:cNvPicPr>
          <p:nvPr userDrawn="1"/>
        </p:nvPicPr>
        <p:blipFill>
          <a:blip r:embed="rId4" cstate="print"/>
          <a:srcRect t="5512" r="8618" b="4566"/>
          <a:stretch>
            <a:fillRect/>
          </a:stretch>
        </p:blipFill>
        <p:spPr bwMode="auto">
          <a:xfrm>
            <a:off x="0" y="105508"/>
            <a:ext cx="9906000" cy="6752492"/>
          </a:xfrm>
          <a:prstGeom prst="rect">
            <a:avLst/>
          </a:prstGeom>
          <a:noFill/>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1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nvSpPr>
        <p:spPr bwMode="auto">
          <a:xfrm>
            <a:off x="-2052"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sp>
        <p:nvSpPr>
          <p:cNvPr id="2" name="Titre 1"/>
          <p:cNvSpPr>
            <a:spLocks noGrp="1"/>
          </p:cNvSpPr>
          <p:nvPr>
            <p:ph type="title" hasCustomPrompt="1"/>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pic>
        <p:nvPicPr>
          <p:cNvPr id="7" name="Picture 3" descr="D:\Live_2014\ABM\Aug\5\ANZ-Templates\source\ANZ Template images\Icons.png"/>
          <p:cNvPicPr>
            <a:picLocks noChangeAspect="1" noChangeArrowheads="1"/>
          </p:cNvPicPr>
          <p:nvPr userDrawn="1"/>
        </p:nvPicPr>
        <p:blipFill>
          <a:blip r:embed="rId7" cstate="print"/>
          <a:srcRect/>
          <a:stretch>
            <a:fillRect/>
          </a:stretch>
        </p:blipFill>
        <p:spPr bwMode="auto">
          <a:xfrm>
            <a:off x="5937251" y="5815913"/>
            <a:ext cx="4127695" cy="1089712"/>
          </a:xfrm>
          <a:prstGeom prst="rect">
            <a:avLst/>
          </a:prstGeom>
          <a:noFill/>
        </p:spPr>
      </p:pic>
    </p:spTree>
    <p:extLst>
      <p:ext uri="{BB962C8B-B14F-4D97-AF65-F5344CB8AC3E}">
        <p14:creationId xmlns:p14="http://schemas.microsoft.com/office/powerpoint/2010/main" val="89926026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pSp>
        <p:nvGrpSpPr>
          <p:cNvPr id="3" name="Group 9"/>
          <p:cNvGrpSpPr>
            <a:grpSpLocks/>
          </p:cNvGrpSpPr>
          <p:nvPr userDrawn="1"/>
        </p:nvGrpSpPr>
        <p:grpSpPr bwMode="auto">
          <a:xfrm>
            <a:off x="2034514" y="6346825"/>
            <a:ext cx="1129903" cy="469900"/>
            <a:chOff x="1892300" y="3817938"/>
            <a:chExt cx="2146301" cy="1147762"/>
          </a:xfrm>
        </p:grpSpPr>
        <p:sp>
          <p:nvSpPr>
            <p:cNvPr id="4" name="Freeform 11"/>
            <p:cNvSpPr>
              <a:spLocks/>
            </p:cNvSpPr>
            <p:nvPr/>
          </p:nvSpPr>
          <p:spPr bwMode="auto">
            <a:xfrm>
              <a:off x="2266950" y="4700588"/>
              <a:ext cx="1127125" cy="234950"/>
            </a:xfrm>
            <a:custGeom>
              <a:avLst/>
              <a:gdLst>
                <a:gd name="T0" fmla="*/ 665 w 710"/>
                <a:gd name="T1" fmla="*/ 49 h 148"/>
                <a:gd name="T2" fmla="*/ 626 w 710"/>
                <a:gd name="T3" fmla="*/ 71 h 148"/>
                <a:gd name="T4" fmla="*/ 588 w 710"/>
                <a:gd name="T5" fmla="*/ 87 h 148"/>
                <a:gd name="T6" fmla="*/ 547 w 710"/>
                <a:gd name="T7" fmla="*/ 99 h 148"/>
                <a:gd name="T8" fmla="*/ 506 w 710"/>
                <a:gd name="T9" fmla="*/ 108 h 148"/>
                <a:gd name="T10" fmla="*/ 462 w 710"/>
                <a:gd name="T11" fmla="*/ 113 h 148"/>
                <a:gd name="T12" fmla="*/ 419 w 710"/>
                <a:gd name="T13" fmla="*/ 116 h 148"/>
                <a:gd name="T14" fmla="*/ 373 w 710"/>
                <a:gd name="T15" fmla="*/ 116 h 148"/>
                <a:gd name="T16" fmla="*/ 325 w 710"/>
                <a:gd name="T17" fmla="*/ 114 h 148"/>
                <a:gd name="T18" fmla="*/ 279 w 710"/>
                <a:gd name="T19" fmla="*/ 111 h 148"/>
                <a:gd name="T20" fmla="*/ 231 w 710"/>
                <a:gd name="T21" fmla="*/ 105 h 148"/>
                <a:gd name="T22" fmla="*/ 184 w 710"/>
                <a:gd name="T23" fmla="*/ 96 h 148"/>
                <a:gd name="T24" fmla="*/ 141 w 710"/>
                <a:gd name="T25" fmla="*/ 82 h 148"/>
                <a:gd name="T26" fmla="*/ 101 w 710"/>
                <a:gd name="T27" fmla="*/ 66 h 148"/>
                <a:gd name="T28" fmla="*/ 67 w 710"/>
                <a:gd name="T29" fmla="*/ 45 h 148"/>
                <a:gd name="T30" fmla="*/ 39 w 710"/>
                <a:gd name="T31" fmla="*/ 22 h 148"/>
                <a:gd name="T32" fmla="*/ 24 w 710"/>
                <a:gd name="T33" fmla="*/ 3 h 148"/>
                <a:gd name="T34" fmla="*/ 13 w 710"/>
                <a:gd name="T35" fmla="*/ 0 h 148"/>
                <a:gd name="T36" fmla="*/ 2 w 710"/>
                <a:gd name="T37" fmla="*/ 8 h 148"/>
                <a:gd name="T38" fmla="*/ 0 w 710"/>
                <a:gd name="T39" fmla="*/ 20 h 148"/>
                <a:gd name="T40" fmla="*/ 17 w 710"/>
                <a:gd name="T41" fmla="*/ 45 h 148"/>
                <a:gd name="T42" fmla="*/ 56 w 710"/>
                <a:gd name="T43" fmla="*/ 77 h 148"/>
                <a:gd name="T44" fmla="*/ 102 w 710"/>
                <a:gd name="T45" fmla="*/ 102 h 148"/>
                <a:gd name="T46" fmla="*/ 153 w 710"/>
                <a:gd name="T47" fmla="*/ 121 h 148"/>
                <a:gd name="T48" fmla="*/ 204 w 710"/>
                <a:gd name="T49" fmla="*/ 133 h 148"/>
                <a:gd name="T50" fmla="*/ 255 w 710"/>
                <a:gd name="T51" fmla="*/ 141 h 148"/>
                <a:gd name="T52" fmla="*/ 299 w 710"/>
                <a:gd name="T53" fmla="*/ 145 h 148"/>
                <a:gd name="T54" fmla="*/ 334 w 710"/>
                <a:gd name="T55" fmla="*/ 148 h 148"/>
                <a:gd name="T56" fmla="*/ 373 w 710"/>
                <a:gd name="T57" fmla="*/ 148 h 148"/>
                <a:gd name="T58" fmla="*/ 421 w 710"/>
                <a:gd name="T59" fmla="*/ 148 h 148"/>
                <a:gd name="T60" fmla="*/ 469 w 710"/>
                <a:gd name="T61" fmla="*/ 145 h 148"/>
                <a:gd name="T62" fmla="*/ 513 w 710"/>
                <a:gd name="T63" fmla="*/ 139 h 148"/>
                <a:gd name="T64" fmla="*/ 557 w 710"/>
                <a:gd name="T65" fmla="*/ 130 h 148"/>
                <a:gd name="T66" fmla="*/ 598 w 710"/>
                <a:gd name="T67" fmla="*/ 117 h 148"/>
                <a:gd name="T68" fmla="*/ 640 w 710"/>
                <a:gd name="T69" fmla="*/ 100 h 148"/>
                <a:gd name="T70" fmla="*/ 682 w 710"/>
                <a:gd name="T71" fmla="*/ 77 h 148"/>
                <a:gd name="T72" fmla="*/ 707 w 710"/>
                <a:gd name="T73" fmla="*/ 60 h 148"/>
                <a:gd name="T74" fmla="*/ 710 w 710"/>
                <a:gd name="T75" fmla="*/ 48 h 148"/>
                <a:gd name="T76" fmla="*/ 702 w 710"/>
                <a:gd name="T77" fmla="*/ 37 h 148"/>
                <a:gd name="T78" fmla="*/ 690 w 710"/>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0" h="148">
                  <a:moveTo>
                    <a:pt x="683" y="37"/>
                  </a:moveTo>
                  <a:lnTo>
                    <a:pt x="665" y="49"/>
                  </a:lnTo>
                  <a:lnTo>
                    <a:pt x="645" y="60"/>
                  </a:lnTo>
                  <a:lnTo>
                    <a:pt x="626" y="71"/>
                  </a:lnTo>
                  <a:lnTo>
                    <a:pt x="606" y="79"/>
                  </a:lnTo>
                  <a:lnTo>
                    <a:pt x="588" y="87"/>
                  </a:lnTo>
                  <a:lnTo>
                    <a:pt x="568" y="93"/>
                  </a:lnTo>
                  <a:lnTo>
                    <a:pt x="547" y="99"/>
                  </a:lnTo>
                  <a:lnTo>
                    <a:pt x="527" y="104"/>
                  </a:lnTo>
                  <a:lnTo>
                    <a:pt x="506" y="108"/>
                  </a:lnTo>
                  <a:lnTo>
                    <a:pt x="484" y="111"/>
                  </a:lnTo>
                  <a:lnTo>
                    <a:pt x="462" y="113"/>
                  </a:lnTo>
                  <a:lnTo>
                    <a:pt x="441" y="114"/>
                  </a:lnTo>
                  <a:lnTo>
                    <a:pt x="419" y="116"/>
                  </a:lnTo>
                  <a:lnTo>
                    <a:pt x="396" y="116"/>
                  </a:lnTo>
                  <a:lnTo>
                    <a:pt x="373" y="116"/>
                  </a:lnTo>
                  <a:lnTo>
                    <a:pt x="348" y="116"/>
                  </a:lnTo>
                  <a:lnTo>
                    <a:pt x="325" y="114"/>
                  </a:lnTo>
                  <a:lnTo>
                    <a:pt x="302" y="113"/>
                  </a:lnTo>
                  <a:lnTo>
                    <a:pt x="279" y="111"/>
                  </a:lnTo>
                  <a:lnTo>
                    <a:pt x="255" y="108"/>
                  </a:lnTo>
                  <a:lnTo>
                    <a:pt x="231" y="105"/>
                  </a:lnTo>
                  <a:lnTo>
                    <a:pt x="208" y="100"/>
                  </a:lnTo>
                  <a:lnTo>
                    <a:pt x="184" y="96"/>
                  </a:lnTo>
                  <a:lnTo>
                    <a:pt x="163" y="90"/>
                  </a:lnTo>
                  <a:lnTo>
                    <a:pt x="141" y="82"/>
                  </a:lnTo>
                  <a:lnTo>
                    <a:pt x="121" y="74"/>
                  </a:lnTo>
                  <a:lnTo>
                    <a:pt x="101" y="66"/>
                  </a:lnTo>
                  <a:lnTo>
                    <a:pt x="84" y="56"/>
                  </a:lnTo>
                  <a:lnTo>
                    <a:pt x="67" y="45"/>
                  </a:lnTo>
                  <a:lnTo>
                    <a:pt x="51" y="34"/>
                  </a:lnTo>
                  <a:lnTo>
                    <a:pt x="39" y="22"/>
                  </a:lnTo>
                  <a:lnTo>
                    <a:pt x="28" y="8"/>
                  </a:lnTo>
                  <a:lnTo>
                    <a:pt x="24" y="3"/>
                  </a:lnTo>
                  <a:lnTo>
                    <a:pt x="19" y="0"/>
                  </a:lnTo>
                  <a:lnTo>
                    <a:pt x="13" y="0"/>
                  </a:lnTo>
                  <a:lnTo>
                    <a:pt x="7" y="3"/>
                  </a:lnTo>
                  <a:lnTo>
                    <a:pt x="2" y="8"/>
                  </a:lnTo>
                  <a:lnTo>
                    <a:pt x="0" y="14"/>
                  </a:lnTo>
                  <a:lnTo>
                    <a:pt x="0" y="20"/>
                  </a:lnTo>
                  <a:lnTo>
                    <a:pt x="2" y="25"/>
                  </a:lnTo>
                  <a:lnTo>
                    <a:pt x="17" y="45"/>
                  </a:lnTo>
                  <a:lnTo>
                    <a:pt x="36" y="62"/>
                  </a:lnTo>
                  <a:lnTo>
                    <a:pt x="56" y="77"/>
                  </a:lnTo>
                  <a:lnTo>
                    <a:pt x="78" y="90"/>
                  </a:lnTo>
                  <a:lnTo>
                    <a:pt x="102" y="102"/>
                  </a:lnTo>
                  <a:lnTo>
                    <a:pt x="127" y="111"/>
                  </a:lnTo>
                  <a:lnTo>
                    <a:pt x="153" y="121"/>
                  </a:lnTo>
                  <a:lnTo>
                    <a:pt x="180" y="127"/>
                  </a:lnTo>
                  <a:lnTo>
                    <a:pt x="204" y="133"/>
                  </a:lnTo>
                  <a:lnTo>
                    <a:pt x="231" y="138"/>
                  </a:lnTo>
                  <a:lnTo>
                    <a:pt x="255" y="141"/>
                  </a:lnTo>
                  <a:lnTo>
                    <a:pt x="277" y="144"/>
                  </a:lnTo>
                  <a:lnTo>
                    <a:pt x="299" y="145"/>
                  </a:lnTo>
                  <a:lnTo>
                    <a:pt x="319" y="147"/>
                  </a:lnTo>
                  <a:lnTo>
                    <a:pt x="334" y="148"/>
                  </a:lnTo>
                  <a:lnTo>
                    <a:pt x="348" y="148"/>
                  </a:lnTo>
                  <a:lnTo>
                    <a:pt x="373" y="148"/>
                  </a:lnTo>
                  <a:lnTo>
                    <a:pt x="398" y="148"/>
                  </a:lnTo>
                  <a:lnTo>
                    <a:pt x="421" y="148"/>
                  </a:lnTo>
                  <a:lnTo>
                    <a:pt x="445" y="147"/>
                  </a:lnTo>
                  <a:lnTo>
                    <a:pt x="469" y="145"/>
                  </a:lnTo>
                  <a:lnTo>
                    <a:pt x="490" y="142"/>
                  </a:lnTo>
                  <a:lnTo>
                    <a:pt x="513" y="139"/>
                  </a:lnTo>
                  <a:lnTo>
                    <a:pt x="535" y="134"/>
                  </a:lnTo>
                  <a:lnTo>
                    <a:pt x="557" y="130"/>
                  </a:lnTo>
                  <a:lnTo>
                    <a:pt x="578" y="124"/>
                  </a:lnTo>
                  <a:lnTo>
                    <a:pt x="598" y="117"/>
                  </a:lnTo>
                  <a:lnTo>
                    <a:pt x="620" y="110"/>
                  </a:lnTo>
                  <a:lnTo>
                    <a:pt x="640" y="100"/>
                  </a:lnTo>
                  <a:lnTo>
                    <a:pt x="662" y="90"/>
                  </a:lnTo>
                  <a:lnTo>
                    <a:pt x="682" y="77"/>
                  </a:lnTo>
                  <a:lnTo>
                    <a:pt x="702" y="65"/>
                  </a:lnTo>
                  <a:lnTo>
                    <a:pt x="707" y="60"/>
                  </a:lnTo>
                  <a:lnTo>
                    <a:pt x="710" y="54"/>
                  </a:lnTo>
                  <a:lnTo>
                    <a:pt x="710" y="48"/>
                  </a:lnTo>
                  <a:lnTo>
                    <a:pt x="707" y="42"/>
                  </a:lnTo>
                  <a:lnTo>
                    <a:pt x="702" y="37"/>
                  </a:lnTo>
                  <a:lnTo>
                    <a:pt x="696" y="34"/>
                  </a:lnTo>
                  <a:lnTo>
                    <a:pt x="690" y="34"/>
                  </a:lnTo>
                  <a:lnTo>
                    <a:pt x="683" y="37"/>
                  </a:lnTo>
                  <a:close/>
                </a:path>
              </a:pathLst>
            </a:custGeom>
            <a:solidFill>
              <a:srgbClr val="000000"/>
            </a:solidFill>
            <a:ln w="9525">
              <a:noFill/>
              <a:round/>
              <a:headEnd/>
              <a:tailEnd/>
            </a:ln>
          </p:spPr>
          <p:txBody>
            <a:bodyPr/>
            <a:lstStyle/>
            <a:p>
              <a:endParaRPr lang="en-US">
                <a:solidFill>
                  <a:srgbClr val="263147"/>
                </a:solidFill>
              </a:endParaRPr>
            </a:p>
          </p:txBody>
        </p:sp>
        <p:sp>
          <p:nvSpPr>
            <p:cNvPr id="5" name="Freeform 17"/>
            <p:cNvSpPr>
              <a:spLocks/>
            </p:cNvSpPr>
            <p:nvPr/>
          </p:nvSpPr>
          <p:spPr bwMode="auto">
            <a:xfrm>
              <a:off x="3341688" y="4330700"/>
              <a:ext cx="696913" cy="635000"/>
            </a:xfrm>
            <a:custGeom>
              <a:avLst/>
              <a:gdLst>
                <a:gd name="T0" fmla="*/ 390 w 439"/>
                <a:gd name="T1" fmla="*/ 71 h 400"/>
                <a:gd name="T2" fmla="*/ 345 w 439"/>
                <a:gd name="T3" fmla="*/ 35 h 400"/>
                <a:gd name="T4" fmla="*/ 292 w 439"/>
                <a:gd name="T5" fmla="*/ 10 h 400"/>
                <a:gd name="T6" fmla="*/ 235 w 439"/>
                <a:gd name="T7" fmla="*/ 0 h 400"/>
                <a:gd name="T8" fmla="*/ 200 w 439"/>
                <a:gd name="T9" fmla="*/ 3 h 400"/>
                <a:gd name="T10" fmla="*/ 192 w 439"/>
                <a:gd name="T11" fmla="*/ 13 h 400"/>
                <a:gd name="T12" fmla="*/ 193 w 439"/>
                <a:gd name="T13" fmla="*/ 26 h 400"/>
                <a:gd name="T14" fmla="*/ 203 w 439"/>
                <a:gd name="T15" fmla="*/ 34 h 400"/>
                <a:gd name="T16" fmla="*/ 234 w 439"/>
                <a:gd name="T17" fmla="*/ 32 h 400"/>
                <a:gd name="T18" fmla="*/ 283 w 439"/>
                <a:gd name="T19" fmla="*/ 41 h 400"/>
                <a:gd name="T20" fmla="*/ 328 w 439"/>
                <a:gd name="T21" fmla="*/ 61 h 400"/>
                <a:gd name="T22" fmla="*/ 366 w 439"/>
                <a:gd name="T23" fmla="*/ 94 h 400"/>
                <a:gd name="T24" fmla="*/ 399 w 439"/>
                <a:gd name="T25" fmla="*/ 148 h 400"/>
                <a:gd name="T26" fmla="*/ 402 w 439"/>
                <a:gd name="T27" fmla="*/ 222 h 400"/>
                <a:gd name="T28" fmla="*/ 377 w 439"/>
                <a:gd name="T29" fmla="*/ 278 h 400"/>
                <a:gd name="T30" fmla="*/ 351 w 439"/>
                <a:gd name="T31" fmla="*/ 309 h 400"/>
                <a:gd name="T32" fmla="*/ 317 w 439"/>
                <a:gd name="T33" fmla="*/ 333 h 400"/>
                <a:gd name="T34" fmla="*/ 277 w 439"/>
                <a:gd name="T35" fmla="*/ 354 h 400"/>
                <a:gd name="T36" fmla="*/ 224 w 439"/>
                <a:gd name="T37" fmla="*/ 366 h 400"/>
                <a:gd name="T38" fmla="*/ 163 w 439"/>
                <a:gd name="T39" fmla="*/ 367 h 400"/>
                <a:gd name="T40" fmla="*/ 104 w 439"/>
                <a:gd name="T41" fmla="*/ 358 h 400"/>
                <a:gd name="T42" fmla="*/ 50 w 439"/>
                <a:gd name="T43" fmla="*/ 337 h 400"/>
                <a:gd name="T44" fmla="*/ 20 w 439"/>
                <a:gd name="T45" fmla="*/ 320 h 400"/>
                <a:gd name="T46" fmla="*/ 8 w 439"/>
                <a:gd name="T47" fmla="*/ 323 h 400"/>
                <a:gd name="T48" fmla="*/ 0 w 439"/>
                <a:gd name="T49" fmla="*/ 333 h 400"/>
                <a:gd name="T50" fmla="*/ 3 w 439"/>
                <a:gd name="T51" fmla="*/ 344 h 400"/>
                <a:gd name="T52" fmla="*/ 20 w 439"/>
                <a:gd name="T53" fmla="*/ 358 h 400"/>
                <a:gd name="T54" fmla="*/ 48 w 439"/>
                <a:gd name="T55" fmla="*/ 372 h 400"/>
                <a:gd name="T56" fmla="*/ 79 w 439"/>
                <a:gd name="T57" fmla="*/ 384 h 400"/>
                <a:gd name="T58" fmla="*/ 110 w 439"/>
                <a:gd name="T59" fmla="*/ 392 h 400"/>
                <a:gd name="T60" fmla="*/ 144 w 439"/>
                <a:gd name="T61" fmla="*/ 398 h 400"/>
                <a:gd name="T62" fmla="*/ 178 w 439"/>
                <a:gd name="T63" fmla="*/ 400 h 400"/>
                <a:gd name="T64" fmla="*/ 210 w 439"/>
                <a:gd name="T65" fmla="*/ 398 h 400"/>
                <a:gd name="T66" fmla="*/ 244 w 439"/>
                <a:gd name="T67" fmla="*/ 394 h 400"/>
                <a:gd name="T68" fmla="*/ 288 w 439"/>
                <a:gd name="T69" fmla="*/ 383 h 400"/>
                <a:gd name="T70" fmla="*/ 334 w 439"/>
                <a:gd name="T71" fmla="*/ 361 h 400"/>
                <a:gd name="T72" fmla="*/ 374 w 439"/>
                <a:gd name="T73" fmla="*/ 332 h 400"/>
                <a:gd name="T74" fmla="*/ 405 w 439"/>
                <a:gd name="T75" fmla="*/ 295 h 400"/>
                <a:gd name="T76" fmla="*/ 434 w 439"/>
                <a:gd name="T77" fmla="*/ 228 h 400"/>
                <a:gd name="T78" fmla="*/ 430 w 439"/>
                <a:gd name="T79" fmla="*/ 137 h 4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39" h="400">
                  <a:moveTo>
                    <a:pt x="408" y="94"/>
                  </a:moveTo>
                  <a:lnTo>
                    <a:pt x="390" y="71"/>
                  </a:lnTo>
                  <a:lnTo>
                    <a:pt x="370" y="52"/>
                  </a:lnTo>
                  <a:lnTo>
                    <a:pt x="345" y="35"/>
                  </a:lnTo>
                  <a:lnTo>
                    <a:pt x="320" y="21"/>
                  </a:lnTo>
                  <a:lnTo>
                    <a:pt x="292" y="10"/>
                  </a:lnTo>
                  <a:lnTo>
                    <a:pt x="264" y="3"/>
                  </a:lnTo>
                  <a:lnTo>
                    <a:pt x="235" y="0"/>
                  </a:lnTo>
                  <a:lnTo>
                    <a:pt x="206" y="1"/>
                  </a:lnTo>
                  <a:lnTo>
                    <a:pt x="200" y="3"/>
                  </a:lnTo>
                  <a:lnTo>
                    <a:pt x="195" y="7"/>
                  </a:lnTo>
                  <a:lnTo>
                    <a:pt x="192" y="13"/>
                  </a:lnTo>
                  <a:lnTo>
                    <a:pt x="192" y="20"/>
                  </a:lnTo>
                  <a:lnTo>
                    <a:pt x="193" y="26"/>
                  </a:lnTo>
                  <a:lnTo>
                    <a:pt x="197" y="31"/>
                  </a:lnTo>
                  <a:lnTo>
                    <a:pt x="203" y="34"/>
                  </a:lnTo>
                  <a:lnTo>
                    <a:pt x="209" y="34"/>
                  </a:lnTo>
                  <a:lnTo>
                    <a:pt x="234" y="32"/>
                  </a:lnTo>
                  <a:lnTo>
                    <a:pt x="258" y="35"/>
                  </a:lnTo>
                  <a:lnTo>
                    <a:pt x="283" y="41"/>
                  </a:lnTo>
                  <a:lnTo>
                    <a:pt x="306" y="49"/>
                  </a:lnTo>
                  <a:lnTo>
                    <a:pt x="328" y="61"/>
                  </a:lnTo>
                  <a:lnTo>
                    <a:pt x="348" y="77"/>
                  </a:lnTo>
                  <a:lnTo>
                    <a:pt x="366" y="94"/>
                  </a:lnTo>
                  <a:lnTo>
                    <a:pt x="382" y="112"/>
                  </a:lnTo>
                  <a:lnTo>
                    <a:pt x="399" y="148"/>
                  </a:lnTo>
                  <a:lnTo>
                    <a:pt x="407" y="184"/>
                  </a:lnTo>
                  <a:lnTo>
                    <a:pt x="402" y="222"/>
                  </a:lnTo>
                  <a:lnTo>
                    <a:pt x="388" y="259"/>
                  </a:lnTo>
                  <a:lnTo>
                    <a:pt x="377" y="278"/>
                  </a:lnTo>
                  <a:lnTo>
                    <a:pt x="365" y="293"/>
                  </a:lnTo>
                  <a:lnTo>
                    <a:pt x="351" y="309"/>
                  </a:lnTo>
                  <a:lnTo>
                    <a:pt x="336" y="323"/>
                  </a:lnTo>
                  <a:lnTo>
                    <a:pt x="317" y="333"/>
                  </a:lnTo>
                  <a:lnTo>
                    <a:pt x="297" y="344"/>
                  </a:lnTo>
                  <a:lnTo>
                    <a:pt x="277" y="354"/>
                  </a:lnTo>
                  <a:lnTo>
                    <a:pt x="254" y="360"/>
                  </a:lnTo>
                  <a:lnTo>
                    <a:pt x="224" y="366"/>
                  </a:lnTo>
                  <a:lnTo>
                    <a:pt x="193" y="367"/>
                  </a:lnTo>
                  <a:lnTo>
                    <a:pt x="163" y="367"/>
                  </a:lnTo>
                  <a:lnTo>
                    <a:pt x="133" y="364"/>
                  </a:lnTo>
                  <a:lnTo>
                    <a:pt x="104" y="358"/>
                  </a:lnTo>
                  <a:lnTo>
                    <a:pt x="76" y="349"/>
                  </a:lnTo>
                  <a:lnTo>
                    <a:pt x="50" y="337"/>
                  </a:lnTo>
                  <a:lnTo>
                    <a:pt x="25" y="323"/>
                  </a:lnTo>
                  <a:lnTo>
                    <a:pt x="20" y="320"/>
                  </a:lnTo>
                  <a:lnTo>
                    <a:pt x="14" y="320"/>
                  </a:lnTo>
                  <a:lnTo>
                    <a:pt x="8" y="323"/>
                  </a:lnTo>
                  <a:lnTo>
                    <a:pt x="3" y="327"/>
                  </a:lnTo>
                  <a:lnTo>
                    <a:pt x="0" y="333"/>
                  </a:lnTo>
                  <a:lnTo>
                    <a:pt x="0" y="340"/>
                  </a:lnTo>
                  <a:lnTo>
                    <a:pt x="3" y="344"/>
                  </a:lnTo>
                  <a:lnTo>
                    <a:pt x="6" y="349"/>
                  </a:lnTo>
                  <a:lnTo>
                    <a:pt x="20" y="358"/>
                  </a:lnTo>
                  <a:lnTo>
                    <a:pt x="34" y="366"/>
                  </a:lnTo>
                  <a:lnTo>
                    <a:pt x="48" y="372"/>
                  </a:lnTo>
                  <a:lnTo>
                    <a:pt x="64" y="378"/>
                  </a:lnTo>
                  <a:lnTo>
                    <a:pt x="79" y="384"/>
                  </a:lnTo>
                  <a:lnTo>
                    <a:pt x="95" y="389"/>
                  </a:lnTo>
                  <a:lnTo>
                    <a:pt x="110" y="392"/>
                  </a:lnTo>
                  <a:lnTo>
                    <a:pt x="127" y="395"/>
                  </a:lnTo>
                  <a:lnTo>
                    <a:pt x="144" y="398"/>
                  </a:lnTo>
                  <a:lnTo>
                    <a:pt x="161" y="400"/>
                  </a:lnTo>
                  <a:lnTo>
                    <a:pt x="178" y="400"/>
                  </a:lnTo>
                  <a:lnTo>
                    <a:pt x="195" y="400"/>
                  </a:lnTo>
                  <a:lnTo>
                    <a:pt x="210" y="398"/>
                  </a:lnTo>
                  <a:lnTo>
                    <a:pt x="227" y="397"/>
                  </a:lnTo>
                  <a:lnTo>
                    <a:pt x="244" y="394"/>
                  </a:lnTo>
                  <a:lnTo>
                    <a:pt x="261" y="391"/>
                  </a:lnTo>
                  <a:lnTo>
                    <a:pt x="288" y="383"/>
                  </a:lnTo>
                  <a:lnTo>
                    <a:pt x="312" y="374"/>
                  </a:lnTo>
                  <a:lnTo>
                    <a:pt x="334" y="361"/>
                  </a:lnTo>
                  <a:lnTo>
                    <a:pt x="356" y="347"/>
                  </a:lnTo>
                  <a:lnTo>
                    <a:pt x="374" y="332"/>
                  </a:lnTo>
                  <a:lnTo>
                    <a:pt x="391" y="315"/>
                  </a:lnTo>
                  <a:lnTo>
                    <a:pt x="405" y="295"/>
                  </a:lnTo>
                  <a:lnTo>
                    <a:pt x="417" y="275"/>
                  </a:lnTo>
                  <a:lnTo>
                    <a:pt x="434" y="228"/>
                  </a:lnTo>
                  <a:lnTo>
                    <a:pt x="439" y="182"/>
                  </a:lnTo>
                  <a:lnTo>
                    <a:pt x="430" y="137"/>
                  </a:lnTo>
                  <a:lnTo>
                    <a:pt x="408" y="94"/>
                  </a:lnTo>
                  <a:close/>
                </a:path>
              </a:pathLst>
            </a:custGeom>
            <a:solidFill>
              <a:srgbClr val="000000"/>
            </a:solidFill>
            <a:ln w="9525">
              <a:noFill/>
              <a:round/>
              <a:headEnd/>
              <a:tailEnd/>
            </a:ln>
          </p:spPr>
          <p:txBody>
            <a:bodyPr/>
            <a:lstStyle/>
            <a:p>
              <a:endParaRPr lang="en-US">
                <a:solidFill>
                  <a:srgbClr val="263147"/>
                </a:solidFill>
              </a:endParaRPr>
            </a:p>
          </p:txBody>
        </p:sp>
        <p:sp>
          <p:nvSpPr>
            <p:cNvPr id="6" name="Freeform 18"/>
            <p:cNvSpPr>
              <a:spLocks/>
            </p:cNvSpPr>
            <p:nvPr/>
          </p:nvSpPr>
          <p:spPr bwMode="auto">
            <a:xfrm>
              <a:off x="2736850" y="3856038"/>
              <a:ext cx="1077913" cy="444500"/>
            </a:xfrm>
            <a:custGeom>
              <a:avLst/>
              <a:gdLst>
                <a:gd name="T0" fmla="*/ 37 w 679"/>
                <a:gd name="T1" fmla="*/ 61 h 280"/>
                <a:gd name="T2" fmla="*/ 60 w 679"/>
                <a:gd name="T3" fmla="*/ 45 h 280"/>
                <a:gd name="T4" fmla="*/ 83 w 679"/>
                <a:gd name="T5" fmla="*/ 36 h 280"/>
                <a:gd name="T6" fmla="*/ 106 w 679"/>
                <a:gd name="T7" fmla="*/ 33 h 280"/>
                <a:gd name="T8" fmla="*/ 137 w 679"/>
                <a:gd name="T9" fmla="*/ 31 h 280"/>
                <a:gd name="T10" fmla="*/ 176 w 679"/>
                <a:gd name="T11" fmla="*/ 39 h 280"/>
                <a:gd name="T12" fmla="*/ 213 w 679"/>
                <a:gd name="T13" fmla="*/ 54 h 280"/>
                <a:gd name="T14" fmla="*/ 244 w 679"/>
                <a:gd name="T15" fmla="*/ 76 h 280"/>
                <a:gd name="T16" fmla="*/ 259 w 679"/>
                <a:gd name="T17" fmla="*/ 90 h 280"/>
                <a:gd name="T18" fmla="*/ 259 w 679"/>
                <a:gd name="T19" fmla="*/ 91 h 280"/>
                <a:gd name="T20" fmla="*/ 244 w 679"/>
                <a:gd name="T21" fmla="*/ 99 h 280"/>
                <a:gd name="T22" fmla="*/ 214 w 679"/>
                <a:gd name="T23" fmla="*/ 118 h 280"/>
                <a:gd name="T24" fmla="*/ 188 w 679"/>
                <a:gd name="T25" fmla="*/ 139 h 280"/>
                <a:gd name="T26" fmla="*/ 168 w 679"/>
                <a:gd name="T27" fmla="*/ 164 h 280"/>
                <a:gd name="T28" fmla="*/ 160 w 679"/>
                <a:gd name="T29" fmla="*/ 183 h 280"/>
                <a:gd name="T30" fmla="*/ 166 w 679"/>
                <a:gd name="T31" fmla="*/ 195 h 280"/>
                <a:gd name="T32" fmla="*/ 177 w 679"/>
                <a:gd name="T33" fmla="*/ 200 h 280"/>
                <a:gd name="T34" fmla="*/ 188 w 679"/>
                <a:gd name="T35" fmla="*/ 195 h 280"/>
                <a:gd name="T36" fmla="*/ 205 w 679"/>
                <a:gd name="T37" fmla="*/ 167 h 280"/>
                <a:gd name="T38" fmla="*/ 251 w 679"/>
                <a:gd name="T39" fmla="*/ 132 h 280"/>
                <a:gd name="T40" fmla="*/ 313 w 679"/>
                <a:gd name="T41" fmla="*/ 105 h 280"/>
                <a:gd name="T42" fmla="*/ 374 w 679"/>
                <a:gd name="T43" fmla="*/ 91 h 280"/>
                <a:gd name="T44" fmla="*/ 421 w 679"/>
                <a:gd name="T45" fmla="*/ 88 h 280"/>
                <a:gd name="T46" fmla="*/ 465 w 679"/>
                <a:gd name="T47" fmla="*/ 95 h 280"/>
                <a:gd name="T48" fmla="*/ 506 w 679"/>
                <a:gd name="T49" fmla="*/ 105 h 280"/>
                <a:gd name="T50" fmla="*/ 545 w 679"/>
                <a:gd name="T51" fmla="*/ 124 h 280"/>
                <a:gd name="T52" fmla="*/ 578 w 679"/>
                <a:gd name="T53" fmla="*/ 149 h 280"/>
                <a:gd name="T54" fmla="*/ 605 w 679"/>
                <a:gd name="T55" fmla="*/ 176 h 280"/>
                <a:gd name="T56" fmla="*/ 628 w 679"/>
                <a:gd name="T57" fmla="*/ 210 h 280"/>
                <a:gd name="T58" fmla="*/ 644 w 679"/>
                <a:gd name="T59" fmla="*/ 248 h 280"/>
                <a:gd name="T60" fmla="*/ 650 w 679"/>
                <a:gd name="T61" fmla="*/ 272 h 280"/>
                <a:gd name="T62" fmla="*/ 661 w 679"/>
                <a:gd name="T63" fmla="*/ 280 h 280"/>
                <a:gd name="T64" fmla="*/ 673 w 679"/>
                <a:gd name="T65" fmla="*/ 277 h 280"/>
                <a:gd name="T66" fmla="*/ 679 w 679"/>
                <a:gd name="T67" fmla="*/ 268 h 280"/>
                <a:gd name="T68" fmla="*/ 673 w 679"/>
                <a:gd name="T69" fmla="*/ 238 h 280"/>
                <a:gd name="T70" fmla="*/ 656 w 679"/>
                <a:gd name="T71" fmla="*/ 197 h 280"/>
                <a:gd name="T72" fmla="*/ 632 w 679"/>
                <a:gd name="T73" fmla="*/ 158 h 280"/>
                <a:gd name="T74" fmla="*/ 599 w 679"/>
                <a:gd name="T75" fmla="*/ 125 h 280"/>
                <a:gd name="T76" fmla="*/ 562 w 679"/>
                <a:gd name="T77" fmla="*/ 98 h 280"/>
                <a:gd name="T78" fmla="*/ 519 w 679"/>
                <a:gd name="T79" fmla="*/ 78 h 280"/>
                <a:gd name="T80" fmla="*/ 472 w 679"/>
                <a:gd name="T81" fmla="*/ 64 h 280"/>
                <a:gd name="T82" fmla="*/ 423 w 679"/>
                <a:gd name="T83" fmla="*/ 57 h 280"/>
                <a:gd name="T84" fmla="*/ 386 w 679"/>
                <a:gd name="T85" fmla="*/ 57 h 280"/>
                <a:gd name="T86" fmla="*/ 360 w 679"/>
                <a:gd name="T87" fmla="*/ 61 h 280"/>
                <a:gd name="T88" fmla="*/ 330 w 679"/>
                <a:gd name="T89" fmla="*/ 67 h 280"/>
                <a:gd name="T90" fmla="*/ 301 w 679"/>
                <a:gd name="T91" fmla="*/ 76 h 280"/>
                <a:gd name="T92" fmla="*/ 285 w 679"/>
                <a:gd name="T93" fmla="*/ 78 h 280"/>
                <a:gd name="T94" fmla="*/ 284 w 679"/>
                <a:gd name="T95" fmla="*/ 71 h 280"/>
                <a:gd name="T96" fmla="*/ 267 w 679"/>
                <a:gd name="T97" fmla="*/ 53 h 280"/>
                <a:gd name="T98" fmla="*/ 228 w 679"/>
                <a:gd name="T99" fmla="*/ 27 h 280"/>
                <a:gd name="T100" fmla="*/ 185 w 679"/>
                <a:gd name="T101" fmla="*/ 10 h 280"/>
                <a:gd name="T102" fmla="*/ 139 w 679"/>
                <a:gd name="T103" fmla="*/ 0 h 280"/>
                <a:gd name="T104" fmla="*/ 99 w 679"/>
                <a:gd name="T105" fmla="*/ 2 h 280"/>
                <a:gd name="T106" fmla="*/ 65 w 679"/>
                <a:gd name="T107" fmla="*/ 8 h 280"/>
                <a:gd name="T108" fmla="*/ 37 w 679"/>
                <a:gd name="T109" fmla="*/ 22 h 280"/>
                <a:gd name="T110" fmla="*/ 12 w 679"/>
                <a:gd name="T111" fmla="*/ 40 h 280"/>
                <a:gd name="T112" fmla="*/ 0 w 679"/>
                <a:gd name="T113" fmla="*/ 57 h 280"/>
                <a:gd name="T114" fmla="*/ 1 w 679"/>
                <a:gd name="T115" fmla="*/ 70 h 280"/>
                <a:gd name="T116" fmla="*/ 10 w 679"/>
                <a:gd name="T117" fmla="*/ 78 h 280"/>
                <a:gd name="T118" fmla="*/ 23 w 679"/>
                <a:gd name="T119" fmla="*/ 76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9" h="280">
                  <a:moveTo>
                    <a:pt x="27" y="71"/>
                  </a:moveTo>
                  <a:lnTo>
                    <a:pt x="37" y="61"/>
                  </a:lnTo>
                  <a:lnTo>
                    <a:pt x="48" y="53"/>
                  </a:lnTo>
                  <a:lnTo>
                    <a:pt x="60" y="45"/>
                  </a:lnTo>
                  <a:lnTo>
                    <a:pt x="71" y="40"/>
                  </a:lnTo>
                  <a:lnTo>
                    <a:pt x="83" y="36"/>
                  </a:lnTo>
                  <a:lnTo>
                    <a:pt x="95" y="34"/>
                  </a:lnTo>
                  <a:lnTo>
                    <a:pt x="106" y="33"/>
                  </a:lnTo>
                  <a:lnTo>
                    <a:pt x="117" y="31"/>
                  </a:lnTo>
                  <a:lnTo>
                    <a:pt x="137" y="31"/>
                  </a:lnTo>
                  <a:lnTo>
                    <a:pt x="156" y="34"/>
                  </a:lnTo>
                  <a:lnTo>
                    <a:pt x="176" y="39"/>
                  </a:lnTo>
                  <a:lnTo>
                    <a:pt x="194" y="47"/>
                  </a:lnTo>
                  <a:lnTo>
                    <a:pt x="213" y="54"/>
                  </a:lnTo>
                  <a:lnTo>
                    <a:pt x="230" y="65"/>
                  </a:lnTo>
                  <a:lnTo>
                    <a:pt x="244" y="76"/>
                  </a:lnTo>
                  <a:lnTo>
                    <a:pt x="258" y="90"/>
                  </a:lnTo>
                  <a:lnTo>
                    <a:pt x="259" y="90"/>
                  </a:lnTo>
                  <a:lnTo>
                    <a:pt x="259" y="91"/>
                  </a:lnTo>
                  <a:lnTo>
                    <a:pt x="261" y="91"/>
                  </a:lnTo>
                  <a:lnTo>
                    <a:pt x="244" y="99"/>
                  </a:lnTo>
                  <a:lnTo>
                    <a:pt x="228" y="108"/>
                  </a:lnTo>
                  <a:lnTo>
                    <a:pt x="214" y="118"/>
                  </a:lnTo>
                  <a:lnTo>
                    <a:pt x="200" y="129"/>
                  </a:lnTo>
                  <a:lnTo>
                    <a:pt x="188" y="139"/>
                  </a:lnTo>
                  <a:lnTo>
                    <a:pt x="177" y="152"/>
                  </a:lnTo>
                  <a:lnTo>
                    <a:pt x="168" y="164"/>
                  </a:lnTo>
                  <a:lnTo>
                    <a:pt x="162" y="176"/>
                  </a:lnTo>
                  <a:lnTo>
                    <a:pt x="160" y="183"/>
                  </a:lnTo>
                  <a:lnTo>
                    <a:pt x="162" y="189"/>
                  </a:lnTo>
                  <a:lnTo>
                    <a:pt x="166" y="195"/>
                  </a:lnTo>
                  <a:lnTo>
                    <a:pt x="171" y="198"/>
                  </a:lnTo>
                  <a:lnTo>
                    <a:pt x="177" y="200"/>
                  </a:lnTo>
                  <a:lnTo>
                    <a:pt x="183" y="198"/>
                  </a:lnTo>
                  <a:lnTo>
                    <a:pt x="188" y="195"/>
                  </a:lnTo>
                  <a:lnTo>
                    <a:pt x="193" y="189"/>
                  </a:lnTo>
                  <a:lnTo>
                    <a:pt x="205" y="167"/>
                  </a:lnTo>
                  <a:lnTo>
                    <a:pt x="227" y="149"/>
                  </a:lnTo>
                  <a:lnTo>
                    <a:pt x="251" y="132"/>
                  </a:lnTo>
                  <a:lnTo>
                    <a:pt x="282" y="118"/>
                  </a:lnTo>
                  <a:lnTo>
                    <a:pt x="313" y="105"/>
                  </a:lnTo>
                  <a:lnTo>
                    <a:pt x="344" y="98"/>
                  </a:lnTo>
                  <a:lnTo>
                    <a:pt x="374" y="91"/>
                  </a:lnTo>
                  <a:lnTo>
                    <a:pt x="398" y="88"/>
                  </a:lnTo>
                  <a:lnTo>
                    <a:pt x="421" y="88"/>
                  </a:lnTo>
                  <a:lnTo>
                    <a:pt x="443" y="90"/>
                  </a:lnTo>
                  <a:lnTo>
                    <a:pt x="465" y="95"/>
                  </a:lnTo>
                  <a:lnTo>
                    <a:pt x="486" y="99"/>
                  </a:lnTo>
                  <a:lnTo>
                    <a:pt x="506" y="105"/>
                  </a:lnTo>
                  <a:lnTo>
                    <a:pt x="527" y="115"/>
                  </a:lnTo>
                  <a:lnTo>
                    <a:pt x="545" y="124"/>
                  </a:lnTo>
                  <a:lnTo>
                    <a:pt x="562" y="136"/>
                  </a:lnTo>
                  <a:lnTo>
                    <a:pt x="578" y="149"/>
                  </a:lnTo>
                  <a:lnTo>
                    <a:pt x="593" y="163"/>
                  </a:lnTo>
                  <a:lnTo>
                    <a:pt x="605" y="176"/>
                  </a:lnTo>
                  <a:lnTo>
                    <a:pt x="618" y="193"/>
                  </a:lnTo>
                  <a:lnTo>
                    <a:pt x="628" y="210"/>
                  </a:lnTo>
                  <a:lnTo>
                    <a:pt x="636" y="229"/>
                  </a:lnTo>
                  <a:lnTo>
                    <a:pt x="644" y="248"/>
                  </a:lnTo>
                  <a:lnTo>
                    <a:pt x="649" y="268"/>
                  </a:lnTo>
                  <a:lnTo>
                    <a:pt x="650" y="272"/>
                  </a:lnTo>
                  <a:lnTo>
                    <a:pt x="655" y="277"/>
                  </a:lnTo>
                  <a:lnTo>
                    <a:pt x="661" y="280"/>
                  </a:lnTo>
                  <a:lnTo>
                    <a:pt x="667" y="280"/>
                  </a:lnTo>
                  <a:lnTo>
                    <a:pt x="673" y="277"/>
                  </a:lnTo>
                  <a:lnTo>
                    <a:pt x="676" y="272"/>
                  </a:lnTo>
                  <a:lnTo>
                    <a:pt x="679" y="268"/>
                  </a:lnTo>
                  <a:lnTo>
                    <a:pt x="679" y="261"/>
                  </a:lnTo>
                  <a:lnTo>
                    <a:pt x="673" y="238"/>
                  </a:lnTo>
                  <a:lnTo>
                    <a:pt x="666" y="217"/>
                  </a:lnTo>
                  <a:lnTo>
                    <a:pt x="656" y="197"/>
                  </a:lnTo>
                  <a:lnTo>
                    <a:pt x="644" y="176"/>
                  </a:lnTo>
                  <a:lnTo>
                    <a:pt x="632" y="158"/>
                  </a:lnTo>
                  <a:lnTo>
                    <a:pt x="616" y="141"/>
                  </a:lnTo>
                  <a:lnTo>
                    <a:pt x="599" y="125"/>
                  </a:lnTo>
                  <a:lnTo>
                    <a:pt x="581" y="110"/>
                  </a:lnTo>
                  <a:lnTo>
                    <a:pt x="562" y="98"/>
                  </a:lnTo>
                  <a:lnTo>
                    <a:pt x="540" y="87"/>
                  </a:lnTo>
                  <a:lnTo>
                    <a:pt x="519" y="78"/>
                  </a:lnTo>
                  <a:lnTo>
                    <a:pt x="496" y="70"/>
                  </a:lnTo>
                  <a:lnTo>
                    <a:pt x="472" y="64"/>
                  </a:lnTo>
                  <a:lnTo>
                    <a:pt x="448" y="59"/>
                  </a:lnTo>
                  <a:lnTo>
                    <a:pt x="423" y="57"/>
                  </a:lnTo>
                  <a:lnTo>
                    <a:pt x="397" y="57"/>
                  </a:lnTo>
                  <a:lnTo>
                    <a:pt x="386" y="57"/>
                  </a:lnTo>
                  <a:lnTo>
                    <a:pt x="372" y="59"/>
                  </a:lnTo>
                  <a:lnTo>
                    <a:pt x="360" y="61"/>
                  </a:lnTo>
                  <a:lnTo>
                    <a:pt x="346" y="64"/>
                  </a:lnTo>
                  <a:lnTo>
                    <a:pt x="330" y="67"/>
                  </a:lnTo>
                  <a:lnTo>
                    <a:pt x="316" y="71"/>
                  </a:lnTo>
                  <a:lnTo>
                    <a:pt x="301" y="76"/>
                  </a:lnTo>
                  <a:lnTo>
                    <a:pt x="285" y="81"/>
                  </a:lnTo>
                  <a:lnTo>
                    <a:pt x="285" y="78"/>
                  </a:lnTo>
                  <a:lnTo>
                    <a:pt x="285" y="74"/>
                  </a:lnTo>
                  <a:lnTo>
                    <a:pt x="284" y="71"/>
                  </a:lnTo>
                  <a:lnTo>
                    <a:pt x="282" y="68"/>
                  </a:lnTo>
                  <a:lnTo>
                    <a:pt x="267" y="53"/>
                  </a:lnTo>
                  <a:lnTo>
                    <a:pt x="248" y="39"/>
                  </a:lnTo>
                  <a:lnTo>
                    <a:pt x="228" y="27"/>
                  </a:lnTo>
                  <a:lnTo>
                    <a:pt x="207" y="17"/>
                  </a:lnTo>
                  <a:lnTo>
                    <a:pt x="185" y="10"/>
                  </a:lnTo>
                  <a:lnTo>
                    <a:pt x="162" y="3"/>
                  </a:lnTo>
                  <a:lnTo>
                    <a:pt x="139" y="0"/>
                  </a:lnTo>
                  <a:lnTo>
                    <a:pt x="116" y="0"/>
                  </a:lnTo>
                  <a:lnTo>
                    <a:pt x="99" y="2"/>
                  </a:lnTo>
                  <a:lnTo>
                    <a:pt x="82" y="5"/>
                  </a:lnTo>
                  <a:lnTo>
                    <a:pt x="65" y="8"/>
                  </a:lnTo>
                  <a:lnTo>
                    <a:pt x="51" y="14"/>
                  </a:lnTo>
                  <a:lnTo>
                    <a:pt x="37" y="22"/>
                  </a:lnTo>
                  <a:lnTo>
                    <a:pt x="24" y="30"/>
                  </a:lnTo>
                  <a:lnTo>
                    <a:pt x="12" y="40"/>
                  </a:lnTo>
                  <a:lnTo>
                    <a:pt x="3" y="51"/>
                  </a:lnTo>
                  <a:lnTo>
                    <a:pt x="0" y="57"/>
                  </a:lnTo>
                  <a:lnTo>
                    <a:pt x="0" y="64"/>
                  </a:lnTo>
                  <a:lnTo>
                    <a:pt x="1" y="70"/>
                  </a:lnTo>
                  <a:lnTo>
                    <a:pt x="4" y="74"/>
                  </a:lnTo>
                  <a:lnTo>
                    <a:pt x="10" y="78"/>
                  </a:lnTo>
                  <a:lnTo>
                    <a:pt x="17" y="78"/>
                  </a:lnTo>
                  <a:lnTo>
                    <a:pt x="23" y="76"/>
                  </a:lnTo>
                  <a:lnTo>
                    <a:pt x="27" y="71"/>
                  </a:lnTo>
                  <a:close/>
                </a:path>
              </a:pathLst>
            </a:custGeom>
            <a:solidFill>
              <a:srgbClr val="000000"/>
            </a:solidFill>
            <a:ln w="9525">
              <a:noFill/>
              <a:round/>
              <a:headEnd/>
              <a:tailEnd/>
            </a:ln>
          </p:spPr>
          <p:txBody>
            <a:bodyPr/>
            <a:lstStyle/>
            <a:p>
              <a:endParaRPr lang="en-US">
                <a:solidFill>
                  <a:srgbClr val="263147"/>
                </a:solidFill>
              </a:endParaRPr>
            </a:p>
          </p:txBody>
        </p:sp>
        <p:sp>
          <p:nvSpPr>
            <p:cNvPr id="7" name="Freeform 21"/>
            <p:cNvSpPr>
              <a:spLocks/>
            </p:cNvSpPr>
            <p:nvPr/>
          </p:nvSpPr>
          <p:spPr bwMode="auto">
            <a:xfrm>
              <a:off x="1892300" y="3817938"/>
              <a:ext cx="912813" cy="639763"/>
            </a:xfrm>
            <a:custGeom>
              <a:avLst/>
              <a:gdLst>
                <a:gd name="T0" fmla="*/ 181 w 575"/>
                <a:gd name="T1" fmla="*/ 403 h 403"/>
                <a:gd name="T2" fmla="*/ 190 w 575"/>
                <a:gd name="T3" fmla="*/ 395 h 403"/>
                <a:gd name="T4" fmla="*/ 192 w 575"/>
                <a:gd name="T5" fmla="*/ 383 h 403"/>
                <a:gd name="T6" fmla="*/ 184 w 575"/>
                <a:gd name="T7" fmla="*/ 372 h 403"/>
                <a:gd name="T8" fmla="*/ 156 w 575"/>
                <a:gd name="T9" fmla="*/ 366 h 403"/>
                <a:gd name="T10" fmla="*/ 116 w 575"/>
                <a:gd name="T11" fmla="*/ 350 h 403"/>
                <a:gd name="T12" fmla="*/ 82 w 575"/>
                <a:gd name="T13" fmla="*/ 327 h 403"/>
                <a:gd name="T14" fmla="*/ 54 w 575"/>
                <a:gd name="T15" fmla="*/ 298 h 403"/>
                <a:gd name="T16" fmla="*/ 34 w 575"/>
                <a:gd name="T17" fmla="*/ 245 h 403"/>
                <a:gd name="T18" fmla="*/ 39 w 575"/>
                <a:gd name="T19" fmla="*/ 180 h 403"/>
                <a:gd name="T20" fmla="*/ 63 w 575"/>
                <a:gd name="T21" fmla="*/ 134 h 403"/>
                <a:gd name="T22" fmla="*/ 99 w 575"/>
                <a:gd name="T23" fmla="*/ 94 h 403"/>
                <a:gd name="T24" fmla="*/ 141 w 575"/>
                <a:gd name="T25" fmla="*/ 61 h 403"/>
                <a:gd name="T26" fmla="*/ 189 w 575"/>
                <a:gd name="T27" fmla="*/ 40 h 403"/>
                <a:gd name="T28" fmla="*/ 232 w 575"/>
                <a:gd name="T29" fmla="*/ 32 h 403"/>
                <a:gd name="T30" fmla="*/ 275 w 575"/>
                <a:gd name="T31" fmla="*/ 32 h 403"/>
                <a:gd name="T32" fmla="*/ 321 w 575"/>
                <a:gd name="T33" fmla="*/ 40 h 403"/>
                <a:gd name="T34" fmla="*/ 371 w 575"/>
                <a:gd name="T35" fmla="*/ 54 h 403"/>
                <a:gd name="T36" fmla="*/ 419 w 575"/>
                <a:gd name="T37" fmla="*/ 74 h 403"/>
                <a:gd name="T38" fmla="*/ 464 w 575"/>
                <a:gd name="T39" fmla="*/ 98 h 403"/>
                <a:gd name="T40" fmla="*/ 502 w 575"/>
                <a:gd name="T41" fmla="*/ 126 h 403"/>
                <a:gd name="T42" fmla="*/ 533 w 575"/>
                <a:gd name="T43" fmla="*/ 157 h 403"/>
                <a:gd name="T44" fmla="*/ 549 w 575"/>
                <a:gd name="T45" fmla="*/ 179 h 403"/>
                <a:gd name="T46" fmla="*/ 561 w 575"/>
                <a:gd name="T47" fmla="*/ 182 h 403"/>
                <a:gd name="T48" fmla="*/ 572 w 575"/>
                <a:gd name="T49" fmla="*/ 176 h 403"/>
                <a:gd name="T50" fmla="*/ 575 w 575"/>
                <a:gd name="T51" fmla="*/ 165 h 403"/>
                <a:gd name="T52" fmla="*/ 558 w 575"/>
                <a:gd name="T53" fmla="*/ 139 h 403"/>
                <a:gd name="T54" fmla="*/ 524 w 575"/>
                <a:gd name="T55" fmla="*/ 103 h 403"/>
                <a:gd name="T56" fmla="*/ 482 w 575"/>
                <a:gd name="T57" fmla="*/ 71 h 403"/>
                <a:gd name="T58" fmla="*/ 433 w 575"/>
                <a:gd name="T59" fmla="*/ 44 h 403"/>
                <a:gd name="T60" fmla="*/ 382 w 575"/>
                <a:gd name="T61" fmla="*/ 23 h 403"/>
                <a:gd name="T62" fmla="*/ 328 w 575"/>
                <a:gd name="T63" fmla="*/ 9 h 403"/>
                <a:gd name="T64" fmla="*/ 277 w 575"/>
                <a:gd name="T65" fmla="*/ 1 h 403"/>
                <a:gd name="T66" fmla="*/ 229 w 575"/>
                <a:gd name="T67" fmla="*/ 0 h 403"/>
                <a:gd name="T68" fmla="*/ 179 w 575"/>
                <a:gd name="T69" fmla="*/ 9 h 403"/>
                <a:gd name="T70" fmla="*/ 125 w 575"/>
                <a:gd name="T71" fmla="*/ 34 h 403"/>
                <a:gd name="T72" fmla="*/ 77 w 575"/>
                <a:gd name="T73" fmla="*/ 71 h 403"/>
                <a:gd name="T74" fmla="*/ 37 w 575"/>
                <a:gd name="T75" fmla="*/ 115 h 403"/>
                <a:gd name="T76" fmla="*/ 6 w 575"/>
                <a:gd name="T77" fmla="*/ 179 h 403"/>
                <a:gd name="T78" fmla="*/ 3 w 575"/>
                <a:gd name="T79" fmla="*/ 258 h 403"/>
                <a:gd name="T80" fmla="*/ 28 w 575"/>
                <a:gd name="T81" fmla="*/ 315 h 403"/>
                <a:gd name="T82" fmla="*/ 60 w 575"/>
                <a:gd name="T83" fmla="*/ 352 h 403"/>
                <a:gd name="T84" fmla="*/ 101 w 575"/>
                <a:gd name="T85" fmla="*/ 380 h 403"/>
                <a:gd name="T86" fmla="*/ 148 w 575"/>
                <a:gd name="T87" fmla="*/ 398 h 4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75" h="403">
                  <a:moveTo>
                    <a:pt x="175" y="403"/>
                  </a:moveTo>
                  <a:lnTo>
                    <a:pt x="181" y="403"/>
                  </a:lnTo>
                  <a:lnTo>
                    <a:pt x="185" y="400"/>
                  </a:lnTo>
                  <a:lnTo>
                    <a:pt x="190" y="395"/>
                  </a:lnTo>
                  <a:lnTo>
                    <a:pt x="192" y="389"/>
                  </a:lnTo>
                  <a:lnTo>
                    <a:pt x="192" y="383"/>
                  </a:lnTo>
                  <a:lnTo>
                    <a:pt x="189" y="377"/>
                  </a:lnTo>
                  <a:lnTo>
                    <a:pt x="184" y="372"/>
                  </a:lnTo>
                  <a:lnTo>
                    <a:pt x="178" y="371"/>
                  </a:lnTo>
                  <a:lnTo>
                    <a:pt x="156" y="366"/>
                  </a:lnTo>
                  <a:lnTo>
                    <a:pt x="136" y="360"/>
                  </a:lnTo>
                  <a:lnTo>
                    <a:pt x="116" y="350"/>
                  </a:lnTo>
                  <a:lnTo>
                    <a:pt x="97" y="340"/>
                  </a:lnTo>
                  <a:lnTo>
                    <a:pt x="82" y="327"/>
                  </a:lnTo>
                  <a:lnTo>
                    <a:pt x="67" y="313"/>
                  </a:lnTo>
                  <a:lnTo>
                    <a:pt x="54" y="298"/>
                  </a:lnTo>
                  <a:lnTo>
                    <a:pt x="45" y="281"/>
                  </a:lnTo>
                  <a:lnTo>
                    <a:pt x="34" y="245"/>
                  </a:lnTo>
                  <a:lnTo>
                    <a:pt x="33" y="211"/>
                  </a:lnTo>
                  <a:lnTo>
                    <a:pt x="39" y="180"/>
                  </a:lnTo>
                  <a:lnTo>
                    <a:pt x="50" y="156"/>
                  </a:lnTo>
                  <a:lnTo>
                    <a:pt x="63" y="134"/>
                  </a:lnTo>
                  <a:lnTo>
                    <a:pt x="80" y="112"/>
                  </a:lnTo>
                  <a:lnTo>
                    <a:pt x="99" y="94"/>
                  </a:lnTo>
                  <a:lnTo>
                    <a:pt x="119" y="75"/>
                  </a:lnTo>
                  <a:lnTo>
                    <a:pt x="141" y="61"/>
                  </a:lnTo>
                  <a:lnTo>
                    <a:pt x="164" y="49"/>
                  </a:lnTo>
                  <a:lnTo>
                    <a:pt x="189" y="40"/>
                  </a:lnTo>
                  <a:lnTo>
                    <a:pt x="212" y="34"/>
                  </a:lnTo>
                  <a:lnTo>
                    <a:pt x="232" y="32"/>
                  </a:lnTo>
                  <a:lnTo>
                    <a:pt x="252" y="30"/>
                  </a:lnTo>
                  <a:lnTo>
                    <a:pt x="275" y="32"/>
                  </a:lnTo>
                  <a:lnTo>
                    <a:pt x="298" y="35"/>
                  </a:lnTo>
                  <a:lnTo>
                    <a:pt x="321" y="40"/>
                  </a:lnTo>
                  <a:lnTo>
                    <a:pt x="346" y="46"/>
                  </a:lnTo>
                  <a:lnTo>
                    <a:pt x="371" y="54"/>
                  </a:lnTo>
                  <a:lnTo>
                    <a:pt x="394" y="63"/>
                  </a:lnTo>
                  <a:lnTo>
                    <a:pt x="419" y="74"/>
                  </a:lnTo>
                  <a:lnTo>
                    <a:pt x="440" y="85"/>
                  </a:lnTo>
                  <a:lnTo>
                    <a:pt x="464" y="98"/>
                  </a:lnTo>
                  <a:lnTo>
                    <a:pt x="484" y="111"/>
                  </a:lnTo>
                  <a:lnTo>
                    <a:pt x="502" y="126"/>
                  </a:lnTo>
                  <a:lnTo>
                    <a:pt x="518" y="142"/>
                  </a:lnTo>
                  <a:lnTo>
                    <a:pt x="533" y="157"/>
                  </a:lnTo>
                  <a:lnTo>
                    <a:pt x="544" y="174"/>
                  </a:lnTo>
                  <a:lnTo>
                    <a:pt x="549" y="179"/>
                  </a:lnTo>
                  <a:lnTo>
                    <a:pt x="555" y="182"/>
                  </a:lnTo>
                  <a:lnTo>
                    <a:pt x="561" y="182"/>
                  </a:lnTo>
                  <a:lnTo>
                    <a:pt x="567" y="180"/>
                  </a:lnTo>
                  <a:lnTo>
                    <a:pt x="572" y="176"/>
                  </a:lnTo>
                  <a:lnTo>
                    <a:pt x="575" y="171"/>
                  </a:lnTo>
                  <a:lnTo>
                    <a:pt x="575" y="165"/>
                  </a:lnTo>
                  <a:lnTo>
                    <a:pt x="572" y="159"/>
                  </a:lnTo>
                  <a:lnTo>
                    <a:pt x="558" y="139"/>
                  </a:lnTo>
                  <a:lnTo>
                    <a:pt x="542" y="120"/>
                  </a:lnTo>
                  <a:lnTo>
                    <a:pt x="524" y="103"/>
                  </a:lnTo>
                  <a:lnTo>
                    <a:pt x="504" y="86"/>
                  </a:lnTo>
                  <a:lnTo>
                    <a:pt x="482" y="71"/>
                  </a:lnTo>
                  <a:lnTo>
                    <a:pt x="457" y="57"/>
                  </a:lnTo>
                  <a:lnTo>
                    <a:pt x="433" y="44"/>
                  </a:lnTo>
                  <a:lnTo>
                    <a:pt x="408" y="34"/>
                  </a:lnTo>
                  <a:lnTo>
                    <a:pt x="382" y="23"/>
                  </a:lnTo>
                  <a:lnTo>
                    <a:pt x="355" y="15"/>
                  </a:lnTo>
                  <a:lnTo>
                    <a:pt x="328" y="9"/>
                  </a:lnTo>
                  <a:lnTo>
                    <a:pt x="301" y="4"/>
                  </a:lnTo>
                  <a:lnTo>
                    <a:pt x="277" y="1"/>
                  </a:lnTo>
                  <a:lnTo>
                    <a:pt x="252" y="0"/>
                  </a:lnTo>
                  <a:lnTo>
                    <a:pt x="229" y="0"/>
                  </a:lnTo>
                  <a:lnTo>
                    <a:pt x="207" y="3"/>
                  </a:lnTo>
                  <a:lnTo>
                    <a:pt x="179" y="9"/>
                  </a:lnTo>
                  <a:lnTo>
                    <a:pt x="153" y="20"/>
                  </a:lnTo>
                  <a:lnTo>
                    <a:pt x="125" y="34"/>
                  </a:lnTo>
                  <a:lnTo>
                    <a:pt x="101" y="51"/>
                  </a:lnTo>
                  <a:lnTo>
                    <a:pt x="77" y="71"/>
                  </a:lnTo>
                  <a:lnTo>
                    <a:pt x="56" y="92"/>
                  </a:lnTo>
                  <a:lnTo>
                    <a:pt x="37" y="115"/>
                  </a:lnTo>
                  <a:lnTo>
                    <a:pt x="22" y="140"/>
                  </a:lnTo>
                  <a:lnTo>
                    <a:pt x="6" y="179"/>
                  </a:lnTo>
                  <a:lnTo>
                    <a:pt x="0" y="219"/>
                  </a:lnTo>
                  <a:lnTo>
                    <a:pt x="3" y="258"/>
                  </a:lnTo>
                  <a:lnTo>
                    <a:pt x="16" y="295"/>
                  </a:lnTo>
                  <a:lnTo>
                    <a:pt x="28" y="315"/>
                  </a:lnTo>
                  <a:lnTo>
                    <a:pt x="42" y="335"/>
                  </a:lnTo>
                  <a:lnTo>
                    <a:pt x="60" y="352"/>
                  </a:lnTo>
                  <a:lnTo>
                    <a:pt x="79" y="367"/>
                  </a:lnTo>
                  <a:lnTo>
                    <a:pt x="101" y="380"/>
                  </a:lnTo>
                  <a:lnTo>
                    <a:pt x="124" y="391"/>
                  </a:lnTo>
                  <a:lnTo>
                    <a:pt x="148" y="398"/>
                  </a:lnTo>
                  <a:lnTo>
                    <a:pt x="175" y="403"/>
                  </a:lnTo>
                  <a:close/>
                </a:path>
              </a:pathLst>
            </a:custGeom>
            <a:solidFill>
              <a:srgbClr val="000000"/>
            </a:solidFill>
            <a:ln w="9525">
              <a:noFill/>
              <a:round/>
              <a:headEnd/>
              <a:tailEnd/>
            </a:ln>
          </p:spPr>
          <p:txBody>
            <a:bodyPr/>
            <a:lstStyle/>
            <a:p>
              <a:endParaRPr lang="en-US">
                <a:solidFill>
                  <a:srgbClr val="263147"/>
                </a:solidFill>
              </a:endParaRPr>
            </a:p>
          </p:txBody>
        </p:sp>
        <p:sp>
          <p:nvSpPr>
            <p:cNvPr id="8" name="Freeform 22"/>
            <p:cNvSpPr>
              <a:spLocks/>
            </p:cNvSpPr>
            <p:nvPr/>
          </p:nvSpPr>
          <p:spPr bwMode="auto">
            <a:xfrm>
              <a:off x="1917700" y="4422775"/>
              <a:ext cx="446088" cy="488950"/>
            </a:xfrm>
            <a:custGeom>
              <a:avLst/>
              <a:gdLst>
                <a:gd name="T0" fmla="*/ 271 w 281"/>
                <a:gd name="T1" fmla="*/ 286 h 308"/>
                <a:gd name="T2" fmla="*/ 276 w 281"/>
                <a:gd name="T3" fmla="*/ 283 h 308"/>
                <a:gd name="T4" fmla="*/ 279 w 281"/>
                <a:gd name="T5" fmla="*/ 279 h 308"/>
                <a:gd name="T6" fmla="*/ 281 w 281"/>
                <a:gd name="T7" fmla="*/ 272 h 308"/>
                <a:gd name="T8" fmla="*/ 279 w 281"/>
                <a:gd name="T9" fmla="*/ 266 h 308"/>
                <a:gd name="T10" fmla="*/ 275 w 281"/>
                <a:gd name="T11" fmla="*/ 260 h 308"/>
                <a:gd name="T12" fmla="*/ 270 w 281"/>
                <a:gd name="T13" fmla="*/ 257 h 308"/>
                <a:gd name="T14" fmla="*/ 264 w 281"/>
                <a:gd name="T15" fmla="*/ 257 h 308"/>
                <a:gd name="T16" fmla="*/ 258 w 281"/>
                <a:gd name="T17" fmla="*/ 258 h 308"/>
                <a:gd name="T18" fmla="*/ 225 w 281"/>
                <a:gd name="T19" fmla="*/ 271 h 308"/>
                <a:gd name="T20" fmla="*/ 196 w 281"/>
                <a:gd name="T21" fmla="*/ 275 h 308"/>
                <a:gd name="T22" fmla="*/ 166 w 281"/>
                <a:gd name="T23" fmla="*/ 275 h 308"/>
                <a:gd name="T24" fmla="*/ 140 w 281"/>
                <a:gd name="T25" fmla="*/ 271 h 308"/>
                <a:gd name="T26" fmla="*/ 115 w 281"/>
                <a:gd name="T27" fmla="*/ 262 h 308"/>
                <a:gd name="T28" fmla="*/ 92 w 281"/>
                <a:gd name="T29" fmla="*/ 249 h 308"/>
                <a:gd name="T30" fmla="*/ 74 w 281"/>
                <a:gd name="T31" fmla="*/ 234 h 308"/>
                <a:gd name="T32" fmla="*/ 58 w 281"/>
                <a:gd name="T33" fmla="*/ 215 h 308"/>
                <a:gd name="T34" fmla="*/ 47 w 281"/>
                <a:gd name="T35" fmla="*/ 197 h 308"/>
                <a:gd name="T36" fmla="*/ 38 w 281"/>
                <a:gd name="T37" fmla="*/ 177 h 308"/>
                <a:gd name="T38" fmla="*/ 32 w 281"/>
                <a:gd name="T39" fmla="*/ 155 h 308"/>
                <a:gd name="T40" fmla="*/ 30 w 281"/>
                <a:gd name="T41" fmla="*/ 130 h 308"/>
                <a:gd name="T42" fmla="*/ 34 w 281"/>
                <a:gd name="T43" fmla="*/ 105 h 308"/>
                <a:gd name="T44" fmla="*/ 41 w 281"/>
                <a:gd name="T45" fmla="*/ 81 h 308"/>
                <a:gd name="T46" fmla="*/ 55 w 281"/>
                <a:gd name="T47" fmla="*/ 54 h 308"/>
                <a:gd name="T48" fmla="*/ 75 w 281"/>
                <a:gd name="T49" fmla="*/ 28 h 308"/>
                <a:gd name="T50" fmla="*/ 78 w 281"/>
                <a:gd name="T51" fmla="*/ 24 h 308"/>
                <a:gd name="T52" fmla="*/ 80 w 281"/>
                <a:gd name="T53" fmla="*/ 16 h 308"/>
                <a:gd name="T54" fmla="*/ 78 w 281"/>
                <a:gd name="T55" fmla="*/ 10 h 308"/>
                <a:gd name="T56" fmla="*/ 74 w 281"/>
                <a:gd name="T57" fmla="*/ 5 h 308"/>
                <a:gd name="T58" fmla="*/ 69 w 281"/>
                <a:gd name="T59" fmla="*/ 2 h 308"/>
                <a:gd name="T60" fmla="*/ 63 w 281"/>
                <a:gd name="T61" fmla="*/ 0 h 308"/>
                <a:gd name="T62" fmla="*/ 57 w 281"/>
                <a:gd name="T63" fmla="*/ 3 h 308"/>
                <a:gd name="T64" fmla="*/ 52 w 281"/>
                <a:gd name="T65" fmla="*/ 7 h 308"/>
                <a:gd name="T66" fmla="*/ 30 w 281"/>
                <a:gd name="T67" fmla="*/ 33 h 308"/>
                <a:gd name="T68" fmla="*/ 15 w 281"/>
                <a:gd name="T69" fmla="*/ 62 h 308"/>
                <a:gd name="T70" fmla="*/ 4 w 281"/>
                <a:gd name="T71" fmla="*/ 92 h 308"/>
                <a:gd name="T72" fmla="*/ 0 w 281"/>
                <a:gd name="T73" fmla="*/ 121 h 308"/>
                <a:gd name="T74" fmla="*/ 0 w 281"/>
                <a:gd name="T75" fmla="*/ 150 h 308"/>
                <a:gd name="T76" fmla="*/ 4 w 281"/>
                <a:gd name="T77" fmla="*/ 180 h 308"/>
                <a:gd name="T78" fmla="*/ 15 w 281"/>
                <a:gd name="T79" fmla="*/ 207 h 308"/>
                <a:gd name="T80" fmla="*/ 32 w 281"/>
                <a:gd name="T81" fmla="*/ 234 h 308"/>
                <a:gd name="T82" fmla="*/ 51 w 281"/>
                <a:gd name="T83" fmla="*/ 255 h 308"/>
                <a:gd name="T84" fmla="*/ 74 w 281"/>
                <a:gd name="T85" fmla="*/ 274 h 308"/>
                <a:gd name="T86" fmla="*/ 100 w 281"/>
                <a:gd name="T87" fmla="*/ 289 h 308"/>
                <a:gd name="T88" fmla="*/ 131 w 281"/>
                <a:gd name="T89" fmla="*/ 302 h 308"/>
                <a:gd name="T90" fmla="*/ 163 w 281"/>
                <a:gd name="T91" fmla="*/ 308 h 308"/>
                <a:gd name="T92" fmla="*/ 197 w 281"/>
                <a:gd name="T93" fmla="*/ 308 h 308"/>
                <a:gd name="T94" fmla="*/ 234 w 281"/>
                <a:gd name="T95" fmla="*/ 300 h 308"/>
                <a:gd name="T96" fmla="*/ 271 w 281"/>
                <a:gd name="T97" fmla="*/ 286 h 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1" h="308">
                  <a:moveTo>
                    <a:pt x="271" y="286"/>
                  </a:moveTo>
                  <a:lnTo>
                    <a:pt x="276" y="283"/>
                  </a:lnTo>
                  <a:lnTo>
                    <a:pt x="279" y="279"/>
                  </a:lnTo>
                  <a:lnTo>
                    <a:pt x="281" y="272"/>
                  </a:lnTo>
                  <a:lnTo>
                    <a:pt x="279" y="266"/>
                  </a:lnTo>
                  <a:lnTo>
                    <a:pt x="275" y="260"/>
                  </a:lnTo>
                  <a:lnTo>
                    <a:pt x="270" y="257"/>
                  </a:lnTo>
                  <a:lnTo>
                    <a:pt x="264" y="257"/>
                  </a:lnTo>
                  <a:lnTo>
                    <a:pt x="258" y="258"/>
                  </a:lnTo>
                  <a:lnTo>
                    <a:pt x="225" y="271"/>
                  </a:lnTo>
                  <a:lnTo>
                    <a:pt x="196" y="275"/>
                  </a:lnTo>
                  <a:lnTo>
                    <a:pt x="166" y="275"/>
                  </a:lnTo>
                  <a:lnTo>
                    <a:pt x="140" y="271"/>
                  </a:lnTo>
                  <a:lnTo>
                    <a:pt x="115" y="262"/>
                  </a:lnTo>
                  <a:lnTo>
                    <a:pt x="92" y="249"/>
                  </a:lnTo>
                  <a:lnTo>
                    <a:pt x="74" y="234"/>
                  </a:lnTo>
                  <a:lnTo>
                    <a:pt x="58" y="215"/>
                  </a:lnTo>
                  <a:lnTo>
                    <a:pt x="47" y="197"/>
                  </a:lnTo>
                  <a:lnTo>
                    <a:pt x="38" y="177"/>
                  </a:lnTo>
                  <a:lnTo>
                    <a:pt x="32" y="155"/>
                  </a:lnTo>
                  <a:lnTo>
                    <a:pt x="30" y="130"/>
                  </a:lnTo>
                  <a:lnTo>
                    <a:pt x="34" y="105"/>
                  </a:lnTo>
                  <a:lnTo>
                    <a:pt x="41" y="81"/>
                  </a:lnTo>
                  <a:lnTo>
                    <a:pt x="55" y="54"/>
                  </a:lnTo>
                  <a:lnTo>
                    <a:pt x="75" y="28"/>
                  </a:lnTo>
                  <a:lnTo>
                    <a:pt x="78" y="24"/>
                  </a:lnTo>
                  <a:lnTo>
                    <a:pt x="80" y="16"/>
                  </a:lnTo>
                  <a:lnTo>
                    <a:pt x="78" y="10"/>
                  </a:lnTo>
                  <a:lnTo>
                    <a:pt x="74" y="5"/>
                  </a:lnTo>
                  <a:lnTo>
                    <a:pt x="69" y="2"/>
                  </a:lnTo>
                  <a:lnTo>
                    <a:pt x="63" y="0"/>
                  </a:lnTo>
                  <a:lnTo>
                    <a:pt x="57" y="3"/>
                  </a:lnTo>
                  <a:lnTo>
                    <a:pt x="52" y="7"/>
                  </a:lnTo>
                  <a:lnTo>
                    <a:pt x="30" y="33"/>
                  </a:lnTo>
                  <a:lnTo>
                    <a:pt x="15" y="62"/>
                  </a:lnTo>
                  <a:lnTo>
                    <a:pt x="4" y="92"/>
                  </a:lnTo>
                  <a:lnTo>
                    <a:pt x="0" y="121"/>
                  </a:lnTo>
                  <a:lnTo>
                    <a:pt x="0" y="150"/>
                  </a:lnTo>
                  <a:lnTo>
                    <a:pt x="4" y="180"/>
                  </a:lnTo>
                  <a:lnTo>
                    <a:pt x="15" y="207"/>
                  </a:lnTo>
                  <a:lnTo>
                    <a:pt x="32" y="234"/>
                  </a:lnTo>
                  <a:lnTo>
                    <a:pt x="51" y="255"/>
                  </a:lnTo>
                  <a:lnTo>
                    <a:pt x="74" y="274"/>
                  </a:lnTo>
                  <a:lnTo>
                    <a:pt x="100" y="289"/>
                  </a:lnTo>
                  <a:lnTo>
                    <a:pt x="131" y="302"/>
                  </a:lnTo>
                  <a:lnTo>
                    <a:pt x="163" y="308"/>
                  </a:lnTo>
                  <a:lnTo>
                    <a:pt x="197" y="308"/>
                  </a:lnTo>
                  <a:lnTo>
                    <a:pt x="234" y="300"/>
                  </a:lnTo>
                  <a:lnTo>
                    <a:pt x="271" y="286"/>
                  </a:lnTo>
                  <a:close/>
                </a:path>
              </a:pathLst>
            </a:custGeom>
            <a:solidFill>
              <a:srgbClr val="000000"/>
            </a:solidFill>
            <a:ln w="9525">
              <a:noFill/>
              <a:round/>
              <a:headEnd/>
              <a:tailEnd/>
            </a:ln>
          </p:spPr>
          <p:txBody>
            <a:bodyPr/>
            <a:lstStyle/>
            <a:p>
              <a:endParaRPr lang="en-US">
                <a:solidFill>
                  <a:srgbClr val="263147"/>
                </a:solidFill>
              </a:endParaRPr>
            </a:p>
          </p:txBody>
        </p:sp>
        <p:sp>
          <p:nvSpPr>
            <p:cNvPr id="9" name="TextBox 21"/>
            <p:cNvSpPr txBox="1">
              <a:spLocks noChangeArrowheads="1"/>
            </p:cNvSpPr>
            <p:nvPr/>
          </p:nvSpPr>
          <p:spPr bwMode="auto">
            <a:xfrm>
              <a:off x="2204462" y="4007563"/>
              <a:ext cx="1485469" cy="900304"/>
            </a:xfrm>
            <a:prstGeom prst="rect">
              <a:avLst/>
            </a:prstGeom>
            <a:noFill/>
            <a:ln w="9525">
              <a:noFill/>
              <a:miter lim="800000"/>
              <a:headEnd/>
              <a:tailEnd/>
            </a:ln>
          </p:spPr>
          <p:txBody>
            <a:bodyPr>
              <a:spAutoFit/>
            </a:bodyPr>
            <a:lstStyle/>
            <a:p>
              <a:pPr algn="ctr"/>
              <a:r>
                <a:rPr lang="en-US" sz="900">
                  <a:solidFill>
                    <a:srgbClr val="263147"/>
                  </a:solidFill>
                  <a:latin typeface="Aharoni" pitchFamily="2" charset="-79"/>
                  <a:cs typeface="Aharoni" pitchFamily="2" charset="-79"/>
                </a:rPr>
                <a:t>ECS Cloud Platforms</a:t>
              </a:r>
            </a:p>
          </p:txBody>
        </p: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02738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71"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47"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23"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image" Target="../media/image1.emf"/><Relationship Id="rId26" Type="http://schemas.openxmlformats.org/officeDocument/2006/relationships/image" Target="../media/image11.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oleObject" Target="../embeddings/oleObject13.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61.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image" Target="../media/image10.png"/><Relationship Id="rId5" Type="http://schemas.openxmlformats.org/officeDocument/2006/relationships/vmlDrawing" Target="../drawings/vmlDrawing13.vml"/><Relationship Id="rId15" Type="http://schemas.openxmlformats.org/officeDocument/2006/relationships/tags" Target="../tags/tag60.xml"/><Relationship Id="rId23" Type="http://schemas.openxmlformats.org/officeDocument/2006/relationships/hyperlink" Target="http://www.linkedin.com/company/capgemini" TargetMode="External"/><Relationship Id="rId28" Type="http://schemas.openxmlformats.org/officeDocument/2006/relationships/image" Target="../media/image12.png"/><Relationship Id="rId10" Type="http://schemas.openxmlformats.org/officeDocument/2006/relationships/tags" Target="../tags/tag55.xml"/><Relationship Id="rId19" Type="http://schemas.openxmlformats.org/officeDocument/2006/relationships/image" Target="../media/image8.tiff"/><Relationship Id="rId4" Type="http://schemas.openxmlformats.org/officeDocument/2006/relationships/theme" Target="../theme/theme2.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image" Target="../media/image9.png"/><Relationship Id="rId27" Type="http://schemas.openxmlformats.org/officeDocument/2006/relationships/hyperlink" Target="http://www.youtube.com/capgemini" TargetMode="External"/><Relationship Id="rId30"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7.bin"/><Relationship Id="rId5" Type="http://schemas.openxmlformats.org/officeDocument/2006/relationships/tags" Target="../tags/tag70.xml"/><Relationship Id="rId4" Type="http://schemas.openxmlformats.org/officeDocument/2006/relationships/vmlDrawing" Target="../drawings/vmlDrawing1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slideLayout" Target="../slideLayouts/slideLayout20.xml"/><Relationship Id="rId21" Type="http://schemas.openxmlformats.org/officeDocument/2006/relationships/image" Target="../media/image2.png"/><Relationship Id="rId7" Type="http://schemas.openxmlformats.org/officeDocument/2006/relationships/slideLayout" Target="../slideLayouts/slideLayout24.xml"/><Relationship Id="rId12" Type="http://schemas.openxmlformats.org/officeDocument/2006/relationships/vmlDrawing" Target="../drawings/vmlDrawing20.vml"/><Relationship Id="rId17" Type="http://schemas.openxmlformats.org/officeDocument/2006/relationships/tags" Target="../tags/tag81.xml"/><Relationship Id="rId2" Type="http://schemas.openxmlformats.org/officeDocument/2006/relationships/slideLayout" Target="../slideLayouts/slideLayout19.xml"/><Relationship Id="rId16" Type="http://schemas.openxmlformats.org/officeDocument/2006/relationships/tags" Target="../tags/tag80.xml"/><Relationship Id="rId20" Type="http://schemas.openxmlformats.org/officeDocument/2006/relationships/image" Target="../media/image1.emf"/><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5" Type="http://schemas.openxmlformats.org/officeDocument/2006/relationships/slideLayout" Target="../slideLayouts/slideLayout22.xml"/><Relationship Id="rId15" Type="http://schemas.openxmlformats.org/officeDocument/2006/relationships/tags" Target="../tags/tag79.xml"/><Relationship Id="rId10" Type="http://schemas.openxmlformats.org/officeDocument/2006/relationships/slideLayout" Target="../slideLayouts/slideLayout27.xml"/><Relationship Id="rId19" Type="http://schemas.openxmlformats.org/officeDocument/2006/relationships/oleObject" Target="../embeddings/oleObject20.bin"/><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7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ags" Target="../tags/tag123.xml"/><Relationship Id="rId26" Type="http://schemas.openxmlformats.org/officeDocument/2006/relationships/image" Target="../media/image1.emf"/><Relationship Id="rId3" Type="http://schemas.openxmlformats.org/officeDocument/2006/relationships/slideLayout" Target="../slideLayouts/slideLayout30.xml"/><Relationship Id="rId21" Type="http://schemas.openxmlformats.org/officeDocument/2006/relationships/tags" Target="../tags/tag126.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122.xml"/><Relationship Id="rId25" Type="http://schemas.openxmlformats.org/officeDocument/2006/relationships/oleObject" Target="../embeddings/oleObject30.bin"/><Relationship Id="rId2" Type="http://schemas.openxmlformats.org/officeDocument/2006/relationships/slideLayout" Target="../slideLayouts/slideLayout29.xml"/><Relationship Id="rId16" Type="http://schemas.openxmlformats.org/officeDocument/2006/relationships/tags" Target="../tags/tag121.xml"/><Relationship Id="rId20" Type="http://schemas.openxmlformats.org/officeDocument/2006/relationships/tags" Target="../tags/tag125.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ags" Target="../tags/tag129.xml"/><Relationship Id="rId5" Type="http://schemas.openxmlformats.org/officeDocument/2006/relationships/slideLayout" Target="../slideLayouts/slideLayout32.xml"/><Relationship Id="rId15" Type="http://schemas.openxmlformats.org/officeDocument/2006/relationships/vmlDrawing" Target="../drawings/vmlDrawing30.vml"/><Relationship Id="rId23" Type="http://schemas.openxmlformats.org/officeDocument/2006/relationships/tags" Target="../tags/tag128.xml"/><Relationship Id="rId10" Type="http://schemas.openxmlformats.org/officeDocument/2006/relationships/slideLayout" Target="../slideLayouts/slideLayout37.xml"/><Relationship Id="rId19" Type="http://schemas.openxmlformats.org/officeDocument/2006/relationships/tags" Target="../tags/tag124.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5.xml"/><Relationship Id="rId22" Type="http://schemas.openxmlformats.org/officeDocument/2006/relationships/tags" Target="../tags/tag127.xml"/><Relationship Id="rId27"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ags" Target="../tags/tag172.xml"/><Relationship Id="rId26" Type="http://schemas.openxmlformats.org/officeDocument/2006/relationships/image" Target="../media/image1.emf"/><Relationship Id="rId3" Type="http://schemas.openxmlformats.org/officeDocument/2006/relationships/slideLayout" Target="../slideLayouts/slideLayout43.xml"/><Relationship Id="rId21" Type="http://schemas.openxmlformats.org/officeDocument/2006/relationships/tags" Target="../tags/tag175.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171.xml"/><Relationship Id="rId25" Type="http://schemas.openxmlformats.org/officeDocument/2006/relationships/oleObject" Target="../embeddings/oleObject42.bin"/><Relationship Id="rId2" Type="http://schemas.openxmlformats.org/officeDocument/2006/relationships/slideLayout" Target="../slideLayouts/slideLayout42.xml"/><Relationship Id="rId16" Type="http://schemas.openxmlformats.org/officeDocument/2006/relationships/tags" Target="../tags/tag170.xml"/><Relationship Id="rId20" Type="http://schemas.openxmlformats.org/officeDocument/2006/relationships/tags" Target="../tags/tag174.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tags" Target="../tags/tag178.xml"/><Relationship Id="rId5" Type="http://schemas.openxmlformats.org/officeDocument/2006/relationships/slideLayout" Target="../slideLayouts/slideLayout45.xml"/><Relationship Id="rId15" Type="http://schemas.openxmlformats.org/officeDocument/2006/relationships/vmlDrawing" Target="../drawings/vmlDrawing42.vml"/><Relationship Id="rId23" Type="http://schemas.openxmlformats.org/officeDocument/2006/relationships/tags" Target="../tags/tag177.xml"/><Relationship Id="rId10" Type="http://schemas.openxmlformats.org/officeDocument/2006/relationships/slideLayout" Target="../slideLayouts/slideLayout50.xml"/><Relationship Id="rId19" Type="http://schemas.openxmlformats.org/officeDocument/2006/relationships/tags" Target="../tags/tag17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6.xml"/><Relationship Id="rId22" Type="http://schemas.openxmlformats.org/officeDocument/2006/relationships/tags" Target="../tags/tag176.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15"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1" y="0"/>
            <a:ext cx="9905999" cy="617517"/>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7"/>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Freeform 4"/>
          <p:cNvSpPr>
            <a:spLocks/>
          </p:cNvSpPr>
          <p:nvPr>
            <p:custDataLst>
              <p:tags r:id="rId18"/>
            </p:custDataLst>
          </p:nvPr>
        </p:nvSpPr>
        <p:spPr bwMode="auto">
          <a:xfrm>
            <a:off x="2" y="27265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64" r:id="rId9"/>
    <p:sldLayoutId id="2147483934" r:id="rId10"/>
    <p:sldLayoutId id="2147484009" r:id="rId11"/>
    <p:sldLayoutId id="2147484010" r:id="rId12"/>
  </p:sldLayoutIdLst>
  <p:timing>
    <p:tnLst>
      <p:par>
        <p:cTn id="1" dur="indefinite" restart="never" nodeType="tmRoot"/>
      </p:par>
    </p:tnLst>
  </p:timing>
  <p:hf sldNum="0" hdr="0" dt="0"/>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87"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491631" y="1173628"/>
            <a:ext cx="3645293" cy="290298"/>
          </a:xfrm>
          <a:prstGeom prst="rect">
            <a:avLst/>
          </a:prstGeom>
          <a:noFill/>
        </p:spPr>
      </p:pic>
      <p:sp>
        <p:nvSpPr>
          <p:cNvPr id="13" name="Rectangle 12"/>
          <p:cNvSpPr/>
          <p:nvPr>
            <p:custDataLst>
              <p:tags r:id="rId10"/>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2015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3"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91"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1376" name="think-cell Slide" r:id="rId19" imgW="360" imgH="360" progId="">
                  <p:embed/>
                </p:oleObj>
              </mc:Choice>
              <mc:Fallback>
                <p:oleObj name="think-cell Slide" r:id="rId19"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905999" cy="617517"/>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Freeform 4"/>
          <p:cNvSpPr>
            <a:spLocks/>
          </p:cNvSpPr>
          <p:nvPr>
            <p:custDataLst>
              <p:tags r:id="rId16"/>
            </p:custDataLst>
          </p:nvPr>
        </p:nvSpPr>
        <p:spPr bwMode="auto">
          <a:xfrm>
            <a:off x="2" y="27265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263147"/>
              </a:solidFill>
            </a:endParaRPr>
          </a:p>
        </p:txBody>
      </p:sp>
      <p:pic>
        <p:nvPicPr>
          <p:cNvPr id="14" name="Picture 103" descr="C:\Users\UserSim\Desktop\Capgemini\Capgemini_logo_cmyk.png"/>
          <p:cNvPicPr>
            <a:picLocks noChangeAspect="1" noChangeArrowheads="1"/>
          </p:cNvPicPr>
          <p:nvPr>
            <p:custDataLst>
              <p:tags r:id="rId17"/>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148165"/>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1593"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1" y="0"/>
            <a:ext cx="9905999" cy="617517"/>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8"/>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20"/>
            </p:custDataLst>
          </p:nvPr>
        </p:nvSpPr>
        <p:spPr bwMode="auto">
          <a:xfrm>
            <a:off x="2" y="27265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2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2015. All Rights Reserved</a:t>
            </a:r>
          </a:p>
        </p:txBody>
      </p:sp>
      <p:sp>
        <p:nvSpPr>
          <p:cNvPr id="13" name="Rectangle 12"/>
          <p:cNvSpPr/>
          <p:nvPr>
            <p:custDataLst>
              <p:tags r:id="rId2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Presentation Title | Date</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3"/>
            </p:custDataLst>
          </p:nvPr>
        </p:nvPicPr>
        <p:blipFill>
          <a:blip r:embed="rId2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734257"/>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80"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1" y="0"/>
            <a:ext cx="9905999" cy="617517"/>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8"/>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20"/>
            </p:custDataLst>
          </p:nvPr>
        </p:nvSpPr>
        <p:spPr bwMode="auto">
          <a:xfrm>
            <a:off x="2" y="27265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2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2015. All Rights Reserved</a:t>
            </a:r>
          </a:p>
        </p:txBody>
      </p:sp>
      <p:sp>
        <p:nvSpPr>
          <p:cNvPr id="13" name="Rectangle 12"/>
          <p:cNvSpPr/>
          <p:nvPr>
            <p:custDataLst>
              <p:tags r:id="rId2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Presentation Title | Date</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23"/>
            </p:custDataLst>
          </p:nvPr>
        </p:nvPicPr>
        <p:blipFill>
          <a:blip r:embed="rId2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232757"/>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tags" Target="../tags/tag220.xml"/><Relationship Id="rId7" Type="http://schemas.openxmlformats.org/officeDocument/2006/relationships/notesSlide" Target="../notesSlides/notesSlide1.xml"/><Relationship Id="rId2" Type="http://schemas.openxmlformats.org/officeDocument/2006/relationships/tags" Target="../tags/tag219.xml"/><Relationship Id="rId1" Type="http://schemas.openxmlformats.org/officeDocument/2006/relationships/vmlDrawing" Target="../drawings/vmlDrawing54.vml"/><Relationship Id="rId6" Type="http://schemas.openxmlformats.org/officeDocument/2006/relationships/slideLayout" Target="../slideLayouts/slideLayout1.xml"/><Relationship Id="rId5" Type="http://schemas.openxmlformats.org/officeDocument/2006/relationships/tags" Target="../tags/tag222.xml"/><Relationship Id="rId4" Type="http://schemas.openxmlformats.org/officeDocument/2006/relationships/tags" Target="../tags/tag221.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72.png"/><Relationship Id="rId18" Type="http://schemas.openxmlformats.org/officeDocument/2006/relationships/image" Target="../media/image87.jpe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71.png"/><Relationship Id="rId17" Type="http://schemas.openxmlformats.org/officeDocument/2006/relationships/image" Target="../media/image86.png"/><Relationship Id="rId2" Type="http://schemas.openxmlformats.org/officeDocument/2006/relationships/image" Target="../media/image21.png"/><Relationship Id="rId16" Type="http://schemas.openxmlformats.org/officeDocument/2006/relationships/image" Target="../media/image81.png"/><Relationship Id="rId1" Type="http://schemas.openxmlformats.org/officeDocument/2006/relationships/slideLayout" Target="../slideLayouts/slideLayout9.xml"/><Relationship Id="rId6" Type="http://schemas.openxmlformats.org/officeDocument/2006/relationships/image" Target="../media/image76.png"/><Relationship Id="rId11" Type="http://schemas.openxmlformats.org/officeDocument/2006/relationships/image" Target="../media/image83.png"/><Relationship Id="rId5" Type="http://schemas.openxmlformats.org/officeDocument/2006/relationships/image" Target="../media/image75.png"/><Relationship Id="rId15" Type="http://schemas.openxmlformats.org/officeDocument/2006/relationships/image" Target="../media/image85.png"/><Relationship Id="rId10" Type="http://schemas.openxmlformats.org/officeDocument/2006/relationships/image" Target="../media/image80.jpe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s>
</file>

<file path=ppt/slides/_rels/slide11.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vmlDrawing" Target="../drawings/vmlDrawing55.vml"/><Relationship Id="rId6" Type="http://schemas.openxmlformats.org/officeDocument/2006/relationships/image" Target="../media/image1.emf"/><Relationship Id="rId5" Type="http://schemas.openxmlformats.org/officeDocument/2006/relationships/oleObject" Target="../embeddings/oleObject55.bin"/><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0.png"/><Relationship Id="rId3" Type="http://schemas.openxmlformats.org/officeDocument/2006/relationships/image" Target="../media/image91.png"/><Relationship Id="rId7" Type="http://schemas.openxmlformats.org/officeDocument/2006/relationships/image" Target="../media/image95.png"/><Relationship Id="rId12" Type="http://schemas.openxmlformats.org/officeDocument/2006/relationships/image" Target="../media/image52.jpeg"/><Relationship Id="rId2" Type="http://schemas.openxmlformats.org/officeDocument/2006/relationships/image" Target="../media/image90.png"/><Relationship Id="rId1" Type="http://schemas.openxmlformats.org/officeDocument/2006/relationships/slideLayout" Target="../slideLayouts/slideLayout9.xml"/><Relationship Id="rId6" Type="http://schemas.openxmlformats.org/officeDocument/2006/relationships/image" Target="../media/image94.jpe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06.jpeg"/><Relationship Id="rId13" Type="http://schemas.openxmlformats.org/officeDocument/2006/relationships/image" Target="../media/image42.png"/><Relationship Id="rId3" Type="http://schemas.openxmlformats.org/officeDocument/2006/relationships/image" Target="../media/image101.png"/><Relationship Id="rId7" Type="http://schemas.openxmlformats.org/officeDocument/2006/relationships/image" Target="../media/image105.jpeg"/><Relationship Id="rId12" Type="http://schemas.openxmlformats.org/officeDocument/2006/relationships/image" Target="../media/image110.jpeg"/><Relationship Id="rId2" Type="http://schemas.openxmlformats.org/officeDocument/2006/relationships/chart" Target="../charts/chart1.xml"/><Relationship Id="rId1" Type="http://schemas.openxmlformats.org/officeDocument/2006/relationships/slideLayout" Target="../slideLayouts/slideLayout9.xml"/><Relationship Id="rId6" Type="http://schemas.openxmlformats.org/officeDocument/2006/relationships/image" Target="../media/image104.png"/><Relationship Id="rId11" Type="http://schemas.openxmlformats.org/officeDocument/2006/relationships/image" Target="../media/image109.jpeg"/><Relationship Id="rId5" Type="http://schemas.openxmlformats.org/officeDocument/2006/relationships/image" Target="../media/image103.jpe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jpeg"/></Relationships>
</file>

<file path=ppt/slides/_rels/slide23.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image" Target="../media/image108.png"/><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1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0.png"/><Relationship Id="rId7" Type="http://schemas.openxmlformats.org/officeDocument/2006/relationships/diagramQuickStyle" Target="../diagrams/quickStyle1.xml"/><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1.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9" Type="http://schemas.openxmlformats.org/officeDocument/2006/relationships/image" Target="../media/image59.jpeg"/><Relationship Id="rId3" Type="http://schemas.openxmlformats.org/officeDocument/2006/relationships/image" Target="../media/image23.png"/><Relationship Id="rId21" Type="http://schemas.openxmlformats.org/officeDocument/2006/relationships/image" Target="../media/image41.png"/><Relationship Id="rId34" Type="http://schemas.openxmlformats.org/officeDocument/2006/relationships/image" Target="../media/image54.jpeg"/><Relationship Id="rId42" Type="http://schemas.openxmlformats.org/officeDocument/2006/relationships/image" Target="../media/image62.png"/><Relationship Id="rId7" Type="http://schemas.openxmlformats.org/officeDocument/2006/relationships/image" Target="../media/image27.jpe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53.jpeg"/><Relationship Id="rId38" Type="http://schemas.openxmlformats.org/officeDocument/2006/relationships/image" Target="../media/image58.jpeg"/><Relationship Id="rId2" Type="http://schemas.openxmlformats.org/officeDocument/2006/relationships/image" Target="../media/image22.jpeg"/><Relationship Id="rId16" Type="http://schemas.openxmlformats.org/officeDocument/2006/relationships/image" Target="../media/image36.jpeg"/><Relationship Id="rId20" Type="http://schemas.openxmlformats.org/officeDocument/2006/relationships/image" Target="../media/image40.png"/><Relationship Id="rId29" Type="http://schemas.openxmlformats.org/officeDocument/2006/relationships/image" Target="../media/image49.jpeg"/><Relationship Id="rId41" Type="http://schemas.openxmlformats.org/officeDocument/2006/relationships/image" Target="../media/image61.png"/><Relationship Id="rId1" Type="http://schemas.openxmlformats.org/officeDocument/2006/relationships/slideLayout" Target="../slideLayouts/slideLayout9.xml"/><Relationship Id="rId6" Type="http://schemas.openxmlformats.org/officeDocument/2006/relationships/image" Target="../media/image26.jpeg"/><Relationship Id="rId11" Type="http://schemas.openxmlformats.org/officeDocument/2006/relationships/image" Target="../media/image31.jpeg"/><Relationship Id="rId24" Type="http://schemas.openxmlformats.org/officeDocument/2006/relationships/image" Target="../media/image44.png"/><Relationship Id="rId32" Type="http://schemas.openxmlformats.org/officeDocument/2006/relationships/image" Target="../media/image52.jpeg"/><Relationship Id="rId37" Type="http://schemas.openxmlformats.org/officeDocument/2006/relationships/image" Target="../media/image57.png"/><Relationship Id="rId40" Type="http://schemas.openxmlformats.org/officeDocument/2006/relationships/image" Target="../media/image60.jpeg"/><Relationship Id="rId5" Type="http://schemas.openxmlformats.org/officeDocument/2006/relationships/image" Target="../media/image25.png"/><Relationship Id="rId15" Type="http://schemas.openxmlformats.org/officeDocument/2006/relationships/image" Target="../media/image35.jpeg"/><Relationship Id="rId23" Type="http://schemas.openxmlformats.org/officeDocument/2006/relationships/image" Target="../media/image43.jpeg"/><Relationship Id="rId28" Type="http://schemas.openxmlformats.org/officeDocument/2006/relationships/image" Target="../media/image48.png"/><Relationship Id="rId36" Type="http://schemas.openxmlformats.org/officeDocument/2006/relationships/image" Target="../media/image56.png"/><Relationship Id="rId10" Type="http://schemas.openxmlformats.org/officeDocument/2006/relationships/image" Target="../media/image30.jpeg"/><Relationship Id="rId19" Type="http://schemas.openxmlformats.org/officeDocument/2006/relationships/image" Target="../media/image39.png"/><Relationship Id="rId31" Type="http://schemas.openxmlformats.org/officeDocument/2006/relationships/image" Target="../media/image51.jpeg"/><Relationship Id="rId4" Type="http://schemas.openxmlformats.org/officeDocument/2006/relationships/image" Target="../media/image24.jpe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 Id="rId30" Type="http://schemas.openxmlformats.org/officeDocument/2006/relationships/image" Target="../media/image50.gif"/><Relationship Id="rId35"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9.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png"/><Relationship Id="rId2" Type="http://schemas.openxmlformats.org/officeDocument/2006/relationships/image" Target="../media/image21.png"/><Relationship Id="rId16" Type="http://schemas.openxmlformats.org/officeDocument/2006/relationships/image" Target="../media/image82.jpeg"/><Relationship Id="rId1" Type="http://schemas.openxmlformats.org/officeDocument/2006/relationships/slideLayout" Target="../slideLayouts/slideLayout9.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75844" name="think-cell Slide" r:id="rId8" imgW="360" imgH="360" progId="">
                  <p:embed/>
                </p:oleObj>
              </mc:Choice>
              <mc:Fallback>
                <p:oleObj name="think-cell Slide" r:id="rId8" imgW="360" imgH="360" progId="">
                  <p:embed/>
                  <p:pic>
                    <p:nvPicPr>
                      <p:cNvPr id="0"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0" y="1888314"/>
            <a:ext cx="4640238" cy="2227075"/>
          </a:xfrm>
        </p:spPr>
        <p:txBody>
          <a:bodyPr/>
          <a:lstStyle/>
          <a:p>
            <a:r>
              <a:rPr lang="en-US" dirty="0" err="1" smtClean="0"/>
              <a:t>DevOps</a:t>
            </a:r>
            <a:r>
              <a:rPr lang="en-US" dirty="0" smtClean="0"/>
              <a:t> Proposition</a:t>
            </a:r>
            <a:endParaRPr lang="en-US" dirty="0"/>
          </a:p>
        </p:txBody>
      </p:sp>
      <p:sp>
        <p:nvSpPr>
          <p:cNvPr id="13" name="Subtitle 12"/>
          <p:cNvSpPr>
            <a:spLocks noGrp="1"/>
          </p:cNvSpPr>
          <p:nvPr>
            <p:ph type="subTitle" idx="1"/>
            <p:custDataLst>
              <p:tags r:id="rId4"/>
            </p:custDataLst>
          </p:nvPr>
        </p:nvSpPr>
        <p:spPr>
          <a:xfrm>
            <a:off x="0" y="3632818"/>
            <a:ext cx="4394200" cy="1421781"/>
          </a:xfrm>
          <a:ln>
            <a:noFill/>
          </a:ln>
        </p:spPr>
        <p:txBody>
          <a:bodyPr/>
          <a:lstStyle/>
          <a:p>
            <a:r>
              <a:rPr lang="en-US" sz="1800" u="sng" dirty="0" smtClean="0"/>
              <a:t>http</a:t>
            </a:r>
            <a:r>
              <a:rPr lang="en-US" sz="1800" u="sng" dirty="0"/>
              <a:t>://capgemini.github.io/devops/apollo/</a:t>
            </a:r>
          </a:p>
          <a:p>
            <a:endParaRPr lang="en-US" sz="2000" dirty="0"/>
          </a:p>
        </p:txBody>
      </p:sp>
      <p:sp>
        <p:nvSpPr>
          <p:cNvPr id="6" name="Subtitle 12"/>
          <p:cNvSpPr txBox="1">
            <a:spLocks/>
          </p:cNvSpPr>
          <p:nvPr>
            <p:custDataLst>
              <p:tags r:id="rId5"/>
            </p:custDataLst>
          </p:nvPr>
        </p:nvSpPr>
        <p:spPr>
          <a:xfrm>
            <a:off x="0" y="5309219"/>
            <a:ext cx="5168899" cy="947750"/>
          </a:xfrm>
          <a:prstGeom prst="rect">
            <a:avLst/>
          </a:prstGeom>
        </p:spPr>
        <p:txBody>
          <a:bodyPr vert="horz" lIns="231412" tIns="33059" rIns="33059" bIns="33059" rtlCol="0">
            <a:noAutofit/>
          </a:bodyPr>
          <a:lstStyle>
            <a:lvl1pPr marL="0" indent="0" algn="l" defTabSz="914342" rtl="0" eaLnBrk="1" latinLnBrk="0" hangingPunct="1">
              <a:lnSpc>
                <a:spcPct val="90000"/>
              </a:lnSpc>
              <a:spcBef>
                <a:spcPts val="0"/>
              </a:spcBef>
              <a:spcAft>
                <a:spcPts val="600"/>
              </a:spcAft>
              <a:buClr>
                <a:schemeClr val="accent5"/>
              </a:buClr>
              <a:buFont typeface="Wingdings" pitchFamily="2" charset="2"/>
              <a:buNone/>
              <a:defRPr sz="2200" b="0" kern="1200">
                <a:solidFill>
                  <a:schemeClr val="tx1"/>
                </a:solidFill>
                <a:latin typeface="+mn-lt"/>
                <a:ea typeface="+mn-ea"/>
                <a:cs typeface="+mn-cs"/>
              </a:defRPr>
            </a:lvl1pPr>
            <a:lvl2pPr marL="457171" indent="0" algn="ctr" defTabSz="914342" rtl="0" eaLnBrk="1" latinLnBrk="0" hangingPunct="1">
              <a:lnSpc>
                <a:spcPct val="90000"/>
              </a:lnSpc>
              <a:spcBef>
                <a:spcPts val="0"/>
              </a:spcBef>
              <a:spcAft>
                <a:spcPts val="600"/>
              </a:spcAft>
              <a:buClr>
                <a:schemeClr val="accent3"/>
              </a:buClr>
              <a:buFont typeface="Wingdings" pitchFamily="2" charset="2"/>
              <a:buNone/>
              <a:defRPr sz="1800" kern="1200">
                <a:solidFill>
                  <a:schemeClr val="tx1">
                    <a:tint val="75000"/>
                  </a:schemeClr>
                </a:solidFill>
                <a:latin typeface="+mn-lt"/>
                <a:ea typeface="+mn-ea"/>
                <a:cs typeface="+mn-cs"/>
              </a:defRPr>
            </a:lvl2pPr>
            <a:lvl3pPr marL="914342" indent="0" algn="ctr" defTabSz="914342" rtl="0" eaLnBrk="1" latinLnBrk="0" hangingPunct="1">
              <a:lnSpc>
                <a:spcPct val="90000"/>
              </a:lnSpc>
              <a:spcBef>
                <a:spcPts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4342" rtl="0" eaLnBrk="1" latinLnBrk="0" hangingPunct="1">
              <a:lnSpc>
                <a:spcPct val="9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based CI and CD</a:t>
            </a:r>
          </a:p>
        </p:txBody>
      </p:sp>
      <p:sp>
        <p:nvSpPr>
          <p:cNvPr id="3" name="Rectangle 2"/>
          <p:cNvSpPr/>
          <p:nvPr/>
        </p:nvSpPr>
        <p:spPr>
          <a:xfrm>
            <a:off x="3154592" y="803304"/>
            <a:ext cx="2592288" cy="1440160"/>
          </a:xfrm>
          <a:prstGeom prst="rect">
            <a:avLst/>
          </a:prstGeom>
          <a:solidFill>
            <a:srgbClr val="F79646">
              <a:alpha val="27059"/>
            </a:srgbClr>
          </a:solidFill>
          <a:ln w="38100" cap="flat" cmpd="sng" algn="ctr">
            <a:solidFill>
              <a:srgbClr val="F79646">
                <a:lumMod val="75000"/>
              </a:srgbClr>
            </a:solidFill>
            <a:prstDash val="solid"/>
          </a:ln>
          <a:effectLst/>
        </p:spPr>
        <p:txBody>
          <a:bodyPr rtlCol="0" anchor="t" anchorCtr="0"/>
          <a:lstStyle/>
          <a:p>
            <a:pPr algn="ctr" defTabSz="914400">
              <a:defRPr/>
            </a:pPr>
            <a:endParaRPr lang="fr-FR" sz="1800" kern="0" dirty="0" smtClean="0">
              <a:solidFill>
                <a:srgbClr val="1F497D">
                  <a:lumMod val="50000"/>
                </a:srgbClr>
              </a:solidFill>
              <a:latin typeface="Calibri"/>
            </a:endParaRPr>
          </a:p>
        </p:txBody>
      </p:sp>
      <p:sp>
        <p:nvSpPr>
          <p:cNvPr id="4" name="Rectangle 3"/>
          <p:cNvSpPr/>
          <p:nvPr/>
        </p:nvSpPr>
        <p:spPr>
          <a:xfrm>
            <a:off x="3315376" y="947320"/>
            <a:ext cx="2592288" cy="1440160"/>
          </a:xfrm>
          <a:prstGeom prst="rect">
            <a:avLst/>
          </a:prstGeom>
          <a:solidFill>
            <a:srgbClr val="FCD1AE"/>
          </a:solidFill>
          <a:ln w="38100" cap="flat" cmpd="sng" algn="ctr">
            <a:solidFill>
              <a:srgbClr val="F79646">
                <a:lumMod val="75000"/>
              </a:srgbClr>
            </a:solidFill>
            <a:prstDash val="solid"/>
          </a:ln>
          <a:effectLst/>
        </p:spPr>
        <p:txBody>
          <a:bodyPr rtlCol="0" anchor="t" anchorCtr="0"/>
          <a:lstStyle/>
          <a:p>
            <a:pPr algn="ctr" defTabSz="914400">
              <a:defRPr/>
            </a:pPr>
            <a:endParaRPr lang="fr-FR" sz="1800" kern="0" dirty="0" smtClean="0">
              <a:solidFill>
                <a:srgbClr val="1F497D">
                  <a:lumMod val="50000"/>
                </a:srgbClr>
              </a:solidFill>
              <a:latin typeface="Calibri"/>
            </a:endParaRPr>
          </a:p>
        </p:txBody>
      </p:sp>
      <p:sp>
        <p:nvSpPr>
          <p:cNvPr id="5" name="Rectangle 4"/>
          <p:cNvSpPr/>
          <p:nvPr/>
        </p:nvSpPr>
        <p:spPr>
          <a:xfrm>
            <a:off x="3459392" y="1141310"/>
            <a:ext cx="2592288" cy="1440160"/>
          </a:xfrm>
          <a:prstGeom prst="rect">
            <a:avLst/>
          </a:prstGeom>
          <a:solidFill>
            <a:srgbClr val="FDE2CB"/>
          </a:solidFill>
          <a:ln w="38100" cap="flat" cmpd="sng" algn="ctr">
            <a:solidFill>
              <a:srgbClr val="F79646">
                <a:lumMod val="75000"/>
              </a:srgbClr>
            </a:solidFill>
            <a:prstDash val="solid"/>
          </a:ln>
          <a:effectLst/>
        </p:spPr>
        <p:txBody>
          <a:bodyPr rtlCol="0" anchor="t" anchorCtr="0"/>
          <a:lstStyle/>
          <a:p>
            <a:pPr algn="ctr" defTabSz="914400">
              <a:defRPr/>
            </a:pPr>
            <a:r>
              <a:rPr lang="fr-FR" sz="1800" kern="0" dirty="0" smtClean="0">
                <a:solidFill>
                  <a:srgbClr val="1F497D">
                    <a:lumMod val="50000"/>
                  </a:srgbClr>
                </a:solidFill>
                <a:latin typeface="Calibri"/>
              </a:rPr>
              <a:t>Image V1</a:t>
            </a:r>
          </a:p>
        </p:txBody>
      </p:sp>
      <p:grpSp>
        <p:nvGrpSpPr>
          <p:cNvPr id="6" name="Groupe 56"/>
          <p:cNvGrpSpPr/>
          <p:nvPr/>
        </p:nvGrpSpPr>
        <p:grpSpPr>
          <a:xfrm>
            <a:off x="487983" y="4941446"/>
            <a:ext cx="1080120" cy="1080120"/>
            <a:chOff x="2699792" y="2204864"/>
            <a:chExt cx="1080120" cy="1080120"/>
          </a:xfrm>
        </p:grpSpPr>
        <p:sp>
          <p:nvSpPr>
            <p:cNvPr id="7" name="Ellipse 57"/>
            <p:cNvSpPr/>
            <p:nvPr/>
          </p:nvSpPr>
          <p:spPr>
            <a:xfrm>
              <a:off x="2699792" y="2204864"/>
              <a:ext cx="1080120" cy="1080120"/>
            </a:xfrm>
            <a:prstGeom prst="ellipse">
              <a:avLst/>
            </a:prstGeom>
            <a:solidFill>
              <a:srgbClr val="4BACC6"/>
            </a:solidFill>
            <a:ln w="25400" cap="flat" cmpd="sng" algn="ctr">
              <a:solidFill>
                <a:srgbClr val="4BACC6">
                  <a:shade val="50000"/>
                </a:srgbClr>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white"/>
                </a:solidFill>
                <a:latin typeface="Calibri"/>
              </a:endParaRPr>
            </a:p>
          </p:txBody>
        </p:sp>
        <p:pic>
          <p:nvPicPr>
            <p:cNvPr id="8" name="Image 58" descr="1401802621_icon-person-stalker.png"/>
            <p:cNvPicPr>
              <a:picLocks noChangeAspect="1"/>
            </p:cNvPicPr>
            <p:nvPr/>
          </p:nvPicPr>
          <p:blipFill>
            <a:blip r:embed="rId2" cstate="print"/>
            <a:stretch>
              <a:fillRect/>
            </a:stretch>
          </p:blipFill>
          <p:spPr>
            <a:xfrm>
              <a:off x="2948867" y="2348880"/>
              <a:ext cx="576064" cy="576064"/>
            </a:xfrm>
            <a:prstGeom prst="rect">
              <a:avLst/>
            </a:prstGeom>
          </p:spPr>
        </p:pic>
        <p:sp>
          <p:nvSpPr>
            <p:cNvPr id="9" name="ZoneTexte 61"/>
            <p:cNvSpPr txBox="1"/>
            <p:nvPr/>
          </p:nvSpPr>
          <p:spPr>
            <a:xfrm>
              <a:off x="2887876" y="2819885"/>
              <a:ext cx="720080" cy="338554"/>
            </a:xfrm>
            <a:prstGeom prst="rect">
              <a:avLst/>
            </a:prstGeom>
            <a:noFill/>
          </p:spPr>
          <p:txBody>
            <a:bodyPr wrap="square" rtlCol="0">
              <a:spAutoFit/>
            </a:bodyPr>
            <a:lstStyle/>
            <a:p>
              <a:pPr algn="ctr" defTabSz="914400">
                <a:defRPr/>
              </a:pPr>
              <a:r>
                <a:rPr lang="fr-FR" sz="1600" b="1" kern="0" dirty="0" err="1" smtClean="0">
                  <a:solidFill>
                    <a:prstClr val="white"/>
                  </a:solidFill>
                  <a:latin typeface="Century Gothic" pitchFamily="34" charset="0"/>
                  <a:ea typeface="Segoe UI" pitchFamily="34" charset="0"/>
                  <a:cs typeface="Segoe UI" pitchFamily="34" charset="0"/>
                </a:rPr>
                <a:t>Dev</a:t>
              </a:r>
              <a:endParaRPr lang="fr-FR" sz="1800" b="1" kern="0" dirty="0" smtClean="0">
                <a:solidFill>
                  <a:prstClr val="white"/>
                </a:solidFill>
                <a:latin typeface="Century Gothic" pitchFamily="34" charset="0"/>
                <a:ea typeface="Segoe UI" pitchFamily="34" charset="0"/>
                <a:cs typeface="Segoe UI" pitchFamily="34" charset="0"/>
              </a:endParaRPr>
            </a:p>
          </p:txBody>
        </p:sp>
      </p:grpSp>
      <p:grpSp>
        <p:nvGrpSpPr>
          <p:cNvPr id="10" name="Groupe 62"/>
          <p:cNvGrpSpPr/>
          <p:nvPr/>
        </p:nvGrpSpPr>
        <p:grpSpPr>
          <a:xfrm>
            <a:off x="1136055" y="4293374"/>
            <a:ext cx="1080120" cy="1080120"/>
            <a:chOff x="5220072" y="2852936"/>
            <a:chExt cx="1080120" cy="1080120"/>
          </a:xfrm>
        </p:grpSpPr>
        <p:sp>
          <p:nvSpPr>
            <p:cNvPr id="11" name="Ellipse 63"/>
            <p:cNvSpPr/>
            <p:nvPr/>
          </p:nvSpPr>
          <p:spPr>
            <a:xfrm>
              <a:off x="5220072" y="2852936"/>
              <a:ext cx="1080120" cy="1080120"/>
            </a:xfrm>
            <a:prstGeom prst="ellipse">
              <a:avLst/>
            </a:prstGeom>
            <a:solidFill>
              <a:srgbClr val="F79646"/>
            </a:solidFill>
            <a:ln w="25400" cap="flat" cmpd="sng" algn="ctr">
              <a:solidFill>
                <a:srgbClr val="F79646">
                  <a:shade val="50000"/>
                </a:srgbClr>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white"/>
                </a:solidFill>
                <a:latin typeface="Calibri"/>
              </a:endParaRPr>
            </a:p>
          </p:txBody>
        </p:sp>
        <p:pic>
          <p:nvPicPr>
            <p:cNvPr id="12" name="Image 64" descr="1401802621_icon-person-stalker.png"/>
            <p:cNvPicPr>
              <a:picLocks noChangeAspect="1"/>
            </p:cNvPicPr>
            <p:nvPr/>
          </p:nvPicPr>
          <p:blipFill>
            <a:blip r:embed="rId2" cstate="print"/>
            <a:stretch>
              <a:fillRect/>
            </a:stretch>
          </p:blipFill>
          <p:spPr>
            <a:xfrm>
              <a:off x="5469147" y="2996952"/>
              <a:ext cx="576064" cy="576064"/>
            </a:xfrm>
            <a:prstGeom prst="rect">
              <a:avLst/>
            </a:prstGeom>
          </p:spPr>
        </p:pic>
        <p:sp>
          <p:nvSpPr>
            <p:cNvPr id="13" name="ZoneTexte 65"/>
            <p:cNvSpPr txBox="1"/>
            <p:nvPr/>
          </p:nvSpPr>
          <p:spPr>
            <a:xfrm>
              <a:off x="5408156" y="3467957"/>
              <a:ext cx="720080" cy="338554"/>
            </a:xfrm>
            <a:prstGeom prst="rect">
              <a:avLst/>
            </a:prstGeom>
            <a:noFill/>
          </p:spPr>
          <p:txBody>
            <a:bodyPr wrap="square" rtlCol="0">
              <a:spAutoFit/>
            </a:bodyPr>
            <a:lstStyle/>
            <a:p>
              <a:pPr algn="ctr" defTabSz="914400">
                <a:defRPr/>
              </a:pPr>
              <a:r>
                <a:rPr lang="fr-FR" sz="1600" b="1" kern="0" dirty="0" err="1" smtClean="0">
                  <a:solidFill>
                    <a:prstClr val="white"/>
                  </a:solidFill>
                  <a:latin typeface="Century Gothic" pitchFamily="34" charset="0"/>
                  <a:ea typeface="Segoe UI" pitchFamily="34" charset="0"/>
                  <a:cs typeface="Segoe UI" pitchFamily="34" charset="0"/>
                </a:rPr>
                <a:t>Ops</a:t>
              </a:r>
              <a:endParaRPr lang="fr-FR" sz="1800" b="1" kern="0" dirty="0" smtClean="0">
                <a:solidFill>
                  <a:prstClr val="white"/>
                </a:solidFill>
                <a:latin typeface="Century Gothic" pitchFamily="34" charset="0"/>
                <a:ea typeface="Segoe UI" pitchFamily="34" charset="0"/>
                <a:cs typeface="Segoe UI" pitchFamily="34" charset="0"/>
              </a:endParaRPr>
            </a:p>
          </p:txBody>
        </p:sp>
      </p:grpSp>
      <p:sp>
        <p:nvSpPr>
          <p:cNvPr id="14" name="Rectangle 13"/>
          <p:cNvSpPr/>
          <p:nvPr/>
        </p:nvSpPr>
        <p:spPr>
          <a:xfrm rot="16200000">
            <a:off x="237034" y="1549613"/>
            <a:ext cx="1670154" cy="792088"/>
          </a:xfrm>
          <a:prstGeom prst="rect">
            <a:avLst/>
          </a:prstGeom>
          <a:solidFill>
            <a:sysClr val="window" lastClr="FFFFFF"/>
          </a:solidFill>
          <a:ln w="25400" cap="flat" cmpd="sng" algn="ctr">
            <a:solidFill>
              <a:srgbClr val="4F81BD"/>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black"/>
              </a:solidFill>
              <a:latin typeface="Calibri"/>
            </a:endParaRPr>
          </a:p>
        </p:txBody>
      </p:sp>
      <p:pic>
        <p:nvPicPr>
          <p:cNvPr id="15" name="Image 67" descr="JAVA.png"/>
          <p:cNvPicPr>
            <a:picLocks noChangeAspect="1"/>
          </p:cNvPicPr>
          <p:nvPr/>
        </p:nvPicPr>
        <p:blipFill>
          <a:blip r:embed="rId3" cstate="print"/>
          <a:stretch>
            <a:fillRect/>
          </a:stretch>
        </p:blipFill>
        <p:spPr>
          <a:xfrm>
            <a:off x="947176" y="2306776"/>
            <a:ext cx="432048" cy="432048"/>
          </a:xfrm>
          <a:prstGeom prst="rect">
            <a:avLst/>
          </a:prstGeom>
        </p:spPr>
      </p:pic>
      <p:pic>
        <p:nvPicPr>
          <p:cNvPr id="16" name="Image 68" descr="1401802177_PixelKit_network_icon.png"/>
          <p:cNvPicPr>
            <a:picLocks noChangeAspect="1"/>
          </p:cNvPicPr>
          <p:nvPr/>
        </p:nvPicPr>
        <p:blipFill>
          <a:blip r:embed="rId4" cstate="print"/>
          <a:stretch>
            <a:fillRect/>
          </a:stretch>
        </p:blipFill>
        <p:spPr>
          <a:xfrm rot="10800000">
            <a:off x="659144" y="2810832"/>
            <a:ext cx="792088" cy="792088"/>
          </a:xfrm>
          <a:prstGeom prst="rect">
            <a:avLst/>
          </a:prstGeom>
          <a:effectLst>
            <a:outerShdw blurRad="50800" dist="38100" dir="2700000" algn="tl" rotWithShape="0">
              <a:prstClr val="black">
                <a:alpha val="40000"/>
              </a:prstClr>
            </a:outerShdw>
          </a:effectLst>
        </p:spPr>
      </p:pic>
      <p:sp>
        <p:nvSpPr>
          <p:cNvPr id="17" name="ZoneTexte 69"/>
          <p:cNvSpPr txBox="1"/>
          <p:nvPr/>
        </p:nvSpPr>
        <p:spPr>
          <a:xfrm>
            <a:off x="781126" y="3602920"/>
            <a:ext cx="576064" cy="276999"/>
          </a:xfrm>
          <a:prstGeom prst="rect">
            <a:avLst/>
          </a:prstGeom>
          <a:noFill/>
        </p:spPr>
        <p:txBody>
          <a:bodyPr wrap="square" rtlCol="0">
            <a:spAutoFit/>
          </a:bodyPr>
          <a:lstStyle/>
          <a:p>
            <a:pPr algn="ctr" defTabSz="914400"/>
            <a:r>
              <a:rPr lang="fr-FR" sz="1200" b="1" dirty="0" smtClean="0">
                <a:solidFill>
                  <a:srgbClr val="4F81BD">
                    <a:lumMod val="75000"/>
                  </a:srgbClr>
                </a:solidFill>
                <a:latin typeface="Segoe UI" pitchFamily="34" charset="0"/>
                <a:ea typeface="Segoe UI" pitchFamily="34" charset="0"/>
                <a:cs typeface="Segoe UI" pitchFamily="34" charset="0"/>
              </a:rPr>
              <a:t>VCS</a:t>
            </a:r>
            <a:endParaRPr lang="fr-FR" sz="1200" b="1" dirty="0">
              <a:solidFill>
                <a:srgbClr val="4F81BD">
                  <a:lumMod val="75000"/>
                </a:srgbClr>
              </a:solidFill>
              <a:latin typeface="Segoe UI" pitchFamily="34" charset="0"/>
              <a:ea typeface="Segoe UI" pitchFamily="34" charset="0"/>
              <a:cs typeface="Segoe UI" pitchFamily="34" charset="0"/>
            </a:endParaRPr>
          </a:p>
        </p:txBody>
      </p:sp>
      <p:pic>
        <p:nvPicPr>
          <p:cNvPr id="18" name="Image 70" descr="git-logo.png"/>
          <p:cNvPicPr>
            <a:picLocks noChangeAspect="1"/>
          </p:cNvPicPr>
          <p:nvPr/>
        </p:nvPicPr>
        <p:blipFill>
          <a:blip r:embed="rId5" cstate="print"/>
          <a:stretch>
            <a:fillRect/>
          </a:stretch>
        </p:blipFill>
        <p:spPr>
          <a:xfrm>
            <a:off x="1019184" y="1442680"/>
            <a:ext cx="432048" cy="432048"/>
          </a:xfrm>
          <a:prstGeom prst="rect">
            <a:avLst/>
          </a:prstGeom>
        </p:spPr>
      </p:pic>
      <p:pic>
        <p:nvPicPr>
          <p:cNvPr id="19" name="Image 71" descr="Logo_SVN.png"/>
          <p:cNvPicPr>
            <a:picLocks noChangeAspect="1"/>
          </p:cNvPicPr>
          <p:nvPr/>
        </p:nvPicPr>
        <p:blipFill>
          <a:blip r:embed="rId6" cstate="print"/>
          <a:stretch>
            <a:fillRect/>
          </a:stretch>
        </p:blipFill>
        <p:spPr>
          <a:xfrm>
            <a:off x="731152" y="1154648"/>
            <a:ext cx="432048" cy="298113"/>
          </a:xfrm>
          <a:prstGeom prst="rect">
            <a:avLst/>
          </a:prstGeom>
        </p:spPr>
      </p:pic>
      <p:pic>
        <p:nvPicPr>
          <p:cNvPr id="20" name="Image 72" descr="logo_html5.png"/>
          <p:cNvPicPr>
            <a:picLocks noChangeAspect="1"/>
          </p:cNvPicPr>
          <p:nvPr/>
        </p:nvPicPr>
        <p:blipFill>
          <a:blip r:embed="rId7" cstate="print"/>
          <a:stretch>
            <a:fillRect/>
          </a:stretch>
        </p:blipFill>
        <p:spPr>
          <a:xfrm>
            <a:off x="731152" y="1874728"/>
            <a:ext cx="720080" cy="421922"/>
          </a:xfrm>
          <a:prstGeom prst="rect">
            <a:avLst/>
          </a:prstGeom>
        </p:spPr>
      </p:pic>
      <p:sp>
        <p:nvSpPr>
          <p:cNvPr id="21" name="ZoneTexte 78"/>
          <p:cNvSpPr txBox="1"/>
          <p:nvPr/>
        </p:nvSpPr>
        <p:spPr>
          <a:xfrm>
            <a:off x="3769456" y="3519254"/>
            <a:ext cx="936104" cy="276999"/>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Scripts</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22" name="Plus 21"/>
          <p:cNvSpPr/>
          <p:nvPr/>
        </p:nvSpPr>
        <p:spPr>
          <a:xfrm>
            <a:off x="1540163" y="1686644"/>
            <a:ext cx="432048" cy="576064"/>
          </a:xfrm>
          <a:prstGeom prst="mathPlus">
            <a:avLst/>
          </a:prstGeom>
          <a:solidFill>
            <a:srgbClr val="4F81BD">
              <a:lumMod val="20000"/>
              <a:lumOff val="80000"/>
            </a:srgbClr>
          </a:solidFill>
          <a:ln w="25400" cap="flat" cmpd="sng" algn="ctr">
            <a:solidFill>
              <a:srgbClr val="4F81BD"/>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black"/>
              </a:solidFill>
              <a:latin typeface="Calibri"/>
            </a:endParaRPr>
          </a:p>
        </p:txBody>
      </p:sp>
      <p:pic>
        <p:nvPicPr>
          <p:cNvPr id="23" name="Image 81" descr="1401802177_PixelKit_network_icon.png"/>
          <p:cNvPicPr>
            <a:picLocks noChangeAspect="1"/>
          </p:cNvPicPr>
          <p:nvPr/>
        </p:nvPicPr>
        <p:blipFill>
          <a:blip r:embed="rId4" cstate="print"/>
          <a:stretch>
            <a:fillRect/>
          </a:stretch>
        </p:blipFill>
        <p:spPr>
          <a:xfrm rot="10800000">
            <a:off x="4345521" y="4887406"/>
            <a:ext cx="792088" cy="792088"/>
          </a:xfrm>
          <a:prstGeom prst="rect">
            <a:avLst/>
          </a:prstGeom>
          <a:effectLst>
            <a:outerShdw blurRad="50800" dist="38100" dir="2700000" algn="tl" rotWithShape="0">
              <a:prstClr val="black">
                <a:alpha val="40000"/>
              </a:prstClr>
            </a:outerShdw>
          </a:effectLst>
        </p:spPr>
      </p:pic>
      <p:sp>
        <p:nvSpPr>
          <p:cNvPr id="24" name="Rectangle 23"/>
          <p:cNvSpPr/>
          <p:nvPr/>
        </p:nvSpPr>
        <p:spPr>
          <a:xfrm rot="16200000">
            <a:off x="3899503" y="3101173"/>
            <a:ext cx="1684123" cy="1800204"/>
          </a:xfrm>
          <a:prstGeom prst="rect">
            <a:avLst/>
          </a:prstGeom>
          <a:solidFill>
            <a:sysClr val="window" lastClr="FFFFFF"/>
          </a:solidFill>
          <a:ln w="25400" cap="flat" cmpd="sng" algn="ctr">
            <a:solidFill>
              <a:srgbClr val="9BBB59"/>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black"/>
              </a:solidFill>
              <a:latin typeface="Calibri"/>
            </a:endParaRPr>
          </a:p>
        </p:txBody>
      </p:sp>
      <p:pic>
        <p:nvPicPr>
          <p:cNvPr id="25" name="Image 83" descr="logo_jenkins.png"/>
          <p:cNvPicPr>
            <a:picLocks noChangeAspect="1"/>
          </p:cNvPicPr>
          <p:nvPr/>
        </p:nvPicPr>
        <p:blipFill>
          <a:blip r:embed="rId8" cstate="print"/>
          <a:stretch>
            <a:fillRect/>
          </a:stretch>
        </p:blipFill>
        <p:spPr>
          <a:xfrm>
            <a:off x="3913470" y="4023311"/>
            <a:ext cx="642367" cy="642367"/>
          </a:xfrm>
          <a:prstGeom prst="rect">
            <a:avLst/>
          </a:prstGeom>
        </p:spPr>
      </p:pic>
      <p:pic>
        <p:nvPicPr>
          <p:cNvPr id="26" name="Image 84" descr="Maven_logo.png"/>
          <p:cNvPicPr>
            <a:picLocks noChangeAspect="1"/>
          </p:cNvPicPr>
          <p:nvPr/>
        </p:nvPicPr>
        <p:blipFill>
          <a:blip r:embed="rId9" cstate="print"/>
          <a:stretch>
            <a:fillRect/>
          </a:stretch>
        </p:blipFill>
        <p:spPr>
          <a:xfrm>
            <a:off x="3769454" y="3663271"/>
            <a:ext cx="855183" cy="213796"/>
          </a:xfrm>
          <a:prstGeom prst="rect">
            <a:avLst/>
          </a:prstGeom>
        </p:spPr>
      </p:pic>
      <p:pic>
        <p:nvPicPr>
          <p:cNvPr id="27" name="Image 85" descr="nxus.jpg"/>
          <p:cNvPicPr>
            <a:picLocks noChangeAspect="1"/>
          </p:cNvPicPr>
          <p:nvPr/>
        </p:nvPicPr>
        <p:blipFill>
          <a:blip r:embed="rId10" cstate="print"/>
          <a:stretch>
            <a:fillRect/>
          </a:stretch>
        </p:blipFill>
        <p:spPr>
          <a:xfrm>
            <a:off x="3913470" y="3375239"/>
            <a:ext cx="709277" cy="144016"/>
          </a:xfrm>
          <a:prstGeom prst="rect">
            <a:avLst/>
          </a:prstGeom>
        </p:spPr>
      </p:pic>
      <p:sp>
        <p:nvSpPr>
          <p:cNvPr id="28" name="ZoneTexte 87"/>
          <p:cNvSpPr txBox="1"/>
          <p:nvPr/>
        </p:nvSpPr>
        <p:spPr>
          <a:xfrm>
            <a:off x="3625441" y="5709111"/>
            <a:ext cx="2664296" cy="276999"/>
          </a:xfrm>
          <a:prstGeom prst="rect">
            <a:avLst/>
          </a:prstGeom>
          <a:noFill/>
        </p:spPr>
        <p:txBody>
          <a:bodyPr wrap="square" rtlCol="0">
            <a:spAutoFit/>
          </a:bodyPr>
          <a:lstStyle/>
          <a:p>
            <a:pPr defTabSz="914400"/>
            <a:r>
              <a:rPr lang="fr-FR" sz="1200" b="1" dirty="0" err="1" smtClean="0">
                <a:solidFill>
                  <a:srgbClr val="4F81BD">
                    <a:lumMod val="75000"/>
                  </a:srgbClr>
                </a:solidFill>
                <a:latin typeface="Segoe UI" pitchFamily="34" charset="0"/>
                <a:ea typeface="Segoe UI" pitchFamily="34" charset="0"/>
                <a:cs typeface="Segoe UI" pitchFamily="34" charset="0"/>
              </a:rPr>
              <a:t>Continuous</a:t>
            </a:r>
            <a:r>
              <a:rPr lang="fr-FR" sz="1200" b="1" dirty="0" smtClean="0">
                <a:solidFill>
                  <a:srgbClr val="4F81BD">
                    <a:lumMod val="75000"/>
                  </a:srgbClr>
                </a:solidFill>
                <a:latin typeface="Segoe UI" pitchFamily="34" charset="0"/>
                <a:ea typeface="Segoe UI" pitchFamily="34" charset="0"/>
                <a:cs typeface="Segoe UI" pitchFamily="34" charset="0"/>
              </a:rPr>
              <a:t> </a:t>
            </a:r>
            <a:r>
              <a:rPr lang="fr-FR" sz="1200" b="1" dirty="0" err="1" smtClean="0">
                <a:solidFill>
                  <a:srgbClr val="4F81BD">
                    <a:lumMod val="75000"/>
                  </a:srgbClr>
                </a:solidFill>
                <a:latin typeface="Segoe UI" pitchFamily="34" charset="0"/>
                <a:ea typeface="Segoe UI" pitchFamily="34" charset="0"/>
                <a:cs typeface="Segoe UI" pitchFamily="34" charset="0"/>
              </a:rPr>
              <a:t>Delivery</a:t>
            </a:r>
            <a:r>
              <a:rPr lang="fr-FR" sz="1200" b="1" dirty="0" smtClean="0">
                <a:solidFill>
                  <a:srgbClr val="4F81BD">
                    <a:lumMod val="75000"/>
                  </a:srgbClr>
                </a:solidFill>
                <a:latin typeface="Segoe UI" pitchFamily="34" charset="0"/>
                <a:ea typeface="Segoe UI" pitchFamily="34" charset="0"/>
                <a:cs typeface="Segoe UI" pitchFamily="34" charset="0"/>
              </a:rPr>
              <a:t> Platform</a:t>
            </a:r>
            <a:endParaRPr lang="fr-FR" sz="1200" b="1" dirty="0">
              <a:solidFill>
                <a:srgbClr val="4F81BD">
                  <a:lumMod val="75000"/>
                </a:srgbClr>
              </a:solidFill>
              <a:latin typeface="Segoe UI" pitchFamily="34" charset="0"/>
              <a:ea typeface="Segoe UI" pitchFamily="34" charset="0"/>
              <a:cs typeface="Segoe UI" pitchFamily="34" charset="0"/>
            </a:endParaRPr>
          </a:p>
        </p:txBody>
      </p:sp>
      <p:pic>
        <p:nvPicPr>
          <p:cNvPr id="29" name="Image 93" descr="homepage-docker-logo.png"/>
          <p:cNvPicPr>
            <a:picLocks noChangeAspect="1"/>
          </p:cNvPicPr>
          <p:nvPr/>
        </p:nvPicPr>
        <p:blipFill>
          <a:blip r:embed="rId11" cstate="print"/>
          <a:stretch>
            <a:fillRect/>
          </a:stretch>
        </p:blipFill>
        <p:spPr>
          <a:xfrm>
            <a:off x="4561543" y="3663270"/>
            <a:ext cx="783169" cy="648072"/>
          </a:xfrm>
          <a:prstGeom prst="rect">
            <a:avLst/>
          </a:prstGeom>
        </p:spPr>
      </p:pic>
      <p:cxnSp>
        <p:nvCxnSpPr>
          <p:cNvPr id="30" name="Connecteur droit avec flèche 141"/>
          <p:cNvCxnSpPr/>
          <p:nvPr/>
        </p:nvCxnSpPr>
        <p:spPr>
          <a:xfrm>
            <a:off x="2288028" y="4374088"/>
            <a:ext cx="1152128"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31" name="Connecteur droit avec flèche 146"/>
          <p:cNvCxnSpPr/>
          <p:nvPr/>
        </p:nvCxnSpPr>
        <p:spPr>
          <a:xfrm>
            <a:off x="1015134" y="3909664"/>
            <a:ext cx="0" cy="792088"/>
          </a:xfrm>
          <a:prstGeom prst="straightConnector1">
            <a:avLst/>
          </a:prstGeom>
          <a:noFill/>
          <a:ln w="38100" cap="flat" cmpd="sng" algn="ctr">
            <a:solidFill>
              <a:srgbClr val="9BBB59"/>
            </a:solidFill>
            <a:prstDash val="solid"/>
            <a:headEnd type="triangle" w="lg" len="med"/>
            <a:tailEnd type="triangle" w="lg" len="med"/>
          </a:ln>
          <a:effectLst>
            <a:outerShdw blurRad="40000" dist="23000" dir="5400000" rotWithShape="0">
              <a:srgbClr val="000000">
                <a:alpha val="35000"/>
              </a:srgbClr>
            </a:outerShdw>
          </a:effectLst>
        </p:spPr>
      </p:cxnSp>
      <p:grpSp>
        <p:nvGrpSpPr>
          <p:cNvPr id="32" name="Groupe 73"/>
          <p:cNvGrpSpPr/>
          <p:nvPr/>
        </p:nvGrpSpPr>
        <p:grpSpPr>
          <a:xfrm>
            <a:off x="1972211" y="1470620"/>
            <a:ext cx="944488" cy="792088"/>
            <a:chOff x="4067944" y="2852936"/>
            <a:chExt cx="944488" cy="792088"/>
          </a:xfrm>
        </p:grpSpPr>
        <p:pic>
          <p:nvPicPr>
            <p:cNvPr id="33" name="Image 92" descr="1401801100_text-x-script.png"/>
            <p:cNvPicPr>
              <a:picLocks noChangeAspect="1"/>
            </p:cNvPicPr>
            <p:nvPr/>
          </p:nvPicPr>
          <p:blipFill>
            <a:blip r:embed="rId12" cstate="print"/>
            <a:stretch>
              <a:fillRect/>
            </a:stretch>
          </p:blipFill>
          <p:spPr>
            <a:xfrm>
              <a:off x="4283968" y="2852936"/>
              <a:ext cx="576064" cy="576064"/>
            </a:xfrm>
            <a:prstGeom prst="rect">
              <a:avLst/>
            </a:prstGeom>
          </p:spPr>
        </p:pic>
        <p:pic>
          <p:nvPicPr>
            <p:cNvPr id="34" name="Image 95" descr="1401801100_text-x-script.png"/>
            <p:cNvPicPr>
              <a:picLocks noChangeAspect="1"/>
            </p:cNvPicPr>
            <p:nvPr/>
          </p:nvPicPr>
          <p:blipFill>
            <a:blip r:embed="rId12" cstate="print"/>
            <a:stretch>
              <a:fillRect/>
            </a:stretch>
          </p:blipFill>
          <p:spPr>
            <a:xfrm rot="1232546">
              <a:off x="4436368" y="3005336"/>
              <a:ext cx="576064" cy="576064"/>
            </a:xfrm>
            <a:prstGeom prst="rect">
              <a:avLst/>
            </a:prstGeom>
          </p:spPr>
        </p:pic>
        <p:pic>
          <p:nvPicPr>
            <p:cNvPr id="35" name="Image 98" descr="1401801100_text-x-script.png"/>
            <p:cNvPicPr>
              <a:picLocks noChangeAspect="1"/>
            </p:cNvPicPr>
            <p:nvPr/>
          </p:nvPicPr>
          <p:blipFill>
            <a:blip r:embed="rId12" cstate="print"/>
            <a:stretch>
              <a:fillRect/>
            </a:stretch>
          </p:blipFill>
          <p:spPr>
            <a:xfrm>
              <a:off x="4067944" y="3068960"/>
              <a:ext cx="576064" cy="576064"/>
            </a:xfrm>
            <a:prstGeom prst="rect">
              <a:avLst/>
            </a:prstGeom>
          </p:spPr>
        </p:pic>
      </p:grpSp>
      <p:pic>
        <p:nvPicPr>
          <p:cNvPr id="36" name="Image 102" descr="homepage-docker-logo.png"/>
          <p:cNvPicPr>
            <a:picLocks noChangeAspect="1"/>
          </p:cNvPicPr>
          <p:nvPr/>
        </p:nvPicPr>
        <p:blipFill>
          <a:blip r:embed="rId11" cstate="print"/>
          <a:stretch>
            <a:fillRect/>
          </a:stretch>
        </p:blipFill>
        <p:spPr>
          <a:xfrm>
            <a:off x="2099303" y="1182587"/>
            <a:ext cx="783169" cy="648072"/>
          </a:xfrm>
          <a:prstGeom prst="rect">
            <a:avLst/>
          </a:prstGeom>
        </p:spPr>
      </p:pic>
      <p:pic>
        <p:nvPicPr>
          <p:cNvPr id="38" name="Image 40" descr="1401803462_box.png"/>
          <p:cNvPicPr>
            <a:picLocks noChangeAspect="1"/>
          </p:cNvPicPr>
          <p:nvPr/>
        </p:nvPicPr>
        <p:blipFill>
          <a:blip r:embed="rId13" cstate="print"/>
          <a:stretch>
            <a:fillRect/>
          </a:stretch>
        </p:blipFill>
        <p:spPr>
          <a:xfrm>
            <a:off x="3639414" y="1573358"/>
            <a:ext cx="576064" cy="576064"/>
          </a:xfrm>
          <a:prstGeom prst="rect">
            <a:avLst/>
          </a:prstGeom>
        </p:spPr>
      </p:pic>
      <p:sp>
        <p:nvSpPr>
          <p:cNvPr id="39" name="ZoneTexte 41"/>
          <p:cNvSpPr txBox="1"/>
          <p:nvPr/>
        </p:nvSpPr>
        <p:spPr>
          <a:xfrm>
            <a:off x="3495398" y="2149422"/>
            <a:ext cx="1224136" cy="246221"/>
          </a:xfrm>
          <a:prstGeom prst="rect">
            <a:avLst/>
          </a:prstGeom>
          <a:noFill/>
        </p:spPr>
        <p:txBody>
          <a:bodyPr wrap="square" rtlCol="0">
            <a:spAutoFit/>
          </a:bodyPr>
          <a:lstStyle/>
          <a:p>
            <a:pPr defTabSz="914400"/>
            <a:r>
              <a:rPr lang="fr-FR" sz="1000" b="1" dirty="0" smtClean="0">
                <a:solidFill>
                  <a:srgbClr val="4F81BD">
                    <a:lumMod val="75000"/>
                  </a:srgbClr>
                </a:solidFill>
                <a:latin typeface="Segoe UI" pitchFamily="34" charset="0"/>
                <a:ea typeface="Segoe UI" pitchFamily="34" charset="0"/>
                <a:cs typeface="Segoe UI" pitchFamily="34" charset="0"/>
              </a:rPr>
              <a:t>Zip, WAR, JAR …</a:t>
            </a:r>
            <a:endParaRPr lang="fr-FR" sz="1000" b="1" dirty="0">
              <a:solidFill>
                <a:srgbClr val="4F81BD">
                  <a:lumMod val="75000"/>
                </a:srgbClr>
              </a:solidFill>
              <a:latin typeface="Segoe UI" pitchFamily="34" charset="0"/>
              <a:ea typeface="Segoe UI" pitchFamily="34" charset="0"/>
              <a:cs typeface="Segoe UI" pitchFamily="34" charset="0"/>
            </a:endParaRPr>
          </a:p>
        </p:txBody>
      </p:sp>
      <p:sp>
        <p:nvSpPr>
          <p:cNvPr id="40" name="Plus 39"/>
          <p:cNvSpPr/>
          <p:nvPr/>
        </p:nvSpPr>
        <p:spPr>
          <a:xfrm>
            <a:off x="4359494" y="1717374"/>
            <a:ext cx="288032" cy="288032"/>
          </a:xfrm>
          <a:prstGeom prst="mathPlu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defRPr/>
            </a:pPr>
            <a:endParaRPr lang="fr-FR" sz="1800" kern="0" smtClean="0">
              <a:solidFill>
                <a:prstClr val="black"/>
              </a:solidFill>
              <a:latin typeface="Calibri"/>
            </a:endParaRPr>
          </a:p>
        </p:txBody>
      </p:sp>
      <p:pic>
        <p:nvPicPr>
          <p:cNvPr id="42" name="Picture 6" descr="http://www.angelxp.be/png/2010/Java06.png"/>
          <p:cNvPicPr>
            <a:picLocks noChangeAspect="1" noChangeArrowheads="1"/>
          </p:cNvPicPr>
          <p:nvPr/>
        </p:nvPicPr>
        <p:blipFill>
          <a:blip r:embed="rId14" cstate="print"/>
          <a:srcRect/>
          <a:stretch>
            <a:fillRect/>
          </a:stretch>
        </p:blipFill>
        <p:spPr bwMode="auto">
          <a:xfrm>
            <a:off x="5209619" y="1529436"/>
            <a:ext cx="432048" cy="432048"/>
          </a:xfrm>
          <a:prstGeom prst="rect">
            <a:avLst/>
          </a:prstGeom>
          <a:noFill/>
        </p:spPr>
      </p:pic>
      <p:cxnSp>
        <p:nvCxnSpPr>
          <p:cNvPr id="43" name="Forme 154"/>
          <p:cNvCxnSpPr>
            <a:stCxn id="24" idx="3"/>
            <a:endCxn id="5" idx="2"/>
          </p:cNvCxnSpPr>
          <p:nvPr/>
        </p:nvCxnSpPr>
        <p:spPr>
          <a:xfrm flipV="1">
            <a:off x="4741565" y="2581470"/>
            <a:ext cx="13971" cy="577744"/>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pic>
        <p:nvPicPr>
          <p:cNvPr id="44" name="Image 47" descr="homepage-docker-logo.png"/>
          <p:cNvPicPr>
            <a:picLocks noChangeAspect="1"/>
          </p:cNvPicPr>
          <p:nvPr/>
        </p:nvPicPr>
        <p:blipFill>
          <a:blip r:embed="rId11" cstate="print"/>
          <a:stretch>
            <a:fillRect/>
          </a:stretch>
        </p:blipFill>
        <p:spPr>
          <a:xfrm>
            <a:off x="5583630" y="875312"/>
            <a:ext cx="783169" cy="648072"/>
          </a:xfrm>
          <a:prstGeom prst="rect">
            <a:avLst/>
          </a:prstGeom>
        </p:spPr>
      </p:pic>
      <p:pic>
        <p:nvPicPr>
          <p:cNvPr id="45" name="Image 46" descr="1401802177_PixelKit_network_icon.png"/>
          <p:cNvPicPr>
            <a:picLocks noChangeAspect="1"/>
          </p:cNvPicPr>
          <p:nvPr/>
        </p:nvPicPr>
        <p:blipFill>
          <a:blip r:embed="rId4" cstate="print"/>
          <a:stretch>
            <a:fillRect/>
          </a:stretch>
        </p:blipFill>
        <p:spPr>
          <a:xfrm rot="10800000">
            <a:off x="7635857" y="2747524"/>
            <a:ext cx="792088" cy="792088"/>
          </a:xfrm>
          <a:prstGeom prst="rect">
            <a:avLst/>
          </a:prstGeom>
          <a:effectLst>
            <a:outerShdw blurRad="50800" dist="38100" dir="2700000" algn="tl" rotWithShape="0">
              <a:prstClr val="black">
                <a:alpha val="40000"/>
              </a:prstClr>
            </a:outerShdw>
          </a:effectLst>
        </p:spPr>
      </p:pic>
      <p:sp>
        <p:nvSpPr>
          <p:cNvPr id="46" name="Rectangle 45"/>
          <p:cNvSpPr/>
          <p:nvPr/>
        </p:nvSpPr>
        <p:spPr>
          <a:xfrm rot="16200000">
            <a:off x="7225844" y="1141310"/>
            <a:ext cx="1684123" cy="1440160"/>
          </a:xfrm>
          <a:prstGeom prst="rect">
            <a:avLst/>
          </a:prstGeom>
          <a:solidFill>
            <a:sysClr val="window" lastClr="FFFFFF"/>
          </a:solidFill>
          <a:ln w="25400" cap="flat" cmpd="sng" algn="ctr">
            <a:solidFill>
              <a:srgbClr val="4F81BD"/>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black"/>
              </a:solidFill>
              <a:latin typeface="Calibri"/>
            </a:endParaRPr>
          </a:p>
        </p:txBody>
      </p:sp>
      <p:sp>
        <p:nvSpPr>
          <p:cNvPr id="47" name="ZoneTexte 52"/>
          <p:cNvSpPr txBox="1"/>
          <p:nvPr/>
        </p:nvSpPr>
        <p:spPr>
          <a:xfrm>
            <a:off x="7347824" y="3539610"/>
            <a:ext cx="1368152" cy="461665"/>
          </a:xfrm>
          <a:prstGeom prst="rect">
            <a:avLst/>
          </a:prstGeom>
          <a:noFill/>
        </p:spPr>
        <p:txBody>
          <a:bodyPr wrap="square" rtlCol="0">
            <a:spAutoFit/>
          </a:bodyPr>
          <a:lstStyle/>
          <a:p>
            <a:pPr algn="ctr" defTabSz="914400"/>
            <a:r>
              <a:rPr lang="fr-FR" sz="1200" b="1" dirty="0" err="1" smtClean="0">
                <a:solidFill>
                  <a:srgbClr val="4F81BD">
                    <a:lumMod val="75000"/>
                  </a:srgbClr>
                </a:solidFill>
                <a:latin typeface="Segoe UI" pitchFamily="34" charset="0"/>
                <a:ea typeface="Segoe UI" pitchFamily="34" charset="0"/>
                <a:cs typeface="Segoe UI" pitchFamily="34" charset="0"/>
              </a:rPr>
              <a:t>Private</a:t>
            </a:r>
            <a:r>
              <a:rPr lang="fr-FR" sz="1200" b="1" dirty="0" smtClean="0">
                <a:solidFill>
                  <a:srgbClr val="4F81BD">
                    <a:lumMod val="75000"/>
                  </a:srgbClr>
                </a:solidFill>
                <a:latin typeface="Segoe UI" pitchFamily="34" charset="0"/>
                <a:ea typeface="Segoe UI" pitchFamily="34" charset="0"/>
                <a:cs typeface="Segoe UI" pitchFamily="34" charset="0"/>
              </a:rPr>
              <a:t> </a:t>
            </a:r>
            <a:r>
              <a:rPr lang="fr-FR" sz="1200" b="1" dirty="0" err="1" smtClean="0">
                <a:solidFill>
                  <a:srgbClr val="4F81BD">
                    <a:lumMod val="75000"/>
                  </a:srgbClr>
                </a:solidFill>
                <a:latin typeface="Segoe UI" pitchFamily="34" charset="0"/>
                <a:ea typeface="Segoe UI" pitchFamily="34" charset="0"/>
                <a:cs typeface="Segoe UI" pitchFamily="34" charset="0"/>
              </a:rPr>
              <a:t>Registry</a:t>
            </a:r>
            <a:r>
              <a:rPr lang="fr-FR" sz="1200" b="1" dirty="0" smtClean="0">
                <a:solidFill>
                  <a:srgbClr val="4F81BD">
                    <a:lumMod val="75000"/>
                  </a:srgbClr>
                </a:solidFill>
                <a:latin typeface="Segoe UI" pitchFamily="34" charset="0"/>
                <a:ea typeface="Segoe UI" pitchFamily="34" charset="0"/>
                <a:cs typeface="Segoe UI" pitchFamily="34" charset="0"/>
              </a:rPr>
              <a:t> Docker</a:t>
            </a:r>
            <a:endParaRPr lang="fr-FR" sz="1200" b="1" dirty="0">
              <a:solidFill>
                <a:srgbClr val="4F81BD">
                  <a:lumMod val="75000"/>
                </a:srgbClr>
              </a:solidFill>
              <a:latin typeface="Segoe UI" pitchFamily="34" charset="0"/>
              <a:ea typeface="Segoe UI" pitchFamily="34" charset="0"/>
              <a:cs typeface="Segoe UI" pitchFamily="34" charset="0"/>
            </a:endParaRPr>
          </a:p>
        </p:txBody>
      </p:sp>
      <p:pic>
        <p:nvPicPr>
          <p:cNvPr id="48" name="Image 53" descr="homepage-docker-logo.png"/>
          <p:cNvPicPr>
            <a:picLocks noChangeAspect="1"/>
          </p:cNvPicPr>
          <p:nvPr/>
        </p:nvPicPr>
        <p:blipFill>
          <a:blip r:embed="rId11" cstate="print"/>
          <a:stretch>
            <a:fillRect/>
          </a:stretch>
        </p:blipFill>
        <p:spPr>
          <a:xfrm>
            <a:off x="7635858" y="1019330"/>
            <a:ext cx="783169" cy="648072"/>
          </a:xfrm>
          <a:prstGeom prst="rect">
            <a:avLst/>
          </a:prstGeom>
        </p:spPr>
      </p:pic>
      <p:sp>
        <p:nvSpPr>
          <p:cNvPr id="49" name="Rectangle 48"/>
          <p:cNvSpPr/>
          <p:nvPr/>
        </p:nvSpPr>
        <p:spPr>
          <a:xfrm>
            <a:off x="7491840" y="1667400"/>
            <a:ext cx="1152128" cy="360040"/>
          </a:xfrm>
          <a:prstGeom prst="rect">
            <a:avLst/>
          </a:prstGeom>
          <a:solidFill>
            <a:srgbClr val="F79646">
              <a:alpha val="27059"/>
            </a:srgbClr>
          </a:solidFill>
          <a:ln w="38100" cap="flat" cmpd="sng" algn="ctr">
            <a:solidFill>
              <a:srgbClr val="F79646">
                <a:lumMod val="75000"/>
              </a:srgbClr>
            </a:solidFill>
            <a:prstDash val="solid"/>
          </a:ln>
          <a:effectLst/>
        </p:spPr>
        <p:txBody>
          <a:bodyPr rtlCol="0" anchor="t" anchorCtr="0"/>
          <a:lstStyle/>
          <a:p>
            <a:pPr algn="ctr" defTabSz="914400">
              <a:defRPr/>
            </a:pPr>
            <a:r>
              <a:rPr lang="fr-FR" sz="1800" kern="0" dirty="0" smtClean="0">
                <a:solidFill>
                  <a:srgbClr val="1F497D">
                    <a:lumMod val="50000"/>
                  </a:srgbClr>
                </a:solidFill>
                <a:latin typeface="Calibri"/>
              </a:rPr>
              <a:t>Image V1</a:t>
            </a:r>
          </a:p>
        </p:txBody>
      </p:sp>
      <p:sp>
        <p:nvSpPr>
          <p:cNvPr id="50" name="Rectangle 49"/>
          <p:cNvSpPr/>
          <p:nvPr/>
        </p:nvSpPr>
        <p:spPr>
          <a:xfrm>
            <a:off x="7491840" y="2099448"/>
            <a:ext cx="1152128" cy="360040"/>
          </a:xfrm>
          <a:prstGeom prst="rect">
            <a:avLst/>
          </a:prstGeom>
          <a:solidFill>
            <a:srgbClr val="F79646">
              <a:alpha val="27059"/>
            </a:srgbClr>
          </a:solidFill>
          <a:ln w="38100" cap="flat" cmpd="sng" algn="ctr">
            <a:solidFill>
              <a:srgbClr val="F79646">
                <a:lumMod val="75000"/>
              </a:srgbClr>
            </a:solidFill>
            <a:prstDash val="solid"/>
          </a:ln>
          <a:effectLst/>
        </p:spPr>
        <p:txBody>
          <a:bodyPr rtlCol="0" anchor="t" anchorCtr="0"/>
          <a:lstStyle/>
          <a:p>
            <a:pPr algn="ctr" defTabSz="914400">
              <a:defRPr/>
            </a:pPr>
            <a:r>
              <a:rPr lang="fr-FR" sz="1800" kern="0" dirty="0" smtClean="0">
                <a:solidFill>
                  <a:srgbClr val="1F497D">
                    <a:lumMod val="50000"/>
                  </a:srgbClr>
                </a:solidFill>
                <a:latin typeface="Calibri"/>
              </a:rPr>
              <a:t>Image V2</a:t>
            </a:r>
          </a:p>
        </p:txBody>
      </p:sp>
      <p:cxnSp>
        <p:nvCxnSpPr>
          <p:cNvPr id="51" name="Forme 127"/>
          <p:cNvCxnSpPr>
            <a:endCxn id="46" idx="0"/>
          </p:cNvCxnSpPr>
          <p:nvPr/>
        </p:nvCxnSpPr>
        <p:spPr>
          <a:xfrm>
            <a:off x="6231698" y="1861390"/>
            <a:ext cx="1116128"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pic>
        <p:nvPicPr>
          <p:cNvPr id="52" name="Image 59" descr="container.png"/>
          <p:cNvPicPr>
            <a:picLocks noChangeAspect="1"/>
          </p:cNvPicPr>
          <p:nvPr/>
        </p:nvPicPr>
        <p:blipFill>
          <a:blip r:embed="rId15" cstate="print"/>
          <a:stretch>
            <a:fillRect/>
          </a:stretch>
        </p:blipFill>
        <p:spPr>
          <a:xfrm>
            <a:off x="7779872" y="5627840"/>
            <a:ext cx="776751" cy="415920"/>
          </a:xfrm>
          <a:prstGeom prst="rect">
            <a:avLst/>
          </a:prstGeom>
        </p:spPr>
      </p:pic>
      <p:pic>
        <p:nvPicPr>
          <p:cNvPr id="53" name="Image 60" descr="container.png"/>
          <p:cNvPicPr>
            <a:picLocks noChangeAspect="1"/>
          </p:cNvPicPr>
          <p:nvPr/>
        </p:nvPicPr>
        <p:blipFill>
          <a:blip r:embed="rId15" cstate="print"/>
          <a:stretch>
            <a:fillRect/>
          </a:stretch>
        </p:blipFill>
        <p:spPr>
          <a:xfrm>
            <a:off x="7203808" y="4835752"/>
            <a:ext cx="776751" cy="415920"/>
          </a:xfrm>
          <a:prstGeom prst="rect">
            <a:avLst/>
          </a:prstGeom>
        </p:spPr>
      </p:pic>
      <p:sp>
        <p:nvSpPr>
          <p:cNvPr id="54" name="ZoneTexte 62"/>
          <p:cNvSpPr txBox="1"/>
          <p:nvPr/>
        </p:nvSpPr>
        <p:spPr>
          <a:xfrm>
            <a:off x="6555736" y="4475712"/>
            <a:ext cx="604004" cy="276999"/>
          </a:xfrm>
          <a:prstGeom prst="rect">
            <a:avLst/>
          </a:prstGeom>
          <a:noFill/>
        </p:spPr>
        <p:txBody>
          <a:bodyPr wrap="square" rtlCol="0">
            <a:spAutoFit/>
          </a:bodyPr>
          <a:lstStyle/>
          <a:p>
            <a:pPr defTabSz="914400"/>
            <a:r>
              <a:rPr lang="fr-FR" sz="1200" b="1" dirty="0" err="1" smtClean="0">
                <a:solidFill>
                  <a:srgbClr val="4F81BD">
                    <a:lumMod val="75000"/>
                  </a:srgbClr>
                </a:solidFill>
                <a:latin typeface="Segoe UI" pitchFamily="34" charset="0"/>
                <a:ea typeface="Segoe UI" pitchFamily="34" charset="0"/>
                <a:cs typeface="Segoe UI" pitchFamily="34" charset="0"/>
              </a:rPr>
              <a:t>Dev</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55" name="ZoneTexte 73"/>
          <p:cNvSpPr txBox="1"/>
          <p:nvPr/>
        </p:nvSpPr>
        <p:spPr>
          <a:xfrm>
            <a:off x="6771760" y="5310191"/>
            <a:ext cx="1180068" cy="276999"/>
          </a:xfrm>
          <a:prstGeom prst="rect">
            <a:avLst/>
          </a:prstGeom>
          <a:noFill/>
        </p:spPr>
        <p:txBody>
          <a:bodyPr wrap="square" rtlCol="0">
            <a:spAutoFit/>
          </a:bodyPr>
          <a:lstStyle/>
          <a:p>
            <a:pPr algn="ctr" defTabSz="914400"/>
            <a:r>
              <a:rPr lang="fr-FR" sz="1200" b="1" dirty="0" smtClean="0">
                <a:solidFill>
                  <a:srgbClr val="4F81BD">
                    <a:lumMod val="75000"/>
                  </a:srgbClr>
                </a:solidFill>
                <a:latin typeface="Segoe UI" pitchFamily="34" charset="0"/>
                <a:ea typeface="Segoe UI" pitchFamily="34" charset="0"/>
                <a:cs typeface="Segoe UI" pitchFamily="34" charset="0"/>
              </a:rPr>
              <a:t>Training</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56" name="ZoneTexte 74"/>
          <p:cNvSpPr txBox="1"/>
          <p:nvPr/>
        </p:nvSpPr>
        <p:spPr>
          <a:xfrm>
            <a:off x="8859992" y="4547720"/>
            <a:ext cx="504056" cy="288032"/>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QA</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57" name="ZoneTexte 75"/>
          <p:cNvSpPr txBox="1"/>
          <p:nvPr/>
        </p:nvSpPr>
        <p:spPr>
          <a:xfrm>
            <a:off x="8472012" y="5339808"/>
            <a:ext cx="604004" cy="276999"/>
          </a:xfrm>
          <a:prstGeom prst="rect">
            <a:avLst/>
          </a:prstGeom>
          <a:noFill/>
        </p:spPr>
        <p:txBody>
          <a:bodyPr wrap="square" rtlCol="0">
            <a:spAutoFit/>
          </a:bodyPr>
          <a:lstStyle/>
          <a:p>
            <a:pPr defTabSz="914400"/>
            <a:r>
              <a:rPr lang="fr-FR" sz="1200" b="1" dirty="0" err="1" smtClean="0">
                <a:solidFill>
                  <a:srgbClr val="4F81BD">
                    <a:lumMod val="75000"/>
                  </a:srgbClr>
                </a:solidFill>
                <a:latin typeface="Segoe UI" pitchFamily="34" charset="0"/>
                <a:ea typeface="Segoe UI" pitchFamily="34" charset="0"/>
                <a:cs typeface="Segoe UI" pitchFamily="34" charset="0"/>
              </a:rPr>
              <a:t>Prod</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58" name="ZoneTexte 76"/>
          <p:cNvSpPr txBox="1"/>
          <p:nvPr/>
        </p:nvSpPr>
        <p:spPr>
          <a:xfrm>
            <a:off x="7823940" y="5998913"/>
            <a:ext cx="604004" cy="276999"/>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Perf</a:t>
            </a:r>
            <a:endParaRPr lang="fr-FR" sz="1200" b="1" dirty="0">
              <a:solidFill>
                <a:srgbClr val="4F81BD">
                  <a:lumMod val="75000"/>
                </a:srgbClr>
              </a:solidFill>
              <a:latin typeface="Segoe UI" pitchFamily="34" charset="0"/>
              <a:ea typeface="Segoe UI" pitchFamily="34" charset="0"/>
              <a:cs typeface="Segoe UI" pitchFamily="34" charset="0"/>
            </a:endParaRPr>
          </a:p>
        </p:txBody>
      </p:sp>
      <p:pic>
        <p:nvPicPr>
          <p:cNvPr id="59" name="Image 77" descr="1401807817_dedicated_server.png"/>
          <p:cNvPicPr>
            <a:picLocks noChangeAspect="1"/>
          </p:cNvPicPr>
          <p:nvPr/>
        </p:nvPicPr>
        <p:blipFill>
          <a:blip r:embed="rId16" cstate="print"/>
          <a:stretch>
            <a:fillRect/>
          </a:stretch>
        </p:blipFill>
        <p:spPr>
          <a:xfrm>
            <a:off x="7059792" y="4763744"/>
            <a:ext cx="576064" cy="576064"/>
          </a:xfrm>
          <a:prstGeom prst="rect">
            <a:avLst/>
          </a:prstGeom>
        </p:spPr>
      </p:pic>
      <p:pic>
        <p:nvPicPr>
          <p:cNvPr id="60" name="Image 79" descr="1401807817_dedicated_server.png"/>
          <p:cNvPicPr>
            <a:picLocks noChangeAspect="1"/>
          </p:cNvPicPr>
          <p:nvPr/>
        </p:nvPicPr>
        <p:blipFill>
          <a:blip r:embed="rId16" cstate="print"/>
          <a:stretch>
            <a:fillRect/>
          </a:stretch>
        </p:blipFill>
        <p:spPr>
          <a:xfrm>
            <a:off x="7779872" y="5411816"/>
            <a:ext cx="576064" cy="576064"/>
          </a:xfrm>
          <a:prstGeom prst="rect">
            <a:avLst/>
          </a:prstGeom>
        </p:spPr>
      </p:pic>
      <p:pic>
        <p:nvPicPr>
          <p:cNvPr id="61" name="Image 86" descr="container.png"/>
          <p:cNvPicPr>
            <a:picLocks noChangeAspect="1"/>
          </p:cNvPicPr>
          <p:nvPr/>
        </p:nvPicPr>
        <p:blipFill>
          <a:blip r:embed="rId15" cstate="print"/>
          <a:stretch>
            <a:fillRect/>
          </a:stretch>
        </p:blipFill>
        <p:spPr>
          <a:xfrm>
            <a:off x="6771760" y="4187680"/>
            <a:ext cx="776751" cy="415920"/>
          </a:xfrm>
          <a:prstGeom prst="rect">
            <a:avLst/>
          </a:prstGeom>
        </p:spPr>
      </p:pic>
      <p:cxnSp>
        <p:nvCxnSpPr>
          <p:cNvPr id="62" name="Forme 128"/>
          <p:cNvCxnSpPr>
            <a:endCxn id="61" idx="3"/>
          </p:cNvCxnSpPr>
          <p:nvPr/>
        </p:nvCxnSpPr>
        <p:spPr>
          <a:xfrm flipH="1">
            <a:off x="7548511" y="4001275"/>
            <a:ext cx="483389" cy="394365"/>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pic>
        <p:nvPicPr>
          <p:cNvPr id="63" name="Image 89" descr="1401807817_dedicated_server.png"/>
          <p:cNvPicPr>
            <a:picLocks noChangeAspect="1"/>
          </p:cNvPicPr>
          <p:nvPr/>
        </p:nvPicPr>
        <p:blipFill>
          <a:blip r:embed="rId16" cstate="print"/>
          <a:stretch>
            <a:fillRect/>
          </a:stretch>
        </p:blipFill>
        <p:spPr>
          <a:xfrm>
            <a:off x="6555736" y="3971656"/>
            <a:ext cx="576064" cy="576064"/>
          </a:xfrm>
          <a:prstGeom prst="rect">
            <a:avLst/>
          </a:prstGeom>
        </p:spPr>
      </p:pic>
      <p:pic>
        <p:nvPicPr>
          <p:cNvPr id="64" name="Image 90" descr="container.png"/>
          <p:cNvPicPr>
            <a:picLocks noChangeAspect="1"/>
          </p:cNvPicPr>
          <p:nvPr/>
        </p:nvPicPr>
        <p:blipFill>
          <a:blip r:embed="rId15" cstate="print"/>
          <a:stretch>
            <a:fillRect/>
          </a:stretch>
        </p:blipFill>
        <p:spPr>
          <a:xfrm>
            <a:off x="8355936" y="4979768"/>
            <a:ext cx="776751" cy="415920"/>
          </a:xfrm>
          <a:prstGeom prst="rect">
            <a:avLst/>
          </a:prstGeom>
        </p:spPr>
      </p:pic>
      <p:pic>
        <p:nvPicPr>
          <p:cNvPr id="65" name="Image 91" descr="1401807817_dedicated_server.png"/>
          <p:cNvPicPr>
            <a:picLocks noChangeAspect="1"/>
          </p:cNvPicPr>
          <p:nvPr/>
        </p:nvPicPr>
        <p:blipFill>
          <a:blip r:embed="rId16" cstate="print"/>
          <a:stretch>
            <a:fillRect/>
          </a:stretch>
        </p:blipFill>
        <p:spPr>
          <a:xfrm>
            <a:off x="8472012" y="4763744"/>
            <a:ext cx="576064" cy="576064"/>
          </a:xfrm>
          <a:prstGeom prst="rect">
            <a:avLst/>
          </a:prstGeom>
        </p:spPr>
      </p:pic>
      <p:pic>
        <p:nvPicPr>
          <p:cNvPr id="66" name="Image 94" descr="container.png"/>
          <p:cNvPicPr>
            <a:picLocks noChangeAspect="1"/>
          </p:cNvPicPr>
          <p:nvPr/>
        </p:nvPicPr>
        <p:blipFill>
          <a:blip r:embed="rId15" cstate="print"/>
          <a:stretch>
            <a:fillRect/>
          </a:stretch>
        </p:blipFill>
        <p:spPr>
          <a:xfrm>
            <a:off x="8571960" y="4259688"/>
            <a:ext cx="776751" cy="415920"/>
          </a:xfrm>
          <a:prstGeom prst="rect">
            <a:avLst/>
          </a:prstGeom>
        </p:spPr>
      </p:pic>
      <p:pic>
        <p:nvPicPr>
          <p:cNvPr id="67" name="Image 96" descr="1401807817_dedicated_server.png"/>
          <p:cNvPicPr>
            <a:picLocks noChangeAspect="1"/>
          </p:cNvPicPr>
          <p:nvPr/>
        </p:nvPicPr>
        <p:blipFill>
          <a:blip r:embed="rId16" cstate="print"/>
          <a:stretch>
            <a:fillRect/>
          </a:stretch>
        </p:blipFill>
        <p:spPr>
          <a:xfrm>
            <a:off x="8743916" y="4043664"/>
            <a:ext cx="576064" cy="576064"/>
          </a:xfrm>
          <a:prstGeom prst="rect">
            <a:avLst/>
          </a:prstGeom>
        </p:spPr>
      </p:pic>
      <p:cxnSp>
        <p:nvCxnSpPr>
          <p:cNvPr id="68" name="Forme 128"/>
          <p:cNvCxnSpPr/>
          <p:nvPr/>
        </p:nvCxnSpPr>
        <p:spPr>
          <a:xfrm flipH="1">
            <a:off x="7779872" y="4001275"/>
            <a:ext cx="252028" cy="762469"/>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69" name="Forme 128"/>
          <p:cNvCxnSpPr>
            <a:endCxn id="60" idx="0"/>
          </p:cNvCxnSpPr>
          <p:nvPr/>
        </p:nvCxnSpPr>
        <p:spPr>
          <a:xfrm>
            <a:off x="8031900" y="4001275"/>
            <a:ext cx="36004" cy="1410541"/>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70" name="Forme 128"/>
          <p:cNvCxnSpPr/>
          <p:nvPr/>
        </p:nvCxnSpPr>
        <p:spPr>
          <a:xfrm>
            <a:off x="8031900" y="4001275"/>
            <a:ext cx="612068" cy="258413"/>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71" name="Forme 128"/>
          <p:cNvCxnSpPr>
            <a:endCxn id="65" idx="1"/>
          </p:cNvCxnSpPr>
          <p:nvPr/>
        </p:nvCxnSpPr>
        <p:spPr>
          <a:xfrm>
            <a:off x="8031900" y="4001275"/>
            <a:ext cx="440112" cy="1050501"/>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sp>
        <p:nvSpPr>
          <p:cNvPr id="72" name="Forme libre 105"/>
          <p:cNvSpPr/>
          <p:nvPr/>
        </p:nvSpPr>
        <p:spPr>
          <a:xfrm>
            <a:off x="2124290" y="4763744"/>
            <a:ext cx="4591535" cy="1348397"/>
          </a:xfrm>
          <a:custGeom>
            <a:avLst/>
            <a:gdLst>
              <a:gd name="connsiteX0" fmla="*/ 125260 w 5448822"/>
              <a:gd name="connsiteY0" fmla="*/ 413359 h 1849676"/>
              <a:gd name="connsiteX1" fmla="*/ 300625 w 5448822"/>
              <a:gd name="connsiteY1" fmla="*/ 513567 h 1849676"/>
              <a:gd name="connsiteX2" fmla="*/ 1929008 w 5448822"/>
              <a:gd name="connsiteY2" fmla="*/ 1628384 h 1849676"/>
              <a:gd name="connsiteX3" fmla="*/ 4609578 w 5448822"/>
              <a:gd name="connsiteY3" fmla="*/ 1578279 h 1849676"/>
              <a:gd name="connsiteX4" fmla="*/ 5448822 w 5448822"/>
              <a:gd name="connsiteY4" fmla="*/ 0 h 184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822" h="1849676">
                <a:moveTo>
                  <a:pt x="125260" y="413359"/>
                </a:moveTo>
                <a:cubicBezTo>
                  <a:pt x="62630" y="362211"/>
                  <a:pt x="0" y="311063"/>
                  <a:pt x="300625" y="513567"/>
                </a:cubicBezTo>
                <a:cubicBezTo>
                  <a:pt x="601250" y="716071"/>
                  <a:pt x="1210849" y="1450932"/>
                  <a:pt x="1929008" y="1628384"/>
                </a:cubicBezTo>
                <a:cubicBezTo>
                  <a:pt x="2647167" y="1805836"/>
                  <a:pt x="4022942" y="1849676"/>
                  <a:pt x="4609578" y="1578279"/>
                </a:cubicBezTo>
                <a:cubicBezTo>
                  <a:pt x="5196214" y="1306882"/>
                  <a:pt x="5322518" y="653441"/>
                  <a:pt x="5448822" y="0"/>
                </a:cubicBezTo>
              </a:path>
            </a:pathLst>
          </a:custGeom>
          <a:noFill/>
          <a:ln w="25400" cap="flat" cmpd="sng" algn="ctr">
            <a:solidFill>
              <a:srgbClr val="4F81BD"/>
            </a:solidFill>
            <a:prstDash val="sysDot"/>
            <a:headEnd type="triangle" w="med" len="med"/>
            <a:tailEnd type="triangle" w="med" len="med"/>
          </a:ln>
          <a:effectLst>
            <a:outerShdw blurRad="40000" dist="20000" dir="5400000" rotWithShape="0">
              <a:srgbClr val="000000">
                <a:alpha val="38000"/>
              </a:srgbClr>
            </a:outerShdw>
          </a:effectLst>
        </p:spPr>
        <p:txBody>
          <a:bodyPr rtlCol="0" anchor="ctr"/>
          <a:lstStyle/>
          <a:p>
            <a:pPr algn="ctr" defTabSz="914400">
              <a:defRPr/>
            </a:pPr>
            <a:endParaRPr lang="fr-FR" sz="1800" kern="0" smtClean="0">
              <a:solidFill>
                <a:prstClr val="black"/>
              </a:solidFill>
              <a:latin typeface="Calibri"/>
            </a:endParaRPr>
          </a:p>
        </p:txBody>
      </p:sp>
      <p:sp>
        <p:nvSpPr>
          <p:cNvPr id="73" name="Rectangle 72"/>
          <p:cNvSpPr/>
          <p:nvPr/>
        </p:nvSpPr>
        <p:spPr>
          <a:xfrm>
            <a:off x="4905344" y="0"/>
            <a:ext cx="4953000" cy="677108"/>
          </a:xfrm>
          <a:prstGeom prst="rect">
            <a:avLst/>
          </a:prstGeom>
        </p:spPr>
        <p:txBody>
          <a:bodyPr>
            <a:spAutoFit/>
          </a:bodyPr>
          <a:lstStyle/>
          <a:p>
            <a:r>
              <a:rPr lang="en-GB" i="1" dirty="0">
                <a:solidFill>
                  <a:srgbClr val="263147"/>
                </a:solidFill>
              </a:rPr>
              <a:t>how integrated tools can help </a:t>
            </a:r>
            <a:r>
              <a:rPr lang="en-GB" i="1" dirty="0" smtClean="0">
                <a:solidFill>
                  <a:srgbClr val="263147"/>
                </a:solidFill>
              </a:rPr>
              <a:t>(</a:t>
            </a:r>
            <a:r>
              <a:rPr lang="en-GB" i="1" dirty="0" err="1" smtClean="0">
                <a:solidFill>
                  <a:srgbClr val="263147"/>
                </a:solidFill>
              </a:rPr>
              <a:t>Docker</a:t>
            </a:r>
            <a:r>
              <a:rPr lang="en-GB" i="1" dirty="0" smtClean="0">
                <a:solidFill>
                  <a:srgbClr val="263147"/>
                </a:solidFill>
              </a:rPr>
              <a:t> </a:t>
            </a:r>
            <a:r>
              <a:rPr lang="en-GB" i="1" dirty="0">
                <a:solidFill>
                  <a:srgbClr val="263147"/>
                </a:solidFill>
              </a:rPr>
              <a:t>as example) </a:t>
            </a:r>
            <a:endParaRPr lang="en-US" dirty="0">
              <a:solidFill>
                <a:srgbClr val="263147"/>
              </a:solidFill>
            </a:endParaRPr>
          </a:p>
        </p:txBody>
      </p:sp>
      <p:pic>
        <p:nvPicPr>
          <p:cNvPr id="153602" name="Picture 2" descr="D:\Users\mudjain\Desktop\oracle_database_logo.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41552" y="2033256"/>
            <a:ext cx="806320" cy="454227"/>
          </a:xfrm>
          <a:prstGeom prst="rect">
            <a:avLst/>
          </a:prstGeom>
          <a:noFill/>
          <a:extLst>
            <a:ext uri="{909E8E84-426E-40DD-AFC4-6F175D3DCCD1}">
              <a14:hiddenFill xmlns:a14="http://schemas.microsoft.com/office/drawing/2010/main">
                <a:solidFill>
                  <a:srgbClr val="FFFFFF"/>
                </a:solidFill>
              </a14:hiddenFill>
            </a:ext>
          </a:extLst>
        </p:spPr>
      </p:pic>
      <p:pic>
        <p:nvPicPr>
          <p:cNvPr id="153603" name="Picture 3" descr="D:\Users\mudjain\Desktop\websphere-application-server-250x250.jp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2096" t="26264" r="15329" b="37422"/>
          <a:stretch/>
        </p:blipFill>
        <p:spPr bwMode="auto">
          <a:xfrm>
            <a:off x="4703486" y="1636368"/>
            <a:ext cx="575644"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64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360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60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4" grpId="0" animBg="1"/>
      <p:bldP spid="17" grpId="0"/>
      <p:bldP spid="21" grpId="0"/>
      <p:bldP spid="22" grpId="0" animBg="1"/>
      <p:bldP spid="24" grpId="0" animBg="1"/>
      <p:bldP spid="28" grpId="0"/>
      <p:bldP spid="39" grpId="0"/>
      <p:bldP spid="40" grpId="0" animBg="1"/>
      <p:bldP spid="46" grpId="0" animBg="1"/>
      <p:bldP spid="47" grpId="0"/>
      <p:bldP spid="49" grpId="0" animBg="1"/>
      <p:bldP spid="50" grpId="0" animBg="1"/>
      <p:bldP spid="54" grpId="0"/>
      <p:bldP spid="55" grpId="0"/>
      <p:bldP spid="56" grpId="0"/>
      <p:bldP spid="57" grpId="0"/>
      <p:bldP spid="58" grpId="0"/>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 Demo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527" y="2718773"/>
            <a:ext cx="4742067" cy="1970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022527" y="2010887"/>
            <a:ext cx="4742067" cy="707886"/>
          </a:xfrm>
          <a:prstGeom prst="rect">
            <a:avLst/>
          </a:prstGeom>
          <a:noFill/>
        </p:spPr>
        <p:txBody>
          <a:bodyPr wrap="square" rtlCol="0">
            <a:spAutoFit/>
          </a:bodyPr>
          <a:lstStyle/>
          <a:p>
            <a:pPr algn="ctr"/>
            <a:r>
              <a:rPr lang="en-GB" sz="4000" dirty="0" smtClean="0">
                <a:solidFill>
                  <a:srgbClr val="998C85">
                    <a:lumMod val="50000"/>
                  </a:srgbClr>
                </a:solidFill>
              </a:rPr>
              <a:t>Live Demo</a:t>
            </a:r>
          </a:p>
        </p:txBody>
      </p:sp>
    </p:spTree>
    <p:extLst>
      <p:ext uri="{BB962C8B-B14F-4D97-AF65-F5344CB8AC3E}">
        <p14:creationId xmlns:p14="http://schemas.microsoft.com/office/powerpoint/2010/main" val="2384121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smtClean="0"/>
              <a:t>Achieving the right speed and agility for each application and service depends on the workload</a:t>
            </a:r>
            <a:endParaRPr lang="en-US" sz="2400" dirty="0"/>
          </a:p>
        </p:txBody>
      </p:sp>
      <p:sp>
        <p:nvSpPr>
          <p:cNvPr id="24" name="Rounded Rectangle 23"/>
          <p:cNvSpPr/>
          <p:nvPr/>
        </p:nvSpPr>
        <p:spPr bwMode="auto">
          <a:xfrm>
            <a:off x="352651" y="5466592"/>
            <a:ext cx="9223376" cy="411480"/>
          </a:xfrm>
          <a:prstGeom prst="roundRect">
            <a:avLst/>
          </a:prstGeom>
          <a:solidFill>
            <a:schemeClr val="tx2">
              <a:lumMod val="75000"/>
            </a:schemeClr>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spcBef>
                <a:spcPts val="100"/>
              </a:spcBef>
              <a:spcAft>
                <a:spcPts val="100"/>
              </a:spcAft>
            </a:pPr>
            <a:r>
              <a:rPr lang="en-US" sz="1400" b="1" dirty="0" smtClean="0">
                <a:solidFill>
                  <a:schemeClr val="bg1"/>
                </a:solidFill>
                <a:cs typeface="Arial" charset="0"/>
              </a:rPr>
              <a:t>The “right” speed will depend on the organization, business strategy, and application landscape</a:t>
            </a:r>
          </a:p>
        </p:txBody>
      </p:sp>
      <p:graphicFrame>
        <p:nvGraphicFramePr>
          <p:cNvPr id="25" name="Table 24"/>
          <p:cNvGraphicFramePr>
            <a:graphicFrameLocks noGrp="1"/>
          </p:cNvGraphicFramePr>
          <p:nvPr/>
        </p:nvGraphicFramePr>
        <p:xfrm>
          <a:off x="341312" y="1495425"/>
          <a:ext cx="9223375" cy="3681995"/>
        </p:xfrm>
        <a:graphic>
          <a:graphicData uri="http://schemas.openxmlformats.org/drawingml/2006/table">
            <a:tbl>
              <a:tblPr firstRow="1" bandRow="1">
                <a:tableStyleId>{72833802-FEF1-4C79-8D5D-14CF1EAF98D9}</a:tableStyleId>
              </a:tblPr>
              <a:tblGrid>
                <a:gridCol w="1844675"/>
                <a:gridCol w="1844675"/>
                <a:gridCol w="1844675"/>
                <a:gridCol w="1844675"/>
                <a:gridCol w="1844675"/>
              </a:tblGrid>
              <a:tr h="590095">
                <a:tc>
                  <a:txBody>
                    <a:bodyPr/>
                    <a:lstStyle/>
                    <a:p>
                      <a:endParaRPr lang="en-US" sz="1400" dirty="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rPr>
                        <a:t>Slow</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400" dirty="0" smtClean="0">
                          <a:solidFill>
                            <a:schemeClr val="tx1"/>
                          </a:solidFill>
                        </a:rPr>
                        <a:t>Fast</a:t>
                      </a:r>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1400" dirty="0" smtClean="0">
                          <a:solidFill>
                            <a:schemeClr val="tx1"/>
                          </a:solidFill>
                        </a:rPr>
                        <a:t>Faster</a:t>
                      </a:r>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400" dirty="0" smtClean="0">
                          <a:solidFill>
                            <a:schemeClr val="tx1"/>
                          </a:solidFill>
                        </a:rPr>
                        <a:t>Fastest</a:t>
                      </a:r>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r>
              <a:tr h="59009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Customer facing applications</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r>
              <a:tr h="59009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Supporting services</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r>
              <a:tr h="71075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Enterprise integration and middleware</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r>
              <a:tr h="59009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Systems of records</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25000"/>
                        <a:lumOff val="75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r>
              <a:tr h="59009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Legacy systems</a:t>
                      </a: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lang="en-US" sz="1400" dirty="0">
                        <a:solidFill>
                          <a:schemeClr val="tx1"/>
                        </a:solidFill>
                      </a:endParaRPr>
                    </a:p>
                  </a:txBody>
                  <a:tcPr anchor="ctr">
                    <a:lnL w="3175"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tx2">
                        <a:lumMod val="20000"/>
                        <a:lumOff val="80000"/>
                      </a:schemeClr>
                    </a:solidFill>
                  </a:tcPr>
                </a:tc>
              </a:tr>
            </a:tbl>
          </a:graphicData>
        </a:graphic>
      </p:graphicFrame>
      <p:sp>
        <p:nvSpPr>
          <p:cNvPr id="26" name="Left-Right Arrow 25"/>
          <p:cNvSpPr/>
          <p:nvPr/>
        </p:nvSpPr>
        <p:spPr bwMode="auto">
          <a:xfrm>
            <a:off x="2197290" y="1992629"/>
            <a:ext cx="7367398" cy="193675"/>
          </a:xfrm>
          <a:prstGeom prst="leftRightArrow">
            <a:avLst>
              <a:gd name="adj1" fmla="val 30588"/>
              <a:gd name="adj2" fmla="val 50000"/>
            </a:avLst>
          </a:prstGeom>
          <a:solidFill>
            <a:schemeClr val="accent2">
              <a:lumMod val="7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7" name="Rectangle 26"/>
          <p:cNvSpPr/>
          <p:nvPr/>
        </p:nvSpPr>
        <p:spPr bwMode="auto">
          <a:xfrm>
            <a:off x="6339841" y="2300565"/>
            <a:ext cx="2926214" cy="202301"/>
          </a:xfrm>
          <a:prstGeom prst="rect">
            <a:avLst/>
          </a:prstGeom>
          <a:solidFill>
            <a:schemeClr val="tx1">
              <a:lumMod val="10000"/>
              <a:lumOff val="9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8" name="Rectangle 27"/>
          <p:cNvSpPr/>
          <p:nvPr/>
        </p:nvSpPr>
        <p:spPr bwMode="auto">
          <a:xfrm>
            <a:off x="6941820" y="2300565"/>
            <a:ext cx="2324235" cy="202301"/>
          </a:xfrm>
          <a:prstGeom prst="rect">
            <a:avLst/>
          </a:prstGeom>
          <a:solidFill>
            <a:schemeClr val="tx1">
              <a:lumMod val="25000"/>
              <a:lumOff val="7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9" name="Rectangle 28"/>
          <p:cNvSpPr/>
          <p:nvPr/>
        </p:nvSpPr>
        <p:spPr bwMode="auto">
          <a:xfrm>
            <a:off x="4895850" y="2873797"/>
            <a:ext cx="3448049" cy="202301"/>
          </a:xfrm>
          <a:prstGeom prst="rect">
            <a:avLst/>
          </a:prstGeom>
          <a:solidFill>
            <a:schemeClr val="tx1">
              <a:lumMod val="10000"/>
              <a:lumOff val="9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0" name="Rectangle 29"/>
          <p:cNvSpPr/>
          <p:nvPr/>
        </p:nvSpPr>
        <p:spPr bwMode="auto">
          <a:xfrm>
            <a:off x="5775960" y="2873797"/>
            <a:ext cx="2171700" cy="202301"/>
          </a:xfrm>
          <a:prstGeom prst="rect">
            <a:avLst/>
          </a:prstGeom>
          <a:solidFill>
            <a:schemeClr val="tx1">
              <a:lumMod val="25000"/>
              <a:lumOff val="7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1" name="Rectangle 30"/>
          <p:cNvSpPr/>
          <p:nvPr/>
        </p:nvSpPr>
        <p:spPr bwMode="auto">
          <a:xfrm>
            <a:off x="2268220" y="4797022"/>
            <a:ext cx="2174240" cy="202301"/>
          </a:xfrm>
          <a:prstGeom prst="rect">
            <a:avLst/>
          </a:prstGeom>
          <a:solidFill>
            <a:schemeClr val="tx1">
              <a:lumMod val="25000"/>
              <a:lumOff val="7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2" name="Rectangle 31"/>
          <p:cNvSpPr/>
          <p:nvPr/>
        </p:nvSpPr>
        <p:spPr bwMode="auto">
          <a:xfrm>
            <a:off x="2442937" y="4219090"/>
            <a:ext cx="2910594" cy="202301"/>
          </a:xfrm>
          <a:prstGeom prst="rect">
            <a:avLst/>
          </a:prstGeom>
          <a:solidFill>
            <a:schemeClr val="tx1">
              <a:lumMod val="10000"/>
              <a:lumOff val="9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3" name="Rectangle 32"/>
          <p:cNvSpPr/>
          <p:nvPr/>
        </p:nvSpPr>
        <p:spPr bwMode="auto">
          <a:xfrm>
            <a:off x="3239226" y="4219090"/>
            <a:ext cx="1591854" cy="202301"/>
          </a:xfrm>
          <a:prstGeom prst="rect">
            <a:avLst/>
          </a:prstGeom>
          <a:solidFill>
            <a:schemeClr val="tx1">
              <a:lumMod val="25000"/>
              <a:lumOff val="7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4" name="Rectangle 33"/>
          <p:cNvSpPr/>
          <p:nvPr/>
        </p:nvSpPr>
        <p:spPr bwMode="auto">
          <a:xfrm>
            <a:off x="4305301" y="3559597"/>
            <a:ext cx="3375659" cy="202301"/>
          </a:xfrm>
          <a:prstGeom prst="rect">
            <a:avLst/>
          </a:prstGeom>
          <a:solidFill>
            <a:schemeClr val="tx1">
              <a:lumMod val="10000"/>
              <a:lumOff val="9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5" name="Rectangle 34"/>
          <p:cNvSpPr/>
          <p:nvPr/>
        </p:nvSpPr>
        <p:spPr bwMode="auto">
          <a:xfrm>
            <a:off x="5033010" y="3559597"/>
            <a:ext cx="2390140" cy="202301"/>
          </a:xfrm>
          <a:prstGeom prst="rect">
            <a:avLst/>
          </a:prstGeom>
          <a:solidFill>
            <a:schemeClr val="tx1">
              <a:lumMod val="25000"/>
              <a:lumOff val="7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Tree>
    <p:extLst>
      <p:ext uri="{BB962C8B-B14F-4D97-AF65-F5344CB8AC3E}">
        <p14:creationId xmlns:p14="http://schemas.microsoft.com/office/powerpoint/2010/main" val="3654400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indent="-228600">
              <a:spcAft>
                <a:spcPts val="1800"/>
              </a:spcAft>
            </a:pPr>
            <a:r>
              <a:rPr lang="en-US" sz="2400" dirty="0" smtClean="0">
                <a:solidFill>
                  <a:srgbClr val="000000"/>
                </a:solidFill>
              </a:rPr>
              <a:t>Minimum Viable Transformation that can be initiated immediately</a:t>
            </a:r>
            <a:endParaRPr lang="en-US" sz="2400" dirty="0">
              <a:solidFill>
                <a:srgbClr val="000000"/>
              </a:solidFill>
            </a:endParaRPr>
          </a:p>
        </p:txBody>
      </p:sp>
      <p:sp>
        <p:nvSpPr>
          <p:cNvPr id="7" name="Text Box 4"/>
          <p:cNvSpPr txBox="1">
            <a:spLocks noChangeArrowheads="1"/>
          </p:cNvSpPr>
          <p:nvPr/>
        </p:nvSpPr>
        <p:spPr bwMode="auto">
          <a:xfrm>
            <a:off x="185759" y="1388296"/>
            <a:ext cx="3007385" cy="4852847"/>
          </a:xfrm>
          <a:prstGeom prst="rect">
            <a:avLst/>
          </a:prstGeom>
          <a:noFill/>
          <a:ln w="12700">
            <a:solidFill>
              <a:schemeClr val="tx1">
                <a:lumMod val="60000"/>
                <a:lumOff val="40000"/>
              </a:schemeClr>
            </a:solidFill>
            <a:miter lim="800000"/>
            <a:headEnd/>
            <a:tailEnd/>
          </a:ln>
          <a:effectLst/>
        </p:spPr>
        <p:txBody>
          <a:bodyPr wrap="square" lIns="91415" tIns="182880" rIns="91415" bIns="45708">
            <a:noAutofit/>
          </a:bodyPr>
          <a:lstStyle/>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Trunk based Development</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Automated Unit Tests &gt; 70%</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Automated Unit Integration Tests &gt; 70%</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Technical Debt ( X% of effort expended till date)</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Continuous Integration with mandatorily nightly build</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TDD / BDD (</a:t>
            </a:r>
            <a:r>
              <a:rPr lang="en-US" sz="1400" dirty="0" err="1" smtClean="0">
                <a:solidFill>
                  <a:schemeClr val="tx2">
                    <a:lumMod val="50000"/>
                  </a:schemeClr>
                </a:solidFill>
              </a:rPr>
              <a:t>Dev</a:t>
            </a:r>
            <a:r>
              <a:rPr lang="en-US" sz="1400" dirty="0" smtClean="0">
                <a:solidFill>
                  <a:schemeClr val="tx2">
                    <a:lumMod val="50000"/>
                  </a:schemeClr>
                </a:solidFill>
              </a:rPr>
              <a:t>)</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smtClean="0">
                <a:solidFill>
                  <a:schemeClr val="tx2">
                    <a:lumMod val="50000"/>
                  </a:schemeClr>
                </a:solidFill>
              </a:rPr>
              <a:t>Single PM and Defect Management tool</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err="1">
                <a:solidFill>
                  <a:schemeClr val="tx2">
                    <a:lumMod val="50000"/>
                  </a:schemeClr>
                </a:solidFill>
              </a:rPr>
              <a:t>MicroService</a:t>
            </a:r>
            <a:r>
              <a:rPr lang="en-US" sz="1400" dirty="0">
                <a:solidFill>
                  <a:schemeClr val="tx2">
                    <a:lumMod val="50000"/>
                  </a:schemeClr>
                </a:solidFill>
              </a:rPr>
              <a:t> Architecture</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r>
              <a:rPr lang="en-US" sz="1400" dirty="0">
                <a:solidFill>
                  <a:schemeClr val="tx2">
                    <a:lumMod val="50000"/>
                  </a:schemeClr>
                </a:solidFill>
              </a:rPr>
              <a:t>12 Factor Application Principles</a:t>
            </a:r>
          </a:p>
          <a:p>
            <a: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a:pPr>
            <a:endParaRPr lang="en-US" sz="1400" dirty="0" smtClean="0">
              <a:solidFill>
                <a:schemeClr val="tx2">
                  <a:lumMod val="50000"/>
                </a:schemeClr>
              </a:solidFill>
            </a:endParaRPr>
          </a:p>
        </p:txBody>
      </p:sp>
      <p:sp>
        <p:nvSpPr>
          <p:cNvPr id="8" name="Rectangle 7"/>
          <p:cNvSpPr/>
          <p:nvPr/>
        </p:nvSpPr>
        <p:spPr>
          <a:xfrm>
            <a:off x="185761" y="1022536"/>
            <a:ext cx="3007384" cy="365760"/>
          </a:xfrm>
          <a:prstGeom prst="rect">
            <a:avLst/>
          </a:prstGeom>
          <a:solidFill>
            <a:schemeClr val="tx1">
              <a:lumMod val="60000"/>
              <a:lumOff val="40000"/>
            </a:schemeClr>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Development</a:t>
            </a:r>
            <a:endParaRPr lang="en-US" sz="1400" b="1" dirty="0">
              <a:solidFill>
                <a:schemeClr val="bg1"/>
              </a:solidFill>
            </a:endParaRPr>
          </a:p>
        </p:txBody>
      </p:sp>
      <p:sp>
        <p:nvSpPr>
          <p:cNvPr id="11" name="Text Box 4"/>
          <p:cNvSpPr txBox="1">
            <a:spLocks noChangeArrowheads="1"/>
          </p:cNvSpPr>
          <p:nvPr/>
        </p:nvSpPr>
        <p:spPr bwMode="auto">
          <a:xfrm>
            <a:off x="3460195" y="1388296"/>
            <a:ext cx="3007385" cy="4852847"/>
          </a:xfrm>
          <a:prstGeom prst="rect">
            <a:avLst/>
          </a:prstGeom>
          <a:noFill/>
          <a:ln w="12700">
            <a:solidFill>
              <a:schemeClr val="tx1">
                <a:lumMod val="60000"/>
                <a:lumOff val="40000"/>
              </a:schemeClr>
            </a:solidFill>
            <a:miter lim="800000"/>
            <a:headEnd/>
            <a:tailEnd/>
          </a:ln>
          <a:effectLst/>
        </p:spPr>
        <p:txBody>
          <a:bodyPr wrap="square" lIns="91415" tIns="182880" rIns="91415" bIns="45708">
            <a:noAutofit/>
          </a:bodyPr>
          <a:lstStyle>
            <a:defPPr>
              <a:defRPr lang="de-DE"/>
            </a:defPPr>
            <a:lvl2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sz="1400">
                <a:solidFill>
                  <a:schemeClr val="tx2">
                    <a:lumMod val="50000"/>
                  </a:schemeClr>
                </a:solidFill>
              </a:defRPr>
            </a:lvl2pPr>
          </a:lstStyle>
          <a:p>
            <a:pPr lvl="1"/>
            <a:r>
              <a:rPr lang="en-US" dirty="0" smtClean="0"/>
              <a:t>Automates Functional Testing &gt; 70%</a:t>
            </a:r>
          </a:p>
          <a:p>
            <a:pPr lvl="1"/>
            <a:r>
              <a:rPr lang="en-US" dirty="0" smtClean="0"/>
              <a:t>Automated Performance &amp; regression Testing &gt; 70%</a:t>
            </a:r>
          </a:p>
          <a:p>
            <a:pPr lvl="1"/>
            <a:r>
              <a:rPr lang="en-US" dirty="0" smtClean="0"/>
              <a:t>Service Virtualization &gt; 85%</a:t>
            </a:r>
          </a:p>
          <a:p>
            <a:pPr lvl="1"/>
            <a:r>
              <a:rPr lang="en-US" dirty="0" smtClean="0"/>
              <a:t>Automated Accessibility Testing &gt;= 25%</a:t>
            </a:r>
          </a:p>
          <a:p>
            <a:pPr lvl="1"/>
            <a:r>
              <a:rPr lang="en-US" dirty="0" smtClean="0"/>
              <a:t>Automated Cross-browser Testing &gt; 70%</a:t>
            </a:r>
          </a:p>
          <a:p>
            <a:pPr lvl="1"/>
            <a:endParaRPr lang="en-US" dirty="0"/>
          </a:p>
        </p:txBody>
      </p:sp>
      <p:sp>
        <p:nvSpPr>
          <p:cNvPr id="12" name="Rectangle 11"/>
          <p:cNvSpPr/>
          <p:nvPr/>
        </p:nvSpPr>
        <p:spPr>
          <a:xfrm>
            <a:off x="3460197" y="1022536"/>
            <a:ext cx="3007384" cy="365760"/>
          </a:xfrm>
          <a:prstGeom prst="rect">
            <a:avLst/>
          </a:prstGeom>
          <a:solidFill>
            <a:schemeClr val="tx1">
              <a:lumMod val="60000"/>
              <a:lumOff val="40000"/>
            </a:schemeClr>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Testing</a:t>
            </a:r>
            <a:endParaRPr lang="en-US" sz="1400" b="1" dirty="0">
              <a:solidFill>
                <a:schemeClr val="bg1"/>
              </a:solidFill>
            </a:endParaRPr>
          </a:p>
        </p:txBody>
      </p:sp>
      <p:sp>
        <p:nvSpPr>
          <p:cNvPr id="13" name="Text Box 4"/>
          <p:cNvSpPr txBox="1">
            <a:spLocks noChangeArrowheads="1"/>
          </p:cNvSpPr>
          <p:nvPr/>
        </p:nvSpPr>
        <p:spPr bwMode="auto">
          <a:xfrm>
            <a:off x="6734630" y="1388296"/>
            <a:ext cx="3007385" cy="4852847"/>
          </a:xfrm>
          <a:prstGeom prst="rect">
            <a:avLst/>
          </a:prstGeom>
          <a:noFill/>
          <a:ln w="12700">
            <a:solidFill>
              <a:schemeClr val="tx1">
                <a:lumMod val="60000"/>
                <a:lumOff val="40000"/>
              </a:schemeClr>
            </a:solidFill>
            <a:miter lim="800000"/>
            <a:headEnd/>
            <a:tailEnd/>
          </a:ln>
          <a:effectLst/>
        </p:spPr>
        <p:txBody>
          <a:bodyPr wrap="square" lIns="91415" tIns="182880" rIns="91415" bIns="45708">
            <a:noAutofit/>
          </a:bodyPr>
          <a:lstStyle>
            <a:defPPr>
              <a:defRPr lang="de-DE"/>
            </a:defPPr>
            <a:lvl2pPr marL="115888" lvl="1" indent="-115888" eaLnBrk="0" hangingPunct="0">
              <a:spcAft>
                <a:spcPts val="1200"/>
              </a:spcAft>
              <a:buClr>
                <a:schemeClr val="tx1">
                  <a:lumMod val="60000"/>
                  <a:lumOff val="40000"/>
                </a:schemeClr>
              </a:buClr>
              <a:buSzPct val="100000"/>
              <a:buFont typeface="Wingdings" panose="05000000000000000000" pitchFamily="2" charset="2"/>
              <a:buChar char="§"/>
              <a:defRPr sz="1400">
                <a:solidFill>
                  <a:schemeClr val="tx2">
                    <a:lumMod val="50000"/>
                  </a:schemeClr>
                </a:solidFill>
              </a:defRPr>
            </a:lvl2pPr>
          </a:lstStyle>
          <a:p>
            <a:pPr lvl="1"/>
            <a:r>
              <a:rPr lang="en-US" dirty="0" smtClean="0"/>
              <a:t>Self Service Environment Provisioning Portal (70% for all </a:t>
            </a:r>
            <a:r>
              <a:rPr lang="en-US" dirty="0" err="1" smtClean="0"/>
              <a:t>dev</a:t>
            </a:r>
            <a:r>
              <a:rPr lang="en-US" dirty="0" smtClean="0"/>
              <a:t> and test environments)</a:t>
            </a:r>
          </a:p>
          <a:p>
            <a:pPr lvl="1"/>
            <a:r>
              <a:rPr lang="en-US" dirty="0" smtClean="0"/>
              <a:t>Immutable Infrastructure enabled through </a:t>
            </a:r>
            <a:r>
              <a:rPr lang="en-US" dirty="0" err="1" smtClean="0"/>
              <a:t>PaaS</a:t>
            </a:r>
            <a:endParaRPr lang="en-US" dirty="0" smtClean="0"/>
          </a:p>
          <a:p>
            <a:pPr lvl="1"/>
            <a:r>
              <a:rPr lang="en-US" dirty="0" smtClean="0"/>
              <a:t>Blue / Green Environment</a:t>
            </a:r>
          </a:p>
          <a:p>
            <a:pPr lvl="1"/>
            <a:r>
              <a:rPr lang="en-US" dirty="0" smtClean="0"/>
              <a:t>Chaos Monkey Sessions</a:t>
            </a:r>
          </a:p>
          <a:p>
            <a:pPr lvl="1"/>
            <a:r>
              <a:rPr lang="en-US" dirty="0" smtClean="0"/>
              <a:t>Continuous Monitoring of all environments</a:t>
            </a:r>
          </a:p>
          <a:p>
            <a:pPr lvl="1"/>
            <a:endParaRPr lang="en-US" dirty="0"/>
          </a:p>
        </p:txBody>
      </p:sp>
      <p:sp>
        <p:nvSpPr>
          <p:cNvPr id="14" name="Rectangle 13"/>
          <p:cNvSpPr/>
          <p:nvPr/>
        </p:nvSpPr>
        <p:spPr>
          <a:xfrm>
            <a:off x="6734632" y="1022536"/>
            <a:ext cx="3007384" cy="365760"/>
          </a:xfrm>
          <a:prstGeom prst="rect">
            <a:avLst/>
          </a:prstGeom>
          <a:solidFill>
            <a:schemeClr val="tx1">
              <a:lumMod val="60000"/>
              <a:lumOff val="40000"/>
            </a:schemeClr>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Infrastructure</a:t>
            </a:r>
            <a:endParaRPr lang="en-US" sz="1400" b="1" dirty="0">
              <a:solidFill>
                <a:schemeClr val="bg1"/>
              </a:solidFill>
            </a:endParaRPr>
          </a:p>
        </p:txBody>
      </p:sp>
    </p:spTree>
    <p:extLst>
      <p:ext uri="{BB962C8B-B14F-4D97-AF65-F5344CB8AC3E}">
        <p14:creationId xmlns:p14="http://schemas.microsoft.com/office/powerpoint/2010/main" val="2244980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Opportunities View</a:t>
            </a:r>
            <a:endParaRPr lang="en-US" dirty="0"/>
          </a:p>
        </p:txBody>
      </p:sp>
      <p:sp>
        <p:nvSpPr>
          <p:cNvPr id="9" name="Freeform 8"/>
          <p:cNvSpPr>
            <a:spLocks noChangeAspect="1"/>
          </p:cNvSpPr>
          <p:nvPr/>
        </p:nvSpPr>
        <p:spPr>
          <a:xfrm>
            <a:off x="4956169" y="1123581"/>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Continuous Integration</a:t>
            </a:r>
          </a:p>
        </p:txBody>
      </p:sp>
      <p:sp>
        <p:nvSpPr>
          <p:cNvPr id="11" name="Freeform 10"/>
          <p:cNvSpPr>
            <a:spLocks noChangeAspect="1"/>
          </p:cNvSpPr>
          <p:nvPr/>
        </p:nvSpPr>
        <p:spPr>
          <a:xfrm>
            <a:off x="3650010" y="1123582"/>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Version Control</a:t>
            </a:r>
          </a:p>
        </p:txBody>
      </p:sp>
      <p:sp>
        <p:nvSpPr>
          <p:cNvPr id="12" name="Freeform 11"/>
          <p:cNvSpPr>
            <a:spLocks noChangeAspect="1"/>
          </p:cNvSpPr>
          <p:nvPr/>
        </p:nvSpPr>
        <p:spPr>
          <a:xfrm>
            <a:off x="2996930" y="2178349"/>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Packaged Repository </a:t>
            </a:r>
          </a:p>
        </p:txBody>
      </p:sp>
      <p:sp>
        <p:nvSpPr>
          <p:cNvPr id="14" name="Freeform 13"/>
          <p:cNvSpPr>
            <a:spLocks noChangeAspect="1"/>
          </p:cNvSpPr>
          <p:nvPr/>
        </p:nvSpPr>
        <p:spPr>
          <a:xfrm>
            <a:off x="2973579" y="4246290"/>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Release Automation</a:t>
            </a:r>
          </a:p>
        </p:txBody>
      </p:sp>
      <p:sp>
        <p:nvSpPr>
          <p:cNvPr id="15" name="Freeform 14"/>
          <p:cNvSpPr>
            <a:spLocks noChangeAspect="1"/>
          </p:cNvSpPr>
          <p:nvPr/>
        </p:nvSpPr>
        <p:spPr>
          <a:xfrm>
            <a:off x="6915407" y="2178349"/>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Continuous Delivery</a:t>
            </a:r>
          </a:p>
        </p:txBody>
      </p:sp>
      <p:sp>
        <p:nvSpPr>
          <p:cNvPr id="17" name="Freeform 16"/>
          <p:cNvSpPr>
            <a:spLocks noChangeAspect="1"/>
          </p:cNvSpPr>
          <p:nvPr/>
        </p:nvSpPr>
        <p:spPr>
          <a:xfrm>
            <a:off x="3626659" y="3226853"/>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Static Analysis</a:t>
            </a:r>
          </a:p>
        </p:txBody>
      </p:sp>
      <p:sp>
        <p:nvSpPr>
          <p:cNvPr id="18" name="Freeform 17"/>
          <p:cNvSpPr>
            <a:spLocks noChangeAspect="1"/>
          </p:cNvSpPr>
          <p:nvPr/>
        </p:nvSpPr>
        <p:spPr>
          <a:xfrm>
            <a:off x="1690771" y="2178349"/>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Test Data Management</a:t>
            </a:r>
          </a:p>
        </p:txBody>
      </p:sp>
      <p:sp>
        <p:nvSpPr>
          <p:cNvPr id="19" name="Freeform 18"/>
          <p:cNvSpPr>
            <a:spLocks noChangeAspect="1"/>
          </p:cNvSpPr>
          <p:nvPr/>
        </p:nvSpPr>
        <p:spPr>
          <a:xfrm>
            <a:off x="2343851" y="1135831"/>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Content Management</a:t>
            </a:r>
          </a:p>
        </p:txBody>
      </p:sp>
      <p:sp>
        <p:nvSpPr>
          <p:cNvPr id="20" name="Freeform 19"/>
          <p:cNvSpPr>
            <a:spLocks noChangeAspect="1"/>
          </p:cNvSpPr>
          <p:nvPr/>
        </p:nvSpPr>
        <p:spPr>
          <a:xfrm>
            <a:off x="7555787" y="1148979"/>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UI-based Test Automation</a:t>
            </a:r>
          </a:p>
        </p:txBody>
      </p:sp>
      <p:sp>
        <p:nvSpPr>
          <p:cNvPr id="21" name="Freeform 20"/>
          <p:cNvSpPr>
            <a:spLocks noChangeAspect="1"/>
          </p:cNvSpPr>
          <p:nvPr/>
        </p:nvSpPr>
        <p:spPr>
          <a:xfrm>
            <a:off x="4956169" y="3226853"/>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Next-Gen Architecture</a:t>
            </a:r>
          </a:p>
        </p:txBody>
      </p:sp>
      <p:sp>
        <p:nvSpPr>
          <p:cNvPr id="22" name="Freeform 21"/>
          <p:cNvSpPr>
            <a:spLocks noChangeAspect="1"/>
          </p:cNvSpPr>
          <p:nvPr/>
        </p:nvSpPr>
        <p:spPr>
          <a:xfrm>
            <a:off x="6262327" y="3226853"/>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Life-cycle Integration</a:t>
            </a:r>
          </a:p>
        </p:txBody>
      </p:sp>
      <p:sp>
        <p:nvSpPr>
          <p:cNvPr id="23" name="Freeform 22"/>
          <p:cNvSpPr>
            <a:spLocks noChangeAspect="1"/>
          </p:cNvSpPr>
          <p:nvPr/>
        </p:nvSpPr>
        <p:spPr>
          <a:xfrm>
            <a:off x="6262328" y="1123580"/>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Unit Test Automation</a:t>
            </a:r>
          </a:p>
        </p:txBody>
      </p:sp>
      <p:sp>
        <p:nvSpPr>
          <p:cNvPr id="24" name="Freeform 23"/>
          <p:cNvSpPr>
            <a:spLocks noChangeAspect="1"/>
          </p:cNvSpPr>
          <p:nvPr/>
        </p:nvSpPr>
        <p:spPr>
          <a:xfrm>
            <a:off x="5609248" y="2178347"/>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Service Virtualization</a:t>
            </a:r>
          </a:p>
        </p:txBody>
      </p:sp>
      <p:sp>
        <p:nvSpPr>
          <p:cNvPr id="25" name="Freeform 24"/>
          <p:cNvSpPr>
            <a:spLocks noChangeAspect="1"/>
          </p:cNvSpPr>
          <p:nvPr/>
        </p:nvSpPr>
        <p:spPr>
          <a:xfrm>
            <a:off x="1019100" y="1158930"/>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Build Automation</a:t>
            </a:r>
          </a:p>
        </p:txBody>
      </p:sp>
      <p:sp>
        <p:nvSpPr>
          <p:cNvPr id="26" name="Freeform 25"/>
          <p:cNvSpPr>
            <a:spLocks noChangeAspect="1"/>
          </p:cNvSpPr>
          <p:nvPr/>
        </p:nvSpPr>
        <p:spPr>
          <a:xfrm>
            <a:off x="2343851" y="3204572"/>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Environment Management</a:t>
            </a:r>
          </a:p>
        </p:txBody>
      </p:sp>
      <p:sp>
        <p:nvSpPr>
          <p:cNvPr id="27" name="Freeform 26"/>
          <p:cNvSpPr>
            <a:spLocks noChangeAspect="1"/>
          </p:cNvSpPr>
          <p:nvPr/>
        </p:nvSpPr>
        <p:spPr>
          <a:xfrm>
            <a:off x="4303089" y="2178348"/>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Automated Functional Testing</a:t>
            </a:r>
          </a:p>
        </p:txBody>
      </p:sp>
      <p:sp>
        <p:nvSpPr>
          <p:cNvPr id="28" name="Freeform 27"/>
          <p:cNvSpPr>
            <a:spLocks noChangeAspect="1"/>
          </p:cNvSpPr>
          <p:nvPr/>
        </p:nvSpPr>
        <p:spPr>
          <a:xfrm>
            <a:off x="6920767" y="4246290"/>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Containerization </a:t>
            </a:r>
          </a:p>
        </p:txBody>
      </p:sp>
      <p:sp>
        <p:nvSpPr>
          <p:cNvPr id="29" name="Freeform 28"/>
          <p:cNvSpPr>
            <a:spLocks noChangeAspect="1"/>
          </p:cNvSpPr>
          <p:nvPr/>
        </p:nvSpPr>
        <p:spPr>
          <a:xfrm>
            <a:off x="4279738" y="4246289"/>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Application Analytics</a:t>
            </a:r>
          </a:p>
        </p:txBody>
      </p:sp>
      <p:sp>
        <p:nvSpPr>
          <p:cNvPr id="30" name="Freeform 29"/>
          <p:cNvSpPr>
            <a:spLocks noChangeAspect="1"/>
          </p:cNvSpPr>
          <p:nvPr/>
        </p:nvSpPr>
        <p:spPr>
          <a:xfrm>
            <a:off x="1690771" y="4246290"/>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Automated Environment Provisioning</a:t>
            </a:r>
          </a:p>
        </p:txBody>
      </p:sp>
      <p:sp>
        <p:nvSpPr>
          <p:cNvPr id="31" name="Freeform 30"/>
          <p:cNvSpPr>
            <a:spLocks noChangeAspect="1"/>
          </p:cNvSpPr>
          <p:nvPr/>
        </p:nvSpPr>
        <p:spPr>
          <a:xfrm>
            <a:off x="5585897" y="4246290"/>
            <a:ext cx="1306159" cy="1306159"/>
          </a:xfrm>
          <a:custGeom>
            <a:avLst/>
            <a:gdLst>
              <a:gd name="connsiteX0" fmla="*/ 0 w 1632010"/>
              <a:gd name="connsiteY0" fmla="*/ 709925 h 1419849"/>
              <a:gd name="connsiteX1" fmla="*/ 354962 w 1632010"/>
              <a:gd name="connsiteY1" fmla="*/ 0 h 1419849"/>
              <a:gd name="connsiteX2" fmla="*/ 1277048 w 1632010"/>
              <a:gd name="connsiteY2" fmla="*/ 0 h 1419849"/>
              <a:gd name="connsiteX3" fmla="*/ 1632010 w 1632010"/>
              <a:gd name="connsiteY3" fmla="*/ 709925 h 1419849"/>
              <a:gd name="connsiteX4" fmla="*/ 1277048 w 1632010"/>
              <a:gd name="connsiteY4" fmla="*/ 1419849 h 1419849"/>
              <a:gd name="connsiteX5" fmla="*/ 354962 w 1632010"/>
              <a:gd name="connsiteY5" fmla="*/ 1419849 h 1419849"/>
              <a:gd name="connsiteX6" fmla="*/ 0 w 1632010"/>
              <a:gd name="connsiteY6" fmla="*/ 709925 h 1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2010" h="1419849">
                <a:moveTo>
                  <a:pt x="816004" y="0"/>
                </a:moveTo>
                <a:lnTo>
                  <a:pt x="1632009" y="308817"/>
                </a:lnTo>
                <a:lnTo>
                  <a:pt x="1632009" y="1111032"/>
                </a:lnTo>
                <a:lnTo>
                  <a:pt x="816004" y="1419849"/>
                </a:lnTo>
                <a:lnTo>
                  <a:pt x="1" y="1111032"/>
                </a:lnTo>
                <a:lnTo>
                  <a:pt x="1" y="308817"/>
                </a:lnTo>
                <a:lnTo>
                  <a:pt x="816004" y="0"/>
                </a:lnTo>
                <a:close/>
              </a:path>
            </a:pathLst>
          </a:cu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r>
              <a:rPr lang="en-US" sz="1400" b="1" dirty="0">
                <a:solidFill>
                  <a:schemeClr val="tx1"/>
                </a:solidFill>
              </a:rPr>
              <a:t>API based Services</a:t>
            </a:r>
          </a:p>
        </p:txBody>
      </p:sp>
      <p:sp>
        <p:nvSpPr>
          <p:cNvPr id="3" name="Rectangle 2"/>
          <p:cNvSpPr/>
          <p:nvPr/>
        </p:nvSpPr>
        <p:spPr>
          <a:xfrm>
            <a:off x="3531244" y="6448223"/>
            <a:ext cx="274320" cy="203200"/>
          </a:xfrm>
          <a:prstGeom prst="rect">
            <a:avLst/>
          </a:pr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endParaRPr lang="en-US" sz="1400" b="1" dirty="0" err="1">
              <a:solidFill>
                <a:schemeClr val="tx1"/>
              </a:solidFill>
            </a:endParaRPr>
          </a:p>
        </p:txBody>
      </p:sp>
      <p:sp>
        <p:nvSpPr>
          <p:cNvPr id="32" name="Rectangle 31"/>
          <p:cNvSpPr/>
          <p:nvPr/>
        </p:nvSpPr>
        <p:spPr>
          <a:xfrm>
            <a:off x="1695531" y="6448223"/>
            <a:ext cx="274320" cy="203200"/>
          </a:xfrm>
          <a:prstGeom prst="rect">
            <a:avLst/>
          </a:prstGeom>
          <a:solidFill>
            <a:schemeClr val="tx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endParaRPr lang="en-US" sz="1400" b="1" dirty="0" err="1">
              <a:solidFill>
                <a:schemeClr val="tx1"/>
              </a:solidFill>
            </a:endParaRPr>
          </a:p>
        </p:txBody>
      </p:sp>
      <p:sp>
        <p:nvSpPr>
          <p:cNvPr id="33" name="Rectangle 32"/>
          <p:cNvSpPr/>
          <p:nvPr/>
        </p:nvSpPr>
        <p:spPr>
          <a:xfrm>
            <a:off x="5880932" y="6448223"/>
            <a:ext cx="274320" cy="203200"/>
          </a:xfrm>
          <a:prstGeom prst="rect">
            <a:avLst/>
          </a:pr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algn="ctr" defTabSz="1600200">
              <a:lnSpc>
                <a:spcPct val="90000"/>
              </a:lnSpc>
              <a:spcBef>
                <a:spcPct val="0"/>
              </a:spcBef>
              <a:spcAft>
                <a:spcPct val="35000"/>
              </a:spcAft>
            </a:pPr>
            <a:endParaRPr lang="en-US" sz="1400" b="1" dirty="0" err="1">
              <a:solidFill>
                <a:schemeClr val="tx1"/>
              </a:solidFill>
            </a:endParaRPr>
          </a:p>
        </p:txBody>
      </p:sp>
      <p:sp>
        <p:nvSpPr>
          <p:cNvPr id="4" name="TextBox 3"/>
          <p:cNvSpPr txBox="1"/>
          <p:nvPr/>
        </p:nvSpPr>
        <p:spPr>
          <a:xfrm>
            <a:off x="1969851" y="6426713"/>
            <a:ext cx="1508644" cy="246221"/>
          </a:xfrm>
          <a:prstGeom prst="rect">
            <a:avLst/>
          </a:prstGeom>
          <a:noFill/>
        </p:spPr>
        <p:txBody>
          <a:bodyPr wrap="square" rtlCol="0">
            <a:spAutoFit/>
          </a:bodyPr>
          <a:lstStyle/>
          <a:p>
            <a:r>
              <a:rPr lang="en-US" sz="1000" b="1" dirty="0" smtClean="0">
                <a:solidFill>
                  <a:schemeClr val="tx2">
                    <a:lumMod val="50000"/>
                  </a:schemeClr>
                </a:solidFill>
              </a:rPr>
              <a:t>Already Practiced</a:t>
            </a:r>
          </a:p>
        </p:txBody>
      </p:sp>
      <p:sp>
        <p:nvSpPr>
          <p:cNvPr id="34" name="TextBox 33"/>
          <p:cNvSpPr txBox="1"/>
          <p:nvPr/>
        </p:nvSpPr>
        <p:spPr>
          <a:xfrm>
            <a:off x="3805563" y="6426713"/>
            <a:ext cx="1808443" cy="246221"/>
          </a:xfrm>
          <a:prstGeom prst="rect">
            <a:avLst/>
          </a:prstGeom>
          <a:noFill/>
        </p:spPr>
        <p:txBody>
          <a:bodyPr wrap="square" rtlCol="0">
            <a:spAutoFit/>
          </a:bodyPr>
          <a:lstStyle/>
          <a:p>
            <a:r>
              <a:rPr lang="en-US" sz="1000" b="1" dirty="0" smtClean="0">
                <a:solidFill>
                  <a:schemeClr val="tx2">
                    <a:lumMod val="50000"/>
                  </a:schemeClr>
                </a:solidFill>
              </a:rPr>
              <a:t>Can be taken immediately</a:t>
            </a:r>
          </a:p>
        </p:txBody>
      </p:sp>
      <p:sp>
        <p:nvSpPr>
          <p:cNvPr id="35" name="TextBox 34"/>
          <p:cNvSpPr txBox="1"/>
          <p:nvPr/>
        </p:nvSpPr>
        <p:spPr>
          <a:xfrm>
            <a:off x="6142569" y="6426713"/>
            <a:ext cx="1529796" cy="246221"/>
          </a:xfrm>
          <a:prstGeom prst="rect">
            <a:avLst/>
          </a:prstGeom>
          <a:noFill/>
        </p:spPr>
        <p:txBody>
          <a:bodyPr wrap="square" rtlCol="0">
            <a:spAutoFit/>
          </a:bodyPr>
          <a:lstStyle/>
          <a:p>
            <a:r>
              <a:rPr lang="en-US" sz="1000" b="1" dirty="0" smtClean="0">
                <a:solidFill>
                  <a:schemeClr val="tx2">
                    <a:lumMod val="50000"/>
                  </a:schemeClr>
                </a:solidFill>
              </a:rPr>
              <a:t>Realized Overtime</a:t>
            </a:r>
          </a:p>
        </p:txBody>
      </p:sp>
    </p:spTree>
    <p:extLst>
      <p:ext uri="{BB962C8B-B14F-4D97-AF65-F5344CB8AC3E}">
        <p14:creationId xmlns:p14="http://schemas.microsoft.com/office/powerpoint/2010/main" val="100049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Tree>
    <p:extLst>
      <p:ext uri="{BB962C8B-B14F-4D97-AF65-F5344CB8AC3E}">
        <p14:creationId xmlns:p14="http://schemas.microsoft.com/office/powerpoint/2010/main" val="915948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for a </a:t>
            </a:r>
            <a:r>
              <a:rPr lang="en-US" dirty="0" err="1" smtClean="0"/>
              <a:t>a</a:t>
            </a:r>
            <a:r>
              <a:rPr lang="en-US" dirty="0" smtClean="0"/>
              <a:t> </a:t>
            </a:r>
            <a:r>
              <a:rPr lang="en-US" dirty="0"/>
              <a:t>Major Financial Institution</a:t>
            </a:r>
          </a:p>
        </p:txBody>
      </p:sp>
      <p:sp>
        <p:nvSpPr>
          <p:cNvPr id="3" name="Content Placeholder 3"/>
          <p:cNvSpPr txBox="1">
            <a:spLocks/>
          </p:cNvSpPr>
          <p:nvPr/>
        </p:nvSpPr>
        <p:spPr>
          <a:xfrm>
            <a:off x="512694" y="1245139"/>
            <a:ext cx="8086570" cy="1385887"/>
          </a:xfrm>
          <a:prstGeom prst="rect">
            <a:avLst/>
          </a:prstGeom>
        </p:spPr>
        <p:txBody>
          <a:bodyPr/>
          <a:lstStyle/>
          <a:p>
            <a:pPr defTabSz="914342">
              <a:lnSpc>
                <a:spcPct val="90000"/>
              </a:lnSpc>
              <a:spcAft>
                <a:spcPts val="600"/>
              </a:spcAft>
              <a:buClr>
                <a:srgbClr val="0098C7"/>
              </a:buClr>
              <a:buFont typeface="Wingdings" pitchFamily="2" charset="2"/>
              <a:buNone/>
              <a:defRPr/>
            </a:pPr>
            <a:r>
              <a:rPr lang="en-US" sz="1400" b="1" dirty="0" smtClean="0">
                <a:solidFill>
                  <a:srgbClr val="998C85">
                    <a:lumMod val="50000"/>
                  </a:srgbClr>
                </a:solidFill>
              </a:rPr>
              <a:t>Highlights</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High awareness of DevOps “movement” and its potential value</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Experimentation of DevOps through use of tools like SVN, Jenkins, Bamboo and others are occurring at many areas</a:t>
            </a:r>
          </a:p>
          <a:p>
            <a:pPr defTabSz="914342">
              <a:lnSpc>
                <a:spcPct val="90000"/>
              </a:lnSpc>
              <a:spcAft>
                <a:spcPts val="600"/>
              </a:spcAft>
              <a:buClr>
                <a:srgbClr val="0098C7"/>
              </a:buClr>
              <a:buFont typeface="Wingdings" pitchFamily="2" charset="2"/>
              <a:buNone/>
              <a:defRPr/>
            </a:pPr>
            <a:endParaRPr lang="en-US" sz="1400" dirty="0" smtClean="0">
              <a:solidFill>
                <a:srgbClr val="998C85">
                  <a:lumMod val="50000"/>
                </a:srgbClr>
              </a:solidFill>
            </a:endParaRPr>
          </a:p>
          <a:p>
            <a:pPr defTabSz="914342">
              <a:lnSpc>
                <a:spcPct val="90000"/>
              </a:lnSpc>
              <a:spcAft>
                <a:spcPts val="600"/>
              </a:spcAft>
              <a:buClr>
                <a:srgbClr val="0098C7"/>
              </a:buClr>
              <a:buFont typeface="Wingdings" pitchFamily="2" charset="2"/>
              <a:buNone/>
              <a:defRPr/>
            </a:pPr>
            <a:r>
              <a:rPr lang="en-US" sz="1400" b="1" dirty="0" smtClean="0">
                <a:solidFill>
                  <a:srgbClr val="998C85">
                    <a:lumMod val="50000"/>
                  </a:srgbClr>
                </a:solidFill>
              </a:rPr>
              <a:t>Opportunities</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Different interpretation of DevOps</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No shared vision of DevOps; limited team collaboration among key stakeholders</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All workloads can significantly benefit from DevOps and achieve “Fast” speed;  digital and front-end workloads with Agile can go to even “Faster” speed</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Although each workload may have different pain points and desired DevOps capabilities and state, there needs to be common DevOps capabilities especially around deployments, release management, and environments</a:t>
            </a:r>
          </a:p>
          <a:p>
            <a:pPr marL="166189" indent="-166189" defTabSz="914342">
              <a:lnSpc>
                <a:spcPct val="90000"/>
              </a:lnSpc>
              <a:spcAft>
                <a:spcPts val="600"/>
              </a:spcAft>
              <a:buClr>
                <a:srgbClr val="0098C7"/>
              </a:buClr>
              <a:buFont typeface="Wingdings" pitchFamily="2" charset="2"/>
              <a:buChar char="§"/>
              <a:defRPr/>
            </a:pPr>
            <a:r>
              <a:rPr lang="en-US" sz="1400" dirty="0" smtClean="0">
                <a:solidFill>
                  <a:srgbClr val="998C85">
                    <a:lumMod val="50000"/>
                  </a:srgbClr>
                </a:solidFill>
              </a:rPr>
              <a:t>Also as each workload embarks on DevOps journey, it needs to be treated as a “transformational initiative” starting with:</a:t>
            </a:r>
          </a:p>
          <a:p>
            <a:pPr marL="355600" lvl="1" indent="-180975" defTabSz="914342">
              <a:lnSpc>
                <a:spcPct val="90000"/>
              </a:lnSpc>
              <a:spcAft>
                <a:spcPts val="600"/>
              </a:spcAft>
              <a:buClr>
                <a:srgbClr val="AC2B37"/>
              </a:buClr>
              <a:buFont typeface="Wingdings" pitchFamily="2" charset="2"/>
              <a:buChar char="§"/>
              <a:defRPr/>
            </a:pPr>
            <a:r>
              <a:rPr lang="en-US" sz="1200" dirty="0" smtClean="0">
                <a:solidFill>
                  <a:srgbClr val="998C85">
                    <a:lumMod val="50000"/>
                  </a:srgbClr>
                </a:solidFill>
              </a:rPr>
              <a:t>Involvement of all stakeholders: business, dev, test, platform services, TSM </a:t>
            </a:r>
          </a:p>
          <a:p>
            <a:pPr marL="355600" lvl="1" indent="-180975" defTabSz="914342">
              <a:lnSpc>
                <a:spcPct val="90000"/>
              </a:lnSpc>
              <a:spcAft>
                <a:spcPts val="600"/>
              </a:spcAft>
              <a:buClr>
                <a:srgbClr val="AC2B37"/>
              </a:buClr>
              <a:buFont typeface="Wingdings" pitchFamily="2" charset="2"/>
              <a:buChar char="§"/>
              <a:defRPr/>
            </a:pPr>
            <a:r>
              <a:rPr lang="en-US" sz="1200" dirty="0" smtClean="0">
                <a:solidFill>
                  <a:srgbClr val="998C85">
                    <a:lumMod val="50000"/>
                  </a:srgbClr>
                </a:solidFill>
              </a:rPr>
              <a:t>Alignment on key business drivers, objectives, and desired outcomes (e.g.  Increase on-time delivery and quality by </a:t>
            </a:r>
            <a:r>
              <a:rPr lang="en-US" sz="1200" dirty="0">
                <a:solidFill>
                  <a:srgbClr val="998C85">
                    <a:lumMod val="50000"/>
                  </a:srgbClr>
                </a:solidFill>
              </a:rPr>
              <a:t>X</a:t>
            </a:r>
            <a:r>
              <a:rPr lang="en-US" sz="1200" dirty="0" smtClean="0">
                <a:solidFill>
                  <a:srgbClr val="998C85">
                    <a:lumMod val="50000"/>
                  </a:srgbClr>
                </a:solidFill>
              </a:rPr>
              <a:t>% versus just agreeing to do DevOps)</a:t>
            </a:r>
          </a:p>
          <a:p>
            <a:pPr marL="355600" lvl="1" indent="-180975" defTabSz="914342">
              <a:lnSpc>
                <a:spcPct val="90000"/>
              </a:lnSpc>
              <a:spcAft>
                <a:spcPts val="600"/>
              </a:spcAft>
              <a:buClr>
                <a:srgbClr val="AC2B37"/>
              </a:buClr>
              <a:buFont typeface="Wingdings" pitchFamily="2" charset="2"/>
              <a:buChar char="§"/>
              <a:defRPr/>
            </a:pPr>
            <a:r>
              <a:rPr lang="en-US" sz="1200" dirty="0" smtClean="0">
                <a:solidFill>
                  <a:srgbClr val="998C85">
                    <a:lumMod val="50000"/>
                  </a:srgbClr>
                </a:solidFill>
              </a:rPr>
              <a:t>Focus on culture and process FIRST;   then automation</a:t>
            </a:r>
          </a:p>
        </p:txBody>
      </p:sp>
      <p:sp>
        <p:nvSpPr>
          <p:cNvPr id="4" name="Oval 3"/>
          <p:cNvSpPr/>
          <p:nvPr/>
        </p:nvSpPr>
        <p:spPr>
          <a:xfrm>
            <a:off x="9268691" y="0"/>
            <a:ext cx="637309" cy="568036"/>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prstClr val="white"/>
                </a:solidFill>
              </a:rPr>
              <a:t>1</a:t>
            </a:r>
          </a:p>
        </p:txBody>
      </p:sp>
    </p:spTree>
    <p:extLst>
      <p:ext uri="{BB962C8B-B14F-4D97-AF65-F5344CB8AC3E}">
        <p14:creationId xmlns:p14="http://schemas.microsoft.com/office/powerpoint/2010/main" val="2411753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Viable </a:t>
            </a:r>
            <a:r>
              <a:rPr lang="en-US" dirty="0" err="1" smtClean="0"/>
              <a:t>DevOps</a:t>
            </a:r>
            <a:r>
              <a:rPr lang="en-US" dirty="0" smtClean="0"/>
              <a:t> Enabled - Waterfall Scenario </a:t>
            </a:r>
            <a:endParaRPr lang="en-US" dirty="0"/>
          </a:p>
        </p:txBody>
      </p:sp>
      <p:cxnSp>
        <p:nvCxnSpPr>
          <p:cNvPr id="3" name="Straight Connector 2"/>
          <p:cNvCxnSpPr>
            <a:endCxn id="62" idx="6"/>
          </p:cNvCxnSpPr>
          <p:nvPr/>
        </p:nvCxnSpPr>
        <p:spPr>
          <a:xfrm>
            <a:off x="5424379" y="4453005"/>
            <a:ext cx="2492772" cy="9412"/>
          </a:xfrm>
          <a:prstGeom prst="line">
            <a:avLst/>
          </a:prstGeom>
          <a:ln/>
        </p:spPr>
        <p:style>
          <a:lnRef idx="1">
            <a:schemeClr val="accent3"/>
          </a:lnRef>
          <a:fillRef idx="0">
            <a:schemeClr val="accent3"/>
          </a:fillRef>
          <a:effectRef idx="0">
            <a:schemeClr val="accent3"/>
          </a:effectRef>
          <a:fontRef idx="minor">
            <a:schemeClr val="tx1"/>
          </a:fontRef>
        </p:style>
      </p:cxnSp>
      <p:sp>
        <p:nvSpPr>
          <p:cNvPr id="4" name="Rectangle 3"/>
          <p:cNvSpPr/>
          <p:nvPr/>
        </p:nvSpPr>
        <p:spPr>
          <a:xfrm>
            <a:off x="2739697" y="1085516"/>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5" name="Rectangle 4"/>
          <p:cNvSpPr/>
          <p:nvPr/>
        </p:nvSpPr>
        <p:spPr>
          <a:xfrm>
            <a:off x="2460406" y="1085516"/>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6" name="Rectangle 5"/>
          <p:cNvSpPr/>
          <p:nvPr/>
        </p:nvSpPr>
        <p:spPr>
          <a:xfrm>
            <a:off x="2957545" y="1085516"/>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7" name="Rectangle 6"/>
          <p:cNvSpPr/>
          <p:nvPr/>
        </p:nvSpPr>
        <p:spPr>
          <a:xfrm>
            <a:off x="3147354" y="1058107"/>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8" name="Rectangle 7"/>
          <p:cNvSpPr/>
          <p:nvPr/>
        </p:nvSpPr>
        <p:spPr>
          <a:xfrm>
            <a:off x="3409996" y="1085516"/>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9" name="Rectangle 8"/>
          <p:cNvSpPr/>
          <p:nvPr/>
        </p:nvSpPr>
        <p:spPr>
          <a:xfrm>
            <a:off x="3633429" y="1085516"/>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10" name="Rectangle 9"/>
          <p:cNvSpPr/>
          <p:nvPr/>
        </p:nvSpPr>
        <p:spPr>
          <a:xfrm>
            <a:off x="3845691" y="1085516"/>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cxnSp>
        <p:nvCxnSpPr>
          <p:cNvPr id="11" name="Straight Connector 10"/>
          <p:cNvCxnSpPr>
            <a:stCxn id="14" idx="3"/>
            <a:endCxn id="38" idx="3"/>
          </p:cNvCxnSpPr>
          <p:nvPr/>
        </p:nvCxnSpPr>
        <p:spPr>
          <a:xfrm>
            <a:off x="4127348" y="2020416"/>
            <a:ext cx="3564816" cy="0"/>
          </a:xfrm>
          <a:prstGeom prst="line">
            <a:avLst/>
          </a:prstGeom>
          <a:ln/>
        </p:spPr>
        <p:style>
          <a:lnRef idx="1">
            <a:schemeClr val="accent3"/>
          </a:lnRef>
          <a:fillRef idx="0">
            <a:schemeClr val="accent3"/>
          </a:fillRef>
          <a:effectRef idx="0">
            <a:schemeClr val="accent3"/>
          </a:effectRef>
          <a:fontRef idx="minor">
            <a:schemeClr val="tx1"/>
          </a:fontRef>
        </p:style>
      </p:cxnSp>
      <p:grpSp>
        <p:nvGrpSpPr>
          <p:cNvPr id="12" name="Group 11"/>
          <p:cNvGrpSpPr/>
          <p:nvPr/>
        </p:nvGrpSpPr>
        <p:grpSpPr>
          <a:xfrm>
            <a:off x="3581153" y="1769388"/>
            <a:ext cx="546195" cy="472166"/>
            <a:chOff x="4833666" y="2035662"/>
            <a:chExt cx="591712" cy="472166"/>
          </a:xfrm>
        </p:grpSpPr>
        <p:sp>
          <p:nvSpPr>
            <p:cNvPr id="13" name="Oval 12"/>
            <p:cNvSpPr/>
            <p:nvPr/>
          </p:nvSpPr>
          <p:spPr>
            <a:xfrm>
              <a:off x="4833666" y="2035662"/>
              <a:ext cx="537030" cy="472166"/>
            </a:xfrm>
            <a:prstGeom prst="ellipse">
              <a:avLst/>
            </a:prstGeom>
            <a:solidFill>
              <a:srgbClr val="CCFFC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dirty="0">
                <a:solidFill>
                  <a:prstClr val="black"/>
                </a:solidFill>
                <a:cs typeface="Arial" pitchFamily="34" charset="0"/>
              </a:endParaRPr>
            </a:p>
          </p:txBody>
        </p:sp>
        <p:sp>
          <p:nvSpPr>
            <p:cNvPr id="14" name="TextBox 13"/>
            <p:cNvSpPr txBox="1"/>
            <p:nvPr/>
          </p:nvSpPr>
          <p:spPr>
            <a:xfrm>
              <a:off x="4844257" y="2159732"/>
              <a:ext cx="581121" cy="253916"/>
            </a:xfrm>
            <a:prstGeom prst="rect">
              <a:avLst/>
            </a:prstGeom>
            <a:noFill/>
          </p:spPr>
          <p:txBody>
            <a:bodyPr wrap="none" rtlCol="0">
              <a:spAutoFit/>
            </a:bodyPr>
            <a:lstStyle/>
            <a:p>
              <a:r>
                <a:rPr lang="en-US" sz="1050" dirty="0" smtClean="0">
                  <a:solidFill>
                    <a:srgbClr val="998C85">
                      <a:lumMod val="50000"/>
                    </a:srgbClr>
                  </a:solidFill>
                </a:rPr>
                <a:t>Reqts</a:t>
              </a:r>
            </a:p>
          </p:txBody>
        </p:sp>
      </p:grpSp>
      <p:grpSp>
        <p:nvGrpSpPr>
          <p:cNvPr id="15" name="Group 14"/>
          <p:cNvGrpSpPr/>
          <p:nvPr/>
        </p:nvGrpSpPr>
        <p:grpSpPr>
          <a:xfrm>
            <a:off x="5024608" y="1816009"/>
            <a:ext cx="381848" cy="378924"/>
            <a:chOff x="7402378" y="2105633"/>
            <a:chExt cx="413668" cy="378924"/>
          </a:xfrm>
        </p:grpSpPr>
        <p:sp>
          <p:nvSpPr>
            <p:cNvPr id="16" name="Oval 15"/>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17" name="TextBox 16"/>
            <p:cNvSpPr txBox="1"/>
            <p:nvPr/>
          </p:nvSpPr>
          <p:spPr>
            <a:xfrm>
              <a:off x="7402378" y="2171821"/>
              <a:ext cx="413668" cy="246221"/>
            </a:xfrm>
            <a:prstGeom prst="rect">
              <a:avLst/>
            </a:prstGeom>
            <a:noFill/>
          </p:spPr>
          <p:txBody>
            <a:bodyPr wrap="none" rtlCol="0" anchor="ctr">
              <a:spAutoFit/>
            </a:bodyPr>
            <a:lstStyle/>
            <a:p>
              <a:pPr algn="ctr"/>
              <a:r>
                <a:rPr lang="en-US" sz="1000" dirty="0" smtClean="0">
                  <a:solidFill>
                    <a:srgbClr val="998C85">
                      <a:lumMod val="50000"/>
                    </a:srgbClr>
                  </a:solidFill>
                </a:rPr>
                <a:t> ST</a:t>
              </a:r>
            </a:p>
          </p:txBody>
        </p:sp>
      </p:grpSp>
      <p:grpSp>
        <p:nvGrpSpPr>
          <p:cNvPr id="18" name="Group 17"/>
          <p:cNvGrpSpPr/>
          <p:nvPr/>
        </p:nvGrpSpPr>
        <p:grpSpPr>
          <a:xfrm>
            <a:off x="5459503" y="1816009"/>
            <a:ext cx="417477" cy="378924"/>
            <a:chOff x="7383079" y="2105633"/>
            <a:chExt cx="452267" cy="378924"/>
          </a:xfrm>
        </p:grpSpPr>
        <p:sp>
          <p:nvSpPr>
            <p:cNvPr id="19" name="Oval 18"/>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20" name="TextBox 19"/>
            <p:cNvSpPr txBox="1"/>
            <p:nvPr/>
          </p:nvSpPr>
          <p:spPr>
            <a:xfrm>
              <a:off x="7383079" y="2171821"/>
              <a:ext cx="452267" cy="246221"/>
            </a:xfrm>
            <a:prstGeom prst="rect">
              <a:avLst/>
            </a:prstGeom>
            <a:noFill/>
          </p:spPr>
          <p:txBody>
            <a:bodyPr wrap="none" rtlCol="0" anchor="ctr">
              <a:spAutoFit/>
            </a:bodyPr>
            <a:lstStyle/>
            <a:p>
              <a:pPr algn="ctr"/>
              <a:r>
                <a:rPr lang="en-US" sz="1000" dirty="0" smtClean="0">
                  <a:solidFill>
                    <a:srgbClr val="998C85">
                      <a:lumMod val="50000"/>
                    </a:srgbClr>
                  </a:solidFill>
                </a:rPr>
                <a:t> SIT</a:t>
              </a:r>
            </a:p>
          </p:txBody>
        </p:sp>
      </p:grpSp>
      <p:grpSp>
        <p:nvGrpSpPr>
          <p:cNvPr id="21" name="Group 20"/>
          <p:cNvGrpSpPr/>
          <p:nvPr/>
        </p:nvGrpSpPr>
        <p:grpSpPr>
          <a:xfrm>
            <a:off x="5881820" y="1816009"/>
            <a:ext cx="466794" cy="378924"/>
            <a:chOff x="7356366" y="2105633"/>
            <a:chExt cx="505693" cy="378924"/>
          </a:xfrm>
        </p:grpSpPr>
        <p:sp>
          <p:nvSpPr>
            <p:cNvPr id="22" name="Oval 21"/>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23" name="TextBox 22"/>
            <p:cNvSpPr txBox="1"/>
            <p:nvPr/>
          </p:nvSpPr>
          <p:spPr>
            <a:xfrm>
              <a:off x="7356366" y="2171821"/>
              <a:ext cx="505693" cy="246221"/>
            </a:xfrm>
            <a:prstGeom prst="rect">
              <a:avLst/>
            </a:prstGeom>
            <a:noFill/>
          </p:spPr>
          <p:txBody>
            <a:bodyPr wrap="none" rtlCol="0" anchor="ctr">
              <a:spAutoFit/>
            </a:bodyPr>
            <a:lstStyle/>
            <a:p>
              <a:pPr algn="ctr"/>
              <a:r>
                <a:rPr lang="en-US" sz="1000" dirty="0" smtClean="0">
                  <a:solidFill>
                    <a:srgbClr val="998C85">
                      <a:lumMod val="50000"/>
                    </a:srgbClr>
                  </a:solidFill>
                </a:rPr>
                <a:t> UAT</a:t>
              </a:r>
            </a:p>
          </p:txBody>
        </p:sp>
      </p:grpSp>
      <p:grpSp>
        <p:nvGrpSpPr>
          <p:cNvPr id="24" name="Group 23"/>
          <p:cNvGrpSpPr/>
          <p:nvPr/>
        </p:nvGrpSpPr>
        <p:grpSpPr>
          <a:xfrm>
            <a:off x="4100331" y="1816009"/>
            <a:ext cx="453970" cy="378924"/>
            <a:chOff x="7363312" y="2105633"/>
            <a:chExt cx="491801" cy="378924"/>
          </a:xfrm>
        </p:grpSpPr>
        <p:sp>
          <p:nvSpPr>
            <p:cNvPr id="25" name="Oval 24"/>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26" name="TextBox 25"/>
            <p:cNvSpPr txBox="1"/>
            <p:nvPr/>
          </p:nvSpPr>
          <p:spPr>
            <a:xfrm>
              <a:off x="7363312" y="2171821"/>
              <a:ext cx="491801" cy="246221"/>
            </a:xfrm>
            <a:prstGeom prst="rect">
              <a:avLst/>
            </a:prstGeom>
            <a:noFill/>
          </p:spPr>
          <p:txBody>
            <a:bodyPr wrap="none" rtlCol="0" anchor="ctr">
              <a:spAutoFit/>
            </a:bodyPr>
            <a:lstStyle/>
            <a:p>
              <a:pPr algn="ctr"/>
              <a:r>
                <a:rPr lang="en-US" sz="1000" dirty="0" smtClean="0">
                  <a:solidFill>
                    <a:srgbClr val="998C85">
                      <a:lumMod val="50000"/>
                    </a:srgbClr>
                  </a:solidFill>
                </a:rPr>
                <a:t> Dev</a:t>
              </a:r>
            </a:p>
          </p:txBody>
        </p:sp>
      </p:grpSp>
      <p:grpSp>
        <p:nvGrpSpPr>
          <p:cNvPr id="27" name="Group 26"/>
          <p:cNvGrpSpPr/>
          <p:nvPr/>
        </p:nvGrpSpPr>
        <p:grpSpPr>
          <a:xfrm>
            <a:off x="4570938" y="1816009"/>
            <a:ext cx="389850" cy="378924"/>
            <a:chOff x="7398044" y="2105633"/>
            <a:chExt cx="422337" cy="378924"/>
          </a:xfrm>
        </p:grpSpPr>
        <p:sp>
          <p:nvSpPr>
            <p:cNvPr id="28" name="Oval 27"/>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29" name="TextBox 28"/>
            <p:cNvSpPr txBox="1"/>
            <p:nvPr/>
          </p:nvSpPr>
          <p:spPr>
            <a:xfrm>
              <a:off x="7398044" y="2171821"/>
              <a:ext cx="422337" cy="246221"/>
            </a:xfrm>
            <a:prstGeom prst="rect">
              <a:avLst/>
            </a:prstGeom>
            <a:noFill/>
          </p:spPr>
          <p:txBody>
            <a:bodyPr wrap="none" rtlCol="0" anchor="ctr">
              <a:spAutoFit/>
            </a:bodyPr>
            <a:lstStyle/>
            <a:p>
              <a:pPr algn="ctr"/>
              <a:r>
                <a:rPr lang="en-US" sz="1000" dirty="0" smtClean="0">
                  <a:solidFill>
                    <a:srgbClr val="998C85">
                      <a:lumMod val="50000"/>
                    </a:srgbClr>
                  </a:solidFill>
                </a:rPr>
                <a:t> </a:t>
              </a:r>
              <a:r>
                <a:rPr lang="en-US" sz="1000" dirty="0">
                  <a:solidFill>
                    <a:srgbClr val="998C85">
                      <a:lumMod val="50000"/>
                    </a:srgbClr>
                  </a:solidFill>
                </a:rPr>
                <a:t>U</a:t>
              </a:r>
              <a:r>
                <a:rPr lang="en-US" sz="1000" dirty="0" smtClean="0">
                  <a:solidFill>
                    <a:srgbClr val="998C85">
                      <a:lumMod val="50000"/>
                    </a:srgbClr>
                  </a:solidFill>
                </a:rPr>
                <a:t>T</a:t>
              </a:r>
            </a:p>
          </p:txBody>
        </p:sp>
      </p:grpSp>
      <p:grpSp>
        <p:nvGrpSpPr>
          <p:cNvPr id="30" name="Group 29"/>
          <p:cNvGrpSpPr/>
          <p:nvPr/>
        </p:nvGrpSpPr>
        <p:grpSpPr>
          <a:xfrm>
            <a:off x="6335182" y="1816009"/>
            <a:ext cx="431754" cy="378924"/>
            <a:chOff x="7375345" y="2105633"/>
            <a:chExt cx="467734" cy="378924"/>
          </a:xfrm>
        </p:grpSpPr>
        <p:sp>
          <p:nvSpPr>
            <p:cNvPr id="31" name="Oval 30"/>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32" name="TextBox 31"/>
            <p:cNvSpPr txBox="1"/>
            <p:nvPr/>
          </p:nvSpPr>
          <p:spPr>
            <a:xfrm>
              <a:off x="7375345" y="2171821"/>
              <a:ext cx="467734" cy="246221"/>
            </a:xfrm>
            <a:prstGeom prst="rect">
              <a:avLst/>
            </a:prstGeom>
            <a:noFill/>
          </p:spPr>
          <p:txBody>
            <a:bodyPr wrap="none" rtlCol="0" anchor="ctr">
              <a:spAutoFit/>
            </a:bodyPr>
            <a:lstStyle/>
            <a:p>
              <a:pPr algn="ctr"/>
              <a:r>
                <a:rPr lang="en-US" sz="1000" dirty="0" smtClean="0">
                  <a:solidFill>
                    <a:srgbClr val="998C85">
                      <a:lumMod val="50000"/>
                    </a:srgbClr>
                  </a:solidFill>
                </a:rPr>
                <a:t>PVT</a:t>
              </a:r>
            </a:p>
          </p:txBody>
        </p:sp>
      </p:grpSp>
      <p:grpSp>
        <p:nvGrpSpPr>
          <p:cNvPr id="33" name="Group 32"/>
          <p:cNvGrpSpPr/>
          <p:nvPr/>
        </p:nvGrpSpPr>
        <p:grpSpPr>
          <a:xfrm>
            <a:off x="6792651" y="1816009"/>
            <a:ext cx="377026" cy="378924"/>
            <a:chOff x="7404990" y="2105633"/>
            <a:chExt cx="408445" cy="378924"/>
          </a:xfrm>
        </p:grpSpPr>
        <p:sp>
          <p:nvSpPr>
            <p:cNvPr id="34" name="Oval 33"/>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35" name="TextBox 34"/>
            <p:cNvSpPr txBox="1"/>
            <p:nvPr/>
          </p:nvSpPr>
          <p:spPr>
            <a:xfrm>
              <a:off x="7404990" y="2171821"/>
              <a:ext cx="408445" cy="246221"/>
            </a:xfrm>
            <a:prstGeom prst="rect">
              <a:avLst/>
            </a:prstGeom>
            <a:noFill/>
          </p:spPr>
          <p:txBody>
            <a:bodyPr wrap="none" rtlCol="0" anchor="ctr">
              <a:spAutoFit/>
            </a:bodyPr>
            <a:lstStyle/>
            <a:p>
              <a:pPr algn="ctr"/>
              <a:r>
                <a:rPr lang="en-US" sz="1000" dirty="0" smtClean="0">
                  <a:solidFill>
                    <a:srgbClr val="998C85">
                      <a:lumMod val="50000"/>
                    </a:srgbClr>
                  </a:solidFill>
                </a:rPr>
                <a:t>QA</a:t>
              </a:r>
            </a:p>
          </p:txBody>
        </p:sp>
      </p:grpSp>
      <p:grpSp>
        <p:nvGrpSpPr>
          <p:cNvPr id="36" name="Group 35"/>
          <p:cNvGrpSpPr/>
          <p:nvPr/>
        </p:nvGrpSpPr>
        <p:grpSpPr>
          <a:xfrm>
            <a:off x="7213295" y="1769388"/>
            <a:ext cx="495720" cy="472166"/>
            <a:chOff x="4833666" y="2035662"/>
            <a:chExt cx="537030" cy="472166"/>
          </a:xfrm>
        </p:grpSpPr>
        <p:sp>
          <p:nvSpPr>
            <p:cNvPr id="37" name="Oval 36"/>
            <p:cNvSpPr/>
            <p:nvPr/>
          </p:nvSpPr>
          <p:spPr>
            <a:xfrm>
              <a:off x="4833666" y="2035662"/>
              <a:ext cx="537030" cy="472166"/>
            </a:xfrm>
            <a:prstGeom prst="ellipse">
              <a:avLst/>
            </a:prstGeom>
            <a:solidFill>
              <a:srgbClr val="CCFFC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dirty="0">
                <a:solidFill>
                  <a:prstClr val="black"/>
                </a:solidFill>
                <a:cs typeface="Arial" pitchFamily="34" charset="0"/>
              </a:endParaRPr>
            </a:p>
          </p:txBody>
        </p:sp>
        <p:sp>
          <p:nvSpPr>
            <p:cNvPr id="38" name="TextBox 37"/>
            <p:cNvSpPr txBox="1"/>
            <p:nvPr/>
          </p:nvSpPr>
          <p:spPr>
            <a:xfrm>
              <a:off x="4844257" y="2159732"/>
              <a:ext cx="508184" cy="253916"/>
            </a:xfrm>
            <a:prstGeom prst="rect">
              <a:avLst/>
            </a:prstGeom>
            <a:noFill/>
          </p:spPr>
          <p:txBody>
            <a:bodyPr wrap="none" rtlCol="0">
              <a:spAutoFit/>
            </a:bodyPr>
            <a:lstStyle/>
            <a:p>
              <a:r>
                <a:rPr lang="en-US" sz="1050" dirty="0" smtClean="0">
                  <a:solidFill>
                    <a:srgbClr val="998C85">
                      <a:lumMod val="50000"/>
                    </a:srgbClr>
                  </a:solidFill>
                </a:rPr>
                <a:t>Prod</a:t>
              </a:r>
            </a:p>
          </p:txBody>
        </p:sp>
      </p:grpSp>
      <p:sp>
        <p:nvSpPr>
          <p:cNvPr id="39" name="TextBox 38"/>
          <p:cNvSpPr txBox="1"/>
          <p:nvPr/>
        </p:nvSpPr>
        <p:spPr>
          <a:xfrm>
            <a:off x="1396344" y="1454998"/>
            <a:ext cx="732066" cy="276999"/>
          </a:xfrm>
          <a:prstGeom prst="rect">
            <a:avLst/>
          </a:prstGeom>
          <a:noFill/>
        </p:spPr>
        <p:txBody>
          <a:bodyPr wrap="none" rtlCol="0">
            <a:spAutoFit/>
          </a:bodyPr>
          <a:lstStyle/>
          <a:p>
            <a:r>
              <a:rPr lang="en-US" sz="1200" b="1" u="sng" dirty="0" smtClean="0">
                <a:solidFill>
                  <a:srgbClr val="998C85">
                    <a:lumMod val="50000"/>
                  </a:srgbClr>
                </a:solidFill>
              </a:rPr>
              <a:t>Stage 1</a:t>
            </a:r>
          </a:p>
        </p:txBody>
      </p:sp>
      <p:sp>
        <p:nvSpPr>
          <p:cNvPr id="40" name="TextBox 39"/>
          <p:cNvSpPr txBox="1"/>
          <p:nvPr/>
        </p:nvSpPr>
        <p:spPr>
          <a:xfrm>
            <a:off x="3576511" y="873957"/>
            <a:ext cx="3414581" cy="861774"/>
          </a:xfrm>
          <a:prstGeom prst="rect">
            <a:avLst/>
          </a:prstGeom>
          <a:noFill/>
        </p:spPr>
        <p:txBody>
          <a:bodyPr wrap="square" rtlCol="0">
            <a:spAutoFit/>
          </a:bodyPr>
          <a:lstStyle/>
          <a:p>
            <a:pPr marL="228600" indent="-228600">
              <a:buFontTx/>
              <a:buAutoNum type="alphaLcParenR"/>
            </a:pPr>
            <a:r>
              <a:rPr lang="en-US" sz="1000" dirty="0" smtClean="0">
                <a:solidFill>
                  <a:srgbClr val="998C85">
                    <a:lumMod val="50000"/>
                  </a:srgbClr>
                </a:solidFill>
              </a:rPr>
              <a:t>Common code repository using SVN, GIT or Artifactory</a:t>
            </a:r>
          </a:p>
          <a:p>
            <a:pPr marL="228600" indent="-228600">
              <a:buFontTx/>
              <a:buAutoNum type="alphaLcParenR"/>
            </a:pPr>
            <a:r>
              <a:rPr lang="en-US" sz="1000" dirty="0" smtClean="0">
                <a:solidFill>
                  <a:srgbClr val="998C85">
                    <a:lumMod val="50000"/>
                  </a:srgbClr>
                </a:solidFill>
              </a:rPr>
              <a:t>Basic build automation to include automated unit, regression testing with</a:t>
            </a:r>
            <a:r>
              <a:rPr lang="en-US" sz="1000" dirty="0">
                <a:solidFill>
                  <a:srgbClr val="998C85">
                    <a:lumMod val="50000"/>
                  </a:srgbClr>
                </a:solidFill>
              </a:rPr>
              <a:t> </a:t>
            </a:r>
            <a:r>
              <a:rPr lang="en-US" sz="1000" dirty="0" smtClean="0">
                <a:solidFill>
                  <a:srgbClr val="998C85">
                    <a:lumMod val="50000"/>
                  </a:srgbClr>
                </a:solidFill>
              </a:rPr>
              <a:t>Jenkins or Bamboo</a:t>
            </a:r>
          </a:p>
          <a:p>
            <a:pPr marL="228600" indent="-228600">
              <a:buFontTx/>
              <a:buAutoNum type="alphaLcParenR"/>
            </a:pPr>
            <a:r>
              <a:rPr lang="en-US" sz="1000" dirty="0" smtClean="0">
                <a:solidFill>
                  <a:srgbClr val="998C85">
                    <a:lumMod val="50000"/>
                  </a:srgbClr>
                </a:solidFill>
              </a:rPr>
              <a:t>Higher degree of testing automation from ST to QA</a:t>
            </a:r>
          </a:p>
        </p:txBody>
      </p:sp>
      <p:sp>
        <p:nvSpPr>
          <p:cNvPr id="41" name="TextBox 40"/>
          <p:cNvSpPr txBox="1"/>
          <p:nvPr/>
        </p:nvSpPr>
        <p:spPr>
          <a:xfrm>
            <a:off x="4716442" y="2424481"/>
            <a:ext cx="3817604" cy="707886"/>
          </a:xfrm>
          <a:prstGeom prst="rect">
            <a:avLst/>
          </a:prstGeom>
          <a:noFill/>
        </p:spPr>
        <p:txBody>
          <a:bodyPr wrap="square" rtlCol="0">
            <a:spAutoFit/>
          </a:bodyPr>
          <a:lstStyle/>
          <a:p>
            <a:pPr marL="228600" indent="-228600">
              <a:buFont typeface="+mj-lt"/>
              <a:buAutoNum type="alphaLcParenR" startAt="4"/>
            </a:pPr>
            <a:r>
              <a:rPr lang="en-US" sz="1000" dirty="0" smtClean="0">
                <a:solidFill>
                  <a:srgbClr val="998C85">
                    <a:lumMod val="50000"/>
                  </a:srgbClr>
                </a:solidFill>
              </a:rPr>
              <a:t>“One” </a:t>
            </a:r>
            <a:r>
              <a:rPr lang="en-US" sz="1000" dirty="0">
                <a:solidFill>
                  <a:srgbClr val="998C85">
                    <a:lumMod val="50000"/>
                  </a:srgbClr>
                </a:solidFill>
              </a:rPr>
              <a:t>environment </a:t>
            </a:r>
            <a:r>
              <a:rPr lang="en-US" sz="1000" dirty="0" smtClean="0">
                <a:solidFill>
                  <a:srgbClr val="998C85">
                    <a:lumMod val="50000"/>
                  </a:srgbClr>
                </a:solidFill>
              </a:rPr>
              <a:t>team (virtual and/or delegated)</a:t>
            </a:r>
            <a:endParaRPr lang="en-US" sz="1000" dirty="0">
              <a:solidFill>
                <a:srgbClr val="998C85">
                  <a:lumMod val="50000"/>
                </a:srgbClr>
              </a:solidFill>
            </a:endParaRPr>
          </a:p>
          <a:p>
            <a:pPr marL="228600" indent="-228600">
              <a:buFont typeface="+mj-lt"/>
              <a:buAutoNum type="alphaLcParenR" startAt="4"/>
            </a:pPr>
            <a:r>
              <a:rPr lang="en-US" sz="1000" dirty="0" smtClean="0">
                <a:solidFill>
                  <a:srgbClr val="998C85">
                    <a:lumMod val="50000"/>
                  </a:srgbClr>
                </a:solidFill>
              </a:rPr>
              <a:t>Basic </a:t>
            </a:r>
            <a:r>
              <a:rPr lang="en-US" sz="1000" dirty="0">
                <a:solidFill>
                  <a:srgbClr val="998C85">
                    <a:lumMod val="50000"/>
                  </a:srgbClr>
                </a:solidFill>
              </a:rPr>
              <a:t>build </a:t>
            </a:r>
            <a:r>
              <a:rPr lang="en-US" sz="1000" dirty="0" smtClean="0">
                <a:solidFill>
                  <a:srgbClr val="998C85">
                    <a:lumMod val="50000"/>
                  </a:srgbClr>
                </a:solidFill>
              </a:rPr>
              <a:t>automation: server configuration with* Puppet or Chef, and deployment using* Jenkins or Bamboo</a:t>
            </a:r>
          </a:p>
          <a:p>
            <a:pPr marL="228600" indent="-228600">
              <a:buFont typeface="+mj-lt"/>
              <a:buAutoNum type="alphaLcParenR" startAt="4"/>
            </a:pPr>
            <a:r>
              <a:rPr lang="en-US" sz="1000" dirty="0" smtClean="0">
                <a:solidFill>
                  <a:srgbClr val="998C85">
                    <a:lumMod val="50000"/>
                  </a:srgbClr>
                </a:solidFill>
              </a:rPr>
              <a:t>Operational monitoring visibility*</a:t>
            </a:r>
            <a:endParaRPr lang="en-US" sz="1000" dirty="0">
              <a:solidFill>
                <a:srgbClr val="998C85">
                  <a:lumMod val="50000"/>
                </a:srgbClr>
              </a:solidFill>
            </a:endParaRPr>
          </a:p>
        </p:txBody>
      </p:sp>
      <p:sp>
        <p:nvSpPr>
          <p:cNvPr id="42" name="Left Brace 41"/>
          <p:cNvSpPr/>
          <p:nvPr/>
        </p:nvSpPr>
        <p:spPr>
          <a:xfrm rot="16200000">
            <a:off x="5584736" y="979040"/>
            <a:ext cx="136293" cy="2719277"/>
          </a:xfrm>
          <a:prstGeom prst="leftBrace">
            <a:avLst/>
          </a:prstGeom>
          <a:ln w="9525" cmpd="sng">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263147"/>
              </a:solidFill>
            </a:endParaRPr>
          </a:p>
        </p:txBody>
      </p:sp>
      <p:grpSp>
        <p:nvGrpSpPr>
          <p:cNvPr id="43" name="Group 42"/>
          <p:cNvGrpSpPr/>
          <p:nvPr/>
        </p:nvGrpSpPr>
        <p:grpSpPr>
          <a:xfrm>
            <a:off x="2945949" y="4200644"/>
            <a:ext cx="546195" cy="472166"/>
            <a:chOff x="4833666" y="2035662"/>
            <a:chExt cx="591712" cy="472166"/>
          </a:xfrm>
        </p:grpSpPr>
        <p:sp>
          <p:nvSpPr>
            <p:cNvPr id="44" name="Oval 43"/>
            <p:cNvSpPr/>
            <p:nvPr/>
          </p:nvSpPr>
          <p:spPr>
            <a:xfrm>
              <a:off x="4833666" y="2035662"/>
              <a:ext cx="537030" cy="472166"/>
            </a:xfrm>
            <a:prstGeom prst="ellipse">
              <a:avLst/>
            </a:prstGeom>
            <a:solidFill>
              <a:srgbClr val="CCFFC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dirty="0">
                <a:solidFill>
                  <a:prstClr val="black"/>
                </a:solidFill>
                <a:cs typeface="Arial" pitchFamily="34" charset="0"/>
              </a:endParaRPr>
            </a:p>
          </p:txBody>
        </p:sp>
        <p:sp>
          <p:nvSpPr>
            <p:cNvPr id="45" name="TextBox 44"/>
            <p:cNvSpPr txBox="1"/>
            <p:nvPr/>
          </p:nvSpPr>
          <p:spPr>
            <a:xfrm>
              <a:off x="4844257" y="2159732"/>
              <a:ext cx="581121" cy="253916"/>
            </a:xfrm>
            <a:prstGeom prst="rect">
              <a:avLst/>
            </a:prstGeom>
            <a:noFill/>
          </p:spPr>
          <p:txBody>
            <a:bodyPr wrap="none" rtlCol="0">
              <a:spAutoFit/>
            </a:bodyPr>
            <a:lstStyle/>
            <a:p>
              <a:r>
                <a:rPr lang="en-US" sz="1050" dirty="0" smtClean="0">
                  <a:solidFill>
                    <a:srgbClr val="998C85">
                      <a:lumMod val="50000"/>
                    </a:srgbClr>
                  </a:solidFill>
                </a:rPr>
                <a:t>Reqts</a:t>
              </a:r>
            </a:p>
          </p:txBody>
        </p:sp>
      </p:grpSp>
      <p:grpSp>
        <p:nvGrpSpPr>
          <p:cNvPr id="46" name="Group 45"/>
          <p:cNvGrpSpPr/>
          <p:nvPr/>
        </p:nvGrpSpPr>
        <p:grpSpPr>
          <a:xfrm>
            <a:off x="5213697" y="4272955"/>
            <a:ext cx="419919" cy="378924"/>
            <a:chOff x="7381757" y="2105633"/>
            <a:chExt cx="454912" cy="378924"/>
          </a:xfrm>
        </p:grpSpPr>
        <p:sp>
          <p:nvSpPr>
            <p:cNvPr id="47" name="Oval 46"/>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48" name="TextBox 47"/>
            <p:cNvSpPr txBox="1"/>
            <p:nvPr/>
          </p:nvSpPr>
          <p:spPr>
            <a:xfrm>
              <a:off x="7381757" y="2171821"/>
              <a:ext cx="454912" cy="246221"/>
            </a:xfrm>
            <a:prstGeom prst="rect">
              <a:avLst/>
            </a:prstGeom>
            <a:noFill/>
          </p:spPr>
          <p:txBody>
            <a:bodyPr wrap="none" rtlCol="0" anchor="ctr">
              <a:spAutoFit/>
            </a:bodyPr>
            <a:lstStyle/>
            <a:p>
              <a:pPr algn="ctr"/>
              <a:r>
                <a:rPr lang="en-US" sz="1000" dirty="0" smtClean="0">
                  <a:solidFill>
                    <a:srgbClr val="998C85">
                      <a:lumMod val="50000"/>
                    </a:srgbClr>
                  </a:solidFill>
                </a:rPr>
                <a:t>Reg</a:t>
              </a:r>
            </a:p>
          </p:txBody>
        </p:sp>
      </p:grpSp>
      <p:grpSp>
        <p:nvGrpSpPr>
          <p:cNvPr id="49" name="Group 48"/>
          <p:cNvGrpSpPr/>
          <p:nvPr/>
        </p:nvGrpSpPr>
        <p:grpSpPr>
          <a:xfrm>
            <a:off x="5667639" y="4272955"/>
            <a:ext cx="417477" cy="378924"/>
            <a:chOff x="7383079" y="2105633"/>
            <a:chExt cx="452267" cy="378924"/>
          </a:xfrm>
        </p:grpSpPr>
        <p:sp>
          <p:nvSpPr>
            <p:cNvPr id="50" name="Oval 49"/>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51" name="TextBox 50"/>
            <p:cNvSpPr txBox="1"/>
            <p:nvPr/>
          </p:nvSpPr>
          <p:spPr>
            <a:xfrm>
              <a:off x="7383079" y="2171821"/>
              <a:ext cx="452267" cy="246221"/>
            </a:xfrm>
            <a:prstGeom prst="rect">
              <a:avLst/>
            </a:prstGeom>
            <a:noFill/>
          </p:spPr>
          <p:txBody>
            <a:bodyPr wrap="none" rtlCol="0" anchor="ctr">
              <a:spAutoFit/>
            </a:bodyPr>
            <a:lstStyle/>
            <a:p>
              <a:pPr algn="ctr"/>
              <a:r>
                <a:rPr lang="en-US" sz="1000" dirty="0" smtClean="0">
                  <a:solidFill>
                    <a:srgbClr val="998C85">
                      <a:lumMod val="50000"/>
                    </a:srgbClr>
                  </a:solidFill>
                </a:rPr>
                <a:t> SIT</a:t>
              </a:r>
            </a:p>
          </p:txBody>
        </p:sp>
      </p:grpSp>
      <p:grpSp>
        <p:nvGrpSpPr>
          <p:cNvPr id="52" name="Group 51"/>
          <p:cNvGrpSpPr/>
          <p:nvPr/>
        </p:nvGrpSpPr>
        <p:grpSpPr>
          <a:xfrm>
            <a:off x="6089956" y="4272955"/>
            <a:ext cx="466794" cy="378924"/>
            <a:chOff x="7356366" y="2105633"/>
            <a:chExt cx="505693" cy="378924"/>
          </a:xfrm>
        </p:grpSpPr>
        <p:sp>
          <p:nvSpPr>
            <p:cNvPr id="53" name="Oval 52"/>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54" name="TextBox 53"/>
            <p:cNvSpPr txBox="1"/>
            <p:nvPr/>
          </p:nvSpPr>
          <p:spPr>
            <a:xfrm>
              <a:off x="7356366" y="2171821"/>
              <a:ext cx="505693" cy="246221"/>
            </a:xfrm>
            <a:prstGeom prst="rect">
              <a:avLst/>
            </a:prstGeom>
            <a:noFill/>
          </p:spPr>
          <p:txBody>
            <a:bodyPr wrap="none" rtlCol="0" anchor="ctr">
              <a:spAutoFit/>
            </a:bodyPr>
            <a:lstStyle/>
            <a:p>
              <a:pPr algn="ctr"/>
              <a:r>
                <a:rPr lang="en-US" sz="1000" dirty="0" smtClean="0">
                  <a:solidFill>
                    <a:srgbClr val="998C85">
                      <a:lumMod val="50000"/>
                    </a:srgbClr>
                  </a:solidFill>
                </a:rPr>
                <a:t> UAT</a:t>
              </a:r>
            </a:p>
          </p:txBody>
        </p:sp>
      </p:grpSp>
      <p:grpSp>
        <p:nvGrpSpPr>
          <p:cNvPr id="55" name="Group 54"/>
          <p:cNvGrpSpPr/>
          <p:nvPr/>
        </p:nvGrpSpPr>
        <p:grpSpPr>
          <a:xfrm>
            <a:off x="6543318" y="4272955"/>
            <a:ext cx="431754" cy="378924"/>
            <a:chOff x="7375345" y="2105633"/>
            <a:chExt cx="467734" cy="378924"/>
          </a:xfrm>
        </p:grpSpPr>
        <p:sp>
          <p:nvSpPr>
            <p:cNvPr id="56" name="Oval 55"/>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57" name="TextBox 56"/>
            <p:cNvSpPr txBox="1"/>
            <p:nvPr/>
          </p:nvSpPr>
          <p:spPr>
            <a:xfrm>
              <a:off x="7375345" y="2171821"/>
              <a:ext cx="467734" cy="246221"/>
            </a:xfrm>
            <a:prstGeom prst="rect">
              <a:avLst/>
            </a:prstGeom>
            <a:noFill/>
          </p:spPr>
          <p:txBody>
            <a:bodyPr wrap="none" rtlCol="0" anchor="ctr">
              <a:spAutoFit/>
            </a:bodyPr>
            <a:lstStyle/>
            <a:p>
              <a:pPr algn="ctr"/>
              <a:r>
                <a:rPr lang="en-US" sz="1000" dirty="0" smtClean="0">
                  <a:solidFill>
                    <a:srgbClr val="998C85">
                      <a:lumMod val="50000"/>
                    </a:srgbClr>
                  </a:solidFill>
                </a:rPr>
                <a:t>PVT</a:t>
              </a:r>
            </a:p>
          </p:txBody>
        </p:sp>
      </p:grpSp>
      <p:grpSp>
        <p:nvGrpSpPr>
          <p:cNvPr id="58" name="Group 57"/>
          <p:cNvGrpSpPr/>
          <p:nvPr/>
        </p:nvGrpSpPr>
        <p:grpSpPr>
          <a:xfrm>
            <a:off x="7000787" y="4272955"/>
            <a:ext cx="377026" cy="378924"/>
            <a:chOff x="7404990" y="2105633"/>
            <a:chExt cx="408445" cy="378924"/>
          </a:xfrm>
        </p:grpSpPr>
        <p:sp>
          <p:nvSpPr>
            <p:cNvPr id="59" name="Oval 58"/>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60" name="TextBox 59"/>
            <p:cNvSpPr txBox="1"/>
            <p:nvPr/>
          </p:nvSpPr>
          <p:spPr>
            <a:xfrm>
              <a:off x="7404990" y="2171821"/>
              <a:ext cx="408445" cy="246221"/>
            </a:xfrm>
            <a:prstGeom prst="rect">
              <a:avLst/>
            </a:prstGeom>
            <a:noFill/>
          </p:spPr>
          <p:txBody>
            <a:bodyPr wrap="none" rtlCol="0" anchor="ctr">
              <a:spAutoFit/>
            </a:bodyPr>
            <a:lstStyle/>
            <a:p>
              <a:pPr algn="ctr"/>
              <a:r>
                <a:rPr lang="en-US" sz="1000" dirty="0" smtClean="0">
                  <a:solidFill>
                    <a:srgbClr val="998C85">
                      <a:lumMod val="50000"/>
                    </a:srgbClr>
                  </a:solidFill>
                </a:rPr>
                <a:t>QA</a:t>
              </a:r>
            </a:p>
          </p:txBody>
        </p:sp>
      </p:grpSp>
      <p:grpSp>
        <p:nvGrpSpPr>
          <p:cNvPr id="61" name="Group 60"/>
          <p:cNvGrpSpPr/>
          <p:nvPr/>
        </p:nvGrpSpPr>
        <p:grpSpPr>
          <a:xfrm>
            <a:off x="7421431" y="4226334"/>
            <a:ext cx="495720" cy="472166"/>
            <a:chOff x="4833666" y="2035662"/>
            <a:chExt cx="537030" cy="472166"/>
          </a:xfrm>
        </p:grpSpPr>
        <p:sp>
          <p:nvSpPr>
            <p:cNvPr id="62" name="Oval 61"/>
            <p:cNvSpPr/>
            <p:nvPr/>
          </p:nvSpPr>
          <p:spPr>
            <a:xfrm>
              <a:off x="4833666" y="2035662"/>
              <a:ext cx="537030" cy="472166"/>
            </a:xfrm>
            <a:prstGeom prst="ellipse">
              <a:avLst/>
            </a:prstGeom>
            <a:solidFill>
              <a:srgbClr val="CCFFC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dirty="0">
                <a:solidFill>
                  <a:prstClr val="black"/>
                </a:solidFill>
                <a:cs typeface="Arial" pitchFamily="34" charset="0"/>
              </a:endParaRPr>
            </a:p>
          </p:txBody>
        </p:sp>
        <p:sp>
          <p:nvSpPr>
            <p:cNvPr id="63" name="TextBox 62"/>
            <p:cNvSpPr txBox="1"/>
            <p:nvPr/>
          </p:nvSpPr>
          <p:spPr>
            <a:xfrm>
              <a:off x="4844257" y="2159732"/>
              <a:ext cx="508184" cy="253916"/>
            </a:xfrm>
            <a:prstGeom prst="rect">
              <a:avLst/>
            </a:prstGeom>
            <a:noFill/>
          </p:spPr>
          <p:txBody>
            <a:bodyPr wrap="none" rtlCol="0">
              <a:spAutoFit/>
            </a:bodyPr>
            <a:lstStyle/>
            <a:p>
              <a:r>
                <a:rPr lang="en-US" sz="1050" dirty="0" smtClean="0">
                  <a:solidFill>
                    <a:srgbClr val="998C85">
                      <a:lumMod val="50000"/>
                    </a:srgbClr>
                  </a:solidFill>
                </a:rPr>
                <a:t>Prod</a:t>
              </a:r>
            </a:p>
          </p:txBody>
        </p:sp>
      </p:grpSp>
      <p:sp>
        <p:nvSpPr>
          <p:cNvPr id="64" name="TextBox 63"/>
          <p:cNvSpPr txBox="1"/>
          <p:nvPr/>
        </p:nvSpPr>
        <p:spPr>
          <a:xfrm>
            <a:off x="5337762" y="3344062"/>
            <a:ext cx="3708232" cy="1015663"/>
          </a:xfrm>
          <a:prstGeom prst="rect">
            <a:avLst/>
          </a:prstGeom>
          <a:noFill/>
        </p:spPr>
        <p:txBody>
          <a:bodyPr wrap="square" rtlCol="0">
            <a:spAutoFit/>
          </a:bodyPr>
          <a:lstStyle/>
          <a:p>
            <a:pPr marL="228600" indent="-228600">
              <a:buFont typeface="+mj-lt"/>
              <a:buAutoNum type="alphaLcParenR" startAt="7"/>
            </a:pPr>
            <a:r>
              <a:rPr lang="en-US" sz="1000" dirty="0" smtClean="0">
                <a:solidFill>
                  <a:srgbClr val="998C85">
                    <a:lumMod val="50000"/>
                  </a:srgbClr>
                </a:solidFill>
              </a:rPr>
              <a:t>Enable parallel tracks of development and use common code base</a:t>
            </a:r>
          </a:p>
          <a:p>
            <a:pPr marL="228600" indent="-228600">
              <a:buFont typeface="+mj-lt"/>
              <a:buAutoNum type="alphaLcParenR" startAt="7"/>
            </a:pPr>
            <a:r>
              <a:rPr lang="en-US" sz="1000" dirty="0">
                <a:solidFill>
                  <a:srgbClr val="998C85">
                    <a:lumMod val="50000"/>
                  </a:srgbClr>
                </a:solidFill>
              </a:rPr>
              <a:t>More upstream integration testing with service virtualization-enabled ST (using CA Lisa) of back-end or middleware integrations</a:t>
            </a:r>
          </a:p>
          <a:p>
            <a:pPr marL="228600" indent="-228600">
              <a:buFont typeface="+mj-lt"/>
              <a:buAutoNum type="alphaLcParenR" startAt="7"/>
            </a:pPr>
            <a:endParaRPr lang="en-US" sz="1000" dirty="0" smtClean="0">
              <a:solidFill>
                <a:srgbClr val="998C85">
                  <a:lumMod val="50000"/>
                </a:srgbClr>
              </a:solidFill>
            </a:endParaRPr>
          </a:p>
        </p:txBody>
      </p:sp>
      <p:sp>
        <p:nvSpPr>
          <p:cNvPr id="65" name="TextBox 64"/>
          <p:cNvSpPr txBox="1"/>
          <p:nvPr/>
        </p:nvSpPr>
        <p:spPr>
          <a:xfrm>
            <a:off x="797567" y="1783908"/>
            <a:ext cx="1661394" cy="430887"/>
          </a:xfrm>
          <a:prstGeom prst="rect">
            <a:avLst/>
          </a:prstGeom>
          <a:noFill/>
        </p:spPr>
        <p:txBody>
          <a:bodyPr wrap="square" rtlCol="0">
            <a:spAutoFit/>
          </a:bodyPr>
          <a:lstStyle/>
          <a:p>
            <a:r>
              <a:rPr lang="en-US" sz="1100" dirty="0" smtClean="0">
                <a:solidFill>
                  <a:srgbClr val="998C85">
                    <a:lumMod val="50000"/>
                  </a:srgbClr>
                </a:solidFill>
              </a:rPr>
              <a:t>Speed up serial execution</a:t>
            </a:r>
          </a:p>
        </p:txBody>
      </p:sp>
      <p:sp>
        <p:nvSpPr>
          <p:cNvPr id="66" name="Rounded Rectangle 65"/>
          <p:cNvSpPr/>
          <p:nvPr/>
        </p:nvSpPr>
        <p:spPr bwMode="auto">
          <a:xfrm>
            <a:off x="713232" y="1372771"/>
            <a:ext cx="1897532" cy="895366"/>
          </a:xfrm>
          <a:prstGeom prst="roundRect">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grpSp>
        <p:nvGrpSpPr>
          <p:cNvPr id="67" name="Group 66"/>
          <p:cNvGrpSpPr/>
          <p:nvPr/>
        </p:nvGrpSpPr>
        <p:grpSpPr>
          <a:xfrm>
            <a:off x="668374" y="3462083"/>
            <a:ext cx="1942390" cy="1353298"/>
            <a:chOff x="453899" y="3669909"/>
            <a:chExt cx="2265794" cy="1160321"/>
          </a:xfrm>
        </p:grpSpPr>
        <p:sp>
          <p:nvSpPr>
            <p:cNvPr id="68" name="TextBox 67"/>
            <p:cNvSpPr txBox="1"/>
            <p:nvPr/>
          </p:nvSpPr>
          <p:spPr>
            <a:xfrm>
              <a:off x="1221344" y="3752136"/>
              <a:ext cx="853954" cy="237500"/>
            </a:xfrm>
            <a:prstGeom prst="rect">
              <a:avLst/>
            </a:prstGeom>
            <a:noFill/>
          </p:spPr>
          <p:txBody>
            <a:bodyPr wrap="none" rtlCol="0">
              <a:spAutoFit/>
            </a:bodyPr>
            <a:lstStyle/>
            <a:p>
              <a:r>
                <a:rPr lang="en-US" sz="1200" b="1" u="sng" dirty="0" smtClean="0">
                  <a:solidFill>
                    <a:srgbClr val="998C85">
                      <a:lumMod val="50000"/>
                    </a:srgbClr>
                  </a:solidFill>
                </a:rPr>
                <a:t>Stage 2</a:t>
              </a:r>
            </a:p>
          </p:txBody>
        </p:sp>
        <p:sp>
          <p:nvSpPr>
            <p:cNvPr id="69" name="TextBox 68"/>
            <p:cNvSpPr txBox="1"/>
            <p:nvPr/>
          </p:nvSpPr>
          <p:spPr>
            <a:xfrm>
              <a:off x="453899" y="3970863"/>
              <a:ext cx="2265794" cy="659721"/>
            </a:xfrm>
            <a:prstGeom prst="rect">
              <a:avLst/>
            </a:prstGeom>
            <a:noFill/>
          </p:spPr>
          <p:txBody>
            <a:bodyPr wrap="square" rtlCol="0">
              <a:spAutoFit/>
            </a:bodyPr>
            <a:lstStyle/>
            <a:p>
              <a:pPr algn="ctr"/>
              <a:r>
                <a:rPr lang="en-US" sz="1100" dirty="0" smtClean="0">
                  <a:solidFill>
                    <a:srgbClr val="998C85">
                      <a:lumMod val="50000"/>
                    </a:srgbClr>
                  </a:solidFill>
                </a:rPr>
                <a:t>Accelerate further with independent, potentially parallel, development and testing tracks</a:t>
              </a:r>
            </a:p>
          </p:txBody>
        </p:sp>
        <p:sp>
          <p:nvSpPr>
            <p:cNvPr id="70" name="Rounded Rectangle 69"/>
            <p:cNvSpPr/>
            <p:nvPr/>
          </p:nvSpPr>
          <p:spPr bwMode="auto">
            <a:xfrm>
              <a:off x="481306" y="3669909"/>
              <a:ext cx="2238386" cy="1160321"/>
            </a:xfrm>
            <a:prstGeom prst="roundRect">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grpSp>
      <p:grpSp>
        <p:nvGrpSpPr>
          <p:cNvPr id="71" name="Group 70"/>
          <p:cNvGrpSpPr/>
          <p:nvPr/>
        </p:nvGrpSpPr>
        <p:grpSpPr>
          <a:xfrm>
            <a:off x="3615582" y="3767536"/>
            <a:ext cx="1296336" cy="388060"/>
            <a:chOff x="3646709" y="3975361"/>
            <a:chExt cx="1404365" cy="388060"/>
          </a:xfrm>
        </p:grpSpPr>
        <p:grpSp>
          <p:nvGrpSpPr>
            <p:cNvPr id="72" name="Group 331"/>
            <p:cNvGrpSpPr/>
            <p:nvPr/>
          </p:nvGrpSpPr>
          <p:grpSpPr>
            <a:xfrm>
              <a:off x="3646709" y="3975361"/>
              <a:ext cx="1404365" cy="378924"/>
              <a:chOff x="3666440" y="3960007"/>
              <a:chExt cx="1404365" cy="378924"/>
            </a:xfrm>
          </p:grpSpPr>
          <p:cxnSp>
            <p:nvCxnSpPr>
              <p:cNvPr id="76" name="Straight Connector 75"/>
              <p:cNvCxnSpPr>
                <a:endCxn id="75" idx="3"/>
              </p:cNvCxnSpPr>
              <p:nvPr/>
            </p:nvCxnSpPr>
            <p:spPr>
              <a:xfrm>
                <a:off x="3806328" y="4155278"/>
                <a:ext cx="1264477" cy="3164"/>
              </a:xfrm>
              <a:prstGeom prst="line">
                <a:avLst/>
              </a:prstGeom>
              <a:ln/>
            </p:spPr>
            <p:style>
              <a:lnRef idx="1">
                <a:schemeClr val="accent3"/>
              </a:lnRef>
              <a:fillRef idx="0">
                <a:schemeClr val="accent3"/>
              </a:fillRef>
              <a:effectRef idx="0">
                <a:schemeClr val="accent3"/>
              </a:effectRef>
              <a:fontRef idx="minor">
                <a:schemeClr val="tx1"/>
              </a:fontRef>
            </p:style>
          </p:cxnSp>
          <p:grpSp>
            <p:nvGrpSpPr>
              <p:cNvPr id="77" name="Group 333"/>
              <p:cNvGrpSpPr/>
              <p:nvPr/>
            </p:nvGrpSpPr>
            <p:grpSpPr>
              <a:xfrm>
                <a:off x="3666440" y="3960007"/>
                <a:ext cx="491801" cy="378924"/>
                <a:chOff x="7363312" y="2105633"/>
                <a:chExt cx="491801" cy="378924"/>
              </a:xfrm>
            </p:grpSpPr>
            <p:sp>
              <p:nvSpPr>
                <p:cNvPr id="81" name="Oval 80"/>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82" name="TextBox 81"/>
                <p:cNvSpPr txBox="1"/>
                <p:nvPr/>
              </p:nvSpPr>
              <p:spPr>
                <a:xfrm>
                  <a:off x="7363312" y="2171821"/>
                  <a:ext cx="491801" cy="246221"/>
                </a:xfrm>
                <a:prstGeom prst="rect">
                  <a:avLst/>
                </a:prstGeom>
                <a:noFill/>
              </p:spPr>
              <p:txBody>
                <a:bodyPr wrap="none" rtlCol="0" anchor="ctr">
                  <a:spAutoFit/>
                </a:bodyPr>
                <a:lstStyle/>
                <a:p>
                  <a:pPr algn="ctr"/>
                  <a:r>
                    <a:rPr lang="en-US" sz="1000" dirty="0" smtClean="0">
                      <a:solidFill>
                        <a:srgbClr val="998C85">
                          <a:lumMod val="50000"/>
                        </a:srgbClr>
                      </a:solidFill>
                    </a:rPr>
                    <a:t> Dev</a:t>
                  </a:r>
                </a:p>
              </p:txBody>
            </p:sp>
          </p:grpSp>
          <p:grpSp>
            <p:nvGrpSpPr>
              <p:cNvPr id="78" name="Group 334"/>
              <p:cNvGrpSpPr/>
              <p:nvPr/>
            </p:nvGrpSpPr>
            <p:grpSpPr>
              <a:xfrm>
                <a:off x="4176258" y="3960007"/>
                <a:ext cx="422337" cy="378924"/>
                <a:chOff x="7398044" y="2105633"/>
                <a:chExt cx="422337" cy="378924"/>
              </a:xfrm>
            </p:grpSpPr>
            <p:sp>
              <p:nvSpPr>
                <p:cNvPr id="79" name="Oval 78"/>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80" name="TextBox 79"/>
                <p:cNvSpPr txBox="1"/>
                <p:nvPr/>
              </p:nvSpPr>
              <p:spPr>
                <a:xfrm>
                  <a:off x="7398044" y="2171821"/>
                  <a:ext cx="422337" cy="246221"/>
                </a:xfrm>
                <a:prstGeom prst="rect">
                  <a:avLst/>
                </a:prstGeom>
                <a:noFill/>
              </p:spPr>
              <p:txBody>
                <a:bodyPr wrap="none" rtlCol="0" anchor="ctr">
                  <a:spAutoFit/>
                </a:bodyPr>
                <a:lstStyle/>
                <a:p>
                  <a:pPr algn="ctr"/>
                  <a:r>
                    <a:rPr lang="en-US" sz="1000" dirty="0" smtClean="0">
                      <a:solidFill>
                        <a:srgbClr val="998C85">
                          <a:lumMod val="50000"/>
                        </a:srgbClr>
                      </a:solidFill>
                    </a:rPr>
                    <a:t> </a:t>
                  </a:r>
                  <a:r>
                    <a:rPr lang="en-US" sz="1000" dirty="0">
                      <a:solidFill>
                        <a:srgbClr val="998C85">
                          <a:lumMod val="50000"/>
                        </a:srgbClr>
                      </a:solidFill>
                    </a:rPr>
                    <a:t>U</a:t>
                  </a:r>
                  <a:r>
                    <a:rPr lang="en-US" sz="1000" dirty="0" smtClean="0">
                      <a:solidFill>
                        <a:srgbClr val="998C85">
                          <a:lumMod val="50000"/>
                        </a:srgbClr>
                      </a:solidFill>
                    </a:rPr>
                    <a:t>T</a:t>
                  </a:r>
                </a:p>
              </p:txBody>
            </p:sp>
          </p:grpSp>
        </p:grpSp>
        <p:grpSp>
          <p:nvGrpSpPr>
            <p:cNvPr id="73" name="Group 364"/>
            <p:cNvGrpSpPr/>
            <p:nvPr/>
          </p:nvGrpSpPr>
          <p:grpSpPr>
            <a:xfrm>
              <a:off x="4637406" y="3984497"/>
              <a:ext cx="413668" cy="378924"/>
              <a:chOff x="7402378" y="2105633"/>
              <a:chExt cx="413668" cy="378924"/>
            </a:xfrm>
          </p:grpSpPr>
          <p:sp>
            <p:nvSpPr>
              <p:cNvPr id="74" name="Oval 73"/>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75" name="TextBox 74"/>
              <p:cNvSpPr txBox="1"/>
              <p:nvPr/>
            </p:nvSpPr>
            <p:spPr>
              <a:xfrm>
                <a:off x="7402378" y="2171821"/>
                <a:ext cx="413668" cy="246221"/>
              </a:xfrm>
              <a:prstGeom prst="rect">
                <a:avLst/>
              </a:prstGeom>
              <a:noFill/>
            </p:spPr>
            <p:txBody>
              <a:bodyPr wrap="none" rtlCol="0" anchor="ctr">
                <a:spAutoFit/>
              </a:bodyPr>
              <a:lstStyle/>
              <a:p>
                <a:pPr algn="ctr"/>
                <a:r>
                  <a:rPr lang="en-US" sz="1000" dirty="0" smtClean="0">
                    <a:solidFill>
                      <a:srgbClr val="998C85">
                        <a:lumMod val="50000"/>
                      </a:srgbClr>
                    </a:solidFill>
                  </a:rPr>
                  <a:t> ST</a:t>
                </a:r>
              </a:p>
            </p:txBody>
          </p:sp>
        </p:grpSp>
      </p:grpSp>
      <p:grpSp>
        <p:nvGrpSpPr>
          <p:cNvPr id="83" name="Group 82"/>
          <p:cNvGrpSpPr/>
          <p:nvPr/>
        </p:nvGrpSpPr>
        <p:grpSpPr>
          <a:xfrm>
            <a:off x="3612889" y="4267121"/>
            <a:ext cx="1296336" cy="388060"/>
            <a:chOff x="3646709" y="3975361"/>
            <a:chExt cx="1404365" cy="388060"/>
          </a:xfrm>
        </p:grpSpPr>
        <p:grpSp>
          <p:nvGrpSpPr>
            <p:cNvPr id="84" name="Group 382"/>
            <p:cNvGrpSpPr/>
            <p:nvPr/>
          </p:nvGrpSpPr>
          <p:grpSpPr>
            <a:xfrm>
              <a:off x="3646709" y="3975361"/>
              <a:ext cx="1404365" cy="378924"/>
              <a:chOff x="3666440" y="3960007"/>
              <a:chExt cx="1404365" cy="378924"/>
            </a:xfrm>
          </p:grpSpPr>
          <p:cxnSp>
            <p:nvCxnSpPr>
              <p:cNvPr id="88" name="Straight Connector 87"/>
              <p:cNvCxnSpPr>
                <a:endCxn id="87" idx="3"/>
              </p:cNvCxnSpPr>
              <p:nvPr/>
            </p:nvCxnSpPr>
            <p:spPr>
              <a:xfrm>
                <a:off x="3806328" y="4155278"/>
                <a:ext cx="1264477" cy="3164"/>
              </a:xfrm>
              <a:prstGeom prst="line">
                <a:avLst/>
              </a:prstGeom>
              <a:ln/>
            </p:spPr>
            <p:style>
              <a:lnRef idx="1">
                <a:schemeClr val="accent3"/>
              </a:lnRef>
              <a:fillRef idx="0">
                <a:schemeClr val="accent3"/>
              </a:fillRef>
              <a:effectRef idx="0">
                <a:schemeClr val="accent3"/>
              </a:effectRef>
              <a:fontRef idx="minor">
                <a:schemeClr val="tx1"/>
              </a:fontRef>
            </p:style>
          </p:cxnSp>
          <p:grpSp>
            <p:nvGrpSpPr>
              <p:cNvPr id="89" name="Group 387"/>
              <p:cNvGrpSpPr/>
              <p:nvPr/>
            </p:nvGrpSpPr>
            <p:grpSpPr>
              <a:xfrm>
                <a:off x="3666440" y="3960007"/>
                <a:ext cx="491801" cy="378924"/>
                <a:chOff x="7363312" y="2105633"/>
                <a:chExt cx="491801" cy="378924"/>
              </a:xfrm>
            </p:grpSpPr>
            <p:sp>
              <p:nvSpPr>
                <p:cNvPr id="93" name="Oval 92"/>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94" name="TextBox 93"/>
                <p:cNvSpPr txBox="1"/>
                <p:nvPr/>
              </p:nvSpPr>
              <p:spPr>
                <a:xfrm>
                  <a:off x="7363312" y="2171821"/>
                  <a:ext cx="491801" cy="246221"/>
                </a:xfrm>
                <a:prstGeom prst="rect">
                  <a:avLst/>
                </a:prstGeom>
                <a:noFill/>
              </p:spPr>
              <p:txBody>
                <a:bodyPr wrap="none" rtlCol="0" anchor="ctr">
                  <a:spAutoFit/>
                </a:bodyPr>
                <a:lstStyle/>
                <a:p>
                  <a:pPr algn="ctr"/>
                  <a:r>
                    <a:rPr lang="en-US" sz="1000" dirty="0" smtClean="0">
                      <a:solidFill>
                        <a:srgbClr val="998C85">
                          <a:lumMod val="50000"/>
                        </a:srgbClr>
                      </a:solidFill>
                    </a:rPr>
                    <a:t> Dev</a:t>
                  </a:r>
                </a:p>
              </p:txBody>
            </p:sp>
          </p:grpSp>
          <p:grpSp>
            <p:nvGrpSpPr>
              <p:cNvPr id="90" name="Group 388"/>
              <p:cNvGrpSpPr/>
              <p:nvPr/>
            </p:nvGrpSpPr>
            <p:grpSpPr>
              <a:xfrm>
                <a:off x="4176258" y="3960007"/>
                <a:ext cx="422337" cy="378924"/>
                <a:chOff x="7398044" y="2105633"/>
                <a:chExt cx="422337" cy="378924"/>
              </a:xfrm>
            </p:grpSpPr>
            <p:sp>
              <p:nvSpPr>
                <p:cNvPr id="91" name="Oval 90"/>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92" name="TextBox 91"/>
                <p:cNvSpPr txBox="1"/>
                <p:nvPr/>
              </p:nvSpPr>
              <p:spPr>
                <a:xfrm>
                  <a:off x="7398044" y="2171821"/>
                  <a:ext cx="422337" cy="246221"/>
                </a:xfrm>
                <a:prstGeom prst="rect">
                  <a:avLst/>
                </a:prstGeom>
                <a:noFill/>
              </p:spPr>
              <p:txBody>
                <a:bodyPr wrap="none" rtlCol="0" anchor="ctr">
                  <a:spAutoFit/>
                </a:bodyPr>
                <a:lstStyle/>
                <a:p>
                  <a:pPr algn="ctr"/>
                  <a:r>
                    <a:rPr lang="en-US" sz="1000" dirty="0" smtClean="0">
                      <a:solidFill>
                        <a:srgbClr val="998C85">
                          <a:lumMod val="50000"/>
                        </a:srgbClr>
                      </a:solidFill>
                    </a:rPr>
                    <a:t> </a:t>
                  </a:r>
                  <a:r>
                    <a:rPr lang="en-US" sz="1000" dirty="0">
                      <a:solidFill>
                        <a:srgbClr val="998C85">
                          <a:lumMod val="50000"/>
                        </a:srgbClr>
                      </a:solidFill>
                    </a:rPr>
                    <a:t>U</a:t>
                  </a:r>
                  <a:r>
                    <a:rPr lang="en-US" sz="1000" dirty="0" smtClean="0">
                      <a:solidFill>
                        <a:srgbClr val="998C85">
                          <a:lumMod val="50000"/>
                        </a:srgbClr>
                      </a:solidFill>
                    </a:rPr>
                    <a:t>T</a:t>
                  </a:r>
                </a:p>
              </p:txBody>
            </p:sp>
          </p:grpSp>
        </p:grpSp>
        <p:grpSp>
          <p:nvGrpSpPr>
            <p:cNvPr id="85" name="Group 383"/>
            <p:cNvGrpSpPr/>
            <p:nvPr/>
          </p:nvGrpSpPr>
          <p:grpSpPr>
            <a:xfrm>
              <a:off x="4637406" y="3984497"/>
              <a:ext cx="413668" cy="378924"/>
              <a:chOff x="7402378" y="2105633"/>
              <a:chExt cx="413668" cy="378924"/>
            </a:xfrm>
          </p:grpSpPr>
          <p:sp>
            <p:nvSpPr>
              <p:cNvPr id="86" name="Oval 85"/>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87" name="TextBox 86"/>
              <p:cNvSpPr txBox="1"/>
              <p:nvPr/>
            </p:nvSpPr>
            <p:spPr>
              <a:xfrm>
                <a:off x="7402378" y="2171821"/>
                <a:ext cx="413668" cy="246221"/>
              </a:xfrm>
              <a:prstGeom prst="rect">
                <a:avLst/>
              </a:prstGeom>
              <a:noFill/>
            </p:spPr>
            <p:txBody>
              <a:bodyPr wrap="none" rtlCol="0" anchor="ctr">
                <a:spAutoFit/>
              </a:bodyPr>
              <a:lstStyle/>
              <a:p>
                <a:pPr algn="ctr"/>
                <a:r>
                  <a:rPr lang="en-US" sz="1000" dirty="0" smtClean="0">
                    <a:solidFill>
                      <a:srgbClr val="998C85">
                        <a:lumMod val="50000"/>
                      </a:srgbClr>
                    </a:solidFill>
                  </a:rPr>
                  <a:t> ST</a:t>
                </a:r>
              </a:p>
            </p:txBody>
          </p:sp>
        </p:grpSp>
      </p:grpSp>
      <p:grpSp>
        <p:nvGrpSpPr>
          <p:cNvPr id="95" name="Group 94"/>
          <p:cNvGrpSpPr/>
          <p:nvPr/>
        </p:nvGrpSpPr>
        <p:grpSpPr>
          <a:xfrm>
            <a:off x="3604456" y="4787894"/>
            <a:ext cx="1296336" cy="388060"/>
            <a:chOff x="3646709" y="3975361"/>
            <a:chExt cx="1404365" cy="388060"/>
          </a:xfrm>
        </p:grpSpPr>
        <p:grpSp>
          <p:nvGrpSpPr>
            <p:cNvPr id="96" name="Group 394"/>
            <p:cNvGrpSpPr/>
            <p:nvPr/>
          </p:nvGrpSpPr>
          <p:grpSpPr>
            <a:xfrm>
              <a:off x="3646709" y="3975361"/>
              <a:ext cx="1404365" cy="378924"/>
              <a:chOff x="3666440" y="3960007"/>
              <a:chExt cx="1404365" cy="378924"/>
            </a:xfrm>
          </p:grpSpPr>
          <p:cxnSp>
            <p:nvCxnSpPr>
              <p:cNvPr id="100" name="Straight Connector 99"/>
              <p:cNvCxnSpPr>
                <a:endCxn id="99" idx="3"/>
              </p:cNvCxnSpPr>
              <p:nvPr/>
            </p:nvCxnSpPr>
            <p:spPr>
              <a:xfrm>
                <a:off x="3806328" y="4155278"/>
                <a:ext cx="1264477" cy="3164"/>
              </a:xfrm>
              <a:prstGeom prst="line">
                <a:avLst/>
              </a:prstGeom>
              <a:ln/>
            </p:spPr>
            <p:style>
              <a:lnRef idx="1">
                <a:schemeClr val="accent3"/>
              </a:lnRef>
              <a:fillRef idx="0">
                <a:schemeClr val="accent3"/>
              </a:fillRef>
              <a:effectRef idx="0">
                <a:schemeClr val="accent3"/>
              </a:effectRef>
              <a:fontRef idx="minor">
                <a:schemeClr val="tx1"/>
              </a:fontRef>
            </p:style>
          </p:cxnSp>
          <p:grpSp>
            <p:nvGrpSpPr>
              <p:cNvPr id="101" name="Group 399"/>
              <p:cNvGrpSpPr/>
              <p:nvPr/>
            </p:nvGrpSpPr>
            <p:grpSpPr>
              <a:xfrm>
                <a:off x="3666440" y="3960007"/>
                <a:ext cx="491801" cy="378924"/>
                <a:chOff x="7363312" y="2105633"/>
                <a:chExt cx="491801" cy="378924"/>
              </a:xfrm>
            </p:grpSpPr>
            <p:sp>
              <p:nvSpPr>
                <p:cNvPr id="105" name="Oval 104"/>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106" name="TextBox 105"/>
                <p:cNvSpPr txBox="1"/>
                <p:nvPr/>
              </p:nvSpPr>
              <p:spPr>
                <a:xfrm>
                  <a:off x="7363312" y="2171821"/>
                  <a:ext cx="491801" cy="246221"/>
                </a:xfrm>
                <a:prstGeom prst="rect">
                  <a:avLst/>
                </a:prstGeom>
                <a:noFill/>
              </p:spPr>
              <p:txBody>
                <a:bodyPr wrap="none" rtlCol="0" anchor="ctr">
                  <a:spAutoFit/>
                </a:bodyPr>
                <a:lstStyle/>
                <a:p>
                  <a:pPr algn="ctr"/>
                  <a:r>
                    <a:rPr lang="en-US" sz="1000" dirty="0" smtClean="0">
                      <a:solidFill>
                        <a:srgbClr val="998C85">
                          <a:lumMod val="50000"/>
                        </a:srgbClr>
                      </a:solidFill>
                    </a:rPr>
                    <a:t> Dev</a:t>
                  </a:r>
                </a:p>
              </p:txBody>
            </p:sp>
          </p:grpSp>
          <p:grpSp>
            <p:nvGrpSpPr>
              <p:cNvPr id="102" name="Group 400"/>
              <p:cNvGrpSpPr/>
              <p:nvPr/>
            </p:nvGrpSpPr>
            <p:grpSpPr>
              <a:xfrm>
                <a:off x="4176258" y="3960007"/>
                <a:ext cx="422337" cy="378924"/>
                <a:chOff x="7398044" y="2105633"/>
                <a:chExt cx="422337" cy="378924"/>
              </a:xfrm>
            </p:grpSpPr>
            <p:sp>
              <p:nvSpPr>
                <p:cNvPr id="103" name="Oval 102"/>
                <p:cNvSpPr/>
                <p:nvPr/>
              </p:nvSpPr>
              <p:spPr>
                <a:xfrm>
                  <a:off x="7410593" y="2105633"/>
                  <a:ext cx="398933" cy="378924"/>
                </a:xfrm>
                <a:prstGeom prst="ellipse">
                  <a:avLst/>
                </a:prstGeom>
                <a:solidFill>
                  <a:schemeClr val="accent1">
                    <a:lumMod val="40000"/>
                    <a:lumOff val="6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104" name="TextBox 103"/>
                <p:cNvSpPr txBox="1"/>
                <p:nvPr/>
              </p:nvSpPr>
              <p:spPr>
                <a:xfrm>
                  <a:off x="7398044" y="2171821"/>
                  <a:ext cx="422337" cy="246221"/>
                </a:xfrm>
                <a:prstGeom prst="rect">
                  <a:avLst/>
                </a:prstGeom>
                <a:noFill/>
              </p:spPr>
              <p:txBody>
                <a:bodyPr wrap="none" rtlCol="0" anchor="ctr">
                  <a:spAutoFit/>
                </a:bodyPr>
                <a:lstStyle/>
                <a:p>
                  <a:pPr algn="ctr"/>
                  <a:r>
                    <a:rPr lang="en-US" sz="1000" dirty="0" smtClean="0">
                      <a:solidFill>
                        <a:srgbClr val="998C85">
                          <a:lumMod val="50000"/>
                        </a:srgbClr>
                      </a:solidFill>
                    </a:rPr>
                    <a:t> </a:t>
                  </a:r>
                  <a:r>
                    <a:rPr lang="en-US" sz="1000" dirty="0">
                      <a:solidFill>
                        <a:srgbClr val="998C85">
                          <a:lumMod val="50000"/>
                        </a:srgbClr>
                      </a:solidFill>
                    </a:rPr>
                    <a:t>U</a:t>
                  </a:r>
                  <a:r>
                    <a:rPr lang="en-US" sz="1000" dirty="0" smtClean="0">
                      <a:solidFill>
                        <a:srgbClr val="998C85">
                          <a:lumMod val="50000"/>
                        </a:srgbClr>
                      </a:solidFill>
                    </a:rPr>
                    <a:t>T</a:t>
                  </a:r>
                </a:p>
              </p:txBody>
            </p:sp>
          </p:grpSp>
        </p:grpSp>
        <p:grpSp>
          <p:nvGrpSpPr>
            <p:cNvPr id="97" name="Group 395"/>
            <p:cNvGrpSpPr/>
            <p:nvPr/>
          </p:nvGrpSpPr>
          <p:grpSpPr>
            <a:xfrm>
              <a:off x="4637406" y="3984497"/>
              <a:ext cx="413668" cy="378924"/>
              <a:chOff x="7402378" y="2105633"/>
              <a:chExt cx="413668" cy="378924"/>
            </a:xfrm>
          </p:grpSpPr>
          <p:sp>
            <p:nvSpPr>
              <p:cNvPr id="98" name="Oval 97"/>
              <p:cNvSpPr/>
              <p:nvPr/>
            </p:nvSpPr>
            <p:spPr>
              <a:xfrm>
                <a:off x="7410593" y="2105633"/>
                <a:ext cx="398933" cy="378924"/>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99" name="TextBox 98"/>
              <p:cNvSpPr txBox="1"/>
              <p:nvPr/>
            </p:nvSpPr>
            <p:spPr>
              <a:xfrm>
                <a:off x="7402378" y="2171821"/>
                <a:ext cx="413668" cy="246221"/>
              </a:xfrm>
              <a:prstGeom prst="rect">
                <a:avLst/>
              </a:prstGeom>
              <a:noFill/>
            </p:spPr>
            <p:txBody>
              <a:bodyPr wrap="none" rtlCol="0" anchor="ctr">
                <a:spAutoFit/>
              </a:bodyPr>
              <a:lstStyle/>
              <a:p>
                <a:pPr algn="ctr"/>
                <a:r>
                  <a:rPr lang="en-US" sz="1000" dirty="0" smtClean="0">
                    <a:solidFill>
                      <a:srgbClr val="998C85">
                        <a:lumMod val="50000"/>
                      </a:srgbClr>
                    </a:solidFill>
                  </a:rPr>
                  <a:t> ST</a:t>
                </a:r>
              </a:p>
            </p:txBody>
          </p:sp>
        </p:grpSp>
      </p:grpSp>
      <p:sp>
        <p:nvSpPr>
          <p:cNvPr id="107" name="TextBox 106"/>
          <p:cNvSpPr txBox="1"/>
          <p:nvPr/>
        </p:nvSpPr>
        <p:spPr>
          <a:xfrm>
            <a:off x="5383167" y="4974737"/>
            <a:ext cx="3276281" cy="1015663"/>
          </a:xfrm>
          <a:prstGeom prst="rect">
            <a:avLst/>
          </a:prstGeom>
          <a:noFill/>
        </p:spPr>
        <p:txBody>
          <a:bodyPr wrap="square" rtlCol="0">
            <a:spAutoFit/>
          </a:bodyPr>
          <a:lstStyle/>
          <a:p>
            <a:pPr marL="228600" indent="-228600">
              <a:buFont typeface="+mj-lt"/>
              <a:buAutoNum type="alphaLcParenR" startAt="9"/>
            </a:pPr>
            <a:r>
              <a:rPr lang="en-US" sz="1000" dirty="0">
                <a:solidFill>
                  <a:srgbClr val="998C85">
                    <a:lumMod val="50000"/>
                  </a:srgbClr>
                </a:solidFill>
              </a:rPr>
              <a:t>Each successful build and </a:t>
            </a:r>
            <a:r>
              <a:rPr lang="en-US" sz="1000" dirty="0" smtClean="0">
                <a:solidFill>
                  <a:srgbClr val="998C85">
                    <a:lumMod val="50000"/>
                  </a:srgbClr>
                </a:solidFill>
              </a:rPr>
              <a:t>ST </a:t>
            </a:r>
            <a:r>
              <a:rPr lang="en-US" sz="1000" dirty="0">
                <a:solidFill>
                  <a:srgbClr val="998C85">
                    <a:lumMod val="50000"/>
                  </a:srgbClr>
                </a:solidFill>
              </a:rPr>
              <a:t>updates common code base</a:t>
            </a:r>
          </a:p>
          <a:p>
            <a:pPr marL="228600" indent="-228600">
              <a:buFont typeface="+mj-lt"/>
              <a:buAutoNum type="alphaLcParenR" startAt="9"/>
            </a:pPr>
            <a:r>
              <a:rPr lang="en-US" sz="1000" dirty="0" smtClean="0">
                <a:solidFill>
                  <a:srgbClr val="998C85">
                    <a:lumMod val="50000"/>
                  </a:srgbClr>
                </a:solidFill>
              </a:rPr>
              <a:t>Repository </a:t>
            </a:r>
            <a:r>
              <a:rPr lang="en-US" sz="1000" dirty="0">
                <a:solidFill>
                  <a:srgbClr val="998C85">
                    <a:lumMod val="50000"/>
                  </a:srgbClr>
                </a:solidFill>
              </a:rPr>
              <a:t>to expand and include build packages using (a)</a:t>
            </a:r>
          </a:p>
          <a:p>
            <a:pPr marL="228600" indent="-228600">
              <a:buFont typeface="+mj-lt"/>
              <a:buAutoNum type="alphaLcParenR" startAt="9"/>
            </a:pPr>
            <a:r>
              <a:rPr lang="en-US" sz="1000" dirty="0" smtClean="0">
                <a:solidFill>
                  <a:srgbClr val="998C85">
                    <a:lumMod val="50000"/>
                  </a:srgbClr>
                </a:solidFill>
              </a:rPr>
              <a:t>Automated release management for deployments using HP Codar, Jenkins or Bamboo</a:t>
            </a:r>
          </a:p>
        </p:txBody>
      </p:sp>
      <p:cxnSp>
        <p:nvCxnSpPr>
          <p:cNvPr id="108" name="Curved Connector 5"/>
          <p:cNvCxnSpPr>
            <a:stCxn id="45" idx="3"/>
          </p:cNvCxnSpPr>
          <p:nvPr/>
        </p:nvCxnSpPr>
        <p:spPr>
          <a:xfrm flipV="1">
            <a:off x="3492144" y="3967693"/>
            <a:ext cx="140899" cy="483979"/>
          </a:xfrm>
          <a:prstGeom prst="curvedConnector2">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Curved Connector 108"/>
          <p:cNvCxnSpPr>
            <a:stCxn id="45" idx="3"/>
          </p:cNvCxnSpPr>
          <p:nvPr/>
        </p:nvCxnSpPr>
        <p:spPr>
          <a:xfrm>
            <a:off x="3492144" y="4451672"/>
            <a:ext cx="138206" cy="15604"/>
          </a:xfrm>
          <a:prstGeom prst="curvedConnector3">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0" name="Curved Connector 10"/>
          <p:cNvCxnSpPr>
            <a:stCxn id="45" idx="3"/>
          </p:cNvCxnSpPr>
          <p:nvPr/>
        </p:nvCxnSpPr>
        <p:spPr>
          <a:xfrm>
            <a:off x="3492144" y="4451672"/>
            <a:ext cx="129773" cy="536378"/>
          </a:xfrm>
          <a:prstGeom prst="curvedConnector2">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75" idx="3"/>
            <a:endCxn id="48" idx="1"/>
          </p:cNvCxnSpPr>
          <p:nvPr/>
        </p:nvCxnSpPr>
        <p:spPr>
          <a:xfrm>
            <a:off x="4911918" y="3965971"/>
            <a:ext cx="301779" cy="496283"/>
          </a:xfrm>
          <a:prstGeom prst="curvedConnector3">
            <a:avLst/>
          </a:prstGeom>
          <a:ln>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87" idx="3"/>
            <a:endCxn id="48" idx="1"/>
          </p:cNvCxnSpPr>
          <p:nvPr/>
        </p:nvCxnSpPr>
        <p:spPr>
          <a:xfrm flipV="1">
            <a:off x="4909225" y="4462254"/>
            <a:ext cx="304472" cy="3302"/>
          </a:xfrm>
          <a:prstGeom prst="curvedConnector3">
            <a:avLst/>
          </a:prstGeom>
          <a:ln>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99" idx="3"/>
            <a:endCxn id="48" idx="1"/>
          </p:cNvCxnSpPr>
          <p:nvPr/>
        </p:nvCxnSpPr>
        <p:spPr>
          <a:xfrm flipV="1">
            <a:off x="4900792" y="4462254"/>
            <a:ext cx="312905" cy="524075"/>
          </a:xfrm>
          <a:prstGeom prst="curvedConnector3">
            <a:avLst>
              <a:gd name="adj1" fmla="val 50000"/>
            </a:avLst>
          </a:prstGeom>
          <a:ln>
            <a:solidFill>
              <a:srgbClr val="0A3065"/>
            </a:solidFill>
            <a:prstDash val="solid"/>
          </a:ln>
        </p:spPr>
        <p:style>
          <a:lnRef idx="1">
            <a:schemeClr val="accent1"/>
          </a:lnRef>
          <a:fillRef idx="0">
            <a:schemeClr val="accent1"/>
          </a:fillRef>
          <a:effectRef idx="0">
            <a:schemeClr val="accent1"/>
          </a:effectRef>
          <a:fontRef idx="minor">
            <a:schemeClr val="tx1"/>
          </a:fontRef>
        </p:style>
      </p:cxnSp>
      <p:pic>
        <p:nvPicPr>
          <p:cNvPr id="120" name="Picture 119"/>
          <p:cNvPicPr>
            <a:picLocks noChangeAspect="1"/>
          </p:cNvPicPr>
          <p:nvPr/>
        </p:nvPicPr>
        <p:blipFill>
          <a:blip r:embed="rId2" cstate="print"/>
          <a:stretch>
            <a:fillRect/>
          </a:stretch>
        </p:blipFill>
        <p:spPr>
          <a:xfrm>
            <a:off x="8206954" y="46886"/>
            <a:ext cx="835014" cy="487409"/>
          </a:xfrm>
          <a:prstGeom prst="rect">
            <a:avLst/>
          </a:prstGeom>
        </p:spPr>
      </p:pic>
      <p:sp>
        <p:nvSpPr>
          <p:cNvPr id="115" name="Oval 114"/>
          <p:cNvSpPr/>
          <p:nvPr/>
        </p:nvSpPr>
        <p:spPr>
          <a:xfrm>
            <a:off x="9268691" y="0"/>
            <a:ext cx="637309" cy="568036"/>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prstClr val="white"/>
                </a:solidFill>
              </a:rPr>
              <a:t>1</a:t>
            </a:r>
          </a:p>
        </p:txBody>
      </p:sp>
    </p:spTree>
    <p:extLst>
      <p:ext uri="{BB962C8B-B14F-4D97-AF65-F5344CB8AC3E}">
        <p14:creationId xmlns:p14="http://schemas.microsoft.com/office/powerpoint/2010/main" val="1012934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DevOps Enabled Agile Scenario</a:t>
            </a:r>
            <a:endParaRPr lang="en-US" dirty="0"/>
          </a:p>
        </p:txBody>
      </p:sp>
      <p:sp>
        <p:nvSpPr>
          <p:cNvPr id="3" name="Rectangle 2"/>
          <p:cNvSpPr/>
          <p:nvPr/>
        </p:nvSpPr>
        <p:spPr>
          <a:xfrm>
            <a:off x="2670422" y="939297"/>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4" name="Rectangle 3"/>
          <p:cNvSpPr/>
          <p:nvPr/>
        </p:nvSpPr>
        <p:spPr>
          <a:xfrm>
            <a:off x="2391131" y="949170"/>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5" name="Rectangle 4"/>
          <p:cNvSpPr/>
          <p:nvPr/>
        </p:nvSpPr>
        <p:spPr>
          <a:xfrm>
            <a:off x="2888270" y="762754"/>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6" name="Rectangle 5"/>
          <p:cNvSpPr/>
          <p:nvPr/>
        </p:nvSpPr>
        <p:spPr>
          <a:xfrm>
            <a:off x="3078079" y="933412"/>
            <a:ext cx="134060" cy="186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prstClr val="white"/>
              </a:solidFill>
              <a:cs typeface="Arial" pitchFamily="34" charset="0"/>
            </a:endParaRPr>
          </a:p>
        </p:txBody>
      </p:sp>
      <p:sp>
        <p:nvSpPr>
          <p:cNvPr id="7" name="TextBox 6"/>
          <p:cNvSpPr txBox="1"/>
          <p:nvPr/>
        </p:nvSpPr>
        <p:spPr>
          <a:xfrm>
            <a:off x="675182" y="1379592"/>
            <a:ext cx="1995204" cy="600164"/>
          </a:xfrm>
          <a:prstGeom prst="rect">
            <a:avLst/>
          </a:prstGeom>
          <a:noFill/>
        </p:spPr>
        <p:txBody>
          <a:bodyPr wrap="square" rtlCol="0">
            <a:spAutoFit/>
          </a:bodyPr>
          <a:lstStyle/>
          <a:p>
            <a:r>
              <a:rPr lang="en-US" sz="1100" dirty="0" smtClean="0">
                <a:solidFill>
                  <a:srgbClr val="998C85">
                    <a:lumMod val="50000"/>
                  </a:srgbClr>
                </a:solidFill>
              </a:rPr>
              <a:t>Enabling continuous integration, delivery, to “deployment”</a:t>
            </a:r>
          </a:p>
        </p:txBody>
      </p:sp>
      <p:sp>
        <p:nvSpPr>
          <p:cNvPr id="8" name="Rounded Rectangle 7"/>
          <p:cNvSpPr/>
          <p:nvPr/>
        </p:nvSpPr>
        <p:spPr bwMode="auto">
          <a:xfrm>
            <a:off x="643957" y="1248076"/>
            <a:ext cx="1897532" cy="895366"/>
          </a:xfrm>
          <a:prstGeom prst="roundRect">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sp>
        <p:nvSpPr>
          <p:cNvPr id="9" name="Rounded Rectangle 8"/>
          <p:cNvSpPr/>
          <p:nvPr/>
        </p:nvSpPr>
        <p:spPr bwMode="auto">
          <a:xfrm>
            <a:off x="7126131" y="4377836"/>
            <a:ext cx="1162826" cy="958175"/>
          </a:xfrm>
          <a:prstGeom prst="roundRect">
            <a:avLst/>
          </a:prstGeom>
          <a:solidFill>
            <a:schemeClr val="accent6">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sp>
        <p:nvSpPr>
          <p:cNvPr id="10" name="TextBox 9"/>
          <p:cNvSpPr txBox="1"/>
          <p:nvPr/>
        </p:nvSpPr>
        <p:spPr>
          <a:xfrm>
            <a:off x="797952" y="3399958"/>
            <a:ext cx="5953958" cy="2677656"/>
          </a:xfrm>
          <a:prstGeom prst="rect">
            <a:avLst/>
          </a:prstGeom>
          <a:noFill/>
        </p:spPr>
        <p:txBody>
          <a:bodyPr wrap="square" rtlCol="0">
            <a:spAutoFit/>
          </a:bodyPr>
          <a:lstStyle/>
          <a:p>
            <a:pPr marL="228600" indent="-228600">
              <a:buFont typeface="+mj-lt"/>
              <a:buAutoNum type="alphaLcParenR"/>
            </a:pPr>
            <a:r>
              <a:rPr lang="en-US" sz="1200" dirty="0">
                <a:solidFill>
                  <a:srgbClr val="998C85">
                    <a:lumMod val="50000"/>
                  </a:srgbClr>
                </a:solidFill>
              </a:rPr>
              <a:t>Involve operations in sprints</a:t>
            </a:r>
          </a:p>
          <a:p>
            <a:pPr marL="228600" indent="-228600">
              <a:buFont typeface="+mj-lt"/>
              <a:buAutoNum type="alphaLcParenR"/>
            </a:pPr>
            <a:r>
              <a:rPr lang="en-US" sz="1200" dirty="0">
                <a:solidFill>
                  <a:srgbClr val="998C85">
                    <a:lumMod val="50000"/>
                  </a:srgbClr>
                </a:solidFill>
              </a:rPr>
              <a:t>Enhanced UT </a:t>
            </a:r>
            <a:r>
              <a:rPr lang="en-US" sz="1200" dirty="0" smtClean="0">
                <a:solidFill>
                  <a:srgbClr val="998C85">
                    <a:lumMod val="50000"/>
                  </a:srgbClr>
                </a:solidFill>
              </a:rPr>
              <a:t>(</a:t>
            </a:r>
            <a:r>
              <a:rPr lang="en-US" sz="1200" b="1" dirty="0" smtClean="0">
                <a:solidFill>
                  <a:srgbClr val="998C85">
                    <a:lumMod val="50000"/>
                  </a:srgbClr>
                </a:solidFill>
              </a:rPr>
              <a:t>JUnit, code analyzers</a:t>
            </a:r>
            <a:r>
              <a:rPr lang="en-US" sz="1200" dirty="0" smtClean="0">
                <a:solidFill>
                  <a:srgbClr val="998C85">
                    <a:lumMod val="50000"/>
                  </a:srgbClr>
                </a:solidFill>
              </a:rPr>
              <a:t>)</a:t>
            </a:r>
            <a:endParaRPr lang="en-US" sz="1200" dirty="0">
              <a:solidFill>
                <a:srgbClr val="998C85">
                  <a:lumMod val="50000"/>
                </a:srgbClr>
              </a:solidFill>
            </a:endParaRPr>
          </a:p>
          <a:p>
            <a:pPr marL="228600" indent="-228600">
              <a:buFont typeface="+mj-lt"/>
              <a:buAutoNum type="alphaLcParenR"/>
            </a:pPr>
            <a:r>
              <a:rPr lang="en-US" sz="1200" dirty="0">
                <a:solidFill>
                  <a:srgbClr val="998C85">
                    <a:lumMod val="50000"/>
                  </a:srgbClr>
                </a:solidFill>
              </a:rPr>
              <a:t>Continuous integration (</a:t>
            </a:r>
            <a:r>
              <a:rPr lang="en-US" sz="1200" b="1" dirty="0">
                <a:solidFill>
                  <a:srgbClr val="998C85">
                    <a:lumMod val="50000"/>
                  </a:srgbClr>
                </a:solidFill>
              </a:rPr>
              <a:t>Bamboo</a:t>
            </a:r>
            <a:r>
              <a:rPr lang="en-US" sz="1200" dirty="0">
                <a:solidFill>
                  <a:srgbClr val="998C85">
                    <a:lumMod val="50000"/>
                  </a:srgbClr>
                </a:solidFill>
              </a:rPr>
              <a:t>)  with parallel  STs using service virtualization (CA Lisa) and emulators (mobile)</a:t>
            </a:r>
          </a:p>
          <a:p>
            <a:pPr marL="228600" indent="-228600">
              <a:buFont typeface="+mj-lt"/>
              <a:buAutoNum type="alphaLcParenR"/>
            </a:pPr>
            <a:r>
              <a:rPr lang="en-US" sz="1200" dirty="0">
                <a:solidFill>
                  <a:srgbClr val="998C85">
                    <a:lumMod val="50000"/>
                  </a:srgbClr>
                </a:solidFill>
              </a:rPr>
              <a:t>Common artifact repository (source code, build) using </a:t>
            </a:r>
            <a:r>
              <a:rPr lang="en-US" sz="1200" b="1" dirty="0">
                <a:solidFill>
                  <a:srgbClr val="998C85">
                    <a:lumMod val="50000"/>
                  </a:srgbClr>
                </a:solidFill>
              </a:rPr>
              <a:t>Artifactory</a:t>
            </a:r>
          </a:p>
          <a:p>
            <a:pPr marL="228600" indent="-228600">
              <a:buFont typeface="+mj-lt"/>
              <a:buAutoNum type="alphaLcParenR"/>
            </a:pPr>
            <a:r>
              <a:rPr lang="en-US" sz="1200" dirty="0" smtClean="0">
                <a:solidFill>
                  <a:srgbClr val="909090">
                    <a:lumMod val="50000"/>
                  </a:srgbClr>
                </a:solidFill>
              </a:rPr>
              <a:t>Transform middleware and integrations into micro services and put in cloud for Dev &amp; Test environments</a:t>
            </a:r>
          </a:p>
          <a:p>
            <a:pPr marL="228600" indent="-228600">
              <a:buFont typeface="+mj-lt"/>
              <a:buAutoNum type="alphaLcParenR"/>
            </a:pPr>
            <a:r>
              <a:rPr lang="en-US" sz="1200" dirty="0" smtClean="0">
                <a:solidFill>
                  <a:srgbClr val="909090">
                    <a:lumMod val="50000"/>
                  </a:srgbClr>
                </a:solidFill>
              </a:rPr>
              <a:t>Continuous delivery enabled by </a:t>
            </a:r>
            <a:r>
              <a:rPr lang="en-US" sz="1200" b="1" dirty="0" smtClean="0">
                <a:solidFill>
                  <a:srgbClr val="909090">
                    <a:lumMod val="50000"/>
                  </a:srgbClr>
                </a:solidFill>
              </a:rPr>
              <a:t>Pivotal Cloud Foundry </a:t>
            </a:r>
            <a:r>
              <a:rPr lang="en-US" sz="1200" dirty="0" smtClean="0">
                <a:solidFill>
                  <a:srgbClr val="909090">
                    <a:lumMod val="50000"/>
                  </a:srgbClr>
                </a:solidFill>
              </a:rPr>
              <a:t>and </a:t>
            </a:r>
            <a:r>
              <a:rPr lang="en-US" sz="1200" b="1" dirty="0" smtClean="0">
                <a:solidFill>
                  <a:srgbClr val="909090">
                    <a:lumMod val="50000"/>
                  </a:srgbClr>
                </a:solidFill>
              </a:rPr>
              <a:t>HP Codar</a:t>
            </a:r>
            <a:r>
              <a:rPr lang="en-US" sz="1200" dirty="0" smtClean="0">
                <a:solidFill>
                  <a:srgbClr val="909090">
                    <a:lumMod val="50000"/>
                  </a:srgbClr>
                </a:solidFill>
              </a:rPr>
              <a:t>, which orchestrates builds, deployments and use of integration services in conjunction with other tools in prior slide</a:t>
            </a:r>
          </a:p>
          <a:p>
            <a:pPr marL="228600" indent="-228600">
              <a:buFont typeface="+mj-lt"/>
              <a:buAutoNum type="alphaLcParenR"/>
            </a:pPr>
            <a:r>
              <a:rPr lang="en-US" sz="1200" dirty="0" smtClean="0">
                <a:solidFill>
                  <a:srgbClr val="909090">
                    <a:lumMod val="50000"/>
                  </a:srgbClr>
                </a:solidFill>
              </a:rPr>
              <a:t>Deployment feedback through </a:t>
            </a:r>
            <a:r>
              <a:rPr lang="en-US" sz="1200" dirty="0">
                <a:solidFill>
                  <a:srgbClr val="909090">
                    <a:lumMod val="50000"/>
                  </a:srgbClr>
                </a:solidFill>
              </a:rPr>
              <a:t>M</a:t>
            </a:r>
            <a:r>
              <a:rPr lang="en-US" sz="1200" dirty="0" smtClean="0">
                <a:solidFill>
                  <a:srgbClr val="909090">
                    <a:lumMod val="50000"/>
                  </a:srgbClr>
                </a:solidFill>
              </a:rPr>
              <a:t>obile*:  </a:t>
            </a:r>
            <a:r>
              <a:rPr lang="en-US" sz="1200" b="1" dirty="0">
                <a:solidFill>
                  <a:srgbClr val="909090">
                    <a:lumMod val="50000"/>
                  </a:srgbClr>
                </a:solidFill>
              </a:rPr>
              <a:t>HockeyApp, Appaloosa, TestFairy, Play Store, </a:t>
            </a:r>
            <a:r>
              <a:rPr lang="en-US" sz="1200" b="1" dirty="0" smtClean="0">
                <a:solidFill>
                  <a:srgbClr val="909090">
                    <a:lumMod val="50000"/>
                  </a:srgbClr>
                </a:solidFill>
              </a:rPr>
              <a:t>Apphanc</a:t>
            </a:r>
          </a:p>
          <a:p>
            <a:pPr marL="707478" lvl="1" indent="-228600">
              <a:buFont typeface="+mj-lt"/>
              <a:buAutoNum type="alphaLcParenR"/>
            </a:pPr>
            <a:endParaRPr lang="en-US" sz="1200" dirty="0" smtClean="0">
              <a:solidFill>
                <a:srgbClr val="909090">
                  <a:lumMod val="50000"/>
                </a:srgbClr>
              </a:solidFill>
            </a:endParaRPr>
          </a:p>
          <a:p>
            <a:pPr marL="228600" indent="-228600">
              <a:buFont typeface="+mj-lt"/>
              <a:buAutoNum type="alphaLcParenR"/>
            </a:pPr>
            <a:endParaRPr lang="en-US" sz="1200" dirty="0" smtClean="0">
              <a:solidFill>
                <a:srgbClr val="909090">
                  <a:lumMod val="50000"/>
                </a:srgbClr>
              </a:solidFill>
            </a:endParaRPr>
          </a:p>
        </p:txBody>
      </p:sp>
      <p:grpSp>
        <p:nvGrpSpPr>
          <p:cNvPr id="11" name="Group 10"/>
          <p:cNvGrpSpPr/>
          <p:nvPr/>
        </p:nvGrpSpPr>
        <p:grpSpPr>
          <a:xfrm>
            <a:off x="7044419" y="4331696"/>
            <a:ext cx="1914545" cy="1033819"/>
            <a:chOff x="4682272" y="4346523"/>
            <a:chExt cx="2484877" cy="1293701"/>
          </a:xfrm>
        </p:grpSpPr>
        <p:sp>
          <p:nvSpPr>
            <p:cNvPr id="12" name="Oval 11"/>
            <p:cNvSpPr/>
            <p:nvPr/>
          </p:nvSpPr>
          <p:spPr bwMode="auto">
            <a:xfrm>
              <a:off x="5604789" y="4685725"/>
              <a:ext cx="134105" cy="134103"/>
            </a:xfrm>
            <a:prstGeom prst="ellipse">
              <a:avLst/>
            </a:prstGeom>
            <a:solidFill>
              <a:schemeClr val="bg2">
                <a:lumMod val="20000"/>
                <a:lumOff val="8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smtClean="0">
                  <a:solidFill>
                    <a:srgbClr val="263147"/>
                  </a:solidFill>
                  <a:cs typeface="Arial" charset="0"/>
                </a:rPr>
                <a:t>1</a:t>
              </a:r>
            </a:p>
          </p:txBody>
        </p:sp>
        <p:sp>
          <p:nvSpPr>
            <p:cNvPr id="13" name="Oval 12"/>
            <p:cNvSpPr/>
            <p:nvPr/>
          </p:nvSpPr>
          <p:spPr bwMode="auto">
            <a:xfrm>
              <a:off x="5843968" y="4685725"/>
              <a:ext cx="134105" cy="134103"/>
            </a:xfrm>
            <a:prstGeom prst="ellipse">
              <a:avLst/>
            </a:prstGeom>
            <a:solidFill>
              <a:schemeClr val="bg2">
                <a:lumMod val="60000"/>
                <a:lumOff val="4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2</a:t>
              </a:r>
              <a:endParaRPr lang="en-US" sz="1000" dirty="0" smtClean="0">
                <a:solidFill>
                  <a:srgbClr val="263147"/>
                </a:solidFill>
                <a:cs typeface="Arial" charset="0"/>
              </a:endParaRPr>
            </a:p>
          </p:txBody>
        </p:sp>
        <p:sp>
          <p:nvSpPr>
            <p:cNvPr id="14" name="Oval 13"/>
            <p:cNvSpPr/>
            <p:nvPr/>
          </p:nvSpPr>
          <p:spPr bwMode="auto">
            <a:xfrm>
              <a:off x="6084582" y="4685725"/>
              <a:ext cx="134105" cy="134103"/>
            </a:xfrm>
            <a:prstGeom prst="ellipse">
              <a:avLst/>
            </a:prstGeom>
            <a:solidFill>
              <a:schemeClr val="bg1">
                <a:lumMod val="5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sp>
          <p:nvSpPr>
            <p:cNvPr id="15" name="Parallelogram 14"/>
            <p:cNvSpPr/>
            <p:nvPr/>
          </p:nvSpPr>
          <p:spPr bwMode="auto">
            <a:xfrm>
              <a:off x="5596901" y="4914493"/>
              <a:ext cx="149881" cy="126214"/>
            </a:xfrm>
            <a:prstGeom prst="parallelogram">
              <a:avLst/>
            </a:prstGeom>
            <a:solidFill>
              <a:schemeClr val="tx1">
                <a:lumMod val="20000"/>
                <a:lumOff val="8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smtClean="0">
                  <a:solidFill>
                    <a:srgbClr val="263147"/>
                  </a:solidFill>
                  <a:cs typeface="Arial" charset="0"/>
                </a:rPr>
                <a:t>1</a:t>
              </a:r>
            </a:p>
          </p:txBody>
        </p:sp>
        <p:sp>
          <p:nvSpPr>
            <p:cNvPr id="16" name="Parallelogram 15"/>
            <p:cNvSpPr/>
            <p:nvPr/>
          </p:nvSpPr>
          <p:spPr bwMode="auto">
            <a:xfrm>
              <a:off x="5836080" y="4914493"/>
              <a:ext cx="149881" cy="126214"/>
            </a:xfrm>
            <a:prstGeom prst="parallelogram">
              <a:avLst/>
            </a:prstGeom>
            <a:solidFill>
              <a:schemeClr val="tx1">
                <a:lumMod val="60000"/>
                <a:lumOff val="4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2</a:t>
              </a:r>
              <a:endParaRPr lang="en-US" sz="1000" dirty="0" smtClean="0">
                <a:solidFill>
                  <a:srgbClr val="263147"/>
                </a:solidFill>
                <a:cs typeface="Arial" charset="0"/>
              </a:endParaRPr>
            </a:p>
          </p:txBody>
        </p:sp>
        <p:sp>
          <p:nvSpPr>
            <p:cNvPr id="17" name="Parallelogram 16"/>
            <p:cNvSpPr/>
            <p:nvPr/>
          </p:nvSpPr>
          <p:spPr bwMode="auto">
            <a:xfrm>
              <a:off x="6076694" y="4914493"/>
              <a:ext cx="149881" cy="126214"/>
            </a:xfrm>
            <a:prstGeom prst="parallelogram">
              <a:avLst/>
            </a:prstGeom>
            <a:solidFill>
              <a:schemeClr val="tx1">
                <a:lumMod val="5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prstClr val="white"/>
                  </a:solidFill>
                  <a:cs typeface="Arial" charset="0"/>
                </a:rPr>
                <a:t>3</a:t>
              </a:r>
              <a:endParaRPr lang="en-US" sz="1000" dirty="0" smtClean="0">
                <a:solidFill>
                  <a:prstClr val="white"/>
                </a:solidFill>
                <a:cs typeface="Arial" charset="0"/>
              </a:endParaRPr>
            </a:p>
          </p:txBody>
        </p:sp>
        <p:sp>
          <p:nvSpPr>
            <p:cNvPr id="18" name="Rounded Rectangle 17"/>
            <p:cNvSpPr/>
            <p:nvPr/>
          </p:nvSpPr>
          <p:spPr bwMode="auto">
            <a:xfrm>
              <a:off x="5612677" y="5364125"/>
              <a:ext cx="118328" cy="126215"/>
            </a:xfrm>
            <a:prstGeom prst="roundRect">
              <a:avLst/>
            </a:prstGeom>
            <a:solidFill>
              <a:srgbClr val="CCFFCC"/>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smtClean="0">
                  <a:solidFill>
                    <a:srgbClr val="263147"/>
                  </a:solidFill>
                  <a:cs typeface="Arial" charset="0"/>
                </a:rPr>
                <a:t>1</a:t>
              </a:r>
            </a:p>
          </p:txBody>
        </p:sp>
        <p:sp>
          <p:nvSpPr>
            <p:cNvPr id="19" name="Rounded Rectangle 18"/>
            <p:cNvSpPr/>
            <p:nvPr/>
          </p:nvSpPr>
          <p:spPr bwMode="auto">
            <a:xfrm>
              <a:off x="5851856" y="5364125"/>
              <a:ext cx="118328" cy="126215"/>
            </a:xfrm>
            <a:prstGeom prst="roundRect">
              <a:avLst/>
            </a:prstGeom>
            <a:solidFill>
              <a:srgbClr val="516F67"/>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2</a:t>
              </a:r>
              <a:endParaRPr lang="en-US" sz="1000" dirty="0" smtClean="0">
                <a:solidFill>
                  <a:srgbClr val="263147"/>
                </a:solidFill>
                <a:cs typeface="Arial" charset="0"/>
              </a:endParaRPr>
            </a:p>
          </p:txBody>
        </p:sp>
        <p:sp>
          <p:nvSpPr>
            <p:cNvPr id="20" name="Rounded Rectangle 19"/>
            <p:cNvSpPr/>
            <p:nvPr/>
          </p:nvSpPr>
          <p:spPr bwMode="auto">
            <a:xfrm>
              <a:off x="6092470" y="5364125"/>
              <a:ext cx="118328" cy="126215"/>
            </a:xfrm>
            <a:prstGeom prst="roundRect">
              <a:avLst/>
            </a:prstGeom>
            <a:solidFill>
              <a:srgbClr val="00FF00"/>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sp>
          <p:nvSpPr>
            <p:cNvPr id="21" name="Diamond 20"/>
            <p:cNvSpPr/>
            <p:nvPr/>
          </p:nvSpPr>
          <p:spPr bwMode="auto">
            <a:xfrm>
              <a:off x="5581123" y="5111728"/>
              <a:ext cx="181436" cy="157744"/>
            </a:xfrm>
            <a:prstGeom prst="diamond">
              <a:avLst/>
            </a:prstGeom>
            <a:solidFill>
              <a:schemeClr val="accent6">
                <a:lumMod val="20000"/>
                <a:lumOff val="8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smtClean="0">
                  <a:solidFill>
                    <a:srgbClr val="263147"/>
                  </a:solidFill>
                  <a:cs typeface="Arial" charset="0"/>
                </a:rPr>
                <a:t>1</a:t>
              </a:r>
            </a:p>
          </p:txBody>
        </p:sp>
        <p:sp>
          <p:nvSpPr>
            <p:cNvPr id="22" name="Diamond 21"/>
            <p:cNvSpPr/>
            <p:nvPr/>
          </p:nvSpPr>
          <p:spPr bwMode="auto">
            <a:xfrm>
              <a:off x="5820302" y="5114256"/>
              <a:ext cx="181436" cy="157744"/>
            </a:xfrm>
            <a:prstGeom prst="diamond">
              <a:avLst/>
            </a:prstGeom>
            <a:solidFill>
              <a:schemeClr val="accent6">
                <a:lumMod val="60000"/>
                <a:lumOff val="4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2</a:t>
              </a:r>
              <a:endParaRPr lang="en-US" sz="1000" dirty="0" smtClean="0">
                <a:solidFill>
                  <a:srgbClr val="263147"/>
                </a:solidFill>
                <a:cs typeface="Arial" charset="0"/>
              </a:endParaRPr>
            </a:p>
          </p:txBody>
        </p:sp>
        <p:sp>
          <p:nvSpPr>
            <p:cNvPr id="23" name="Diamond 22"/>
            <p:cNvSpPr/>
            <p:nvPr/>
          </p:nvSpPr>
          <p:spPr bwMode="auto">
            <a:xfrm>
              <a:off x="6060916" y="5114256"/>
              <a:ext cx="181436" cy="157744"/>
            </a:xfrm>
            <a:prstGeom prst="diamond">
              <a:avLst/>
            </a:prstGeom>
            <a:solidFill>
              <a:schemeClr val="accent6">
                <a:lumMod val="75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sp>
          <p:nvSpPr>
            <p:cNvPr id="24" name="TextBox 23"/>
            <p:cNvSpPr txBox="1"/>
            <p:nvPr/>
          </p:nvSpPr>
          <p:spPr>
            <a:xfrm>
              <a:off x="4682272" y="4630514"/>
              <a:ext cx="900164" cy="878133"/>
            </a:xfrm>
            <a:prstGeom prst="rect">
              <a:avLst/>
            </a:prstGeom>
            <a:noFill/>
          </p:spPr>
          <p:txBody>
            <a:bodyPr wrap="none" rtlCol="0">
              <a:spAutoFit/>
            </a:bodyPr>
            <a:lstStyle/>
            <a:p>
              <a:pPr algn="r">
                <a:lnSpc>
                  <a:spcPct val="70000"/>
                </a:lnSpc>
                <a:spcAft>
                  <a:spcPts val="900"/>
                </a:spcAft>
              </a:pPr>
              <a:r>
                <a:rPr lang="en-US" sz="600" dirty="0" smtClean="0">
                  <a:solidFill>
                    <a:srgbClr val="998C85">
                      <a:lumMod val="50000"/>
                    </a:srgbClr>
                  </a:solidFill>
                </a:rPr>
                <a:t>Common Svcs</a:t>
              </a:r>
            </a:p>
            <a:p>
              <a:pPr algn="r">
                <a:lnSpc>
                  <a:spcPct val="70000"/>
                </a:lnSpc>
                <a:spcAft>
                  <a:spcPts val="900"/>
                </a:spcAft>
              </a:pPr>
              <a:r>
                <a:rPr lang="en-US" sz="600" dirty="0" smtClean="0">
                  <a:solidFill>
                    <a:srgbClr val="998C85">
                      <a:lumMod val="50000"/>
                    </a:srgbClr>
                  </a:solidFill>
                </a:rPr>
                <a:t>Banking</a:t>
              </a:r>
            </a:p>
            <a:p>
              <a:pPr algn="r">
                <a:lnSpc>
                  <a:spcPct val="70000"/>
                </a:lnSpc>
                <a:spcAft>
                  <a:spcPts val="900"/>
                </a:spcAft>
              </a:pPr>
              <a:r>
                <a:rPr lang="en-US" sz="600" dirty="0" smtClean="0">
                  <a:solidFill>
                    <a:srgbClr val="998C85">
                      <a:lumMod val="50000"/>
                    </a:srgbClr>
                  </a:solidFill>
                </a:rPr>
                <a:t>Super</a:t>
              </a:r>
            </a:p>
            <a:p>
              <a:pPr algn="r">
                <a:lnSpc>
                  <a:spcPct val="70000"/>
                </a:lnSpc>
                <a:spcAft>
                  <a:spcPts val="900"/>
                </a:spcAft>
              </a:pPr>
              <a:r>
                <a:rPr lang="en-US" sz="600" dirty="0" smtClean="0">
                  <a:solidFill>
                    <a:srgbClr val="998C85">
                      <a:lumMod val="50000"/>
                    </a:srgbClr>
                  </a:solidFill>
                </a:rPr>
                <a:t>M &amp; I</a:t>
              </a:r>
            </a:p>
          </p:txBody>
        </p:sp>
        <p:sp>
          <p:nvSpPr>
            <p:cNvPr id="25" name="TextBox 24"/>
            <p:cNvSpPr txBox="1"/>
            <p:nvPr/>
          </p:nvSpPr>
          <p:spPr>
            <a:xfrm>
              <a:off x="5656072" y="4425403"/>
              <a:ext cx="605849" cy="269602"/>
            </a:xfrm>
            <a:prstGeom prst="rect">
              <a:avLst/>
            </a:prstGeom>
            <a:noFill/>
          </p:spPr>
          <p:txBody>
            <a:bodyPr wrap="none" rtlCol="0">
              <a:spAutoFit/>
            </a:bodyPr>
            <a:lstStyle/>
            <a:p>
              <a:r>
                <a:rPr lang="en-US" sz="800" u="sng" dirty="0" smtClean="0">
                  <a:solidFill>
                    <a:srgbClr val="998C85">
                      <a:lumMod val="50000"/>
                    </a:srgbClr>
                  </a:solidFill>
                </a:rPr>
                <a:t>Builds</a:t>
              </a:r>
            </a:p>
          </p:txBody>
        </p:sp>
        <p:grpSp>
          <p:nvGrpSpPr>
            <p:cNvPr id="26" name="Group 458"/>
            <p:cNvGrpSpPr/>
            <p:nvPr/>
          </p:nvGrpSpPr>
          <p:grpSpPr>
            <a:xfrm>
              <a:off x="6344924" y="4393853"/>
              <a:ext cx="822225" cy="1199041"/>
              <a:chOff x="6344924" y="4393853"/>
              <a:chExt cx="822225" cy="1199041"/>
            </a:xfrm>
          </p:grpSpPr>
          <p:sp>
            <p:nvSpPr>
              <p:cNvPr id="28" name="Rounded Rectangle 27"/>
              <p:cNvSpPr/>
              <p:nvPr/>
            </p:nvSpPr>
            <p:spPr bwMode="auto">
              <a:xfrm>
                <a:off x="6373918" y="4393853"/>
                <a:ext cx="591639" cy="1199041"/>
              </a:xfrm>
              <a:prstGeom prst="roundRect">
                <a:avLst/>
              </a:prstGeom>
              <a:solidFill>
                <a:schemeClr val="bg1">
                  <a:lumMod val="8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sp>
            <p:nvSpPr>
              <p:cNvPr id="29" name="TextBox 28"/>
              <p:cNvSpPr txBox="1"/>
              <p:nvPr/>
            </p:nvSpPr>
            <p:spPr>
              <a:xfrm>
                <a:off x="6344924" y="4420043"/>
                <a:ext cx="822225" cy="269602"/>
              </a:xfrm>
              <a:prstGeom prst="rect">
                <a:avLst/>
              </a:prstGeom>
              <a:noFill/>
            </p:spPr>
            <p:txBody>
              <a:bodyPr wrap="none" rtlCol="0">
                <a:spAutoFit/>
              </a:bodyPr>
              <a:lstStyle/>
              <a:p>
                <a:r>
                  <a:rPr lang="en-US" sz="800" u="sng" dirty="0" smtClean="0">
                    <a:solidFill>
                      <a:srgbClr val="998C85">
                        <a:lumMod val="50000"/>
                      </a:srgbClr>
                    </a:solidFill>
                  </a:rPr>
                  <a:t>Snapshot</a:t>
                </a:r>
              </a:p>
            </p:txBody>
          </p:sp>
          <p:sp>
            <p:nvSpPr>
              <p:cNvPr id="30" name="Oval 29"/>
              <p:cNvSpPr/>
              <p:nvPr/>
            </p:nvSpPr>
            <p:spPr bwMode="auto">
              <a:xfrm>
                <a:off x="6623543" y="4680365"/>
                <a:ext cx="134105" cy="134103"/>
              </a:xfrm>
              <a:prstGeom prst="ellipse">
                <a:avLst/>
              </a:prstGeom>
              <a:solidFill>
                <a:schemeClr val="bg1">
                  <a:lumMod val="5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sp>
            <p:nvSpPr>
              <p:cNvPr id="31" name="Parallelogram 30"/>
              <p:cNvSpPr/>
              <p:nvPr/>
            </p:nvSpPr>
            <p:spPr bwMode="auto">
              <a:xfrm>
                <a:off x="6609149" y="4909124"/>
                <a:ext cx="149881" cy="126214"/>
              </a:xfrm>
              <a:prstGeom prst="parallelogram">
                <a:avLst/>
              </a:prstGeom>
              <a:solidFill>
                <a:schemeClr val="tx1">
                  <a:lumMod val="20000"/>
                  <a:lumOff val="8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smtClean="0">
                    <a:solidFill>
                      <a:srgbClr val="263147"/>
                    </a:solidFill>
                    <a:cs typeface="Arial" charset="0"/>
                  </a:rPr>
                  <a:t>1</a:t>
                </a:r>
              </a:p>
            </p:txBody>
          </p:sp>
          <p:sp>
            <p:nvSpPr>
              <p:cNvPr id="32" name="Diamond 31"/>
              <p:cNvSpPr/>
              <p:nvPr/>
            </p:nvSpPr>
            <p:spPr bwMode="auto">
              <a:xfrm>
                <a:off x="6595896" y="5116776"/>
                <a:ext cx="181436" cy="157744"/>
              </a:xfrm>
              <a:prstGeom prst="diamond">
                <a:avLst/>
              </a:prstGeom>
              <a:solidFill>
                <a:schemeClr val="accent6">
                  <a:lumMod val="60000"/>
                  <a:lumOff val="4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2</a:t>
                </a:r>
                <a:endParaRPr lang="en-US" sz="1000" dirty="0" smtClean="0">
                  <a:solidFill>
                    <a:srgbClr val="263147"/>
                  </a:solidFill>
                  <a:cs typeface="Arial" charset="0"/>
                </a:endParaRPr>
              </a:p>
            </p:txBody>
          </p:sp>
          <p:sp>
            <p:nvSpPr>
              <p:cNvPr id="33" name="Rounded Rectangle 32"/>
              <p:cNvSpPr/>
              <p:nvPr/>
            </p:nvSpPr>
            <p:spPr bwMode="auto">
              <a:xfrm>
                <a:off x="6639297" y="5366645"/>
                <a:ext cx="118328" cy="126215"/>
              </a:xfrm>
              <a:prstGeom prst="roundRect">
                <a:avLst/>
              </a:prstGeom>
              <a:solidFill>
                <a:srgbClr val="00FF00"/>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grpSp>
        <p:sp>
          <p:nvSpPr>
            <p:cNvPr id="27" name="Round Single Corner Rectangle 26"/>
            <p:cNvSpPr/>
            <p:nvPr/>
          </p:nvSpPr>
          <p:spPr bwMode="auto">
            <a:xfrm>
              <a:off x="4748885" y="4346523"/>
              <a:ext cx="2335000" cy="1293701"/>
            </a:xfrm>
            <a:prstGeom prst="round1Rect">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grpSp>
      <p:grpSp>
        <p:nvGrpSpPr>
          <p:cNvPr id="34" name="Group 33"/>
          <p:cNvGrpSpPr/>
          <p:nvPr/>
        </p:nvGrpSpPr>
        <p:grpSpPr>
          <a:xfrm>
            <a:off x="2959470" y="1016559"/>
            <a:ext cx="5695860" cy="2373819"/>
            <a:chOff x="2359879" y="1675304"/>
            <a:chExt cx="5695860" cy="2373819"/>
          </a:xfrm>
        </p:grpSpPr>
        <p:cxnSp>
          <p:nvCxnSpPr>
            <p:cNvPr id="35" name="Straight Connector 34"/>
            <p:cNvCxnSpPr/>
            <p:nvPr/>
          </p:nvCxnSpPr>
          <p:spPr>
            <a:xfrm flipV="1">
              <a:off x="3613485" y="3815743"/>
              <a:ext cx="1483458" cy="32769"/>
            </a:xfrm>
            <a:prstGeom prst="line">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631040" y="3335227"/>
              <a:ext cx="1483458" cy="32769"/>
            </a:xfrm>
            <a:prstGeom prst="line">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17" idx="3"/>
            </p:cNvCxnSpPr>
            <p:nvPr/>
          </p:nvCxnSpPr>
          <p:spPr>
            <a:xfrm flipV="1">
              <a:off x="3631722" y="2837216"/>
              <a:ext cx="1524117" cy="32765"/>
            </a:xfrm>
            <a:prstGeom prst="line">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23" idx="3"/>
            </p:cNvCxnSpPr>
            <p:nvPr/>
          </p:nvCxnSpPr>
          <p:spPr>
            <a:xfrm flipV="1">
              <a:off x="3758987" y="2334826"/>
              <a:ext cx="1401742" cy="5451"/>
            </a:xfrm>
            <a:prstGeom prst="line">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grpSp>
          <p:nvGrpSpPr>
            <p:cNvPr id="39" name="Group 499"/>
            <p:cNvGrpSpPr/>
            <p:nvPr/>
          </p:nvGrpSpPr>
          <p:grpSpPr>
            <a:xfrm>
              <a:off x="3905144" y="2208560"/>
              <a:ext cx="428322" cy="278951"/>
              <a:chOff x="1635603" y="2106824"/>
              <a:chExt cx="428846" cy="263843"/>
            </a:xfrm>
          </p:grpSpPr>
          <p:sp>
            <p:nvSpPr>
              <p:cNvPr id="126" name="Oval 125"/>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27" name="TextBox 126"/>
              <p:cNvSpPr txBox="1"/>
              <p:nvPr/>
            </p:nvSpPr>
            <p:spPr>
              <a:xfrm>
                <a:off x="1635603" y="2108320"/>
                <a:ext cx="428846" cy="240164"/>
              </a:xfrm>
              <a:prstGeom prst="rect">
                <a:avLst/>
              </a:prstGeom>
              <a:noFill/>
            </p:spPr>
            <p:txBody>
              <a:bodyPr wrap="none" rtlCol="0">
                <a:spAutoFit/>
              </a:bodyPr>
              <a:lstStyle/>
              <a:p>
                <a:r>
                  <a:rPr lang="en-US" sz="1050" dirty="0" smtClean="0">
                    <a:solidFill>
                      <a:srgbClr val="998C85">
                        <a:lumMod val="50000"/>
                      </a:srgbClr>
                    </a:solidFill>
                  </a:rPr>
                  <a:t>Dev</a:t>
                </a:r>
              </a:p>
            </p:txBody>
          </p:sp>
        </p:grpSp>
        <p:grpSp>
          <p:nvGrpSpPr>
            <p:cNvPr id="40" name="Group 500"/>
            <p:cNvGrpSpPr/>
            <p:nvPr/>
          </p:nvGrpSpPr>
          <p:grpSpPr>
            <a:xfrm>
              <a:off x="4298786" y="2208560"/>
              <a:ext cx="399136" cy="278951"/>
              <a:chOff x="1596758" y="2106824"/>
              <a:chExt cx="399625" cy="263843"/>
            </a:xfrm>
          </p:grpSpPr>
          <p:sp>
            <p:nvSpPr>
              <p:cNvPr id="124" name="Oval 123"/>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25" name="TextBox 124"/>
              <p:cNvSpPr txBox="1"/>
              <p:nvPr/>
            </p:nvSpPr>
            <p:spPr>
              <a:xfrm>
                <a:off x="1596758" y="2111451"/>
                <a:ext cx="399625" cy="240164"/>
              </a:xfrm>
              <a:prstGeom prst="rect">
                <a:avLst/>
              </a:prstGeom>
              <a:noFill/>
            </p:spPr>
            <p:txBody>
              <a:bodyPr wrap="none" rtlCol="0" anchor="ctr">
                <a:spAutoFit/>
              </a:bodyPr>
              <a:lstStyle/>
              <a:p>
                <a:pPr algn="ctr"/>
                <a:r>
                  <a:rPr lang="en-US" sz="1050" dirty="0" smtClean="0">
                    <a:solidFill>
                      <a:srgbClr val="998C85">
                        <a:lumMod val="50000"/>
                      </a:srgbClr>
                    </a:solidFill>
                  </a:rPr>
                  <a:t> UT</a:t>
                </a:r>
              </a:p>
            </p:txBody>
          </p:sp>
        </p:grpSp>
        <p:grpSp>
          <p:nvGrpSpPr>
            <p:cNvPr id="41" name="Group 501"/>
            <p:cNvGrpSpPr/>
            <p:nvPr/>
          </p:nvGrpSpPr>
          <p:grpSpPr>
            <a:xfrm>
              <a:off x="4806433" y="2207868"/>
              <a:ext cx="354296" cy="279646"/>
              <a:chOff x="1656832" y="2106167"/>
              <a:chExt cx="354730" cy="264500"/>
            </a:xfrm>
          </p:grpSpPr>
          <p:sp>
            <p:nvSpPr>
              <p:cNvPr id="122" name="Oval 121"/>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23" name="TextBox 122"/>
              <p:cNvSpPr txBox="1"/>
              <p:nvPr/>
            </p:nvSpPr>
            <p:spPr>
              <a:xfrm>
                <a:off x="1656832" y="2106167"/>
                <a:ext cx="354730" cy="240164"/>
              </a:xfrm>
              <a:prstGeom prst="rect">
                <a:avLst/>
              </a:prstGeom>
              <a:noFill/>
            </p:spPr>
            <p:txBody>
              <a:bodyPr wrap="none" rtlCol="0" anchor="ctr">
                <a:spAutoFit/>
              </a:bodyPr>
              <a:lstStyle/>
              <a:p>
                <a:pPr algn="ctr"/>
                <a:r>
                  <a:rPr lang="en-US" sz="1050" dirty="0" smtClean="0">
                    <a:solidFill>
                      <a:srgbClr val="998C85">
                        <a:lumMod val="50000"/>
                      </a:srgbClr>
                    </a:solidFill>
                  </a:rPr>
                  <a:t>ST</a:t>
                </a:r>
              </a:p>
            </p:txBody>
          </p:sp>
        </p:grpSp>
        <p:grpSp>
          <p:nvGrpSpPr>
            <p:cNvPr id="42" name="Group 488"/>
            <p:cNvGrpSpPr/>
            <p:nvPr/>
          </p:nvGrpSpPr>
          <p:grpSpPr>
            <a:xfrm>
              <a:off x="3900255" y="2710950"/>
              <a:ext cx="428322" cy="278951"/>
              <a:chOff x="1635603" y="2106824"/>
              <a:chExt cx="428846" cy="263843"/>
            </a:xfrm>
          </p:grpSpPr>
          <p:sp>
            <p:nvSpPr>
              <p:cNvPr id="120" name="Oval 119"/>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21" name="TextBox 120"/>
              <p:cNvSpPr txBox="1"/>
              <p:nvPr/>
            </p:nvSpPr>
            <p:spPr>
              <a:xfrm>
                <a:off x="1635603" y="2108320"/>
                <a:ext cx="428846" cy="240164"/>
              </a:xfrm>
              <a:prstGeom prst="rect">
                <a:avLst/>
              </a:prstGeom>
              <a:noFill/>
            </p:spPr>
            <p:txBody>
              <a:bodyPr wrap="none" rtlCol="0">
                <a:spAutoFit/>
              </a:bodyPr>
              <a:lstStyle/>
              <a:p>
                <a:r>
                  <a:rPr lang="en-US" sz="1050" dirty="0" smtClean="0">
                    <a:solidFill>
                      <a:srgbClr val="998C85">
                        <a:lumMod val="50000"/>
                      </a:srgbClr>
                    </a:solidFill>
                  </a:rPr>
                  <a:t>Dev</a:t>
                </a:r>
              </a:p>
            </p:txBody>
          </p:sp>
        </p:grpSp>
        <p:grpSp>
          <p:nvGrpSpPr>
            <p:cNvPr id="43" name="Group 489"/>
            <p:cNvGrpSpPr/>
            <p:nvPr/>
          </p:nvGrpSpPr>
          <p:grpSpPr>
            <a:xfrm>
              <a:off x="4293896" y="2710950"/>
              <a:ext cx="399136" cy="278951"/>
              <a:chOff x="1596758" y="2106824"/>
              <a:chExt cx="399625" cy="263843"/>
            </a:xfrm>
          </p:grpSpPr>
          <p:sp>
            <p:nvSpPr>
              <p:cNvPr id="118" name="Oval 117"/>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19" name="TextBox 118"/>
              <p:cNvSpPr txBox="1"/>
              <p:nvPr/>
            </p:nvSpPr>
            <p:spPr>
              <a:xfrm>
                <a:off x="1596758" y="2111451"/>
                <a:ext cx="399625" cy="240164"/>
              </a:xfrm>
              <a:prstGeom prst="rect">
                <a:avLst/>
              </a:prstGeom>
              <a:noFill/>
            </p:spPr>
            <p:txBody>
              <a:bodyPr wrap="none" rtlCol="0" anchor="ctr">
                <a:spAutoFit/>
              </a:bodyPr>
              <a:lstStyle/>
              <a:p>
                <a:pPr algn="ctr"/>
                <a:r>
                  <a:rPr lang="en-US" sz="1050" dirty="0" smtClean="0">
                    <a:solidFill>
                      <a:srgbClr val="998C85">
                        <a:lumMod val="50000"/>
                      </a:srgbClr>
                    </a:solidFill>
                  </a:rPr>
                  <a:t> UT</a:t>
                </a:r>
              </a:p>
            </p:txBody>
          </p:sp>
        </p:grpSp>
        <p:grpSp>
          <p:nvGrpSpPr>
            <p:cNvPr id="44" name="Group 490"/>
            <p:cNvGrpSpPr/>
            <p:nvPr/>
          </p:nvGrpSpPr>
          <p:grpSpPr>
            <a:xfrm>
              <a:off x="4801543" y="2710258"/>
              <a:ext cx="354296" cy="279646"/>
              <a:chOff x="1656832" y="2106167"/>
              <a:chExt cx="354730" cy="264500"/>
            </a:xfrm>
          </p:grpSpPr>
          <p:sp>
            <p:nvSpPr>
              <p:cNvPr id="116" name="Oval 115"/>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17" name="TextBox 116"/>
              <p:cNvSpPr txBox="1"/>
              <p:nvPr/>
            </p:nvSpPr>
            <p:spPr>
              <a:xfrm>
                <a:off x="1656832" y="2106167"/>
                <a:ext cx="354730" cy="240164"/>
              </a:xfrm>
              <a:prstGeom prst="rect">
                <a:avLst/>
              </a:prstGeom>
              <a:noFill/>
            </p:spPr>
            <p:txBody>
              <a:bodyPr wrap="none" rtlCol="0" anchor="ctr">
                <a:spAutoFit/>
              </a:bodyPr>
              <a:lstStyle/>
              <a:p>
                <a:pPr algn="ctr"/>
                <a:r>
                  <a:rPr lang="en-US" sz="1050" dirty="0" smtClean="0">
                    <a:solidFill>
                      <a:srgbClr val="998C85">
                        <a:lumMod val="50000"/>
                      </a:srgbClr>
                    </a:solidFill>
                  </a:rPr>
                  <a:t>ST</a:t>
                </a:r>
              </a:p>
            </p:txBody>
          </p:sp>
        </p:grpSp>
        <p:grpSp>
          <p:nvGrpSpPr>
            <p:cNvPr id="45" name="Group 479"/>
            <p:cNvGrpSpPr/>
            <p:nvPr/>
          </p:nvGrpSpPr>
          <p:grpSpPr>
            <a:xfrm>
              <a:off x="3921575" y="3213339"/>
              <a:ext cx="428322" cy="278951"/>
              <a:chOff x="1635603" y="2106824"/>
              <a:chExt cx="428846" cy="263843"/>
            </a:xfrm>
          </p:grpSpPr>
          <p:sp>
            <p:nvSpPr>
              <p:cNvPr id="114" name="Oval 113"/>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15" name="TextBox 114"/>
              <p:cNvSpPr txBox="1"/>
              <p:nvPr/>
            </p:nvSpPr>
            <p:spPr>
              <a:xfrm>
                <a:off x="1635603" y="2108320"/>
                <a:ext cx="428846" cy="240164"/>
              </a:xfrm>
              <a:prstGeom prst="rect">
                <a:avLst/>
              </a:prstGeom>
              <a:noFill/>
            </p:spPr>
            <p:txBody>
              <a:bodyPr wrap="none" rtlCol="0">
                <a:spAutoFit/>
              </a:bodyPr>
              <a:lstStyle/>
              <a:p>
                <a:r>
                  <a:rPr lang="en-US" sz="1050" dirty="0" smtClean="0">
                    <a:solidFill>
                      <a:srgbClr val="998C85">
                        <a:lumMod val="50000"/>
                      </a:srgbClr>
                    </a:solidFill>
                  </a:rPr>
                  <a:t>Dev</a:t>
                </a:r>
              </a:p>
            </p:txBody>
          </p:sp>
        </p:grpSp>
        <p:grpSp>
          <p:nvGrpSpPr>
            <p:cNvPr id="46" name="Group 480"/>
            <p:cNvGrpSpPr/>
            <p:nvPr/>
          </p:nvGrpSpPr>
          <p:grpSpPr>
            <a:xfrm>
              <a:off x="4315217" y="3213339"/>
              <a:ext cx="399136" cy="278951"/>
              <a:chOff x="1596758" y="2106824"/>
              <a:chExt cx="399625" cy="263843"/>
            </a:xfrm>
          </p:grpSpPr>
          <p:sp>
            <p:nvSpPr>
              <p:cNvPr id="112" name="Oval 111"/>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13" name="TextBox 112"/>
              <p:cNvSpPr txBox="1"/>
              <p:nvPr/>
            </p:nvSpPr>
            <p:spPr>
              <a:xfrm>
                <a:off x="1596758" y="2111451"/>
                <a:ext cx="399625" cy="240164"/>
              </a:xfrm>
              <a:prstGeom prst="rect">
                <a:avLst/>
              </a:prstGeom>
              <a:noFill/>
            </p:spPr>
            <p:txBody>
              <a:bodyPr wrap="none" rtlCol="0" anchor="ctr">
                <a:spAutoFit/>
              </a:bodyPr>
              <a:lstStyle/>
              <a:p>
                <a:pPr algn="ctr"/>
                <a:r>
                  <a:rPr lang="en-US" sz="1050" dirty="0" smtClean="0">
                    <a:solidFill>
                      <a:srgbClr val="998C85">
                        <a:lumMod val="50000"/>
                      </a:srgbClr>
                    </a:solidFill>
                  </a:rPr>
                  <a:t> UT</a:t>
                </a:r>
              </a:p>
            </p:txBody>
          </p:sp>
        </p:grpSp>
        <p:grpSp>
          <p:nvGrpSpPr>
            <p:cNvPr id="47" name="Group 481"/>
            <p:cNvGrpSpPr/>
            <p:nvPr/>
          </p:nvGrpSpPr>
          <p:grpSpPr>
            <a:xfrm>
              <a:off x="4822863" y="3212647"/>
              <a:ext cx="354296" cy="279646"/>
              <a:chOff x="1656832" y="2106167"/>
              <a:chExt cx="354730" cy="264500"/>
            </a:xfrm>
          </p:grpSpPr>
          <p:sp>
            <p:nvSpPr>
              <p:cNvPr id="110" name="Oval 109"/>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11" name="TextBox 110"/>
              <p:cNvSpPr txBox="1"/>
              <p:nvPr/>
            </p:nvSpPr>
            <p:spPr>
              <a:xfrm>
                <a:off x="1656832" y="2106167"/>
                <a:ext cx="354730" cy="240164"/>
              </a:xfrm>
              <a:prstGeom prst="rect">
                <a:avLst/>
              </a:prstGeom>
              <a:noFill/>
            </p:spPr>
            <p:txBody>
              <a:bodyPr wrap="none" rtlCol="0" anchor="ctr">
                <a:spAutoFit/>
              </a:bodyPr>
              <a:lstStyle/>
              <a:p>
                <a:pPr algn="ctr"/>
                <a:r>
                  <a:rPr lang="en-US" sz="1050" dirty="0" smtClean="0">
                    <a:solidFill>
                      <a:srgbClr val="998C85">
                        <a:lumMod val="50000"/>
                      </a:srgbClr>
                    </a:solidFill>
                  </a:rPr>
                  <a:t>ST</a:t>
                </a:r>
              </a:p>
            </p:txBody>
          </p:sp>
        </p:grpSp>
        <p:grpSp>
          <p:nvGrpSpPr>
            <p:cNvPr id="48" name="Group 470"/>
            <p:cNvGrpSpPr/>
            <p:nvPr/>
          </p:nvGrpSpPr>
          <p:grpSpPr>
            <a:xfrm>
              <a:off x="3916685" y="3688542"/>
              <a:ext cx="428322" cy="278951"/>
              <a:chOff x="1635603" y="2106824"/>
              <a:chExt cx="428846" cy="263843"/>
            </a:xfrm>
          </p:grpSpPr>
          <p:sp>
            <p:nvSpPr>
              <p:cNvPr id="108" name="Oval 107"/>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09" name="TextBox 108"/>
              <p:cNvSpPr txBox="1"/>
              <p:nvPr/>
            </p:nvSpPr>
            <p:spPr>
              <a:xfrm>
                <a:off x="1635603" y="2108320"/>
                <a:ext cx="428846" cy="240164"/>
              </a:xfrm>
              <a:prstGeom prst="rect">
                <a:avLst/>
              </a:prstGeom>
              <a:noFill/>
            </p:spPr>
            <p:txBody>
              <a:bodyPr wrap="none" rtlCol="0">
                <a:spAutoFit/>
              </a:bodyPr>
              <a:lstStyle/>
              <a:p>
                <a:r>
                  <a:rPr lang="en-US" sz="1050" dirty="0" smtClean="0">
                    <a:solidFill>
                      <a:srgbClr val="998C85">
                        <a:lumMod val="50000"/>
                      </a:srgbClr>
                    </a:solidFill>
                  </a:rPr>
                  <a:t>Dev</a:t>
                </a:r>
              </a:p>
            </p:txBody>
          </p:sp>
        </p:grpSp>
        <p:grpSp>
          <p:nvGrpSpPr>
            <p:cNvPr id="49" name="Group 471"/>
            <p:cNvGrpSpPr/>
            <p:nvPr/>
          </p:nvGrpSpPr>
          <p:grpSpPr>
            <a:xfrm>
              <a:off x="4310327" y="3688542"/>
              <a:ext cx="399136" cy="278951"/>
              <a:chOff x="1596758" y="2106824"/>
              <a:chExt cx="399625" cy="263843"/>
            </a:xfrm>
          </p:grpSpPr>
          <p:sp>
            <p:nvSpPr>
              <p:cNvPr id="106" name="Oval 105"/>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07" name="TextBox 106"/>
              <p:cNvSpPr txBox="1"/>
              <p:nvPr/>
            </p:nvSpPr>
            <p:spPr>
              <a:xfrm>
                <a:off x="1596758" y="2111451"/>
                <a:ext cx="399625" cy="240164"/>
              </a:xfrm>
              <a:prstGeom prst="rect">
                <a:avLst/>
              </a:prstGeom>
              <a:noFill/>
            </p:spPr>
            <p:txBody>
              <a:bodyPr wrap="none" rtlCol="0" anchor="ctr">
                <a:spAutoFit/>
              </a:bodyPr>
              <a:lstStyle/>
              <a:p>
                <a:pPr algn="ctr"/>
                <a:r>
                  <a:rPr lang="en-US" sz="1050" dirty="0" smtClean="0">
                    <a:solidFill>
                      <a:srgbClr val="998C85">
                        <a:lumMod val="50000"/>
                      </a:srgbClr>
                    </a:solidFill>
                  </a:rPr>
                  <a:t> UT</a:t>
                </a:r>
              </a:p>
            </p:txBody>
          </p:sp>
        </p:grpSp>
        <p:grpSp>
          <p:nvGrpSpPr>
            <p:cNvPr id="50" name="Group 472"/>
            <p:cNvGrpSpPr/>
            <p:nvPr/>
          </p:nvGrpSpPr>
          <p:grpSpPr>
            <a:xfrm>
              <a:off x="4817974" y="3687850"/>
              <a:ext cx="354296" cy="279646"/>
              <a:chOff x="1656832" y="2106167"/>
              <a:chExt cx="354730" cy="264500"/>
            </a:xfrm>
          </p:grpSpPr>
          <p:sp>
            <p:nvSpPr>
              <p:cNvPr id="104" name="Oval 103"/>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105" name="TextBox 104"/>
              <p:cNvSpPr txBox="1"/>
              <p:nvPr/>
            </p:nvSpPr>
            <p:spPr>
              <a:xfrm>
                <a:off x="1656832" y="2106167"/>
                <a:ext cx="354730" cy="240164"/>
              </a:xfrm>
              <a:prstGeom prst="rect">
                <a:avLst/>
              </a:prstGeom>
              <a:noFill/>
            </p:spPr>
            <p:txBody>
              <a:bodyPr wrap="none" rtlCol="0" anchor="ctr">
                <a:spAutoFit/>
              </a:bodyPr>
              <a:lstStyle/>
              <a:p>
                <a:pPr algn="ctr"/>
                <a:r>
                  <a:rPr lang="en-US" sz="1050" dirty="0" smtClean="0">
                    <a:solidFill>
                      <a:srgbClr val="998C85">
                        <a:lumMod val="50000"/>
                      </a:srgbClr>
                    </a:solidFill>
                  </a:rPr>
                  <a:t>ST</a:t>
                </a:r>
              </a:p>
            </p:txBody>
          </p:sp>
        </p:grpSp>
        <p:grpSp>
          <p:nvGrpSpPr>
            <p:cNvPr id="51" name="Group 422"/>
            <p:cNvGrpSpPr/>
            <p:nvPr/>
          </p:nvGrpSpPr>
          <p:grpSpPr>
            <a:xfrm>
              <a:off x="3636592" y="1675304"/>
              <a:ext cx="1383484" cy="393719"/>
              <a:chOff x="1531957" y="4477128"/>
              <a:chExt cx="1161468" cy="712562"/>
            </a:xfrm>
          </p:grpSpPr>
          <p:sp>
            <p:nvSpPr>
              <p:cNvPr id="102" name="Curved Up Arrow 101"/>
              <p:cNvSpPr/>
              <p:nvPr/>
            </p:nvSpPr>
            <p:spPr bwMode="auto">
              <a:xfrm>
                <a:off x="1532843" y="4850280"/>
                <a:ext cx="1160582" cy="339410"/>
              </a:xfrm>
              <a:prstGeom prst="curvedUpArrow">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sp>
            <p:nvSpPr>
              <p:cNvPr id="103" name="Curved Up Arrow 102"/>
              <p:cNvSpPr/>
              <p:nvPr/>
            </p:nvSpPr>
            <p:spPr bwMode="auto">
              <a:xfrm flipH="1" flipV="1">
                <a:off x="1531957" y="4477128"/>
                <a:ext cx="1160582" cy="339410"/>
              </a:xfrm>
              <a:prstGeom prst="curvedUpArrow">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grpSp>
        <p:grpSp>
          <p:nvGrpSpPr>
            <p:cNvPr id="52" name="Group 423"/>
            <p:cNvGrpSpPr/>
            <p:nvPr/>
          </p:nvGrpSpPr>
          <p:grpSpPr>
            <a:xfrm>
              <a:off x="6187540" y="1732780"/>
              <a:ext cx="1848821" cy="533003"/>
              <a:chOff x="1531957" y="4477128"/>
              <a:chExt cx="1161468" cy="712562"/>
            </a:xfrm>
          </p:grpSpPr>
          <p:sp>
            <p:nvSpPr>
              <p:cNvPr id="100" name="Curved Up Arrow 99"/>
              <p:cNvSpPr/>
              <p:nvPr/>
            </p:nvSpPr>
            <p:spPr bwMode="auto">
              <a:xfrm>
                <a:off x="1532843" y="4850280"/>
                <a:ext cx="1160582" cy="339410"/>
              </a:xfrm>
              <a:prstGeom prst="curvedUpArrow">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sp>
            <p:nvSpPr>
              <p:cNvPr id="101" name="Curved Up Arrow 100"/>
              <p:cNvSpPr/>
              <p:nvPr/>
            </p:nvSpPr>
            <p:spPr bwMode="auto">
              <a:xfrm flipH="1" flipV="1">
                <a:off x="1531957" y="4477128"/>
                <a:ext cx="1160582" cy="339410"/>
              </a:xfrm>
              <a:prstGeom prst="curvedUpArrow">
                <a:avLst/>
              </a:prstGeom>
              <a:no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grpSp>
        <p:sp>
          <p:nvSpPr>
            <p:cNvPr id="53" name="TextBox 52"/>
            <p:cNvSpPr txBox="1"/>
            <p:nvPr/>
          </p:nvSpPr>
          <p:spPr>
            <a:xfrm>
              <a:off x="3689085" y="1730509"/>
              <a:ext cx="1376549" cy="261610"/>
            </a:xfrm>
            <a:prstGeom prst="rect">
              <a:avLst/>
            </a:prstGeom>
            <a:noFill/>
          </p:spPr>
          <p:txBody>
            <a:bodyPr wrap="none" rtlCol="0">
              <a:spAutoFit/>
            </a:bodyPr>
            <a:lstStyle/>
            <a:p>
              <a:r>
                <a:rPr lang="en-US" sz="1100" dirty="0" smtClean="0">
                  <a:solidFill>
                    <a:srgbClr val="998C85">
                      <a:lumMod val="50000"/>
                    </a:srgbClr>
                  </a:solidFill>
                </a:rPr>
                <a:t>Continuous Sprints</a:t>
              </a:r>
            </a:p>
          </p:txBody>
        </p:sp>
        <p:sp>
          <p:nvSpPr>
            <p:cNvPr id="54" name="TextBox 53"/>
            <p:cNvSpPr txBox="1"/>
            <p:nvPr/>
          </p:nvSpPr>
          <p:spPr>
            <a:xfrm>
              <a:off x="6302766" y="1872059"/>
              <a:ext cx="1752973" cy="261610"/>
            </a:xfrm>
            <a:prstGeom prst="rect">
              <a:avLst/>
            </a:prstGeom>
            <a:noFill/>
          </p:spPr>
          <p:txBody>
            <a:bodyPr wrap="none" rtlCol="0">
              <a:spAutoFit/>
            </a:bodyPr>
            <a:lstStyle/>
            <a:p>
              <a:r>
                <a:rPr lang="en-US" sz="1100" dirty="0" smtClean="0">
                  <a:solidFill>
                    <a:srgbClr val="998C85">
                      <a:lumMod val="50000"/>
                    </a:srgbClr>
                  </a:solidFill>
                </a:rPr>
                <a:t>Scheduled Deploy Trains</a:t>
              </a:r>
            </a:p>
          </p:txBody>
        </p:sp>
        <p:cxnSp>
          <p:nvCxnSpPr>
            <p:cNvPr id="55" name="Curved Connector 54"/>
            <p:cNvCxnSpPr/>
            <p:nvPr/>
          </p:nvCxnSpPr>
          <p:spPr>
            <a:xfrm>
              <a:off x="5145377" y="2317321"/>
              <a:ext cx="829579" cy="776388"/>
            </a:xfrm>
            <a:prstGeom prst="curvedConnector3">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117" idx="3"/>
            </p:cNvCxnSpPr>
            <p:nvPr/>
          </p:nvCxnSpPr>
          <p:spPr>
            <a:xfrm>
              <a:off x="5155839" y="2837216"/>
              <a:ext cx="1029024" cy="196218"/>
            </a:xfrm>
            <a:prstGeom prst="curvedConnector3">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111" idx="3"/>
            </p:cNvCxnSpPr>
            <p:nvPr/>
          </p:nvCxnSpPr>
          <p:spPr>
            <a:xfrm flipV="1">
              <a:off x="5177159" y="3033436"/>
              <a:ext cx="1007703" cy="306169"/>
            </a:xfrm>
            <a:prstGeom prst="curvedConnector3">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05" idx="3"/>
            </p:cNvCxnSpPr>
            <p:nvPr/>
          </p:nvCxnSpPr>
          <p:spPr>
            <a:xfrm flipV="1">
              <a:off x="5172270" y="3033436"/>
              <a:ext cx="1012592" cy="781372"/>
            </a:xfrm>
            <a:prstGeom prst="curvedConnector3">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grpSp>
          <p:nvGrpSpPr>
            <p:cNvPr id="59" name="Group 437"/>
            <p:cNvGrpSpPr/>
            <p:nvPr/>
          </p:nvGrpSpPr>
          <p:grpSpPr>
            <a:xfrm>
              <a:off x="5699881" y="2565430"/>
              <a:ext cx="633507" cy="958175"/>
              <a:chOff x="6344924" y="4393853"/>
              <a:chExt cx="822225" cy="1199041"/>
            </a:xfrm>
          </p:grpSpPr>
          <p:sp>
            <p:nvSpPr>
              <p:cNvPr id="94" name="Rounded Rectangle 93"/>
              <p:cNvSpPr/>
              <p:nvPr/>
            </p:nvSpPr>
            <p:spPr bwMode="auto">
              <a:xfrm>
                <a:off x="6373918" y="4393853"/>
                <a:ext cx="591639" cy="1199041"/>
              </a:xfrm>
              <a:prstGeom prst="roundRect">
                <a:avLst/>
              </a:prstGeom>
              <a:solidFill>
                <a:schemeClr val="bg1">
                  <a:lumMod val="8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600" b="1" dirty="0" smtClean="0">
                  <a:solidFill>
                    <a:srgbClr val="263147"/>
                  </a:solidFill>
                  <a:cs typeface="Arial" charset="0"/>
                </a:endParaRPr>
              </a:p>
            </p:txBody>
          </p:sp>
          <p:sp>
            <p:nvSpPr>
              <p:cNvPr id="95" name="TextBox 94"/>
              <p:cNvSpPr txBox="1"/>
              <p:nvPr/>
            </p:nvSpPr>
            <p:spPr>
              <a:xfrm>
                <a:off x="6344924" y="4420043"/>
                <a:ext cx="822225" cy="269602"/>
              </a:xfrm>
              <a:prstGeom prst="rect">
                <a:avLst/>
              </a:prstGeom>
              <a:noFill/>
            </p:spPr>
            <p:txBody>
              <a:bodyPr wrap="none" rtlCol="0">
                <a:spAutoFit/>
              </a:bodyPr>
              <a:lstStyle/>
              <a:p>
                <a:r>
                  <a:rPr lang="en-US" sz="800" u="sng" dirty="0" smtClean="0">
                    <a:solidFill>
                      <a:srgbClr val="998C85">
                        <a:lumMod val="50000"/>
                      </a:srgbClr>
                    </a:solidFill>
                  </a:rPr>
                  <a:t>Snapshot</a:t>
                </a:r>
              </a:p>
            </p:txBody>
          </p:sp>
          <p:sp>
            <p:nvSpPr>
              <p:cNvPr id="96" name="Oval 95"/>
              <p:cNvSpPr/>
              <p:nvPr/>
            </p:nvSpPr>
            <p:spPr bwMode="auto">
              <a:xfrm>
                <a:off x="6623543" y="4680365"/>
                <a:ext cx="134105" cy="134103"/>
              </a:xfrm>
              <a:prstGeom prst="ellipse">
                <a:avLst/>
              </a:prstGeom>
              <a:solidFill>
                <a:schemeClr val="bg1">
                  <a:lumMod val="5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sp>
            <p:nvSpPr>
              <p:cNvPr id="97" name="Parallelogram 96"/>
              <p:cNvSpPr/>
              <p:nvPr/>
            </p:nvSpPr>
            <p:spPr bwMode="auto">
              <a:xfrm>
                <a:off x="6609149" y="4909124"/>
                <a:ext cx="149881" cy="126214"/>
              </a:xfrm>
              <a:prstGeom prst="parallelogram">
                <a:avLst/>
              </a:prstGeom>
              <a:solidFill>
                <a:schemeClr val="tx1">
                  <a:lumMod val="20000"/>
                  <a:lumOff val="8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smtClean="0">
                    <a:solidFill>
                      <a:srgbClr val="263147"/>
                    </a:solidFill>
                    <a:cs typeface="Arial" charset="0"/>
                  </a:rPr>
                  <a:t>1</a:t>
                </a:r>
              </a:p>
            </p:txBody>
          </p:sp>
          <p:sp>
            <p:nvSpPr>
              <p:cNvPr id="98" name="Diamond 97"/>
              <p:cNvSpPr/>
              <p:nvPr/>
            </p:nvSpPr>
            <p:spPr bwMode="auto">
              <a:xfrm>
                <a:off x="6595896" y="5116776"/>
                <a:ext cx="181436" cy="157744"/>
              </a:xfrm>
              <a:prstGeom prst="diamond">
                <a:avLst/>
              </a:prstGeom>
              <a:solidFill>
                <a:schemeClr val="accent6">
                  <a:lumMod val="60000"/>
                  <a:lumOff val="40000"/>
                </a:schemeClr>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2</a:t>
                </a:r>
                <a:endParaRPr lang="en-US" sz="1000" dirty="0" smtClean="0">
                  <a:solidFill>
                    <a:srgbClr val="263147"/>
                  </a:solidFill>
                  <a:cs typeface="Arial" charset="0"/>
                </a:endParaRPr>
              </a:p>
            </p:txBody>
          </p:sp>
          <p:sp>
            <p:nvSpPr>
              <p:cNvPr id="99" name="Rounded Rectangle 98"/>
              <p:cNvSpPr/>
              <p:nvPr/>
            </p:nvSpPr>
            <p:spPr bwMode="auto">
              <a:xfrm>
                <a:off x="6639297" y="5366645"/>
                <a:ext cx="118328" cy="126215"/>
              </a:xfrm>
              <a:prstGeom prst="roundRect">
                <a:avLst/>
              </a:prstGeom>
              <a:solidFill>
                <a:srgbClr val="00FF00"/>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000" dirty="0">
                    <a:solidFill>
                      <a:srgbClr val="263147"/>
                    </a:solidFill>
                    <a:cs typeface="Arial" charset="0"/>
                  </a:rPr>
                  <a:t>3</a:t>
                </a:r>
                <a:endParaRPr lang="en-US" sz="1000" dirty="0" smtClean="0">
                  <a:solidFill>
                    <a:srgbClr val="263147"/>
                  </a:solidFill>
                  <a:cs typeface="Arial" charset="0"/>
                </a:endParaRPr>
              </a:p>
            </p:txBody>
          </p:sp>
        </p:grpSp>
        <p:grpSp>
          <p:nvGrpSpPr>
            <p:cNvPr id="60" name="Group 513"/>
            <p:cNvGrpSpPr/>
            <p:nvPr/>
          </p:nvGrpSpPr>
          <p:grpSpPr>
            <a:xfrm>
              <a:off x="3449718" y="2210292"/>
              <a:ext cx="499008" cy="278951"/>
              <a:chOff x="1605762" y="2106824"/>
              <a:chExt cx="499618" cy="263843"/>
            </a:xfrm>
          </p:grpSpPr>
          <p:sp>
            <p:nvSpPr>
              <p:cNvPr id="92" name="Oval 91"/>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93" name="TextBox 92"/>
              <p:cNvSpPr txBox="1"/>
              <p:nvPr/>
            </p:nvSpPr>
            <p:spPr>
              <a:xfrm>
                <a:off x="1605762" y="2108320"/>
                <a:ext cx="499618" cy="240164"/>
              </a:xfrm>
              <a:prstGeom prst="rect">
                <a:avLst/>
              </a:prstGeom>
              <a:noFill/>
            </p:spPr>
            <p:txBody>
              <a:bodyPr wrap="none" rtlCol="0">
                <a:spAutoFit/>
              </a:bodyPr>
              <a:lstStyle/>
              <a:p>
                <a:r>
                  <a:rPr lang="en-US" sz="1050" dirty="0" smtClean="0">
                    <a:solidFill>
                      <a:srgbClr val="998C85">
                        <a:lumMod val="50000"/>
                      </a:srgbClr>
                    </a:solidFill>
                  </a:rPr>
                  <a:t>Dsgn</a:t>
                </a:r>
              </a:p>
            </p:txBody>
          </p:sp>
        </p:grpSp>
        <p:grpSp>
          <p:nvGrpSpPr>
            <p:cNvPr id="61" name="Group 516"/>
            <p:cNvGrpSpPr/>
            <p:nvPr/>
          </p:nvGrpSpPr>
          <p:grpSpPr>
            <a:xfrm>
              <a:off x="3444829" y="2712682"/>
              <a:ext cx="499008" cy="278951"/>
              <a:chOff x="1605762" y="2106824"/>
              <a:chExt cx="499618" cy="263843"/>
            </a:xfrm>
          </p:grpSpPr>
          <p:sp>
            <p:nvSpPr>
              <p:cNvPr id="90" name="Oval 89"/>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91" name="TextBox 90"/>
              <p:cNvSpPr txBox="1"/>
              <p:nvPr/>
            </p:nvSpPr>
            <p:spPr>
              <a:xfrm>
                <a:off x="1605762" y="2118499"/>
                <a:ext cx="499618" cy="240164"/>
              </a:xfrm>
              <a:prstGeom prst="rect">
                <a:avLst/>
              </a:prstGeom>
              <a:noFill/>
            </p:spPr>
            <p:txBody>
              <a:bodyPr wrap="none" rtlCol="0">
                <a:spAutoFit/>
              </a:bodyPr>
              <a:lstStyle/>
              <a:p>
                <a:r>
                  <a:rPr lang="en-US" sz="1050" dirty="0" smtClean="0">
                    <a:solidFill>
                      <a:srgbClr val="998C85">
                        <a:lumMod val="50000"/>
                      </a:srgbClr>
                    </a:solidFill>
                  </a:rPr>
                  <a:t>Dsgn</a:t>
                </a:r>
              </a:p>
            </p:txBody>
          </p:sp>
        </p:grpSp>
        <p:grpSp>
          <p:nvGrpSpPr>
            <p:cNvPr id="62" name="Group 519"/>
            <p:cNvGrpSpPr/>
            <p:nvPr/>
          </p:nvGrpSpPr>
          <p:grpSpPr>
            <a:xfrm>
              <a:off x="3476084" y="3215071"/>
              <a:ext cx="499008" cy="278951"/>
              <a:chOff x="1615709" y="2106824"/>
              <a:chExt cx="499618" cy="263843"/>
            </a:xfrm>
          </p:grpSpPr>
          <p:sp>
            <p:nvSpPr>
              <p:cNvPr id="88" name="Oval 87"/>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89" name="TextBox 88"/>
              <p:cNvSpPr txBox="1"/>
              <p:nvPr/>
            </p:nvSpPr>
            <p:spPr>
              <a:xfrm>
                <a:off x="1615709" y="2118499"/>
                <a:ext cx="499618" cy="240164"/>
              </a:xfrm>
              <a:prstGeom prst="rect">
                <a:avLst/>
              </a:prstGeom>
              <a:noFill/>
            </p:spPr>
            <p:txBody>
              <a:bodyPr wrap="none" rtlCol="0">
                <a:spAutoFit/>
              </a:bodyPr>
              <a:lstStyle/>
              <a:p>
                <a:r>
                  <a:rPr lang="en-US" sz="1050" dirty="0" smtClean="0">
                    <a:solidFill>
                      <a:srgbClr val="998C85">
                        <a:lumMod val="50000"/>
                      </a:srgbClr>
                    </a:solidFill>
                  </a:rPr>
                  <a:t>Dsgn</a:t>
                </a:r>
              </a:p>
            </p:txBody>
          </p:sp>
        </p:grpSp>
        <p:grpSp>
          <p:nvGrpSpPr>
            <p:cNvPr id="63" name="Group 522"/>
            <p:cNvGrpSpPr/>
            <p:nvPr/>
          </p:nvGrpSpPr>
          <p:grpSpPr>
            <a:xfrm>
              <a:off x="3461260" y="3690274"/>
              <a:ext cx="499008" cy="278951"/>
              <a:chOff x="1605762" y="2106824"/>
              <a:chExt cx="499618" cy="263843"/>
            </a:xfrm>
          </p:grpSpPr>
          <p:sp>
            <p:nvSpPr>
              <p:cNvPr id="86" name="Oval 85"/>
              <p:cNvSpPr/>
              <p:nvPr/>
            </p:nvSpPr>
            <p:spPr>
              <a:xfrm>
                <a:off x="1671923" y="2106824"/>
                <a:ext cx="308067" cy="263843"/>
              </a:xfrm>
              <a:prstGeom prst="ellipse">
                <a:avLst/>
              </a:prstGeom>
              <a:gradFill>
                <a:gsLst>
                  <a:gs pos="75000">
                    <a:schemeClr val="accent2"/>
                  </a:gs>
                  <a:gs pos="100000">
                    <a:schemeClr val="accent4"/>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white"/>
                  </a:solidFill>
                  <a:cs typeface="Arial" pitchFamily="34" charset="0"/>
                </a:endParaRPr>
              </a:p>
            </p:txBody>
          </p:sp>
          <p:sp>
            <p:nvSpPr>
              <p:cNvPr id="87" name="TextBox 86"/>
              <p:cNvSpPr txBox="1"/>
              <p:nvPr/>
            </p:nvSpPr>
            <p:spPr>
              <a:xfrm>
                <a:off x="1605762" y="2108320"/>
                <a:ext cx="499618" cy="240164"/>
              </a:xfrm>
              <a:prstGeom prst="rect">
                <a:avLst/>
              </a:prstGeom>
              <a:noFill/>
            </p:spPr>
            <p:txBody>
              <a:bodyPr wrap="none" rtlCol="0">
                <a:spAutoFit/>
              </a:bodyPr>
              <a:lstStyle/>
              <a:p>
                <a:r>
                  <a:rPr lang="en-US" sz="1050" dirty="0" smtClean="0">
                    <a:solidFill>
                      <a:srgbClr val="998C85">
                        <a:lumMod val="50000"/>
                      </a:srgbClr>
                    </a:solidFill>
                  </a:rPr>
                  <a:t>Dsgn</a:t>
                </a:r>
              </a:p>
            </p:txBody>
          </p:sp>
        </p:grpSp>
        <p:grpSp>
          <p:nvGrpSpPr>
            <p:cNvPr id="64" name="Group 123"/>
            <p:cNvGrpSpPr/>
            <p:nvPr/>
          </p:nvGrpSpPr>
          <p:grpSpPr>
            <a:xfrm>
              <a:off x="6255299" y="2329514"/>
              <a:ext cx="1499220" cy="1719609"/>
              <a:chOff x="6666698" y="3367314"/>
              <a:chExt cx="1670490" cy="1814267"/>
            </a:xfrm>
          </p:grpSpPr>
          <p:sp>
            <p:nvSpPr>
              <p:cNvPr id="73" name="Oval 72"/>
              <p:cNvSpPr/>
              <p:nvPr/>
            </p:nvSpPr>
            <p:spPr bwMode="auto">
              <a:xfrm>
                <a:off x="6836241" y="3367314"/>
                <a:ext cx="1204673" cy="1654629"/>
              </a:xfrm>
              <a:prstGeom prst="ellipse">
                <a:avLst/>
              </a:prstGeom>
              <a:noFill/>
              <a:ln w="6350" cap="flat" cmpd="sng" algn="ctr">
                <a:solidFill>
                  <a:srgbClr val="0A306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AU" sz="1600" b="1" dirty="0" smtClean="0">
                  <a:solidFill>
                    <a:srgbClr val="263147"/>
                  </a:solidFill>
                  <a:cs typeface="Arial" charset="0"/>
                </a:endParaRPr>
              </a:p>
            </p:txBody>
          </p:sp>
          <p:grpSp>
            <p:nvGrpSpPr>
              <p:cNvPr id="74" name="Group 115"/>
              <p:cNvGrpSpPr/>
              <p:nvPr/>
            </p:nvGrpSpPr>
            <p:grpSpPr>
              <a:xfrm>
                <a:off x="6707214" y="3875312"/>
                <a:ext cx="530887" cy="435450"/>
                <a:chOff x="5082015" y="2150843"/>
                <a:chExt cx="331720" cy="203681"/>
              </a:xfrm>
            </p:grpSpPr>
            <p:sp>
              <p:nvSpPr>
                <p:cNvPr id="84" name="Oval 83"/>
                <p:cNvSpPr/>
                <p:nvPr/>
              </p:nvSpPr>
              <p:spPr>
                <a:xfrm>
                  <a:off x="5099284" y="2150843"/>
                  <a:ext cx="262872" cy="203681"/>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85" name="TextBox 84"/>
                <p:cNvSpPr txBox="1"/>
                <p:nvPr/>
              </p:nvSpPr>
              <p:spPr>
                <a:xfrm>
                  <a:off x="5082015" y="2192721"/>
                  <a:ext cx="331720" cy="125306"/>
                </a:xfrm>
                <a:prstGeom prst="rect">
                  <a:avLst/>
                </a:prstGeom>
                <a:noFill/>
              </p:spPr>
              <p:txBody>
                <a:bodyPr wrap="none" rtlCol="0">
                  <a:spAutoFit/>
                </a:bodyPr>
                <a:lstStyle/>
                <a:p>
                  <a:r>
                    <a:rPr lang="en-US" sz="1050" dirty="0" smtClean="0">
                      <a:solidFill>
                        <a:srgbClr val="998C85">
                          <a:lumMod val="50000"/>
                        </a:srgbClr>
                      </a:solidFill>
                    </a:rPr>
                    <a:t>REG</a:t>
                  </a:r>
                </a:p>
              </p:txBody>
            </p:sp>
          </p:grpSp>
          <p:grpSp>
            <p:nvGrpSpPr>
              <p:cNvPr id="75" name="Group 118"/>
              <p:cNvGrpSpPr/>
              <p:nvPr/>
            </p:nvGrpSpPr>
            <p:grpSpPr>
              <a:xfrm>
                <a:off x="6898942" y="3381847"/>
                <a:ext cx="514256" cy="377398"/>
                <a:chOff x="4759154" y="1911297"/>
                <a:chExt cx="321330" cy="176529"/>
              </a:xfrm>
            </p:grpSpPr>
            <p:sp>
              <p:nvSpPr>
                <p:cNvPr id="82" name="Oval 81"/>
                <p:cNvSpPr/>
                <p:nvPr/>
              </p:nvSpPr>
              <p:spPr>
                <a:xfrm>
                  <a:off x="4781880" y="1911297"/>
                  <a:ext cx="255508" cy="176529"/>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83" name="TextBox 82"/>
                <p:cNvSpPr txBox="1"/>
                <p:nvPr/>
              </p:nvSpPr>
              <p:spPr>
                <a:xfrm>
                  <a:off x="4759154" y="1934337"/>
                  <a:ext cx="321330" cy="125308"/>
                </a:xfrm>
                <a:prstGeom prst="rect">
                  <a:avLst/>
                </a:prstGeom>
                <a:noFill/>
              </p:spPr>
              <p:txBody>
                <a:bodyPr wrap="none" rtlCol="0">
                  <a:spAutoFit/>
                </a:bodyPr>
                <a:lstStyle/>
                <a:p>
                  <a:r>
                    <a:rPr lang="en-US" sz="1050" dirty="0" smtClean="0">
                      <a:solidFill>
                        <a:srgbClr val="998C85">
                          <a:lumMod val="50000"/>
                        </a:srgbClr>
                      </a:solidFill>
                    </a:rPr>
                    <a:t>SEC</a:t>
                  </a:r>
                </a:p>
              </p:txBody>
            </p:sp>
          </p:grpSp>
          <p:sp>
            <p:nvSpPr>
              <p:cNvPr id="76" name="Oval 75"/>
              <p:cNvSpPr/>
              <p:nvPr/>
            </p:nvSpPr>
            <p:spPr>
              <a:xfrm>
                <a:off x="6696733" y="4441360"/>
                <a:ext cx="502366" cy="406419"/>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77" name="Oval 76"/>
              <p:cNvSpPr/>
              <p:nvPr/>
            </p:nvSpPr>
            <p:spPr>
              <a:xfrm>
                <a:off x="7189319" y="4833239"/>
                <a:ext cx="401663" cy="348342"/>
              </a:xfrm>
              <a:prstGeom prst="ellipse">
                <a:avLst/>
              </a:prstGeom>
              <a:gradFill>
                <a:gsLst>
                  <a:gs pos="75000">
                    <a:schemeClr val="accent3">
                      <a:lumMod val="40000"/>
                      <a:lumOff val="60000"/>
                    </a:schemeClr>
                  </a:gs>
                  <a:gs pos="100000">
                    <a:schemeClr val="accent3">
                      <a:lumMod val="20000"/>
                      <a:lumOff val="80000"/>
                    </a:schemeClr>
                  </a:gs>
                </a:gsLst>
                <a:lin ang="16200000" scaled="1"/>
              </a:gra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78" name="TextBox 77"/>
              <p:cNvSpPr txBox="1"/>
              <p:nvPr/>
            </p:nvSpPr>
            <p:spPr>
              <a:xfrm>
                <a:off x="6666698" y="4505136"/>
                <a:ext cx="632068" cy="243538"/>
              </a:xfrm>
              <a:prstGeom prst="rect">
                <a:avLst/>
              </a:prstGeom>
              <a:noFill/>
            </p:spPr>
            <p:txBody>
              <a:bodyPr wrap="none" rtlCol="0">
                <a:spAutoFit/>
              </a:bodyPr>
              <a:lstStyle/>
              <a:p>
                <a:r>
                  <a:rPr lang="en-US" sz="900" dirty="0" smtClean="0">
                    <a:solidFill>
                      <a:srgbClr val="998C85">
                        <a:lumMod val="50000"/>
                      </a:srgbClr>
                    </a:solidFill>
                  </a:rPr>
                  <a:t>BATCH</a:t>
                </a:r>
              </a:p>
            </p:txBody>
          </p:sp>
          <p:sp>
            <p:nvSpPr>
              <p:cNvPr id="79" name="Oval 78"/>
              <p:cNvSpPr/>
              <p:nvPr/>
            </p:nvSpPr>
            <p:spPr>
              <a:xfrm>
                <a:off x="7807055" y="3817247"/>
                <a:ext cx="466105" cy="486251"/>
              </a:xfrm>
              <a:prstGeom prst="ellipse">
                <a:avLst/>
              </a:prstGeom>
              <a:solidFill>
                <a:srgbClr val="CCFFC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000" b="1" dirty="0">
                  <a:solidFill>
                    <a:prstClr val="black"/>
                  </a:solidFill>
                  <a:cs typeface="Arial" pitchFamily="34" charset="0"/>
                </a:endParaRPr>
              </a:p>
            </p:txBody>
          </p:sp>
          <p:sp>
            <p:nvSpPr>
              <p:cNvPr id="80" name="TextBox 79"/>
              <p:cNvSpPr txBox="1"/>
              <p:nvPr/>
            </p:nvSpPr>
            <p:spPr>
              <a:xfrm>
                <a:off x="7167434" y="4875269"/>
                <a:ext cx="494843" cy="267893"/>
              </a:xfrm>
              <a:prstGeom prst="rect">
                <a:avLst/>
              </a:prstGeom>
              <a:noFill/>
            </p:spPr>
            <p:txBody>
              <a:bodyPr wrap="none" rtlCol="0">
                <a:spAutoFit/>
              </a:bodyPr>
              <a:lstStyle/>
              <a:p>
                <a:r>
                  <a:rPr lang="en-US" sz="1050" dirty="0" smtClean="0">
                    <a:solidFill>
                      <a:srgbClr val="998C85">
                        <a:lumMod val="50000"/>
                      </a:srgbClr>
                    </a:solidFill>
                  </a:rPr>
                  <a:t>PVT</a:t>
                </a:r>
              </a:p>
            </p:txBody>
          </p:sp>
          <p:sp>
            <p:nvSpPr>
              <p:cNvPr id="81" name="TextBox 80"/>
              <p:cNvSpPr txBox="1"/>
              <p:nvPr/>
            </p:nvSpPr>
            <p:spPr>
              <a:xfrm>
                <a:off x="7842345" y="3939098"/>
                <a:ext cx="494843" cy="267893"/>
              </a:xfrm>
              <a:prstGeom prst="rect">
                <a:avLst/>
              </a:prstGeom>
              <a:noFill/>
            </p:spPr>
            <p:txBody>
              <a:bodyPr wrap="none" rtlCol="0">
                <a:spAutoFit/>
              </a:bodyPr>
              <a:lstStyle/>
              <a:p>
                <a:r>
                  <a:rPr lang="en-US" sz="1050" dirty="0" smtClean="0">
                    <a:solidFill>
                      <a:srgbClr val="998C85">
                        <a:lumMod val="50000"/>
                      </a:srgbClr>
                    </a:solidFill>
                  </a:rPr>
                  <a:t>BVT</a:t>
                </a:r>
              </a:p>
            </p:txBody>
          </p:sp>
        </p:grpSp>
        <p:cxnSp>
          <p:nvCxnSpPr>
            <p:cNvPr id="65" name="Straight Connector 64"/>
            <p:cNvCxnSpPr>
              <a:stCxn id="85" idx="1"/>
              <a:endCxn id="94" idx="3"/>
            </p:cNvCxnSpPr>
            <p:nvPr/>
          </p:nvCxnSpPr>
          <p:spPr>
            <a:xfrm flipH="1">
              <a:off x="6178065" y="3022826"/>
              <a:ext cx="113595" cy="21692"/>
            </a:xfrm>
            <a:prstGeom prst="line">
              <a:avLst/>
            </a:prstGeom>
            <a:ln w="19050" cmpd="sng">
              <a:solidFill>
                <a:srgbClr val="0A3065"/>
              </a:solidFill>
              <a:prstDash val="solid"/>
            </a:ln>
          </p:spPr>
          <p:style>
            <a:lnRef idx="1">
              <a:schemeClr val="accent1"/>
            </a:lnRef>
            <a:fillRef idx="0">
              <a:schemeClr val="accent1"/>
            </a:fillRef>
            <a:effectRef idx="0">
              <a:schemeClr val="accent1"/>
            </a:effectRef>
            <a:fontRef idx="minor">
              <a:schemeClr val="tx1"/>
            </a:fontRef>
          </p:style>
        </p:cxnSp>
        <p:grpSp>
          <p:nvGrpSpPr>
            <p:cNvPr id="66" name="Group 133"/>
            <p:cNvGrpSpPr/>
            <p:nvPr/>
          </p:nvGrpSpPr>
          <p:grpSpPr>
            <a:xfrm>
              <a:off x="2359879" y="2876519"/>
              <a:ext cx="708745" cy="472166"/>
              <a:chOff x="4727894" y="2035662"/>
              <a:chExt cx="767807" cy="472166"/>
            </a:xfrm>
          </p:grpSpPr>
          <p:sp>
            <p:nvSpPr>
              <p:cNvPr id="71" name="Oval 70"/>
              <p:cNvSpPr/>
              <p:nvPr/>
            </p:nvSpPr>
            <p:spPr>
              <a:xfrm>
                <a:off x="4833666" y="2035662"/>
                <a:ext cx="537030" cy="472166"/>
              </a:xfrm>
              <a:prstGeom prst="ellipse">
                <a:avLst/>
              </a:prstGeom>
              <a:solidFill>
                <a:srgbClr val="CCFFC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dirty="0">
                  <a:solidFill>
                    <a:prstClr val="black"/>
                  </a:solidFill>
                  <a:cs typeface="Arial" pitchFamily="34" charset="0"/>
                </a:endParaRPr>
              </a:p>
            </p:txBody>
          </p:sp>
          <p:sp>
            <p:nvSpPr>
              <p:cNvPr id="72" name="TextBox 71"/>
              <p:cNvSpPr txBox="1"/>
              <p:nvPr/>
            </p:nvSpPr>
            <p:spPr>
              <a:xfrm>
                <a:off x="4727894" y="2051172"/>
                <a:ext cx="767807" cy="415498"/>
              </a:xfrm>
              <a:prstGeom prst="rect">
                <a:avLst/>
              </a:prstGeom>
              <a:noFill/>
            </p:spPr>
            <p:txBody>
              <a:bodyPr wrap="none" rtlCol="0">
                <a:spAutoFit/>
              </a:bodyPr>
              <a:lstStyle/>
              <a:p>
                <a:pPr algn="ctr"/>
                <a:r>
                  <a:rPr lang="en-US" sz="1050" dirty="0" smtClean="0">
                    <a:solidFill>
                      <a:srgbClr val="998C85">
                        <a:lumMod val="50000"/>
                      </a:srgbClr>
                    </a:solidFill>
                  </a:rPr>
                  <a:t>Sprint</a:t>
                </a:r>
                <a:endParaRPr lang="en-US" sz="1050" dirty="0">
                  <a:solidFill>
                    <a:srgbClr val="998C85">
                      <a:lumMod val="50000"/>
                    </a:srgbClr>
                  </a:solidFill>
                </a:endParaRPr>
              </a:p>
              <a:p>
                <a:pPr algn="ctr"/>
                <a:r>
                  <a:rPr lang="en-US" sz="1050" dirty="0" smtClean="0">
                    <a:solidFill>
                      <a:srgbClr val="998C85">
                        <a:lumMod val="50000"/>
                      </a:srgbClr>
                    </a:solidFill>
                  </a:rPr>
                  <a:t>Planning</a:t>
                </a:r>
              </a:p>
            </p:txBody>
          </p:sp>
        </p:grpSp>
        <p:cxnSp>
          <p:nvCxnSpPr>
            <p:cNvPr id="67" name="Curved Connector 66"/>
            <p:cNvCxnSpPr/>
            <p:nvPr/>
          </p:nvCxnSpPr>
          <p:spPr>
            <a:xfrm flipV="1">
              <a:off x="2962446" y="2338831"/>
              <a:ext cx="487273" cy="810428"/>
            </a:xfrm>
            <a:prstGeom prst="curvedConnector3">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8" name="Curved Connector 67"/>
            <p:cNvCxnSpPr/>
            <p:nvPr/>
          </p:nvCxnSpPr>
          <p:spPr>
            <a:xfrm flipV="1">
              <a:off x="2962446" y="2851983"/>
              <a:ext cx="482383" cy="297276"/>
            </a:xfrm>
            <a:prstGeom prst="curvedConnector3">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2962446" y="3149259"/>
              <a:ext cx="498814" cy="669554"/>
            </a:xfrm>
            <a:prstGeom prst="curvedConnector3">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0" name="Curved Connector 69"/>
            <p:cNvCxnSpPr/>
            <p:nvPr/>
          </p:nvCxnSpPr>
          <p:spPr>
            <a:xfrm>
              <a:off x="2962445" y="3149259"/>
              <a:ext cx="513639" cy="205113"/>
            </a:xfrm>
            <a:prstGeom prst="curvedConnector3">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28" name="Oval 127"/>
          <p:cNvSpPr/>
          <p:nvPr/>
        </p:nvSpPr>
        <p:spPr>
          <a:xfrm>
            <a:off x="9268691" y="0"/>
            <a:ext cx="637309" cy="568036"/>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prstClr val="white"/>
                </a:solidFill>
              </a:rPr>
              <a:t>1</a:t>
            </a:r>
          </a:p>
        </p:txBody>
      </p:sp>
    </p:spTree>
    <p:extLst>
      <p:ext uri="{BB962C8B-B14F-4D97-AF65-F5344CB8AC3E}">
        <p14:creationId xmlns:p14="http://schemas.microsoft.com/office/powerpoint/2010/main" val="1127656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Transformation for a Large European Bank</a:t>
            </a:r>
            <a:endParaRPr lang="en-US" dirty="0"/>
          </a:p>
        </p:txBody>
      </p:sp>
      <p:sp>
        <p:nvSpPr>
          <p:cNvPr id="4" name="Rectangle 3"/>
          <p:cNvSpPr>
            <a:spLocks/>
          </p:cNvSpPr>
          <p:nvPr/>
        </p:nvSpPr>
        <p:spPr>
          <a:xfrm>
            <a:off x="243548" y="4532083"/>
            <a:ext cx="9321366" cy="1781631"/>
          </a:xfrm>
          <a:prstGeom prst="rect">
            <a:avLst/>
          </a:prstGeom>
          <a:solidFill>
            <a:schemeClr val="bg1"/>
          </a:solidFill>
          <a:ln w="19050" cap="flat" cmpd="sng" algn="ctr">
            <a:noFill/>
            <a:prstDash val="solid"/>
          </a:ln>
          <a:effectLst>
            <a:outerShdw blurRad="50800" dist="38100" dir="5400000" algn="t" rotWithShape="0">
              <a:prstClr val="black">
                <a:alpha val="40000"/>
              </a:prstClr>
            </a:outerShdw>
          </a:effectLst>
        </p:spPr>
        <p:txBody>
          <a:bodyPr numCol="2" rtlCol="0" anchor="t"/>
          <a:lstStyle/>
          <a:p>
            <a:pPr marL="0" lvl="2" indent="-182880" fontAlgn="base">
              <a:spcBef>
                <a:spcPct val="0"/>
              </a:spcBef>
              <a:spcAft>
                <a:spcPts val="600"/>
              </a:spcAft>
              <a:buClr>
                <a:srgbClr val="0098C7"/>
              </a:buClr>
              <a:defRPr/>
            </a:pPr>
            <a:r>
              <a:rPr lang="en-US" altLang="ko-KR" sz="2400" b="1" kern="0" dirty="0" smtClean="0">
                <a:solidFill>
                  <a:srgbClr val="00B0F0"/>
                </a:solidFill>
              </a:rPr>
              <a:t>Results</a:t>
            </a:r>
          </a:p>
          <a:p>
            <a:pPr marL="114300"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Time to market decreased</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Very efficient test process</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No time lost in change processes</a:t>
            </a:r>
          </a:p>
          <a:p>
            <a:pPr marL="346075"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Stable Operations</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Lots of automated tests</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Team that builds an application will also maintain it</a:t>
            </a:r>
          </a:p>
          <a:p>
            <a:pPr marL="346075"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Business involvement increased</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Priorities are clear (make the right things)</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Early feedback </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Clear Responsibilities</a:t>
            </a:r>
          </a:p>
        </p:txBody>
      </p:sp>
      <p:sp>
        <p:nvSpPr>
          <p:cNvPr id="6" name="Chevron 5"/>
          <p:cNvSpPr/>
          <p:nvPr/>
        </p:nvSpPr>
        <p:spPr>
          <a:xfrm>
            <a:off x="58055" y="754746"/>
            <a:ext cx="2297217" cy="6096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prstClr val="white"/>
                </a:solidFill>
              </a:rPr>
              <a:t>Waterfall approach – upfront requirements,  double testing</a:t>
            </a:r>
          </a:p>
        </p:txBody>
      </p:sp>
      <p:sp>
        <p:nvSpPr>
          <p:cNvPr id="7" name="Chevron 6"/>
          <p:cNvSpPr/>
          <p:nvPr/>
        </p:nvSpPr>
        <p:spPr>
          <a:xfrm>
            <a:off x="4184072" y="754746"/>
            <a:ext cx="2369127" cy="609600"/>
          </a:xfrm>
          <a:prstGeom prst="chevron">
            <a:avLst/>
          </a:prstGeom>
          <a:solidFill>
            <a:srgbClr val="25FF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rgbClr val="263147">
                    <a:lumMod val="50000"/>
                  </a:srgbClr>
                </a:solidFill>
              </a:rPr>
              <a:t>Picking up Continuous Delivery. Tools knowledge imparted</a:t>
            </a:r>
          </a:p>
        </p:txBody>
      </p:sp>
      <p:sp>
        <p:nvSpPr>
          <p:cNvPr id="8" name="Chevron 7"/>
          <p:cNvSpPr/>
          <p:nvPr/>
        </p:nvSpPr>
        <p:spPr>
          <a:xfrm>
            <a:off x="6338305" y="754746"/>
            <a:ext cx="2196112" cy="609600"/>
          </a:xfrm>
          <a:prstGeom prst="chevron">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rgbClr val="263147">
                    <a:lumMod val="50000"/>
                  </a:srgbClr>
                </a:solidFill>
              </a:rPr>
              <a:t>Development and Operations Working as One Team</a:t>
            </a:r>
          </a:p>
        </p:txBody>
      </p:sp>
      <p:sp>
        <p:nvSpPr>
          <p:cNvPr id="9" name="Chevron 8"/>
          <p:cNvSpPr/>
          <p:nvPr/>
        </p:nvSpPr>
        <p:spPr>
          <a:xfrm>
            <a:off x="8282185" y="754746"/>
            <a:ext cx="1360597" cy="609600"/>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prstClr val="white"/>
                </a:solidFill>
              </a:rPr>
              <a:t>DevOps Delivery</a:t>
            </a:r>
          </a:p>
        </p:txBody>
      </p:sp>
      <p:sp>
        <p:nvSpPr>
          <p:cNvPr id="10" name="Chevron 9"/>
          <p:cNvSpPr/>
          <p:nvPr/>
        </p:nvSpPr>
        <p:spPr>
          <a:xfrm>
            <a:off x="2286401" y="754746"/>
            <a:ext cx="2119352" cy="609600"/>
          </a:xfrm>
          <a:prstGeom prst="chevron">
            <a:avLst/>
          </a:prstGeom>
          <a:solidFill>
            <a:srgbClr val="93FF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smtClean="0">
                <a:solidFill>
                  <a:srgbClr val="263147"/>
                </a:solidFill>
              </a:rPr>
              <a:t>Started adopting Agile (Scrum) methodology</a:t>
            </a:r>
          </a:p>
        </p:txBody>
      </p:sp>
      <p:sp>
        <p:nvSpPr>
          <p:cNvPr id="11" name="TextBox 10"/>
          <p:cNvSpPr txBox="1"/>
          <p:nvPr/>
        </p:nvSpPr>
        <p:spPr>
          <a:xfrm>
            <a:off x="76200" y="1453868"/>
            <a:ext cx="3537857" cy="3002018"/>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pPr marL="0" lvl="2"/>
            <a:r>
              <a:rPr lang="en-US" altLang="ko-KR" sz="2400" b="1" kern="0" dirty="0" smtClean="0">
                <a:solidFill>
                  <a:srgbClr val="00B0F0"/>
                </a:solidFill>
              </a:rPr>
              <a:t>Initial Scenario</a:t>
            </a:r>
          </a:p>
          <a:p>
            <a:pPr marL="114300"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Waterfall based Development by Capgemini</a:t>
            </a:r>
          </a:p>
          <a:p>
            <a:pPr marL="114300"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Client was owning the testing and operations</a:t>
            </a:r>
          </a:p>
          <a:p>
            <a:pPr marL="346075" lvl="1" indent="-114300" algn="just" fontAlgn="base">
              <a:spcBef>
                <a:spcPts val="600"/>
              </a:spcBef>
              <a:spcAft>
                <a:spcPct val="0"/>
              </a:spcAft>
              <a:buClr>
                <a:srgbClr val="0098C7"/>
              </a:buClr>
              <a:defRPr/>
            </a:pPr>
            <a:r>
              <a:rPr lang="en-US" altLang="ko-KR" sz="1400" b="1" kern="0" dirty="0" smtClean="0">
                <a:solidFill>
                  <a:srgbClr val="000000"/>
                </a:solidFill>
              </a:rPr>
              <a:t>Typical Issues faced </a:t>
            </a:r>
            <a:r>
              <a:rPr lang="en-US" altLang="ko-KR" sz="1400" kern="0" dirty="0" smtClean="0">
                <a:solidFill>
                  <a:srgbClr val="000000"/>
                </a:solidFill>
              </a:rPr>
              <a:t>:</a:t>
            </a:r>
          </a:p>
          <a:p>
            <a:pPr marL="346075"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High Governance Costs</a:t>
            </a:r>
          </a:p>
          <a:p>
            <a:pPr marL="346075"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Long preparation time for projects</a:t>
            </a:r>
          </a:p>
          <a:p>
            <a:pPr marL="346075"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Many Handovers</a:t>
            </a:r>
          </a:p>
          <a:p>
            <a:pPr marL="346075"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Unstable Teams</a:t>
            </a:r>
          </a:p>
        </p:txBody>
      </p:sp>
      <p:sp>
        <p:nvSpPr>
          <p:cNvPr id="12" name="TextBox 11"/>
          <p:cNvSpPr txBox="1"/>
          <p:nvPr/>
        </p:nvSpPr>
        <p:spPr>
          <a:xfrm>
            <a:off x="3831771" y="1453868"/>
            <a:ext cx="5878285" cy="3000821"/>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pPr marL="0" lvl="2"/>
            <a:r>
              <a:rPr lang="en-US" altLang="ko-KR" sz="2400" b="1" kern="0" dirty="0" smtClean="0">
                <a:solidFill>
                  <a:srgbClr val="00B0F0"/>
                </a:solidFill>
              </a:rPr>
              <a:t>Capgemini’s Solution / Approach</a:t>
            </a:r>
          </a:p>
          <a:p>
            <a:pPr marL="114300" lvl="1" indent="-114300" algn="just" fontAlgn="base">
              <a:spcBef>
                <a:spcPts val="600"/>
              </a:spcBef>
              <a:spcAft>
                <a:spcPct val="0"/>
              </a:spcAft>
              <a:buClr>
                <a:srgbClr val="0098C7"/>
              </a:buClr>
              <a:buFont typeface="Wingdings" pitchFamily="2" charset="2"/>
              <a:buChar char="§"/>
              <a:defRPr/>
            </a:pPr>
            <a:r>
              <a:rPr lang="en-US" altLang="ko-KR" sz="1400" kern="0" dirty="0" smtClean="0">
                <a:solidFill>
                  <a:srgbClr val="000000"/>
                </a:solidFill>
              </a:rPr>
              <a:t>Capgemini provided DevOps Consulting services to adopt DevOps principles in a phased manner</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As a first step, team members from both, Client and Capgemini received coaching on Scrum and there was increased access to the development environments for both.</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Team fully adopted scrum principles of agile methodology</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Then teams started picking up on continuous delivery. Rigorous training programs and tool deployment was carried out</a:t>
            </a:r>
          </a:p>
          <a:p>
            <a:pPr marL="461963" lvl="2" indent="-114300" algn="just" fontAlgn="base">
              <a:spcBef>
                <a:spcPts val="600"/>
              </a:spcBef>
              <a:spcAft>
                <a:spcPct val="0"/>
              </a:spcAft>
              <a:buClr>
                <a:srgbClr val="0098C7"/>
              </a:buClr>
              <a:buFont typeface="Wingdings" pitchFamily="2" charset="2"/>
              <a:buChar char="ü"/>
              <a:defRPr/>
            </a:pPr>
            <a:r>
              <a:rPr lang="en-US" altLang="ko-KR" sz="1400" kern="0" dirty="0" smtClean="0">
                <a:solidFill>
                  <a:srgbClr val="000000"/>
                </a:solidFill>
              </a:rPr>
              <a:t>Slowly, all other barriers were removed, Teams were co-located and full adoption of DevOps was achieved.</a:t>
            </a:r>
          </a:p>
        </p:txBody>
      </p:sp>
      <p:sp>
        <p:nvSpPr>
          <p:cNvPr id="14" name="Chevron 13"/>
          <p:cNvSpPr/>
          <p:nvPr/>
        </p:nvSpPr>
        <p:spPr>
          <a:xfrm>
            <a:off x="3483428" y="1509486"/>
            <a:ext cx="348343" cy="261257"/>
          </a:xfrm>
          <a:prstGeom prst="chevr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smtClean="0">
              <a:solidFill>
                <a:srgbClr val="998C85">
                  <a:lumMod val="50000"/>
                </a:srgbClr>
              </a:solidFill>
            </a:endParaRPr>
          </a:p>
        </p:txBody>
      </p:sp>
      <p:sp>
        <p:nvSpPr>
          <p:cNvPr id="15" name="Chevron 14"/>
          <p:cNvSpPr/>
          <p:nvPr/>
        </p:nvSpPr>
        <p:spPr>
          <a:xfrm rot="5400000">
            <a:off x="3887848" y="4430816"/>
            <a:ext cx="348343" cy="261257"/>
          </a:xfrm>
          <a:prstGeom prst="chevr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smtClean="0">
              <a:solidFill>
                <a:srgbClr val="998C85">
                  <a:lumMod val="50000"/>
                </a:srgbClr>
              </a:solidFill>
            </a:endParaRPr>
          </a:p>
        </p:txBody>
      </p:sp>
      <p:sp>
        <p:nvSpPr>
          <p:cNvPr id="16" name="Oval 15"/>
          <p:cNvSpPr/>
          <p:nvPr/>
        </p:nvSpPr>
        <p:spPr>
          <a:xfrm>
            <a:off x="9268691" y="0"/>
            <a:ext cx="637309" cy="568036"/>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prstClr val="white"/>
                </a:solidFill>
              </a:rPr>
              <a:t>2</a:t>
            </a:r>
          </a:p>
        </p:txBody>
      </p:sp>
    </p:spTree>
    <p:extLst>
      <p:ext uri="{BB962C8B-B14F-4D97-AF65-F5344CB8AC3E}">
        <p14:creationId xmlns:p14="http://schemas.microsoft.com/office/powerpoint/2010/main" val="433027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60"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smtClean="0"/>
              <a:t>Agenda</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3422588899"/>
              </p:ext>
            </p:extLst>
          </p:nvPr>
        </p:nvGraphicFramePr>
        <p:xfrm>
          <a:off x="323850" y="1501775"/>
          <a:ext cx="6807200" cy="4079240"/>
        </p:xfrm>
        <a:graphic>
          <a:graphicData uri="http://schemas.openxmlformats.org/drawingml/2006/table">
            <a:tbl>
              <a:tblPr firstRow="1" bandRow="1">
                <a:tableStyleId>{2D5ABB26-0587-4C30-8999-92F81FD0307C}</a:tableStyleId>
              </a:tblPr>
              <a:tblGrid>
                <a:gridCol w="6807200"/>
              </a:tblGrid>
              <a:tr h="370840">
                <a:tc>
                  <a:txBody>
                    <a:bodyPr/>
                    <a:lstStyle/>
                    <a:p>
                      <a:r>
                        <a:rPr lang="en-US" dirty="0" smtClean="0"/>
                        <a:t>Being on the Same Page</a:t>
                      </a:r>
                      <a:endParaRPr lang="en-US" dirty="0"/>
                    </a:p>
                  </a:txBody>
                  <a:tcPr/>
                </a:tc>
              </a:tr>
              <a:tr h="370840">
                <a:tc>
                  <a:txBody>
                    <a:bodyPr/>
                    <a:lstStyle/>
                    <a:p>
                      <a:pPr lvl="0"/>
                      <a:r>
                        <a:rPr lang="en-US" dirty="0" smtClean="0"/>
                        <a:t>What we want to achieve..</a:t>
                      </a:r>
                      <a:endParaRPr lang="en-US" dirty="0"/>
                    </a:p>
                  </a:txBody>
                  <a:tcPr/>
                </a:tc>
              </a:tr>
              <a:tr h="370840">
                <a:tc>
                  <a:txBody>
                    <a:bodyPr/>
                    <a:lstStyle/>
                    <a:p>
                      <a:pPr lvl="0"/>
                      <a:r>
                        <a:rPr lang="en-US" dirty="0" smtClean="0"/>
                        <a:t>What Industry is Talking About…Break the Wall…!!</a:t>
                      </a:r>
                      <a:endParaRPr lang="en-US" dirty="0"/>
                    </a:p>
                  </a:txBody>
                  <a:tcPr/>
                </a:tc>
              </a:tr>
              <a:tr h="370840">
                <a:tc>
                  <a:txBody>
                    <a:bodyPr/>
                    <a:lstStyle/>
                    <a:p>
                      <a:pPr lvl="0"/>
                      <a:r>
                        <a:rPr lang="en-US" dirty="0" smtClean="0"/>
                        <a:t>Capgemini </a:t>
                      </a:r>
                      <a:r>
                        <a:rPr lang="en-US" dirty="0" err="1" smtClean="0"/>
                        <a:t>DevOps</a:t>
                      </a:r>
                      <a:r>
                        <a:rPr lang="en-US" dirty="0" smtClean="0"/>
                        <a:t> Blueprint</a:t>
                      </a:r>
                      <a:endParaRPr lang="en-US" dirty="0"/>
                    </a:p>
                  </a:txBody>
                  <a:tcPr/>
                </a:tc>
              </a:tr>
              <a:tr h="370840">
                <a:tc>
                  <a:txBody>
                    <a:bodyPr/>
                    <a:lstStyle/>
                    <a:p>
                      <a:pPr lvl="0"/>
                      <a:r>
                        <a:rPr lang="en-US" dirty="0" err="1" smtClean="0"/>
                        <a:t>DevOps</a:t>
                      </a:r>
                      <a:r>
                        <a:rPr lang="en-US" dirty="0" smtClean="0"/>
                        <a:t> Automation View &amp; Recommended Technology</a:t>
                      </a:r>
                      <a:r>
                        <a:rPr lang="en-US" baseline="0" dirty="0" smtClean="0"/>
                        <a:t> View</a:t>
                      </a:r>
                      <a:endParaRPr lang="en-US" dirty="0"/>
                    </a:p>
                  </a:txBody>
                  <a:tcPr/>
                </a:tc>
              </a:tr>
              <a:tr h="370840">
                <a:tc>
                  <a:txBody>
                    <a:bodyPr/>
                    <a:lstStyle/>
                    <a:p>
                      <a:pPr lvl="0"/>
                      <a:r>
                        <a:rPr lang="en-US" sz="1800" dirty="0" smtClean="0"/>
                        <a:t>Different Speeds of </a:t>
                      </a:r>
                      <a:r>
                        <a:rPr lang="en-US" sz="1800" dirty="0" err="1" smtClean="0"/>
                        <a:t>DevOps</a:t>
                      </a:r>
                      <a:r>
                        <a:rPr lang="en-US" sz="1800" dirty="0" smtClean="0"/>
                        <a:t> Possible</a:t>
                      </a:r>
                      <a:endParaRPr lang="en-US" dirty="0"/>
                    </a:p>
                  </a:txBody>
                  <a:tcPr/>
                </a:tc>
              </a:tr>
              <a:tr h="370840">
                <a:tc>
                  <a:txBody>
                    <a:bodyPr/>
                    <a:lstStyle/>
                    <a:p>
                      <a:pPr lvl="0"/>
                      <a:r>
                        <a:rPr lang="en-US" dirty="0" smtClean="0"/>
                        <a:t>What Speed is Right for an Enterprise?</a:t>
                      </a:r>
                      <a:endParaRPr lang="en-US" dirty="0"/>
                    </a:p>
                  </a:txBody>
                  <a:tcPr/>
                </a:tc>
              </a:tr>
              <a:tr h="370840">
                <a:tc>
                  <a:txBody>
                    <a:bodyPr/>
                    <a:lstStyle/>
                    <a:p>
                      <a:pPr lvl="0"/>
                      <a:r>
                        <a:rPr lang="en-US" dirty="0" err="1" smtClean="0"/>
                        <a:t>DevOps</a:t>
                      </a:r>
                      <a:r>
                        <a:rPr lang="en-US" dirty="0" smtClean="0"/>
                        <a:t> Opportunities View</a:t>
                      </a:r>
                      <a:endParaRPr lang="en-US" dirty="0"/>
                    </a:p>
                  </a:txBody>
                  <a:tcPr/>
                </a:tc>
              </a:tr>
              <a:tr h="370840">
                <a:tc>
                  <a:txBody>
                    <a:bodyPr/>
                    <a:lstStyle/>
                    <a:p>
                      <a:pPr lvl="0"/>
                      <a:r>
                        <a:rPr lang="en-US" dirty="0" smtClean="0"/>
                        <a:t>Case Studies</a:t>
                      </a:r>
                      <a:endParaRPr lang="en-US" dirty="0"/>
                    </a:p>
                  </a:txBody>
                  <a:tcPr/>
                </a:tc>
              </a:tr>
              <a:tr h="370840">
                <a:tc>
                  <a:txBody>
                    <a:bodyPr/>
                    <a:lstStyle/>
                    <a:p>
                      <a:r>
                        <a:rPr lang="en-US" dirty="0" smtClean="0"/>
                        <a:t>Capgemini </a:t>
                      </a:r>
                      <a:r>
                        <a:rPr lang="en-US" dirty="0" err="1" smtClean="0"/>
                        <a:t>DevOps</a:t>
                      </a:r>
                      <a:r>
                        <a:rPr lang="en-US" baseline="0" dirty="0" smtClean="0"/>
                        <a:t> Services</a:t>
                      </a:r>
                      <a:endParaRPr lang="en-US" dirty="0"/>
                    </a:p>
                  </a:txBody>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Appendix</a:t>
                      </a: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pic>
        <p:nvPicPr>
          <p:cNvPr id="3" name="Picture 2"/>
          <p:cNvPicPr/>
          <p:nvPr/>
        </p:nvPicPr>
        <p:blipFill>
          <a:blip r:embed="rId2" cstate="print"/>
          <a:srcRect/>
          <a:stretch>
            <a:fillRect/>
          </a:stretch>
        </p:blipFill>
        <p:spPr bwMode="auto">
          <a:xfrm>
            <a:off x="5058949" y="4643614"/>
            <a:ext cx="1282473" cy="539956"/>
          </a:xfrm>
          <a:prstGeom prst="rect">
            <a:avLst/>
          </a:prstGeom>
          <a:noFill/>
        </p:spPr>
      </p:pic>
      <p:sp>
        <p:nvSpPr>
          <p:cNvPr id="4" name="Rectangle 3"/>
          <p:cNvSpPr/>
          <p:nvPr/>
        </p:nvSpPr>
        <p:spPr>
          <a:xfrm>
            <a:off x="387501" y="1390018"/>
            <a:ext cx="1750058" cy="523220"/>
          </a:xfrm>
          <a:prstGeom prst="rect">
            <a:avLst/>
          </a:prstGeom>
        </p:spPr>
        <p:txBody>
          <a:bodyPr wrap="square">
            <a:spAutoFit/>
          </a:bodyPr>
          <a:lstStyle/>
          <a:p>
            <a:r>
              <a:rPr lang="en-US" sz="1400" b="1" dirty="0" smtClean="0">
                <a:solidFill>
                  <a:srgbClr val="263147"/>
                </a:solidFill>
              </a:rPr>
              <a:t>Agile Project Management</a:t>
            </a:r>
            <a:endParaRPr lang="en-US" sz="1400" b="1" dirty="0">
              <a:solidFill>
                <a:srgbClr val="263147"/>
              </a:solidFill>
            </a:endParaRPr>
          </a:p>
        </p:txBody>
      </p:sp>
      <p:sp>
        <p:nvSpPr>
          <p:cNvPr id="5" name="Rectangle 4"/>
          <p:cNvSpPr/>
          <p:nvPr/>
        </p:nvSpPr>
        <p:spPr>
          <a:xfrm>
            <a:off x="1593892" y="2209415"/>
            <a:ext cx="2146836" cy="523220"/>
          </a:xfrm>
          <a:prstGeom prst="rect">
            <a:avLst/>
          </a:prstGeom>
        </p:spPr>
        <p:txBody>
          <a:bodyPr wrap="square">
            <a:spAutoFit/>
          </a:bodyPr>
          <a:lstStyle/>
          <a:p>
            <a:r>
              <a:rPr lang="en-US" sz="1400" b="1" dirty="0" smtClean="0">
                <a:solidFill>
                  <a:srgbClr val="263147"/>
                </a:solidFill>
              </a:rPr>
              <a:t>Requirements Management</a:t>
            </a:r>
            <a:endParaRPr lang="en-US" sz="1400" b="1" dirty="0">
              <a:solidFill>
                <a:srgbClr val="263147"/>
              </a:solidFill>
            </a:endParaRPr>
          </a:p>
        </p:txBody>
      </p:sp>
      <p:sp>
        <p:nvSpPr>
          <p:cNvPr id="6" name="Rectangle 5"/>
          <p:cNvSpPr/>
          <p:nvPr/>
        </p:nvSpPr>
        <p:spPr>
          <a:xfrm>
            <a:off x="3860735" y="3064438"/>
            <a:ext cx="1119217" cy="307777"/>
          </a:xfrm>
          <a:prstGeom prst="rect">
            <a:avLst/>
          </a:prstGeom>
        </p:spPr>
        <p:txBody>
          <a:bodyPr wrap="none">
            <a:spAutoFit/>
          </a:bodyPr>
          <a:lstStyle/>
          <a:p>
            <a:r>
              <a:rPr lang="en-US" sz="1400" b="1" dirty="0" smtClean="0">
                <a:solidFill>
                  <a:srgbClr val="263147"/>
                </a:solidFill>
              </a:rPr>
              <a:t>Repository</a:t>
            </a:r>
            <a:endParaRPr lang="en-US" sz="1400" b="1" dirty="0">
              <a:solidFill>
                <a:srgbClr val="263147"/>
              </a:solidFill>
            </a:endParaRPr>
          </a:p>
        </p:txBody>
      </p:sp>
      <p:sp>
        <p:nvSpPr>
          <p:cNvPr id="7" name="Rectangle 6"/>
          <p:cNvSpPr/>
          <p:nvPr/>
        </p:nvSpPr>
        <p:spPr>
          <a:xfrm>
            <a:off x="1120516" y="3919462"/>
            <a:ext cx="2062071" cy="523220"/>
          </a:xfrm>
          <a:prstGeom prst="rect">
            <a:avLst/>
          </a:prstGeom>
        </p:spPr>
        <p:txBody>
          <a:bodyPr wrap="square">
            <a:spAutoFit/>
          </a:bodyPr>
          <a:lstStyle/>
          <a:p>
            <a:r>
              <a:rPr lang="en-US" sz="1400" b="1" dirty="0" smtClean="0">
                <a:solidFill>
                  <a:srgbClr val="263147"/>
                </a:solidFill>
              </a:rPr>
              <a:t>Test Driven Development</a:t>
            </a:r>
            <a:endParaRPr lang="en-US" sz="1400" b="1" dirty="0">
              <a:solidFill>
                <a:srgbClr val="263147"/>
              </a:solidFill>
            </a:endParaRPr>
          </a:p>
        </p:txBody>
      </p:sp>
      <p:sp>
        <p:nvSpPr>
          <p:cNvPr id="8" name="Rectangle 7"/>
          <p:cNvSpPr/>
          <p:nvPr/>
        </p:nvSpPr>
        <p:spPr>
          <a:xfrm>
            <a:off x="2156171" y="5117667"/>
            <a:ext cx="1511652" cy="523220"/>
          </a:xfrm>
          <a:prstGeom prst="rect">
            <a:avLst/>
          </a:prstGeom>
        </p:spPr>
        <p:txBody>
          <a:bodyPr wrap="square">
            <a:spAutoFit/>
          </a:bodyPr>
          <a:lstStyle/>
          <a:p>
            <a:r>
              <a:rPr lang="en-US" sz="1400" b="1" dirty="0" smtClean="0">
                <a:solidFill>
                  <a:srgbClr val="263147"/>
                </a:solidFill>
              </a:rPr>
              <a:t>Continuous Integration</a:t>
            </a:r>
            <a:endParaRPr lang="en-US" sz="1400" b="1" dirty="0">
              <a:solidFill>
                <a:srgbClr val="263147"/>
              </a:solidFill>
            </a:endParaRPr>
          </a:p>
        </p:txBody>
      </p:sp>
      <p:sp>
        <p:nvSpPr>
          <p:cNvPr id="9" name="Rectangle 8"/>
          <p:cNvSpPr/>
          <p:nvPr/>
        </p:nvSpPr>
        <p:spPr>
          <a:xfrm>
            <a:off x="4378346" y="4359150"/>
            <a:ext cx="1619144" cy="523220"/>
          </a:xfrm>
          <a:prstGeom prst="rect">
            <a:avLst/>
          </a:prstGeom>
        </p:spPr>
        <p:txBody>
          <a:bodyPr wrap="square">
            <a:spAutoFit/>
          </a:bodyPr>
          <a:lstStyle/>
          <a:p>
            <a:r>
              <a:rPr lang="en-US" sz="1400" b="1" dirty="0" smtClean="0">
                <a:solidFill>
                  <a:srgbClr val="263147"/>
                </a:solidFill>
              </a:rPr>
              <a:t>Static Code Analysis</a:t>
            </a:r>
            <a:endParaRPr lang="en-US" sz="1400" b="1" dirty="0">
              <a:solidFill>
                <a:srgbClr val="263147"/>
              </a:solidFill>
            </a:endParaRPr>
          </a:p>
        </p:txBody>
      </p:sp>
      <p:sp>
        <p:nvSpPr>
          <p:cNvPr id="10" name="Rectangle 9"/>
          <p:cNvSpPr/>
          <p:nvPr/>
        </p:nvSpPr>
        <p:spPr>
          <a:xfrm>
            <a:off x="5432124" y="1247514"/>
            <a:ext cx="1776199" cy="523220"/>
          </a:xfrm>
          <a:prstGeom prst="rect">
            <a:avLst/>
          </a:prstGeom>
        </p:spPr>
        <p:txBody>
          <a:bodyPr wrap="square">
            <a:spAutoFit/>
          </a:bodyPr>
          <a:lstStyle/>
          <a:p>
            <a:r>
              <a:rPr lang="en-US" sz="1400" b="1" dirty="0" smtClean="0">
                <a:solidFill>
                  <a:srgbClr val="263147"/>
                </a:solidFill>
              </a:rPr>
              <a:t>Continuous Deployment</a:t>
            </a:r>
            <a:endParaRPr lang="en-US" sz="1400" b="1" dirty="0">
              <a:solidFill>
                <a:srgbClr val="263147"/>
              </a:solidFill>
            </a:endParaRPr>
          </a:p>
        </p:txBody>
      </p:sp>
      <p:sp>
        <p:nvSpPr>
          <p:cNvPr id="11" name="Rectangle 10"/>
          <p:cNvSpPr/>
          <p:nvPr/>
        </p:nvSpPr>
        <p:spPr>
          <a:xfrm>
            <a:off x="5751308" y="2292542"/>
            <a:ext cx="1575768" cy="523220"/>
          </a:xfrm>
          <a:prstGeom prst="rect">
            <a:avLst/>
          </a:prstGeom>
        </p:spPr>
        <p:txBody>
          <a:bodyPr wrap="square">
            <a:spAutoFit/>
          </a:bodyPr>
          <a:lstStyle/>
          <a:p>
            <a:r>
              <a:rPr lang="en-US" sz="1400" b="1" dirty="0" smtClean="0">
                <a:solidFill>
                  <a:srgbClr val="263147"/>
                </a:solidFill>
              </a:rPr>
              <a:t>Automated Testing</a:t>
            </a:r>
            <a:endParaRPr lang="en-US" sz="1400" b="1" dirty="0">
              <a:solidFill>
                <a:srgbClr val="263147"/>
              </a:solidFill>
            </a:endParaRPr>
          </a:p>
        </p:txBody>
      </p:sp>
      <p:sp>
        <p:nvSpPr>
          <p:cNvPr id="12" name="Rectangle 11"/>
          <p:cNvSpPr/>
          <p:nvPr/>
        </p:nvSpPr>
        <p:spPr>
          <a:xfrm>
            <a:off x="6948589" y="3218817"/>
            <a:ext cx="1625396" cy="523220"/>
          </a:xfrm>
          <a:prstGeom prst="rect">
            <a:avLst/>
          </a:prstGeom>
        </p:spPr>
        <p:txBody>
          <a:bodyPr wrap="square">
            <a:spAutoFit/>
          </a:bodyPr>
          <a:lstStyle/>
          <a:p>
            <a:r>
              <a:rPr lang="en-US" sz="1400" b="1" dirty="0" smtClean="0">
                <a:solidFill>
                  <a:srgbClr val="263147"/>
                </a:solidFill>
              </a:rPr>
              <a:t>Performance Testing</a:t>
            </a:r>
            <a:endParaRPr lang="en-US" sz="1400" b="1" dirty="0">
              <a:solidFill>
                <a:srgbClr val="263147"/>
              </a:solidFill>
            </a:endParaRPr>
          </a:p>
        </p:txBody>
      </p:sp>
      <p:sp>
        <p:nvSpPr>
          <p:cNvPr id="13" name="Rectangle 12"/>
          <p:cNvSpPr/>
          <p:nvPr/>
        </p:nvSpPr>
        <p:spPr>
          <a:xfrm>
            <a:off x="6403004" y="5213872"/>
            <a:ext cx="1107996" cy="307777"/>
          </a:xfrm>
          <a:prstGeom prst="rect">
            <a:avLst/>
          </a:prstGeom>
        </p:spPr>
        <p:txBody>
          <a:bodyPr wrap="none">
            <a:spAutoFit/>
          </a:bodyPr>
          <a:lstStyle/>
          <a:p>
            <a:r>
              <a:rPr lang="en-US" sz="1400" b="1" dirty="0" smtClean="0">
                <a:solidFill>
                  <a:srgbClr val="263147"/>
                </a:solidFill>
              </a:rPr>
              <a:t>Monitoring</a:t>
            </a:r>
            <a:endParaRPr lang="en-US" sz="1400" b="1" dirty="0">
              <a:solidFill>
                <a:srgbClr val="263147"/>
              </a:solidFill>
            </a:endParaRPr>
          </a:p>
        </p:txBody>
      </p:sp>
      <p:pic>
        <p:nvPicPr>
          <p:cNvPr id="14" name="Picture 13" descr="JIRA LOGO"/>
          <p:cNvPicPr/>
          <p:nvPr/>
        </p:nvPicPr>
        <p:blipFill>
          <a:blip r:embed="rId3" cstate="print"/>
          <a:srcRect/>
          <a:stretch>
            <a:fillRect/>
          </a:stretch>
        </p:blipFill>
        <p:spPr bwMode="auto">
          <a:xfrm>
            <a:off x="1842686" y="1329836"/>
            <a:ext cx="941070" cy="419100"/>
          </a:xfrm>
          <a:prstGeom prst="rect">
            <a:avLst/>
          </a:prstGeom>
          <a:noFill/>
        </p:spPr>
      </p:pic>
      <p:pic>
        <p:nvPicPr>
          <p:cNvPr id="15" name="Picture 14" descr="Confluence Logo"/>
          <p:cNvPicPr/>
          <p:nvPr/>
        </p:nvPicPr>
        <p:blipFill>
          <a:blip r:embed="rId4" cstate="print"/>
          <a:srcRect/>
          <a:stretch>
            <a:fillRect/>
          </a:stretch>
        </p:blipFill>
        <p:spPr bwMode="auto">
          <a:xfrm>
            <a:off x="3158221" y="2239223"/>
            <a:ext cx="1180482" cy="501938"/>
          </a:xfrm>
          <a:prstGeom prst="rect">
            <a:avLst/>
          </a:prstGeom>
          <a:noFill/>
        </p:spPr>
      </p:pic>
      <p:pic>
        <p:nvPicPr>
          <p:cNvPr id="16" name="Picture 15" descr="Git"/>
          <p:cNvPicPr/>
          <p:nvPr/>
        </p:nvPicPr>
        <p:blipFill>
          <a:blip r:embed="rId5" cstate="print"/>
          <a:srcRect/>
          <a:stretch>
            <a:fillRect/>
          </a:stretch>
        </p:blipFill>
        <p:spPr bwMode="auto">
          <a:xfrm>
            <a:off x="4546393" y="3418624"/>
            <a:ext cx="809377" cy="423034"/>
          </a:xfrm>
          <a:prstGeom prst="rect">
            <a:avLst/>
          </a:prstGeom>
          <a:noFill/>
        </p:spPr>
      </p:pic>
      <p:pic>
        <p:nvPicPr>
          <p:cNvPr id="17" name="Picture 16" descr="http://mockito.googlecode.com/svn/wiki/images/logo.jpg"/>
          <p:cNvPicPr/>
          <p:nvPr/>
        </p:nvPicPr>
        <p:blipFill>
          <a:blip r:embed="rId6" cstate="print"/>
          <a:srcRect/>
          <a:stretch>
            <a:fillRect/>
          </a:stretch>
        </p:blipFill>
        <p:spPr bwMode="auto">
          <a:xfrm>
            <a:off x="2182198" y="3638358"/>
            <a:ext cx="1144547" cy="636524"/>
          </a:xfrm>
          <a:prstGeom prst="rect">
            <a:avLst/>
          </a:prstGeom>
          <a:noFill/>
        </p:spPr>
      </p:pic>
      <p:grpSp>
        <p:nvGrpSpPr>
          <p:cNvPr id="18" name="Group 31"/>
          <p:cNvGrpSpPr/>
          <p:nvPr/>
        </p:nvGrpSpPr>
        <p:grpSpPr>
          <a:xfrm>
            <a:off x="3000375" y="5389284"/>
            <a:ext cx="1607252" cy="494929"/>
            <a:chOff x="3000375" y="5680239"/>
            <a:chExt cx="1607252" cy="494929"/>
          </a:xfrm>
        </p:grpSpPr>
        <p:pic>
          <p:nvPicPr>
            <p:cNvPr id="19" name="Picture 18" descr="http://jenkins-ci.org/sites/default/files/images/headshot.png"/>
            <p:cNvPicPr/>
            <p:nvPr/>
          </p:nvPicPr>
          <p:blipFill>
            <a:blip r:embed="rId7" cstate="print"/>
            <a:srcRect/>
            <a:stretch>
              <a:fillRect/>
            </a:stretch>
          </p:blipFill>
          <p:spPr bwMode="auto">
            <a:xfrm>
              <a:off x="3000375" y="5680239"/>
              <a:ext cx="645350" cy="494929"/>
            </a:xfrm>
            <a:prstGeom prst="rect">
              <a:avLst/>
            </a:prstGeom>
            <a:noFill/>
          </p:spPr>
        </p:pic>
        <p:sp>
          <p:nvSpPr>
            <p:cNvPr id="20" name="Rectangle 19"/>
            <p:cNvSpPr/>
            <p:nvPr/>
          </p:nvSpPr>
          <p:spPr>
            <a:xfrm>
              <a:off x="3586349" y="5789835"/>
              <a:ext cx="1021278" cy="307777"/>
            </a:xfrm>
            <a:prstGeom prst="rect">
              <a:avLst/>
            </a:prstGeom>
          </p:spPr>
          <p:txBody>
            <a:bodyPr wrap="square">
              <a:spAutoFit/>
            </a:bodyPr>
            <a:lstStyle/>
            <a:p>
              <a:r>
                <a:rPr lang="en-US" sz="1400" b="1" i="1" dirty="0" smtClean="0">
                  <a:solidFill>
                    <a:srgbClr val="000000"/>
                  </a:solidFill>
                </a:rPr>
                <a:t>Jenkins</a:t>
              </a:r>
              <a:endParaRPr lang="en-US" sz="1400" b="1" dirty="0">
                <a:solidFill>
                  <a:srgbClr val="000000"/>
                </a:solidFill>
              </a:endParaRPr>
            </a:p>
          </p:txBody>
        </p:sp>
      </p:grpSp>
      <p:grpSp>
        <p:nvGrpSpPr>
          <p:cNvPr id="21" name="Group 35"/>
          <p:cNvGrpSpPr/>
          <p:nvPr/>
        </p:nvGrpSpPr>
        <p:grpSpPr>
          <a:xfrm>
            <a:off x="7855752" y="5060156"/>
            <a:ext cx="1400083" cy="581891"/>
            <a:chOff x="7635833" y="5628903"/>
            <a:chExt cx="1400083" cy="581891"/>
          </a:xfrm>
        </p:grpSpPr>
        <p:pic>
          <p:nvPicPr>
            <p:cNvPr id="22" name="Picture 21"/>
            <p:cNvPicPr/>
            <p:nvPr/>
          </p:nvPicPr>
          <p:blipFill>
            <a:blip r:embed="rId8" cstate="print"/>
            <a:srcRect/>
            <a:stretch>
              <a:fillRect/>
            </a:stretch>
          </p:blipFill>
          <p:spPr bwMode="auto">
            <a:xfrm>
              <a:off x="7635833" y="5628903"/>
              <a:ext cx="510639" cy="581891"/>
            </a:xfrm>
            <a:prstGeom prst="rect">
              <a:avLst/>
            </a:prstGeom>
            <a:noFill/>
          </p:spPr>
        </p:pic>
        <p:sp>
          <p:nvSpPr>
            <p:cNvPr id="23" name="Rectangle 22"/>
            <p:cNvSpPr/>
            <p:nvPr/>
          </p:nvSpPr>
          <p:spPr>
            <a:xfrm>
              <a:off x="8057763" y="5730458"/>
              <a:ext cx="978153" cy="307777"/>
            </a:xfrm>
            <a:prstGeom prst="rect">
              <a:avLst/>
            </a:prstGeom>
          </p:spPr>
          <p:txBody>
            <a:bodyPr wrap="none">
              <a:spAutoFit/>
            </a:bodyPr>
            <a:lstStyle/>
            <a:p>
              <a:r>
                <a:rPr lang="en-US" sz="1400" b="1" i="1" dirty="0" smtClean="0">
                  <a:solidFill>
                    <a:srgbClr val="000000"/>
                  </a:solidFill>
                </a:rPr>
                <a:t>Logstash</a:t>
              </a:r>
              <a:endParaRPr lang="en-US" sz="1400" b="1" dirty="0">
                <a:solidFill>
                  <a:srgbClr val="000000"/>
                </a:solidFill>
              </a:endParaRPr>
            </a:p>
          </p:txBody>
        </p:sp>
      </p:grpSp>
      <p:pic>
        <p:nvPicPr>
          <p:cNvPr id="24" name="Picture 23" descr="FitNesseLogoMedium.jpg"/>
          <p:cNvPicPr/>
          <p:nvPr/>
        </p:nvPicPr>
        <p:blipFill>
          <a:blip r:embed="rId9" cstate="print"/>
          <a:stretch>
            <a:fillRect/>
          </a:stretch>
        </p:blipFill>
        <p:spPr>
          <a:xfrm>
            <a:off x="7147733" y="2289454"/>
            <a:ext cx="598170" cy="533400"/>
          </a:xfrm>
          <a:prstGeom prst="rect">
            <a:avLst/>
          </a:prstGeom>
        </p:spPr>
      </p:pic>
      <p:pic>
        <p:nvPicPr>
          <p:cNvPr id="25" name="Picture 24" descr="Selenium.png"/>
          <p:cNvPicPr/>
          <p:nvPr/>
        </p:nvPicPr>
        <p:blipFill>
          <a:blip r:embed="rId10" cstate="print"/>
          <a:stretch>
            <a:fillRect/>
          </a:stretch>
        </p:blipFill>
        <p:spPr>
          <a:xfrm>
            <a:off x="7849714" y="2507466"/>
            <a:ext cx="666750" cy="548640"/>
          </a:xfrm>
          <a:prstGeom prst="rect">
            <a:avLst/>
          </a:prstGeom>
        </p:spPr>
      </p:pic>
      <p:pic>
        <p:nvPicPr>
          <p:cNvPr id="26" name="Picture 11"/>
          <p:cNvPicPr>
            <a:picLocks noChangeAspect="1" noChangeArrowheads="1"/>
          </p:cNvPicPr>
          <p:nvPr/>
        </p:nvPicPr>
        <p:blipFill>
          <a:blip r:embed="rId11" cstate="print"/>
          <a:srcRect/>
          <a:stretch>
            <a:fillRect/>
          </a:stretch>
        </p:blipFill>
        <p:spPr bwMode="auto">
          <a:xfrm>
            <a:off x="6886761" y="1230015"/>
            <a:ext cx="1476375" cy="657225"/>
          </a:xfrm>
          <a:prstGeom prst="rect">
            <a:avLst/>
          </a:prstGeom>
          <a:noFill/>
          <a:ln w="9525">
            <a:noFill/>
            <a:miter lim="800000"/>
            <a:headEnd/>
            <a:tailEnd/>
          </a:ln>
        </p:spPr>
      </p:pic>
      <p:pic>
        <p:nvPicPr>
          <p:cNvPr id="27" name="Picture 3" descr="D:\ING Delivery Management\99 Partner event Les Fontaines\JMeter.jpg"/>
          <p:cNvPicPr>
            <a:picLocks noChangeAspect="1" noChangeArrowheads="1"/>
          </p:cNvPicPr>
          <p:nvPr/>
        </p:nvPicPr>
        <p:blipFill>
          <a:blip r:embed="rId12" cstate="print"/>
          <a:srcRect/>
          <a:stretch>
            <a:fillRect/>
          </a:stretch>
        </p:blipFill>
        <p:spPr bwMode="auto">
          <a:xfrm>
            <a:off x="7892143" y="3635613"/>
            <a:ext cx="1308327" cy="632597"/>
          </a:xfrm>
          <a:prstGeom prst="rect">
            <a:avLst/>
          </a:prstGeom>
          <a:noFill/>
        </p:spPr>
      </p:pic>
      <p:pic>
        <p:nvPicPr>
          <p:cNvPr id="28" name="Picture 4" descr="D:\ING Delivery Management\99 Partner event Les Fontaines\logo_ngrinder_a_header_inv.png"/>
          <p:cNvPicPr>
            <a:picLocks noChangeAspect="1" noChangeArrowheads="1"/>
          </p:cNvPicPr>
          <p:nvPr/>
        </p:nvPicPr>
        <p:blipFill>
          <a:blip r:embed="rId13" cstate="print"/>
          <a:srcRect/>
          <a:stretch>
            <a:fillRect/>
          </a:stretch>
        </p:blipFill>
        <p:spPr bwMode="auto">
          <a:xfrm>
            <a:off x="6850937" y="4324361"/>
            <a:ext cx="2056526" cy="337683"/>
          </a:xfrm>
          <a:prstGeom prst="rect">
            <a:avLst/>
          </a:prstGeom>
          <a:noFill/>
        </p:spPr>
      </p:pic>
      <p:sp>
        <p:nvSpPr>
          <p:cNvPr id="29" name="Oval 28"/>
          <p:cNvSpPr/>
          <p:nvPr/>
        </p:nvSpPr>
        <p:spPr>
          <a:xfrm>
            <a:off x="9268691" y="0"/>
            <a:ext cx="637309" cy="568036"/>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prstClr val="white"/>
                </a:solidFill>
              </a:rPr>
              <a:t>2</a:t>
            </a:r>
          </a:p>
        </p:txBody>
      </p:sp>
    </p:spTree>
    <p:extLst>
      <p:ext uri="{BB962C8B-B14F-4D97-AF65-F5344CB8AC3E}">
        <p14:creationId xmlns:p14="http://schemas.microsoft.com/office/powerpoint/2010/main" val="3796126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Capgemini </a:t>
            </a:r>
            <a:r>
              <a:rPr lang="en-US" dirty="0" err="1" smtClean="0"/>
              <a:t>DevOps</a:t>
            </a:r>
            <a:r>
              <a:rPr lang="en-US" dirty="0" smtClean="0"/>
              <a:t> Services</a:t>
            </a:r>
            <a:endParaRPr lang="en-US" dirty="0"/>
          </a:p>
        </p:txBody>
      </p:sp>
    </p:spTree>
    <p:extLst>
      <p:ext uri="{BB962C8B-B14F-4D97-AF65-F5344CB8AC3E}">
        <p14:creationId xmlns:p14="http://schemas.microsoft.com/office/powerpoint/2010/main" val="2028017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We are the Thought Leaders &amp; have Global DevOps Capabilities</a:t>
            </a:r>
            <a:endParaRPr lang="en-US" sz="2400" dirty="0"/>
          </a:p>
        </p:txBody>
      </p:sp>
      <p:sp>
        <p:nvSpPr>
          <p:cNvPr id="3" name="Rectangle 2"/>
          <p:cNvSpPr/>
          <p:nvPr/>
        </p:nvSpPr>
        <p:spPr>
          <a:xfrm>
            <a:off x="116119" y="3526927"/>
            <a:ext cx="4754880" cy="31931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Service Offerings</a:t>
            </a:r>
          </a:p>
        </p:txBody>
      </p:sp>
      <p:sp>
        <p:nvSpPr>
          <p:cNvPr id="4" name="Rectangle 3"/>
          <p:cNvSpPr/>
          <p:nvPr/>
        </p:nvSpPr>
        <p:spPr>
          <a:xfrm>
            <a:off x="116119" y="3853500"/>
            <a:ext cx="4754880" cy="2416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sp>
        <p:nvSpPr>
          <p:cNvPr id="5" name="Rectangle 4"/>
          <p:cNvSpPr/>
          <p:nvPr/>
        </p:nvSpPr>
        <p:spPr>
          <a:xfrm>
            <a:off x="116119" y="892636"/>
            <a:ext cx="4754880" cy="31931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Strong Global Capabilities – 2000+ Professionals</a:t>
            </a:r>
          </a:p>
        </p:txBody>
      </p:sp>
      <p:sp>
        <p:nvSpPr>
          <p:cNvPr id="6" name="Rectangle 5"/>
          <p:cNvSpPr/>
          <p:nvPr/>
        </p:nvSpPr>
        <p:spPr>
          <a:xfrm>
            <a:off x="116119" y="1240980"/>
            <a:ext cx="4754880" cy="2140856"/>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26" name="Chart 25"/>
          <p:cNvGraphicFramePr/>
          <p:nvPr/>
        </p:nvGraphicFramePr>
        <p:xfrm>
          <a:off x="174171" y="1111553"/>
          <a:ext cx="4586515" cy="2429933"/>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p:cNvSpPr/>
          <p:nvPr/>
        </p:nvSpPr>
        <p:spPr>
          <a:xfrm>
            <a:off x="5014688" y="3534184"/>
            <a:ext cx="4754880" cy="31931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Alliance Partnerships</a:t>
            </a:r>
          </a:p>
        </p:txBody>
      </p:sp>
      <p:sp>
        <p:nvSpPr>
          <p:cNvPr id="28" name="Rectangle 27"/>
          <p:cNvSpPr/>
          <p:nvPr/>
        </p:nvSpPr>
        <p:spPr>
          <a:xfrm>
            <a:off x="5014688" y="3860757"/>
            <a:ext cx="4754880" cy="2416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sp>
        <p:nvSpPr>
          <p:cNvPr id="29" name="Rectangle 28"/>
          <p:cNvSpPr/>
          <p:nvPr/>
        </p:nvSpPr>
        <p:spPr>
          <a:xfrm>
            <a:off x="5014688" y="899893"/>
            <a:ext cx="4754880" cy="31931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DevOps Transformation and Delivery for Major Clients</a:t>
            </a:r>
          </a:p>
        </p:txBody>
      </p:sp>
      <p:sp>
        <p:nvSpPr>
          <p:cNvPr id="30" name="Rectangle 29"/>
          <p:cNvSpPr/>
          <p:nvPr/>
        </p:nvSpPr>
        <p:spPr>
          <a:xfrm>
            <a:off x="5014688" y="1248237"/>
            <a:ext cx="4754880" cy="2140856"/>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pic>
        <p:nvPicPr>
          <p:cNvPr id="49" name="Picture 20" descr="http://www.chelford-sfs.com/common/images/logo_IBM_business_partner.png"/>
          <p:cNvPicPr>
            <a:picLocks noChangeAspect="1" noChangeArrowheads="1"/>
          </p:cNvPicPr>
          <p:nvPr/>
        </p:nvPicPr>
        <p:blipFill>
          <a:blip r:embed="rId3" cstate="print"/>
          <a:srcRect/>
          <a:stretch>
            <a:fillRect/>
          </a:stretch>
        </p:blipFill>
        <p:spPr bwMode="auto">
          <a:xfrm>
            <a:off x="5316123" y="4045852"/>
            <a:ext cx="1337942" cy="598719"/>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35170" name="Picture 2" descr="D:\Users\mudjain\Desktop\download (1).png"/>
          <p:cNvPicPr>
            <a:picLocks noChangeAspect="1" noChangeArrowheads="1"/>
          </p:cNvPicPr>
          <p:nvPr/>
        </p:nvPicPr>
        <p:blipFill>
          <a:blip r:embed="rId4" cstate="print"/>
          <a:srcRect t="37640" b="40011"/>
          <a:stretch>
            <a:fillRect/>
          </a:stretch>
        </p:blipFill>
        <p:spPr bwMode="auto">
          <a:xfrm>
            <a:off x="7016522" y="3976913"/>
            <a:ext cx="2143125" cy="478972"/>
          </a:xfrm>
          <a:prstGeom prst="rect">
            <a:avLst/>
          </a:prstGeom>
          <a:noFill/>
        </p:spPr>
      </p:pic>
      <p:pic>
        <p:nvPicPr>
          <p:cNvPr id="135171" name="Picture 3" descr="D:\Users\mudjain\Desktop\download (2).jpg"/>
          <p:cNvPicPr>
            <a:picLocks noChangeAspect="1" noChangeArrowheads="1"/>
          </p:cNvPicPr>
          <p:nvPr/>
        </p:nvPicPr>
        <p:blipFill>
          <a:blip r:embed="rId5" cstate="print"/>
          <a:srcRect/>
          <a:stretch>
            <a:fillRect/>
          </a:stretch>
        </p:blipFill>
        <p:spPr bwMode="auto">
          <a:xfrm>
            <a:off x="8663894" y="4781326"/>
            <a:ext cx="451077" cy="451077"/>
          </a:xfrm>
          <a:prstGeom prst="rect">
            <a:avLst/>
          </a:prstGeom>
          <a:noFill/>
        </p:spPr>
      </p:pic>
      <p:pic>
        <p:nvPicPr>
          <p:cNvPr id="135172" name="Picture 4" descr="D:\Users\mudjain\Desktop\download (2).png"/>
          <p:cNvPicPr>
            <a:picLocks noChangeAspect="1" noChangeArrowheads="1"/>
          </p:cNvPicPr>
          <p:nvPr/>
        </p:nvPicPr>
        <p:blipFill>
          <a:blip r:embed="rId6" cstate="print"/>
          <a:srcRect t="32619" b="38810"/>
          <a:stretch>
            <a:fillRect/>
          </a:stretch>
        </p:blipFill>
        <p:spPr bwMode="auto">
          <a:xfrm>
            <a:off x="6857998" y="5196112"/>
            <a:ext cx="1524000" cy="435428"/>
          </a:xfrm>
          <a:prstGeom prst="rect">
            <a:avLst/>
          </a:prstGeom>
          <a:noFill/>
        </p:spPr>
      </p:pic>
      <p:pic>
        <p:nvPicPr>
          <p:cNvPr id="135173" name="Picture 5" descr="D:\Users\mudjain\Desktop\images (6).jpg"/>
          <p:cNvPicPr>
            <a:picLocks noChangeAspect="1" noChangeArrowheads="1"/>
          </p:cNvPicPr>
          <p:nvPr/>
        </p:nvPicPr>
        <p:blipFill>
          <a:blip r:embed="rId7" cstate="print"/>
          <a:srcRect/>
          <a:stretch>
            <a:fillRect/>
          </a:stretch>
        </p:blipFill>
        <p:spPr bwMode="auto">
          <a:xfrm>
            <a:off x="5442858" y="5069341"/>
            <a:ext cx="1179060" cy="887709"/>
          </a:xfrm>
          <a:prstGeom prst="rect">
            <a:avLst/>
          </a:prstGeom>
          <a:noFill/>
        </p:spPr>
      </p:pic>
      <p:sp>
        <p:nvSpPr>
          <p:cNvPr id="57" name="Rounded Rectangle 56"/>
          <p:cNvSpPr/>
          <p:nvPr/>
        </p:nvSpPr>
        <p:spPr>
          <a:xfrm>
            <a:off x="5108854" y="1401018"/>
            <a:ext cx="2194560" cy="45720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998C85">
                    <a:lumMod val="50000"/>
                  </a:srgbClr>
                </a:solidFill>
              </a:rPr>
              <a:t>A major European Bank</a:t>
            </a:r>
          </a:p>
        </p:txBody>
      </p:sp>
      <p:pic>
        <p:nvPicPr>
          <p:cNvPr id="60" name="Picture 2" descr="D:\Users\mudjain\Desktop\Pics\Amazon.jpg"/>
          <p:cNvPicPr>
            <a:picLocks noChangeAspect="1" noChangeArrowheads="1"/>
          </p:cNvPicPr>
          <p:nvPr/>
        </p:nvPicPr>
        <p:blipFill>
          <a:blip r:embed="rId8" cstate="print">
            <a:clrChange>
              <a:clrFrom>
                <a:srgbClr val="FEFEFE"/>
              </a:clrFrom>
              <a:clrTo>
                <a:srgbClr val="FEFEFE">
                  <a:alpha val="0"/>
                </a:srgbClr>
              </a:clrTo>
            </a:clrChange>
          </a:blip>
          <a:srcRect b="26644"/>
          <a:stretch>
            <a:fillRect/>
          </a:stretch>
        </p:blipFill>
        <p:spPr bwMode="auto">
          <a:xfrm>
            <a:off x="6985060" y="4602880"/>
            <a:ext cx="1194401" cy="492293"/>
          </a:xfrm>
          <a:prstGeom prst="rect">
            <a:avLst/>
          </a:prstGeom>
          <a:noFill/>
        </p:spPr>
      </p:pic>
      <p:pic>
        <p:nvPicPr>
          <p:cNvPr id="135176" name="Picture 8" descr="D:\Users\mudjain\Desktop\download (3).jpg"/>
          <p:cNvPicPr>
            <a:picLocks noChangeAspect="1" noChangeArrowheads="1"/>
          </p:cNvPicPr>
          <p:nvPr/>
        </p:nvPicPr>
        <p:blipFill>
          <a:blip r:embed="rId9" cstate="print"/>
          <a:srcRect/>
          <a:stretch>
            <a:fillRect/>
          </a:stretch>
        </p:blipFill>
        <p:spPr bwMode="auto">
          <a:xfrm>
            <a:off x="8040914" y="5707972"/>
            <a:ext cx="1305152" cy="446410"/>
          </a:xfrm>
          <a:prstGeom prst="rect">
            <a:avLst/>
          </a:prstGeom>
          <a:noFill/>
        </p:spPr>
      </p:pic>
      <p:sp>
        <p:nvSpPr>
          <p:cNvPr id="62" name="Round Same Side Corner Rectangle 61"/>
          <p:cNvSpPr/>
          <p:nvPr/>
        </p:nvSpPr>
        <p:spPr>
          <a:xfrm>
            <a:off x="2718066" y="4457173"/>
            <a:ext cx="1371600" cy="457200"/>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Labs</a:t>
            </a:r>
          </a:p>
        </p:txBody>
      </p:sp>
      <p:sp>
        <p:nvSpPr>
          <p:cNvPr id="63" name="Round Same Side Corner Rectangle 62"/>
          <p:cNvSpPr/>
          <p:nvPr/>
        </p:nvSpPr>
        <p:spPr>
          <a:xfrm>
            <a:off x="477545" y="4457173"/>
            <a:ext cx="1371600" cy="4572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Consultancy</a:t>
            </a:r>
          </a:p>
        </p:txBody>
      </p:sp>
      <p:sp>
        <p:nvSpPr>
          <p:cNvPr id="64" name="Round Same Side Corner Rectangle 63"/>
          <p:cNvSpPr/>
          <p:nvPr/>
        </p:nvSpPr>
        <p:spPr>
          <a:xfrm>
            <a:off x="477545" y="5715966"/>
            <a:ext cx="1371600" cy="457200"/>
          </a:xfrm>
          <a:prstGeom prst="round2Same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Center of Excellences</a:t>
            </a:r>
          </a:p>
        </p:txBody>
      </p:sp>
      <p:pic>
        <p:nvPicPr>
          <p:cNvPr id="65" name="Picture 2" descr="D:\Users\mudjain\Desktop\tubes.png"/>
          <p:cNvPicPr>
            <a:picLocks noChangeAspect="1" noChangeArrowheads="1"/>
          </p:cNvPicPr>
          <p:nvPr/>
        </p:nvPicPr>
        <p:blipFill>
          <a:blip r:embed="rId10" cstate="print"/>
          <a:srcRect l="16211" r="18946" b="26842"/>
          <a:stretch>
            <a:fillRect/>
          </a:stretch>
        </p:blipFill>
        <p:spPr bwMode="auto">
          <a:xfrm>
            <a:off x="3136408" y="3959367"/>
            <a:ext cx="534916" cy="487943"/>
          </a:xfrm>
          <a:prstGeom prst="rect">
            <a:avLst/>
          </a:prstGeom>
          <a:noFill/>
        </p:spPr>
      </p:pic>
      <p:pic>
        <p:nvPicPr>
          <p:cNvPr id="66" name="Picture 3" descr="D:\Users\mudjain\Desktop\images (4).jpg"/>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797983" y="3897801"/>
            <a:ext cx="730724" cy="547337"/>
          </a:xfrm>
          <a:prstGeom prst="rect">
            <a:avLst/>
          </a:prstGeom>
          <a:noFill/>
        </p:spPr>
      </p:pic>
      <p:pic>
        <p:nvPicPr>
          <p:cNvPr id="67" name="Picture 4" descr="D:\Users\mudjain\Desktop\images (5).jpg"/>
          <p:cNvPicPr>
            <a:picLocks noChangeAspect="1" noChangeArrowheads="1"/>
          </p:cNvPicPr>
          <p:nvPr/>
        </p:nvPicPr>
        <p:blipFill>
          <a:blip r:embed="rId12" cstate="print"/>
          <a:srcRect/>
          <a:stretch>
            <a:fillRect/>
          </a:stretch>
        </p:blipFill>
        <p:spPr bwMode="auto">
          <a:xfrm>
            <a:off x="935913" y="5206215"/>
            <a:ext cx="454864" cy="454864"/>
          </a:xfrm>
          <a:prstGeom prst="rect">
            <a:avLst/>
          </a:prstGeom>
          <a:noFill/>
        </p:spPr>
      </p:pic>
      <p:sp>
        <p:nvSpPr>
          <p:cNvPr id="68" name="Round Same Side Corner Rectangle 67"/>
          <p:cNvSpPr/>
          <p:nvPr/>
        </p:nvSpPr>
        <p:spPr>
          <a:xfrm>
            <a:off x="2718066" y="5715966"/>
            <a:ext cx="1371600" cy="457200"/>
          </a:xfrm>
          <a:prstGeom prst="round2Same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Professional Services</a:t>
            </a:r>
          </a:p>
        </p:txBody>
      </p:sp>
      <p:pic>
        <p:nvPicPr>
          <p:cNvPr id="69" name="Picture 2" descr="D:\Project Data\MJ's Data\Assets\Pics And Logos\Human\Picture1.png"/>
          <p:cNvPicPr>
            <a:picLocks noChangeAspect="1" noChangeArrowheads="1"/>
          </p:cNvPicPr>
          <p:nvPr/>
        </p:nvPicPr>
        <p:blipFill>
          <a:blip r:embed="rId13" cstate="print"/>
          <a:srcRect/>
          <a:stretch>
            <a:fillRect/>
          </a:stretch>
        </p:blipFill>
        <p:spPr bwMode="auto">
          <a:xfrm>
            <a:off x="3151093" y="5211764"/>
            <a:ext cx="505547" cy="510164"/>
          </a:xfrm>
          <a:prstGeom prst="rect">
            <a:avLst/>
          </a:prstGeom>
          <a:noFill/>
        </p:spPr>
      </p:pic>
      <p:sp>
        <p:nvSpPr>
          <p:cNvPr id="34" name="Rounded Rectangle 33"/>
          <p:cNvSpPr/>
          <p:nvPr/>
        </p:nvSpPr>
        <p:spPr>
          <a:xfrm>
            <a:off x="6296622" y="2041864"/>
            <a:ext cx="2194560" cy="45720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998C85">
                    <a:lumMod val="50000"/>
                  </a:srgbClr>
                </a:solidFill>
              </a:rPr>
              <a:t>A large global Insurance provider</a:t>
            </a:r>
          </a:p>
        </p:txBody>
      </p:sp>
      <p:sp>
        <p:nvSpPr>
          <p:cNvPr id="35" name="Rounded Rectangle 34"/>
          <p:cNvSpPr/>
          <p:nvPr/>
        </p:nvSpPr>
        <p:spPr>
          <a:xfrm>
            <a:off x="5108854" y="2727606"/>
            <a:ext cx="2194560" cy="45720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998C85">
                    <a:lumMod val="50000"/>
                  </a:srgbClr>
                </a:solidFill>
              </a:rPr>
              <a:t>A large Australian Bank</a:t>
            </a:r>
          </a:p>
        </p:txBody>
      </p:sp>
      <p:sp>
        <p:nvSpPr>
          <p:cNvPr id="36" name="Rounded Rectangle 35"/>
          <p:cNvSpPr/>
          <p:nvPr/>
        </p:nvSpPr>
        <p:spPr>
          <a:xfrm>
            <a:off x="7473378" y="2713958"/>
            <a:ext cx="2194560" cy="45720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998C85">
                    <a:lumMod val="50000"/>
                  </a:srgbClr>
                </a:solidFill>
              </a:rPr>
              <a:t>A multinational Energy Company</a:t>
            </a:r>
          </a:p>
        </p:txBody>
      </p:sp>
      <p:sp>
        <p:nvSpPr>
          <p:cNvPr id="37" name="Rounded Rectangle 36"/>
          <p:cNvSpPr/>
          <p:nvPr/>
        </p:nvSpPr>
        <p:spPr>
          <a:xfrm>
            <a:off x="7473378" y="1401018"/>
            <a:ext cx="2194560" cy="45720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998C85">
                    <a:lumMod val="50000"/>
                  </a:srgbClr>
                </a:solidFill>
              </a:rPr>
              <a:t>A government supported Environment Agency</a:t>
            </a:r>
          </a:p>
        </p:txBody>
      </p:sp>
    </p:spTree>
    <p:extLst>
      <p:ext uri="{BB962C8B-B14F-4D97-AF65-F5344CB8AC3E}">
        <p14:creationId xmlns:p14="http://schemas.microsoft.com/office/powerpoint/2010/main" val="2839585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ed Rectangle 80"/>
          <p:cNvSpPr/>
          <p:nvPr/>
        </p:nvSpPr>
        <p:spPr>
          <a:xfrm>
            <a:off x="69269" y="5708073"/>
            <a:ext cx="9712036" cy="609600"/>
          </a:xfrm>
          <a:prstGeom prst="roundRect">
            <a:avLst>
              <a:gd name="adj" fmla="val 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rtlCol="0" anchor="t"/>
          <a:lstStyle/>
          <a:p>
            <a:pPr algn="ctr"/>
            <a:r>
              <a:rPr lang="en-US" sz="1400" b="1" dirty="0" smtClean="0">
                <a:solidFill>
                  <a:srgbClr val="0098C7">
                    <a:lumMod val="50000"/>
                  </a:srgbClr>
                </a:solidFill>
              </a:rPr>
              <a:t>Engagement Models</a:t>
            </a:r>
          </a:p>
        </p:txBody>
      </p:sp>
      <p:sp>
        <p:nvSpPr>
          <p:cNvPr id="2" name="Title 1"/>
          <p:cNvSpPr>
            <a:spLocks noGrp="1"/>
          </p:cNvSpPr>
          <p:nvPr>
            <p:ph type="title"/>
          </p:nvPr>
        </p:nvSpPr>
        <p:spPr/>
        <p:txBody>
          <a:bodyPr/>
          <a:lstStyle/>
          <a:p>
            <a:r>
              <a:rPr lang="en-US" sz="2400" dirty="0" smtClean="0"/>
              <a:t>Capgemini DevOps Service Offerings imparts higher Business Value</a:t>
            </a:r>
            <a:endParaRPr lang="en-US" sz="2400" dirty="0"/>
          </a:p>
        </p:txBody>
      </p:sp>
      <p:sp>
        <p:nvSpPr>
          <p:cNvPr id="8" name="Rounded Rectangle 7"/>
          <p:cNvSpPr/>
          <p:nvPr/>
        </p:nvSpPr>
        <p:spPr>
          <a:xfrm>
            <a:off x="2570830" y="1531885"/>
            <a:ext cx="2286000" cy="343712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0" rtlCol="0" anchor="t"/>
          <a:lstStyle/>
          <a:p>
            <a:pPr algn="ctr"/>
            <a:endParaRPr lang="en-US" sz="1400" dirty="0" smtClean="0">
              <a:solidFill>
                <a:srgbClr val="998C85">
                  <a:lumMod val="50000"/>
                </a:srgbClr>
              </a:solidFill>
            </a:endParaRPr>
          </a:p>
        </p:txBody>
      </p:sp>
      <p:sp>
        <p:nvSpPr>
          <p:cNvPr id="4" name="Round Same Side Corner Rectangle 3"/>
          <p:cNvSpPr/>
          <p:nvPr/>
        </p:nvSpPr>
        <p:spPr>
          <a:xfrm>
            <a:off x="2799430" y="1046980"/>
            <a:ext cx="1828800" cy="503401"/>
          </a:xfrm>
          <a:prstGeom prst="round2Same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3147"/>
                </a:solidFill>
              </a:rPr>
              <a:t>Labs</a:t>
            </a:r>
          </a:p>
        </p:txBody>
      </p:sp>
      <p:sp>
        <p:nvSpPr>
          <p:cNvPr id="10" name="Rounded Rectangle 9"/>
          <p:cNvSpPr/>
          <p:nvPr/>
        </p:nvSpPr>
        <p:spPr>
          <a:xfrm>
            <a:off x="117685" y="1545740"/>
            <a:ext cx="2286000" cy="3437123"/>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0" rtlCol="0" anchor="t"/>
          <a:lstStyle/>
          <a:p>
            <a:pPr algn="ctr"/>
            <a:endParaRPr lang="en-US" sz="1400" dirty="0" smtClean="0">
              <a:solidFill>
                <a:srgbClr val="998C85">
                  <a:lumMod val="50000"/>
                </a:srgbClr>
              </a:solidFill>
            </a:endParaRPr>
          </a:p>
        </p:txBody>
      </p:sp>
      <p:sp>
        <p:nvSpPr>
          <p:cNvPr id="11" name="Round Same Side Corner Rectangle 10"/>
          <p:cNvSpPr/>
          <p:nvPr/>
        </p:nvSpPr>
        <p:spPr>
          <a:xfrm>
            <a:off x="346285" y="1060835"/>
            <a:ext cx="1828800" cy="503401"/>
          </a:xfrm>
          <a:prstGeom prst="round2Same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3147"/>
                </a:solidFill>
              </a:rPr>
              <a:t>Consultancy</a:t>
            </a:r>
          </a:p>
        </p:txBody>
      </p:sp>
      <p:sp>
        <p:nvSpPr>
          <p:cNvPr id="12" name="Rounded Rectangle 11"/>
          <p:cNvSpPr/>
          <p:nvPr/>
        </p:nvSpPr>
        <p:spPr>
          <a:xfrm>
            <a:off x="5023975" y="1545740"/>
            <a:ext cx="2286000" cy="3437123"/>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0" rtlCol="0" anchor="t"/>
          <a:lstStyle/>
          <a:p>
            <a:pPr algn="ctr"/>
            <a:endParaRPr lang="en-US" sz="1400" dirty="0" smtClean="0">
              <a:solidFill>
                <a:srgbClr val="998C85">
                  <a:lumMod val="50000"/>
                </a:srgbClr>
              </a:solidFill>
            </a:endParaRPr>
          </a:p>
        </p:txBody>
      </p:sp>
      <p:sp>
        <p:nvSpPr>
          <p:cNvPr id="13" name="Round Same Side Corner Rectangle 12"/>
          <p:cNvSpPr/>
          <p:nvPr/>
        </p:nvSpPr>
        <p:spPr>
          <a:xfrm>
            <a:off x="5252575" y="1046981"/>
            <a:ext cx="1828800" cy="503401"/>
          </a:xfrm>
          <a:prstGeom prst="round2Same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3147"/>
                </a:solidFill>
              </a:rPr>
              <a:t>CoEs</a:t>
            </a:r>
          </a:p>
        </p:txBody>
      </p:sp>
      <p:sp>
        <p:nvSpPr>
          <p:cNvPr id="26" name="Round Diagonal Corner Rectangle 25"/>
          <p:cNvSpPr/>
          <p:nvPr/>
        </p:nvSpPr>
        <p:spPr>
          <a:xfrm>
            <a:off x="5115415" y="1647046"/>
            <a:ext cx="2103120" cy="36576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Build &amp; Continuous Integration</a:t>
            </a:r>
          </a:p>
        </p:txBody>
      </p:sp>
      <p:sp>
        <p:nvSpPr>
          <p:cNvPr id="27" name="Round Diagonal Corner Rectangle 26"/>
          <p:cNvSpPr/>
          <p:nvPr/>
        </p:nvSpPr>
        <p:spPr>
          <a:xfrm>
            <a:off x="5115415" y="2123796"/>
            <a:ext cx="2103120" cy="36576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Configuration &amp; Environment Management</a:t>
            </a:r>
          </a:p>
        </p:txBody>
      </p:sp>
      <p:sp>
        <p:nvSpPr>
          <p:cNvPr id="29" name="Round Diagonal Corner Rectangle 28"/>
          <p:cNvSpPr/>
          <p:nvPr/>
        </p:nvSpPr>
        <p:spPr>
          <a:xfrm>
            <a:off x="5115415" y="2600546"/>
            <a:ext cx="2103120" cy="36576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Automation Testing</a:t>
            </a:r>
          </a:p>
        </p:txBody>
      </p:sp>
      <p:sp>
        <p:nvSpPr>
          <p:cNvPr id="30" name="Round Diagonal Corner Rectangle 29"/>
          <p:cNvSpPr/>
          <p:nvPr/>
        </p:nvSpPr>
        <p:spPr>
          <a:xfrm>
            <a:off x="5115415" y="4030796"/>
            <a:ext cx="2103120" cy="36576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Agile / LEAN</a:t>
            </a:r>
          </a:p>
        </p:txBody>
      </p:sp>
      <p:sp>
        <p:nvSpPr>
          <p:cNvPr id="38" name="Round Diagonal Corner Rectangle 37"/>
          <p:cNvSpPr/>
          <p:nvPr/>
        </p:nvSpPr>
        <p:spPr>
          <a:xfrm>
            <a:off x="5115415" y="3554046"/>
            <a:ext cx="2103120" cy="36576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Cloud</a:t>
            </a:r>
          </a:p>
        </p:txBody>
      </p:sp>
      <p:sp>
        <p:nvSpPr>
          <p:cNvPr id="41" name="Round Diagonal Corner Rectangle 40"/>
          <p:cNvSpPr/>
          <p:nvPr/>
        </p:nvSpPr>
        <p:spPr>
          <a:xfrm>
            <a:off x="5115415" y="3077296"/>
            <a:ext cx="2103120" cy="365760"/>
          </a:xfrm>
          <a:prstGeom prst="round2Diag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Monitoring &amp; Measurement</a:t>
            </a:r>
          </a:p>
        </p:txBody>
      </p:sp>
      <p:pic>
        <p:nvPicPr>
          <p:cNvPr id="137218" name="Picture 2" descr="D:\Users\mudjain\Desktop\tubes.png"/>
          <p:cNvPicPr>
            <a:picLocks noChangeAspect="1" noChangeArrowheads="1"/>
          </p:cNvPicPr>
          <p:nvPr/>
        </p:nvPicPr>
        <p:blipFill>
          <a:blip r:embed="rId2" cstate="print"/>
          <a:srcRect l="16211" r="18946" b="26842"/>
          <a:stretch>
            <a:fillRect/>
          </a:stretch>
        </p:blipFill>
        <p:spPr bwMode="auto">
          <a:xfrm>
            <a:off x="2520526" y="786651"/>
            <a:ext cx="691157" cy="630464"/>
          </a:xfrm>
          <a:prstGeom prst="rect">
            <a:avLst/>
          </a:prstGeom>
          <a:noFill/>
        </p:spPr>
      </p:pic>
      <p:pic>
        <p:nvPicPr>
          <p:cNvPr id="137219" name="Picture 3" descr="D:\Users\mudjain\Desktop\images (4).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762" y="855714"/>
            <a:ext cx="944157" cy="707206"/>
          </a:xfrm>
          <a:prstGeom prst="rect">
            <a:avLst/>
          </a:prstGeom>
          <a:noFill/>
        </p:spPr>
      </p:pic>
      <p:pic>
        <p:nvPicPr>
          <p:cNvPr id="137220" name="Picture 4" descr="D:\Users\mudjain\Desktop\images (5).jpg"/>
          <p:cNvPicPr>
            <a:picLocks noChangeAspect="1" noChangeArrowheads="1"/>
          </p:cNvPicPr>
          <p:nvPr/>
        </p:nvPicPr>
        <p:blipFill>
          <a:blip r:embed="rId4" cstate="print"/>
          <a:srcRect/>
          <a:stretch>
            <a:fillRect/>
          </a:stretch>
        </p:blipFill>
        <p:spPr bwMode="auto">
          <a:xfrm>
            <a:off x="5030496" y="872359"/>
            <a:ext cx="574446" cy="574446"/>
          </a:xfrm>
          <a:prstGeom prst="rect">
            <a:avLst/>
          </a:prstGeom>
          <a:noFill/>
        </p:spPr>
      </p:pic>
      <p:sp>
        <p:nvSpPr>
          <p:cNvPr id="47" name="Round Diagonal Corner Rectangle 46"/>
          <p:cNvSpPr/>
          <p:nvPr/>
        </p:nvSpPr>
        <p:spPr>
          <a:xfrm>
            <a:off x="202847" y="1647046"/>
            <a:ext cx="2103120" cy="365760"/>
          </a:xfrm>
          <a:prstGeom prst="round2Diag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Strategizing</a:t>
            </a:r>
          </a:p>
        </p:txBody>
      </p:sp>
      <p:sp>
        <p:nvSpPr>
          <p:cNvPr id="48" name="Round Diagonal Corner Rectangle 47"/>
          <p:cNvSpPr/>
          <p:nvPr/>
        </p:nvSpPr>
        <p:spPr>
          <a:xfrm>
            <a:off x="202847" y="2123796"/>
            <a:ext cx="2103120" cy="365760"/>
          </a:xfrm>
          <a:prstGeom prst="round2Diag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Assessment</a:t>
            </a:r>
          </a:p>
        </p:txBody>
      </p:sp>
      <p:sp>
        <p:nvSpPr>
          <p:cNvPr id="49" name="Round Diagonal Corner Rectangle 48"/>
          <p:cNvSpPr/>
          <p:nvPr/>
        </p:nvSpPr>
        <p:spPr>
          <a:xfrm>
            <a:off x="202847" y="2600546"/>
            <a:ext cx="2103120" cy="365760"/>
          </a:xfrm>
          <a:prstGeom prst="round2Diag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Designing</a:t>
            </a:r>
          </a:p>
        </p:txBody>
      </p:sp>
      <p:sp>
        <p:nvSpPr>
          <p:cNvPr id="50" name="Round Diagonal Corner Rectangle 49"/>
          <p:cNvSpPr/>
          <p:nvPr/>
        </p:nvSpPr>
        <p:spPr>
          <a:xfrm>
            <a:off x="204104" y="3077296"/>
            <a:ext cx="2100607" cy="365760"/>
          </a:xfrm>
          <a:prstGeom prst="round2DiagRect">
            <a:avLst>
              <a:gd name="adj1" fmla="val 19048"/>
              <a:gd name="adj2" fmla="val 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Operations Transformation</a:t>
            </a:r>
          </a:p>
          <a:p>
            <a:pPr algn="ctr"/>
            <a:r>
              <a:rPr lang="en-US" sz="1000" b="1" dirty="0" smtClean="0">
                <a:solidFill>
                  <a:srgbClr val="0098C7">
                    <a:lumMod val="50000"/>
                  </a:srgbClr>
                </a:solidFill>
              </a:rPr>
              <a:t>People | Process | Technology</a:t>
            </a:r>
          </a:p>
        </p:txBody>
      </p:sp>
      <p:sp>
        <p:nvSpPr>
          <p:cNvPr id="54" name="Round Diagonal Corner Rectangle 53"/>
          <p:cNvSpPr/>
          <p:nvPr/>
        </p:nvSpPr>
        <p:spPr>
          <a:xfrm>
            <a:off x="2663944" y="164704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Research</a:t>
            </a:r>
          </a:p>
        </p:txBody>
      </p:sp>
      <p:sp>
        <p:nvSpPr>
          <p:cNvPr id="55" name="Round Diagonal Corner Rectangle 54"/>
          <p:cNvSpPr/>
          <p:nvPr/>
        </p:nvSpPr>
        <p:spPr>
          <a:xfrm>
            <a:off x="2663944" y="212379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Continuous Integration on Cloud</a:t>
            </a:r>
          </a:p>
        </p:txBody>
      </p:sp>
      <p:sp>
        <p:nvSpPr>
          <p:cNvPr id="56" name="Round Diagonal Corner Rectangle 55"/>
          <p:cNvSpPr/>
          <p:nvPr/>
        </p:nvSpPr>
        <p:spPr>
          <a:xfrm>
            <a:off x="2663944" y="260054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Continuous Delivery on Cloud</a:t>
            </a:r>
          </a:p>
        </p:txBody>
      </p:sp>
      <p:sp>
        <p:nvSpPr>
          <p:cNvPr id="57" name="Round Diagonal Corner Rectangle 56"/>
          <p:cNvSpPr/>
          <p:nvPr/>
        </p:nvSpPr>
        <p:spPr>
          <a:xfrm>
            <a:off x="2663944" y="403079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App Lifecycle data analytics</a:t>
            </a:r>
          </a:p>
        </p:txBody>
      </p:sp>
      <p:sp>
        <p:nvSpPr>
          <p:cNvPr id="58" name="Round Diagonal Corner Rectangle 57"/>
          <p:cNvSpPr/>
          <p:nvPr/>
        </p:nvSpPr>
        <p:spPr>
          <a:xfrm>
            <a:off x="2663944" y="355404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Configuration Management Cookbook &amp; blueprint</a:t>
            </a:r>
          </a:p>
        </p:txBody>
      </p:sp>
      <p:sp>
        <p:nvSpPr>
          <p:cNvPr id="59" name="Round Diagonal Corner Rectangle 58"/>
          <p:cNvSpPr/>
          <p:nvPr/>
        </p:nvSpPr>
        <p:spPr>
          <a:xfrm>
            <a:off x="2663944" y="307729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Dev, Test, Pre-prod on cloud</a:t>
            </a:r>
          </a:p>
        </p:txBody>
      </p:sp>
      <p:sp>
        <p:nvSpPr>
          <p:cNvPr id="34" name="Round Diagonal Corner Rectangle 33"/>
          <p:cNvSpPr/>
          <p:nvPr/>
        </p:nvSpPr>
        <p:spPr>
          <a:xfrm>
            <a:off x="2663944" y="4507546"/>
            <a:ext cx="2099773" cy="365760"/>
          </a:xfrm>
          <a:prstGeom prst="round2DiagRect">
            <a:avLst/>
          </a:prstGeom>
          <a:solidFill>
            <a:srgbClr val="E7F9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DevOps Pipeline on Cloud</a:t>
            </a:r>
          </a:p>
        </p:txBody>
      </p:sp>
      <p:sp>
        <p:nvSpPr>
          <p:cNvPr id="44" name="Round Same Side Corner Rectangle 43"/>
          <p:cNvSpPr/>
          <p:nvPr/>
        </p:nvSpPr>
        <p:spPr>
          <a:xfrm>
            <a:off x="7705720" y="1046981"/>
            <a:ext cx="1828800" cy="503401"/>
          </a:xfrm>
          <a:prstGeom prst="round2Same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3147"/>
                </a:solidFill>
              </a:rPr>
              <a:t>Professional Services</a:t>
            </a:r>
          </a:p>
        </p:txBody>
      </p:sp>
      <p:sp>
        <p:nvSpPr>
          <p:cNvPr id="68" name="Rounded Rectangle 67"/>
          <p:cNvSpPr/>
          <p:nvPr/>
        </p:nvSpPr>
        <p:spPr>
          <a:xfrm>
            <a:off x="207353" y="5984305"/>
            <a:ext cx="1645920" cy="27432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dirty="0" smtClean="0">
                <a:solidFill>
                  <a:prstClr val="white"/>
                </a:solidFill>
              </a:rPr>
              <a:t>Fix Duration Fix Price</a:t>
            </a:r>
          </a:p>
        </p:txBody>
      </p:sp>
      <p:sp>
        <p:nvSpPr>
          <p:cNvPr id="69" name="Rounded Rectangle 68"/>
          <p:cNvSpPr/>
          <p:nvPr/>
        </p:nvSpPr>
        <p:spPr>
          <a:xfrm>
            <a:off x="2806812" y="5984305"/>
            <a:ext cx="1645920" cy="27432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dirty="0" smtClean="0">
                <a:solidFill>
                  <a:prstClr val="white"/>
                </a:solidFill>
              </a:rPr>
              <a:t>Pay per use</a:t>
            </a:r>
          </a:p>
        </p:txBody>
      </p:sp>
      <p:sp>
        <p:nvSpPr>
          <p:cNvPr id="70" name="Rounded Rectangle 69"/>
          <p:cNvSpPr/>
          <p:nvPr/>
        </p:nvSpPr>
        <p:spPr>
          <a:xfrm>
            <a:off x="5411466" y="5984305"/>
            <a:ext cx="1645920" cy="274320"/>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dirty="0" smtClean="0">
                <a:solidFill>
                  <a:prstClr val="white"/>
                </a:solidFill>
              </a:rPr>
              <a:t>Managed Services</a:t>
            </a:r>
          </a:p>
        </p:txBody>
      </p:sp>
      <p:sp>
        <p:nvSpPr>
          <p:cNvPr id="71" name="Rounded Rectangle 70"/>
          <p:cNvSpPr/>
          <p:nvPr/>
        </p:nvSpPr>
        <p:spPr>
          <a:xfrm>
            <a:off x="7759845" y="5984305"/>
            <a:ext cx="1645920" cy="27432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b="1" dirty="0" smtClean="0">
                <a:solidFill>
                  <a:prstClr val="white"/>
                </a:solidFill>
              </a:rPr>
              <a:t>T&amp;M</a:t>
            </a:r>
          </a:p>
        </p:txBody>
      </p:sp>
      <p:sp>
        <p:nvSpPr>
          <p:cNvPr id="43" name="Rounded Rectangle 42"/>
          <p:cNvSpPr/>
          <p:nvPr/>
        </p:nvSpPr>
        <p:spPr>
          <a:xfrm>
            <a:off x="7477120" y="1540978"/>
            <a:ext cx="2286000" cy="3437123"/>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0" rtlCol="0" anchor="t"/>
          <a:lstStyle/>
          <a:p>
            <a:pPr algn="ctr"/>
            <a:endParaRPr lang="en-US" sz="1400" dirty="0" smtClean="0">
              <a:solidFill>
                <a:srgbClr val="998C85">
                  <a:lumMod val="50000"/>
                </a:srgbClr>
              </a:solidFill>
            </a:endParaRPr>
          </a:p>
        </p:txBody>
      </p:sp>
      <p:sp>
        <p:nvSpPr>
          <p:cNvPr id="74" name="Round Diagonal Corner Rectangle 73"/>
          <p:cNvSpPr/>
          <p:nvPr/>
        </p:nvSpPr>
        <p:spPr>
          <a:xfrm>
            <a:off x="7568560" y="164704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Build Engineers</a:t>
            </a:r>
          </a:p>
        </p:txBody>
      </p:sp>
      <p:sp>
        <p:nvSpPr>
          <p:cNvPr id="75" name="Round Diagonal Corner Rectangle 74"/>
          <p:cNvSpPr/>
          <p:nvPr/>
        </p:nvSpPr>
        <p:spPr>
          <a:xfrm>
            <a:off x="7568560" y="212379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Continuous Integration Engineers</a:t>
            </a:r>
          </a:p>
        </p:txBody>
      </p:sp>
      <p:sp>
        <p:nvSpPr>
          <p:cNvPr id="76" name="Round Diagonal Corner Rectangle 75"/>
          <p:cNvSpPr/>
          <p:nvPr/>
        </p:nvSpPr>
        <p:spPr>
          <a:xfrm>
            <a:off x="7568560" y="260054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DevOps Consultant</a:t>
            </a:r>
          </a:p>
        </p:txBody>
      </p:sp>
      <p:sp>
        <p:nvSpPr>
          <p:cNvPr id="77" name="Round Diagonal Corner Rectangle 76"/>
          <p:cNvSpPr/>
          <p:nvPr/>
        </p:nvSpPr>
        <p:spPr>
          <a:xfrm>
            <a:off x="7568560" y="403079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Release Managers</a:t>
            </a:r>
          </a:p>
        </p:txBody>
      </p:sp>
      <p:sp>
        <p:nvSpPr>
          <p:cNvPr id="78" name="Round Diagonal Corner Rectangle 77"/>
          <p:cNvSpPr/>
          <p:nvPr/>
        </p:nvSpPr>
        <p:spPr>
          <a:xfrm>
            <a:off x="7568560" y="355404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Architects</a:t>
            </a:r>
          </a:p>
        </p:txBody>
      </p:sp>
      <p:sp>
        <p:nvSpPr>
          <p:cNvPr id="79" name="Round Diagonal Corner Rectangle 78"/>
          <p:cNvSpPr/>
          <p:nvPr/>
        </p:nvSpPr>
        <p:spPr>
          <a:xfrm>
            <a:off x="7568560" y="307729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SysAdmin</a:t>
            </a:r>
          </a:p>
        </p:txBody>
      </p:sp>
      <p:sp>
        <p:nvSpPr>
          <p:cNvPr id="80" name="Round Diagonal Corner Rectangle 79"/>
          <p:cNvSpPr/>
          <p:nvPr/>
        </p:nvSpPr>
        <p:spPr>
          <a:xfrm>
            <a:off x="7568560" y="4507546"/>
            <a:ext cx="2103120" cy="365760"/>
          </a:xfrm>
          <a:prstGeom prst="round2Diag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Program Managers</a:t>
            </a:r>
          </a:p>
        </p:txBody>
      </p:sp>
      <p:sp>
        <p:nvSpPr>
          <p:cNvPr id="82" name="Right Brace 81"/>
          <p:cNvSpPr/>
          <p:nvPr/>
        </p:nvSpPr>
        <p:spPr>
          <a:xfrm rot="5400000">
            <a:off x="3557584" y="1539568"/>
            <a:ext cx="292895" cy="7208044"/>
          </a:xfrm>
          <a:prstGeom prst="rightBrace">
            <a:avLst/>
          </a:prstGeom>
          <a:ln w="25400">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263147"/>
              </a:solidFill>
            </a:endParaRPr>
          </a:p>
        </p:txBody>
      </p:sp>
      <p:sp>
        <p:nvSpPr>
          <p:cNvPr id="83" name="TextBox 82"/>
          <p:cNvSpPr txBox="1"/>
          <p:nvPr/>
        </p:nvSpPr>
        <p:spPr>
          <a:xfrm>
            <a:off x="14287" y="5266879"/>
            <a:ext cx="7343776" cy="340519"/>
          </a:xfrm>
          <a:prstGeom prst="roundRect">
            <a:avLst>
              <a:gd name="adj" fmla="val 24804"/>
            </a:avLst>
          </a:prstGeom>
          <a:solidFill>
            <a:schemeClr val="accent2"/>
          </a:solidFill>
        </p:spPr>
        <p:txBody>
          <a:bodyPr wrap="square" rtlCol="0">
            <a:spAutoFit/>
          </a:bodyPr>
          <a:lstStyle/>
          <a:p>
            <a:pPr algn="ctr"/>
            <a:r>
              <a:rPr lang="en-US" sz="1400" b="1" dirty="0" smtClean="0">
                <a:solidFill>
                  <a:prstClr val="white"/>
                </a:solidFill>
              </a:rPr>
              <a:t>DevOps Transformation Engagement Model comprising Consultancy, Lab and CoEs</a:t>
            </a:r>
          </a:p>
        </p:txBody>
      </p:sp>
      <p:pic>
        <p:nvPicPr>
          <p:cNvPr id="141314" name="Picture 2" descr="D:\Project Data\MJ's Data\Assets\Pics And Logos\Human\Picture1.png"/>
          <p:cNvPicPr>
            <a:picLocks noChangeAspect="1" noChangeArrowheads="1"/>
          </p:cNvPicPr>
          <p:nvPr/>
        </p:nvPicPr>
        <p:blipFill>
          <a:blip r:embed="rId5" cstate="print"/>
          <a:srcRect/>
          <a:stretch>
            <a:fillRect/>
          </a:stretch>
        </p:blipFill>
        <p:spPr bwMode="auto">
          <a:xfrm>
            <a:off x="7459375" y="833728"/>
            <a:ext cx="505547" cy="510164"/>
          </a:xfrm>
          <a:prstGeom prst="rect">
            <a:avLst/>
          </a:prstGeom>
          <a:noFill/>
        </p:spPr>
      </p:pic>
      <p:sp>
        <p:nvSpPr>
          <p:cNvPr id="46" name="Round Diagonal Corner Rectangle 45"/>
          <p:cNvSpPr/>
          <p:nvPr/>
        </p:nvSpPr>
        <p:spPr>
          <a:xfrm>
            <a:off x="201591" y="3554046"/>
            <a:ext cx="2103120" cy="365760"/>
          </a:xfrm>
          <a:prstGeom prst="round2Diag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rgbClr val="0098C7">
                    <a:lumMod val="50000"/>
                  </a:srgbClr>
                </a:solidFill>
              </a:rPr>
              <a:t>Technology Consulting</a:t>
            </a:r>
          </a:p>
        </p:txBody>
      </p:sp>
    </p:spTree>
    <p:extLst>
      <p:ext uri="{BB962C8B-B14F-4D97-AF65-F5344CB8AC3E}">
        <p14:creationId xmlns:p14="http://schemas.microsoft.com/office/powerpoint/2010/main" val="779816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666238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Automation Maturity Curve</a:t>
            </a:r>
            <a:endParaRPr lang="en-US" dirty="0"/>
          </a:p>
        </p:txBody>
      </p:sp>
      <p:sp>
        <p:nvSpPr>
          <p:cNvPr id="3" name="Rectangle 2"/>
          <p:cNvSpPr/>
          <p:nvPr/>
        </p:nvSpPr>
        <p:spPr>
          <a:xfrm>
            <a:off x="28184" y="1396994"/>
            <a:ext cx="1828800" cy="3486666"/>
          </a:xfrm>
          <a:prstGeom prst="rect">
            <a:avLst/>
          </a:pr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1"/>
              </a:solidFill>
            </a:endParaRPr>
          </a:p>
        </p:txBody>
      </p:sp>
      <p:sp>
        <p:nvSpPr>
          <p:cNvPr id="4" name="Rectangle 3"/>
          <p:cNvSpPr/>
          <p:nvPr/>
        </p:nvSpPr>
        <p:spPr>
          <a:xfrm>
            <a:off x="1966136" y="1396994"/>
            <a:ext cx="1828800" cy="3486666"/>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1"/>
              </a:solidFill>
            </a:endParaRPr>
          </a:p>
        </p:txBody>
      </p:sp>
      <p:sp>
        <p:nvSpPr>
          <p:cNvPr id="5" name="Rectangle 4"/>
          <p:cNvSpPr/>
          <p:nvPr/>
        </p:nvSpPr>
        <p:spPr>
          <a:xfrm>
            <a:off x="3904088" y="1396994"/>
            <a:ext cx="1828800" cy="348666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1"/>
              </a:solidFill>
            </a:endParaRPr>
          </a:p>
        </p:txBody>
      </p:sp>
      <p:sp>
        <p:nvSpPr>
          <p:cNvPr id="6" name="Rectangle 5"/>
          <p:cNvSpPr/>
          <p:nvPr/>
        </p:nvSpPr>
        <p:spPr>
          <a:xfrm>
            <a:off x="5842040" y="1396994"/>
            <a:ext cx="1828800" cy="3486666"/>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1"/>
              </a:solidFill>
            </a:endParaRPr>
          </a:p>
        </p:txBody>
      </p:sp>
      <p:sp>
        <p:nvSpPr>
          <p:cNvPr id="7" name="Rectangle 6"/>
          <p:cNvSpPr/>
          <p:nvPr/>
        </p:nvSpPr>
        <p:spPr>
          <a:xfrm>
            <a:off x="7779991" y="1396994"/>
            <a:ext cx="1828800" cy="3486666"/>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bg1"/>
              </a:solidFill>
            </a:endParaRPr>
          </a:p>
        </p:txBody>
      </p:sp>
      <p:sp>
        <p:nvSpPr>
          <p:cNvPr id="8" name="Chevron 7"/>
          <p:cNvSpPr/>
          <p:nvPr/>
        </p:nvSpPr>
        <p:spPr>
          <a:xfrm>
            <a:off x="28184" y="865655"/>
            <a:ext cx="2103120" cy="531340"/>
          </a:xfrm>
          <a:prstGeom prst="chevr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Basic</a:t>
            </a:r>
          </a:p>
        </p:txBody>
      </p:sp>
      <p:sp>
        <p:nvSpPr>
          <p:cNvPr id="9" name="Chevron 8"/>
          <p:cNvSpPr/>
          <p:nvPr/>
        </p:nvSpPr>
        <p:spPr>
          <a:xfrm>
            <a:off x="1966136" y="865655"/>
            <a:ext cx="2103120" cy="531340"/>
          </a:xfrm>
          <a:prstGeom prst="chevr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Emerging</a:t>
            </a:r>
          </a:p>
        </p:txBody>
      </p:sp>
      <p:sp>
        <p:nvSpPr>
          <p:cNvPr id="10" name="Chevron 9"/>
          <p:cNvSpPr/>
          <p:nvPr/>
        </p:nvSpPr>
        <p:spPr>
          <a:xfrm>
            <a:off x="3904088" y="865655"/>
            <a:ext cx="2103120" cy="5313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Coordinated</a:t>
            </a:r>
          </a:p>
        </p:txBody>
      </p:sp>
      <p:sp>
        <p:nvSpPr>
          <p:cNvPr id="11" name="Chevron 10"/>
          <p:cNvSpPr/>
          <p:nvPr/>
        </p:nvSpPr>
        <p:spPr>
          <a:xfrm>
            <a:off x="5842040" y="865655"/>
            <a:ext cx="2103120" cy="53134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Enhanced</a:t>
            </a:r>
          </a:p>
        </p:txBody>
      </p:sp>
      <p:sp>
        <p:nvSpPr>
          <p:cNvPr id="12" name="Chevron 11"/>
          <p:cNvSpPr/>
          <p:nvPr/>
        </p:nvSpPr>
        <p:spPr>
          <a:xfrm>
            <a:off x="7779991" y="865655"/>
            <a:ext cx="2103120" cy="531340"/>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Top Level</a:t>
            </a:r>
          </a:p>
        </p:txBody>
      </p:sp>
      <p:sp>
        <p:nvSpPr>
          <p:cNvPr id="13" name="TextBox 12"/>
          <p:cNvSpPr txBox="1"/>
          <p:nvPr/>
        </p:nvSpPr>
        <p:spPr>
          <a:xfrm>
            <a:off x="56885" y="4379763"/>
            <a:ext cx="1318702" cy="400110"/>
          </a:xfrm>
          <a:prstGeom prst="rect">
            <a:avLst/>
          </a:prstGeom>
          <a:solidFill>
            <a:schemeClr val="bg1">
              <a:alpha val="70000"/>
            </a:schemeClr>
          </a:solidFill>
        </p:spPr>
        <p:txBody>
          <a:bodyPr wrap="square" rtlCol="0">
            <a:spAutoFit/>
          </a:bodyPr>
          <a:lstStyle/>
          <a:p>
            <a:r>
              <a:rPr lang="en-US" sz="1000" b="1" dirty="0" smtClean="0">
                <a:solidFill>
                  <a:schemeClr val="accent5"/>
                </a:solidFill>
              </a:rPr>
              <a:t>Basic Source Code Management</a:t>
            </a:r>
          </a:p>
        </p:txBody>
      </p:sp>
      <p:sp>
        <p:nvSpPr>
          <p:cNvPr id="14" name="TextBox 13"/>
          <p:cNvSpPr txBox="1"/>
          <p:nvPr/>
        </p:nvSpPr>
        <p:spPr>
          <a:xfrm>
            <a:off x="56885" y="3332602"/>
            <a:ext cx="1690315" cy="246221"/>
          </a:xfrm>
          <a:prstGeom prst="rect">
            <a:avLst/>
          </a:prstGeom>
          <a:solidFill>
            <a:schemeClr val="bg1">
              <a:alpha val="70000"/>
            </a:schemeClr>
          </a:solidFill>
        </p:spPr>
        <p:txBody>
          <a:bodyPr wrap="square" rtlCol="0">
            <a:spAutoFit/>
          </a:bodyPr>
          <a:lstStyle/>
          <a:p>
            <a:r>
              <a:rPr lang="en-US" sz="1000" b="1" dirty="0" smtClean="0">
                <a:solidFill>
                  <a:schemeClr val="accent5"/>
                </a:solidFill>
              </a:rPr>
              <a:t>Manual Test Practices</a:t>
            </a:r>
          </a:p>
        </p:txBody>
      </p:sp>
      <p:sp>
        <p:nvSpPr>
          <p:cNvPr id="15" name="TextBox 14"/>
          <p:cNvSpPr txBox="1"/>
          <p:nvPr/>
        </p:nvSpPr>
        <p:spPr>
          <a:xfrm>
            <a:off x="56885" y="3689175"/>
            <a:ext cx="680594" cy="553998"/>
          </a:xfrm>
          <a:prstGeom prst="rect">
            <a:avLst/>
          </a:prstGeom>
          <a:solidFill>
            <a:schemeClr val="bg1">
              <a:alpha val="70000"/>
            </a:schemeClr>
          </a:solidFill>
        </p:spPr>
        <p:txBody>
          <a:bodyPr wrap="square" rtlCol="0">
            <a:spAutoFit/>
          </a:bodyPr>
          <a:lstStyle/>
          <a:p>
            <a:r>
              <a:rPr lang="en-US" sz="1000" b="1" dirty="0" smtClean="0">
                <a:solidFill>
                  <a:schemeClr val="accent5"/>
                </a:solidFill>
              </a:rPr>
              <a:t>Manual Build &amp; Deploy</a:t>
            </a:r>
          </a:p>
        </p:txBody>
      </p:sp>
      <p:sp>
        <p:nvSpPr>
          <p:cNvPr id="16" name="TextBox 15"/>
          <p:cNvSpPr txBox="1"/>
          <p:nvPr/>
        </p:nvSpPr>
        <p:spPr>
          <a:xfrm>
            <a:off x="3277194" y="2884970"/>
            <a:ext cx="1322173"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Unit Test Automation</a:t>
            </a:r>
          </a:p>
        </p:txBody>
      </p:sp>
      <p:sp>
        <p:nvSpPr>
          <p:cNvPr id="17" name="TextBox 16"/>
          <p:cNvSpPr txBox="1"/>
          <p:nvPr/>
        </p:nvSpPr>
        <p:spPr>
          <a:xfrm>
            <a:off x="3277193" y="3530881"/>
            <a:ext cx="1322173"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Continuous Integration</a:t>
            </a:r>
          </a:p>
        </p:txBody>
      </p:sp>
      <p:sp>
        <p:nvSpPr>
          <p:cNvPr id="18" name="TextBox 17"/>
          <p:cNvSpPr txBox="1"/>
          <p:nvPr/>
        </p:nvSpPr>
        <p:spPr>
          <a:xfrm>
            <a:off x="6291648" y="3622288"/>
            <a:ext cx="1719058"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Automated Environment Provisioning</a:t>
            </a:r>
          </a:p>
        </p:txBody>
      </p:sp>
      <p:sp>
        <p:nvSpPr>
          <p:cNvPr id="19" name="TextBox 18"/>
          <p:cNvSpPr txBox="1"/>
          <p:nvPr/>
        </p:nvSpPr>
        <p:spPr>
          <a:xfrm>
            <a:off x="4818488" y="2764614"/>
            <a:ext cx="1141529"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Test Data Management</a:t>
            </a:r>
          </a:p>
        </p:txBody>
      </p:sp>
      <p:sp>
        <p:nvSpPr>
          <p:cNvPr id="20" name="TextBox 19"/>
          <p:cNvSpPr txBox="1"/>
          <p:nvPr/>
        </p:nvSpPr>
        <p:spPr>
          <a:xfrm>
            <a:off x="6354989" y="2874160"/>
            <a:ext cx="1322173"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Service Virtualization</a:t>
            </a:r>
          </a:p>
        </p:txBody>
      </p:sp>
      <p:sp>
        <p:nvSpPr>
          <p:cNvPr id="21" name="TextBox 20"/>
          <p:cNvSpPr txBox="1"/>
          <p:nvPr/>
        </p:nvSpPr>
        <p:spPr>
          <a:xfrm>
            <a:off x="6394887" y="1972417"/>
            <a:ext cx="997425"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Continuous Deployment</a:t>
            </a:r>
          </a:p>
        </p:txBody>
      </p:sp>
      <p:sp>
        <p:nvSpPr>
          <p:cNvPr id="22" name="TextBox 21"/>
          <p:cNvSpPr txBox="1"/>
          <p:nvPr/>
        </p:nvSpPr>
        <p:spPr>
          <a:xfrm>
            <a:off x="5479574" y="2498614"/>
            <a:ext cx="1624148" cy="246221"/>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Test Automation</a:t>
            </a:r>
          </a:p>
        </p:txBody>
      </p:sp>
      <p:sp>
        <p:nvSpPr>
          <p:cNvPr id="23" name="TextBox 22"/>
          <p:cNvSpPr txBox="1"/>
          <p:nvPr/>
        </p:nvSpPr>
        <p:spPr>
          <a:xfrm>
            <a:off x="7945159" y="1511103"/>
            <a:ext cx="1322173"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Environment Build using SCM</a:t>
            </a:r>
          </a:p>
        </p:txBody>
      </p:sp>
      <p:sp>
        <p:nvSpPr>
          <p:cNvPr id="24" name="Freeform 23"/>
          <p:cNvSpPr/>
          <p:nvPr/>
        </p:nvSpPr>
        <p:spPr>
          <a:xfrm>
            <a:off x="494856" y="1661801"/>
            <a:ext cx="8921579" cy="2483708"/>
          </a:xfrm>
          <a:custGeom>
            <a:avLst/>
            <a:gdLst>
              <a:gd name="connsiteX0" fmla="*/ 0 w 8921579"/>
              <a:gd name="connsiteY0" fmla="*/ 2483708 h 2483708"/>
              <a:gd name="connsiteX1" fmla="*/ 2755557 w 8921579"/>
              <a:gd name="connsiteY1" fmla="*/ 1902941 h 2483708"/>
              <a:gd name="connsiteX2" fmla="*/ 5399903 w 8921579"/>
              <a:gd name="connsiteY2" fmla="*/ 1458098 h 2483708"/>
              <a:gd name="connsiteX3" fmla="*/ 8921579 w 8921579"/>
              <a:gd name="connsiteY3" fmla="*/ 0 h 2483708"/>
            </a:gdLst>
            <a:ahLst/>
            <a:cxnLst>
              <a:cxn ang="0">
                <a:pos x="connsiteX0" y="connsiteY0"/>
              </a:cxn>
              <a:cxn ang="0">
                <a:pos x="connsiteX1" y="connsiteY1"/>
              </a:cxn>
              <a:cxn ang="0">
                <a:pos x="connsiteX2" y="connsiteY2"/>
              </a:cxn>
              <a:cxn ang="0">
                <a:pos x="connsiteX3" y="connsiteY3"/>
              </a:cxn>
            </a:cxnLst>
            <a:rect l="l" t="t" r="r" b="b"/>
            <a:pathLst>
              <a:path w="8921579" h="2483708">
                <a:moveTo>
                  <a:pt x="0" y="2483708"/>
                </a:moveTo>
                <a:cubicBezTo>
                  <a:pt x="927786" y="2278792"/>
                  <a:pt x="1855573" y="2073876"/>
                  <a:pt x="2755557" y="1902941"/>
                </a:cubicBezTo>
                <a:cubicBezTo>
                  <a:pt x="3655541" y="1732006"/>
                  <a:pt x="4372233" y="1775255"/>
                  <a:pt x="5399903" y="1458098"/>
                </a:cubicBezTo>
                <a:cubicBezTo>
                  <a:pt x="6427573" y="1140941"/>
                  <a:pt x="7674576" y="570470"/>
                  <a:pt x="8921579" y="0"/>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182585" y="2095528"/>
            <a:ext cx="1322173" cy="553998"/>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Automated Tool based Monitoring &amp; Control</a:t>
            </a:r>
          </a:p>
        </p:txBody>
      </p:sp>
      <p:sp>
        <p:nvSpPr>
          <p:cNvPr id="26" name="TextBox 25"/>
          <p:cNvSpPr txBox="1"/>
          <p:nvPr/>
        </p:nvSpPr>
        <p:spPr>
          <a:xfrm>
            <a:off x="989161" y="3899288"/>
            <a:ext cx="1735646" cy="246221"/>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Agile / Iterative Builds</a:t>
            </a:r>
          </a:p>
        </p:txBody>
      </p:sp>
      <p:sp>
        <p:nvSpPr>
          <p:cNvPr id="27" name="TextBox 26"/>
          <p:cNvSpPr txBox="1"/>
          <p:nvPr/>
        </p:nvSpPr>
        <p:spPr>
          <a:xfrm>
            <a:off x="2055698" y="4188282"/>
            <a:ext cx="1690148"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Tool bases Requirement Traceability</a:t>
            </a:r>
          </a:p>
        </p:txBody>
      </p:sp>
      <p:sp>
        <p:nvSpPr>
          <p:cNvPr id="28" name="TextBox 27"/>
          <p:cNvSpPr txBox="1"/>
          <p:nvPr/>
        </p:nvSpPr>
        <p:spPr>
          <a:xfrm>
            <a:off x="4818487" y="3285080"/>
            <a:ext cx="1322173" cy="400110"/>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Tool based Defect Management </a:t>
            </a:r>
          </a:p>
        </p:txBody>
      </p:sp>
      <p:sp>
        <p:nvSpPr>
          <p:cNvPr id="29" name="TextBox 28"/>
          <p:cNvSpPr txBox="1"/>
          <p:nvPr/>
        </p:nvSpPr>
        <p:spPr>
          <a:xfrm>
            <a:off x="2084231" y="2305883"/>
            <a:ext cx="1592610" cy="553998"/>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Behavior Driven Development (Lot of manual Processes)</a:t>
            </a:r>
          </a:p>
        </p:txBody>
      </p:sp>
      <p:sp>
        <p:nvSpPr>
          <p:cNvPr id="30" name="TextBox 29"/>
          <p:cNvSpPr txBox="1"/>
          <p:nvPr/>
        </p:nvSpPr>
        <p:spPr>
          <a:xfrm>
            <a:off x="1955021" y="3135177"/>
            <a:ext cx="1322173" cy="553998"/>
          </a:xfrm>
          <a:prstGeom prst="rect">
            <a:avLst/>
          </a:prstGeom>
          <a:solidFill>
            <a:schemeClr val="bg1">
              <a:alpha val="70000"/>
            </a:schemeClr>
          </a:solidFill>
        </p:spPr>
        <p:txBody>
          <a:bodyPr wrap="square" rtlCol="0">
            <a:spAutoFit/>
          </a:bodyPr>
          <a:lstStyle>
            <a:defPPr>
              <a:defRPr lang="de-DE"/>
            </a:defPPr>
            <a:lvl1pPr>
              <a:defRPr sz="1000" b="1">
                <a:solidFill>
                  <a:schemeClr val="accent5"/>
                </a:solidFill>
              </a:defRPr>
            </a:lvl1pPr>
          </a:lstStyle>
          <a:p>
            <a:r>
              <a:rPr lang="en-US" dirty="0"/>
              <a:t>Tool Based Configuration Management</a:t>
            </a:r>
          </a:p>
        </p:txBody>
      </p:sp>
    </p:spTree>
    <p:extLst>
      <p:ext uri="{BB962C8B-B14F-4D97-AF65-F5344CB8AC3E}">
        <p14:creationId xmlns:p14="http://schemas.microsoft.com/office/powerpoint/2010/main" val="1725539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929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be on the same page…</a:t>
            </a:r>
            <a:endParaRPr lang="en-US" dirty="0"/>
          </a:p>
        </p:txBody>
      </p:sp>
    </p:spTree>
    <p:extLst>
      <p:ext uri="{BB962C8B-B14F-4D97-AF65-F5344CB8AC3E}">
        <p14:creationId xmlns:p14="http://schemas.microsoft.com/office/powerpoint/2010/main" val="4240664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to achieve..</a:t>
            </a:r>
            <a:endParaRPr lang="en-US" dirty="0"/>
          </a:p>
        </p:txBody>
      </p:sp>
      <p:sp>
        <p:nvSpPr>
          <p:cNvPr id="8" name="Rounded Rectangle 7"/>
          <p:cNvSpPr/>
          <p:nvPr/>
        </p:nvSpPr>
        <p:spPr>
          <a:xfrm>
            <a:off x="85194" y="2219431"/>
            <a:ext cx="1662209" cy="360040"/>
          </a:xfrm>
          <a:prstGeom prst="roundRect">
            <a:avLst/>
          </a:prstGeom>
          <a:solidFill>
            <a:srgbClr val="63DBF3"/>
          </a:solidFill>
          <a:ln w="25400" cap="flat" cmpd="sng" algn="ctr">
            <a:noFill/>
            <a:prstDash val="solid"/>
          </a:ln>
          <a:effectLst/>
        </p:spPr>
        <p:txBody>
          <a:bodyPr rtlCol="0" anchor="ctr"/>
          <a:lstStyle/>
          <a:p>
            <a:pPr algn="ctr" defTabSz="914400"/>
            <a:r>
              <a:rPr lang="en-US" sz="1600" b="1" kern="0" dirty="0">
                <a:solidFill>
                  <a:schemeClr val="tx1">
                    <a:lumMod val="75000"/>
                  </a:schemeClr>
                </a:solidFill>
                <a:latin typeface="Calibri"/>
              </a:rPr>
              <a:t>Goal</a:t>
            </a:r>
          </a:p>
        </p:txBody>
      </p:sp>
      <p:sp>
        <p:nvSpPr>
          <p:cNvPr id="9" name="Rounded Rectangle 8"/>
          <p:cNvSpPr/>
          <p:nvPr/>
        </p:nvSpPr>
        <p:spPr>
          <a:xfrm>
            <a:off x="1679084" y="2094288"/>
            <a:ext cx="8176112" cy="610326"/>
          </a:xfrm>
          <a:prstGeom prst="roundRect">
            <a:avLst>
              <a:gd name="adj" fmla="val 4776"/>
            </a:avLst>
          </a:prstGeom>
          <a:solidFill>
            <a:srgbClr val="C2F1FA"/>
          </a:solidFill>
          <a:ln w="25400" cap="flat" cmpd="sng" algn="ctr">
            <a:noFill/>
            <a:prstDash val="solid"/>
          </a:ln>
          <a:effectLst/>
        </p:spPr>
        <p:txBody>
          <a:bodyPr rtlCol="0" anchor="ctr"/>
          <a:lstStyle/>
          <a:p>
            <a:pPr algn="ctr" defTabSz="914400"/>
            <a:endParaRPr lang="en-US" sz="1800" kern="0" dirty="0" err="1">
              <a:solidFill>
                <a:sysClr val="window" lastClr="FFFFFF"/>
              </a:solidFill>
              <a:latin typeface="Calibri"/>
            </a:endParaRPr>
          </a:p>
        </p:txBody>
      </p:sp>
      <p:sp>
        <p:nvSpPr>
          <p:cNvPr id="10" name="Rectangle 9"/>
          <p:cNvSpPr/>
          <p:nvPr/>
        </p:nvSpPr>
        <p:spPr>
          <a:xfrm>
            <a:off x="2010545" y="2250182"/>
            <a:ext cx="2103120" cy="30494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Time to Market </a:t>
            </a:r>
          </a:p>
        </p:txBody>
      </p:sp>
      <p:sp>
        <p:nvSpPr>
          <p:cNvPr id="11" name="Rectangle 10"/>
          <p:cNvSpPr/>
          <p:nvPr/>
        </p:nvSpPr>
        <p:spPr>
          <a:xfrm>
            <a:off x="4716363" y="2250182"/>
            <a:ext cx="2103120" cy="30494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Quality</a:t>
            </a:r>
            <a:endParaRPr lang="en-US" sz="1400" b="1" dirty="0">
              <a:solidFill>
                <a:schemeClr val="bg1"/>
              </a:solidFill>
            </a:endParaRPr>
          </a:p>
        </p:txBody>
      </p:sp>
      <p:sp>
        <p:nvSpPr>
          <p:cNvPr id="12" name="Rectangle 11"/>
          <p:cNvSpPr/>
          <p:nvPr/>
        </p:nvSpPr>
        <p:spPr>
          <a:xfrm>
            <a:off x="7422180" y="2250182"/>
            <a:ext cx="2103120" cy="30494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Production costs</a:t>
            </a:r>
          </a:p>
        </p:txBody>
      </p:sp>
    </p:spTree>
    <p:extLst>
      <p:ext uri="{BB962C8B-B14F-4D97-AF65-F5344CB8AC3E}">
        <p14:creationId xmlns:p14="http://schemas.microsoft.com/office/powerpoint/2010/main" val="2796192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Industry is Talking About…Break the Wall…!!</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12617" y="836712"/>
            <a:ext cx="4248472" cy="2377032"/>
          </a:xfrm>
          <a:prstGeom prst="rect">
            <a:avLst/>
          </a:prstGeom>
          <a:noFill/>
          <a:ln w="9525">
            <a:noFill/>
            <a:miter lim="800000"/>
            <a:headEnd/>
            <a:tailEnd/>
          </a:ln>
        </p:spPr>
      </p:pic>
      <p:sp>
        <p:nvSpPr>
          <p:cNvPr id="5" name="Bulle ronde 8"/>
          <p:cNvSpPr/>
          <p:nvPr/>
        </p:nvSpPr>
        <p:spPr>
          <a:xfrm>
            <a:off x="4933097" y="836712"/>
            <a:ext cx="1224136" cy="936104"/>
          </a:xfrm>
          <a:prstGeom prst="wedgeEllipseCallout">
            <a:avLst>
              <a:gd name="adj1" fmla="val -106251"/>
              <a:gd name="adj2" fmla="val 60962"/>
            </a:avLst>
          </a:prstGeom>
          <a:solidFill>
            <a:sysClr val="window" lastClr="FFFFFF">
              <a:lumMod val="95000"/>
            </a:sys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Text" lastClr="000000"/>
                </a:solidFill>
                <a:effectLst/>
                <a:uLnTx/>
                <a:uFillTx/>
                <a:latin typeface="Calibri"/>
                <a:ea typeface="+mn-ea"/>
                <a:cs typeface="+mn-cs"/>
              </a:rPr>
              <a:t>My job is to say « NO »</a:t>
            </a:r>
            <a:endParaRPr kumimoji="0" 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nvGrpSpPr>
          <p:cNvPr id="6" name="Groupe 45"/>
          <p:cNvGrpSpPr/>
          <p:nvPr/>
        </p:nvGrpSpPr>
        <p:grpSpPr>
          <a:xfrm>
            <a:off x="2915816" y="836712"/>
            <a:ext cx="6011103" cy="2160240"/>
            <a:chOff x="2915816" y="836712"/>
            <a:chExt cx="6011103" cy="2160240"/>
          </a:xfrm>
        </p:grpSpPr>
        <p:sp>
          <p:nvSpPr>
            <p:cNvPr id="7" name="ZoneTexte 20"/>
            <p:cNvSpPr txBox="1"/>
            <p:nvPr/>
          </p:nvSpPr>
          <p:spPr>
            <a:xfrm>
              <a:off x="6444208" y="836712"/>
              <a:ext cx="1681614"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smtClean="0">
                  <a:ln>
                    <a:noFill/>
                  </a:ln>
                  <a:solidFill>
                    <a:srgbClr val="FF0000"/>
                  </a:solidFill>
                  <a:effectLst/>
                  <a:uLnTx/>
                  <a:uFillTx/>
                </a:rPr>
                <a:t>DevOps</a:t>
              </a:r>
              <a:r>
                <a:rPr kumimoji="0" lang="en-US" sz="1800" b="1" i="0" u="none" strike="noStrike" kern="0" cap="none" spc="0" normalizeH="0" baseline="0" noProof="0" dirty="0" smtClean="0">
                  <a:ln>
                    <a:noFill/>
                  </a:ln>
                  <a:solidFill>
                    <a:srgbClr val="FF0000"/>
                  </a:solidFill>
                  <a:effectLst/>
                  <a:uLnTx/>
                  <a:uFillTx/>
                </a:rPr>
                <a:t> =</a:t>
              </a:r>
              <a:br>
                <a:rPr kumimoji="0" lang="en-US" sz="1800" b="1" i="0" u="none" strike="noStrike" kern="0" cap="none" spc="0" normalizeH="0" baseline="0" noProof="0" dirty="0" smtClean="0">
                  <a:ln>
                    <a:noFill/>
                  </a:ln>
                  <a:solidFill>
                    <a:srgbClr val="FF0000"/>
                  </a:solidFill>
                  <a:effectLst/>
                  <a:uLnTx/>
                  <a:uFillTx/>
                </a:rPr>
              </a:br>
              <a:r>
                <a:rPr kumimoji="0" lang="en-US" sz="1800" b="1" i="0" u="none" strike="noStrike" kern="0" cap="none" spc="0" normalizeH="0" baseline="0" noProof="0" dirty="0" smtClean="0">
                  <a:ln>
                    <a:noFill/>
                  </a:ln>
                  <a:solidFill>
                    <a:srgbClr val="FF0000"/>
                  </a:solidFill>
                  <a:effectLst/>
                  <a:uLnTx/>
                  <a:uFillTx/>
                </a:rPr>
                <a:t>Break the wall !</a:t>
              </a:r>
            </a:p>
          </p:txBody>
        </p:sp>
        <p:grpSp>
          <p:nvGrpSpPr>
            <p:cNvPr id="8" name="Groupe 44"/>
            <p:cNvGrpSpPr/>
            <p:nvPr/>
          </p:nvGrpSpPr>
          <p:grpSpPr>
            <a:xfrm>
              <a:off x="2915816" y="1412776"/>
              <a:ext cx="6011103" cy="1584176"/>
              <a:chOff x="2915816" y="1412776"/>
              <a:chExt cx="6011103" cy="1584176"/>
            </a:xfrm>
          </p:grpSpPr>
          <p:pic>
            <p:nvPicPr>
              <p:cNvPr id="9" name="Picture 3"/>
              <p:cNvPicPr>
                <a:picLocks noChangeAspect="1" noChangeArrowheads="1"/>
              </p:cNvPicPr>
              <p:nvPr/>
            </p:nvPicPr>
            <p:blipFill>
              <a:blip r:embed="rId3" cstate="print"/>
              <a:srcRect/>
              <a:stretch>
                <a:fillRect/>
              </a:stretch>
            </p:blipFill>
            <p:spPr bwMode="auto">
              <a:xfrm>
                <a:off x="6516216" y="1412776"/>
                <a:ext cx="2410703" cy="1584176"/>
              </a:xfrm>
              <a:prstGeom prst="rect">
                <a:avLst/>
              </a:prstGeom>
              <a:noFill/>
              <a:ln w="9525">
                <a:noFill/>
                <a:miter lim="800000"/>
                <a:headEnd/>
                <a:tailEnd/>
              </a:ln>
            </p:spPr>
          </p:pic>
          <p:cxnSp>
            <p:nvCxnSpPr>
              <p:cNvPr id="10" name="Connecteur droit avec flèche 12"/>
              <p:cNvCxnSpPr>
                <a:stCxn id="9" idx="1"/>
              </p:cNvCxnSpPr>
              <p:nvPr/>
            </p:nvCxnSpPr>
            <p:spPr>
              <a:xfrm flipH="1">
                <a:off x="2915816" y="2204864"/>
                <a:ext cx="3600400" cy="0"/>
              </a:xfrm>
              <a:prstGeom prst="straightConnector1">
                <a:avLst/>
              </a:prstGeom>
              <a:noFill/>
              <a:ln w="38100" cap="flat" cmpd="sng" algn="ctr">
                <a:solidFill>
                  <a:srgbClr val="FF0000"/>
                </a:solidFill>
                <a:prstDash val="solid"/>
                <a:tailEnd type="arrow"/>
              </a:ln>
              <a:effectLst/>
            </p:spPr>
          </p:cxnSp>
        </p:grpSp>
      </p:grpSp>
      <p:grpSp>
        <p:nvGrpSpPr>
          <p:cNvPr id="11" name="Groupe 17"/>
          <p:cNvGrpSpPr/>
          <p:nvPr/>
        </p:nvGrpSpPr>
        <p:grpSpPr>
          <a:xfrm>
            <a:off x="395536" y="4005064"/>
            <a:ext cx="6095728" cy="1296144"/>
            <a:chOff x="1619672" y="4293096"/>
            <a:chExt cx="6095728" cy="1296144"/>
          </a:xfrm>
        </p:grpSpPr>
        <p:sp>
          <p:nvSpPr>
            <p:cNvPr id="12" name="Pentagone 18"/>
            <p:cNvSpPr/>
            <p:nvPr/>
          </p:nvSpPr>
          <p:spPr>
            <a:xfrm>
              <a:off x="1619672" y="4293096"/>
              <a:ext cx="5616624" cy="1296144"/>
            </a:xfrm>
            <a:prstGeom prst="homePlate">
              <a:avLst/>
            </a:prstGeom>
            <a:solidFill>
              <a:srgbClr val="CDF3FB"/>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Chevron 12"/>
            <p:cNvSpPr/>
            <p:nvPr/>
          </p:nvSpPr>
          <p:spPr>
            <a:xfrm>
              <a:off x="6923312" y="4293096"/>
              <a:ext cx="792088" cy="1296144"/>
            </a:xfrm>
            <a:prstGeom prst="chevron">
              <a:avLst>
                <a:gd name="adj" fmla="val 79302"/>
              </a:avLst>
            </a:prstGeom>
            <a:solidFill>
              <a:srgbClr val="A2EAF8"/>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914400"/>
              <a:endParaRPr lang="fr-FR" sz="1800" kern="0">
                <a:solidFill>
                  <a:sysClr val="windowText" lastClr="000000"/>
                </a:solidFill>
                <a:latin typeface="Calibri"/>
              </a:endParaRPr>
            </a:p>
          </p:txBody>
        </p:sp>
        <p:pic>
          <p:nvPicPr>
            <p:cNvPr id="14" name="Image 24" descr="1389367710_icon-person-stalker.png"/>
            <p:cNvPicPr>
              <a:picLocks noChangeAspect="1"/>
            </p:cNvPicPr>
            <p:nvPr/>
          </p:nvPicPr>
          <p:blipFill>
            <a:blip r:embed="rId4" cstate="print"/>
            <a:stretch>
              <a:fillRect/>
            </a:stretch>
          </p:blipFill>
          <p:spPr>
            <a:xfrm>
              <a:off x="2034304" y="4433344"/>
              <a:ext cx="720080" cy="720080"/>
            </a:xfrm>
            <a:prstGeom prst="rect">
              <a:avLst/>
            </a:prstGeom>
            <a:ln>
              <a:noFill/>
            </a:ln>
            <a:effectLst/>
          </p:spPr>
        </p:pic>
        <p:sp>
          <p:nvSpPr>
            <p:cNvPr id="15" name="ZoneTexte 25"/>
            <p:cNvSpPr txBox="1"/>
            <p:nvPr/>
          </p:nvSpPr>
          <p:spPr>
            <a:xfrm>
              <a:off x="1907704" y="5052910"/>
              <a:ext cx="936104" cy="338554"/>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small" spc="0" normalizeH="0" baseline="0" noProof="0" dirty="0" smtClean="0">
                  <a:ln>
                    <a:noFill/>
                  </a:ln>
                  <a:solidFill>
                    <a:srgbClr val="4F81BD">
                      <a:lumMod val="50000"/>
                    </a:srgbClr>
                  </a:solidFill>
                  <a:effectLst/>
                  <a:uLnTx/>
                  <a:uFillTx/>
                  <a:latin typeface="Century Gothic" pitchFamily="34" charset="0"/>
                  <a:ea typeface="Tahoma" pitchFamily="34" charset="0"/>
                  <a:cs typeface="Calibri" pitchFamily="34" charset="0"/>
                </a:rPr>
                <a:t>Business</a:t>
              </a:r>
              <a:endParaRPr kumimoji="0" lang="fr-FR" sz="1600" b="1" i="0" u="none" strike="noStrike" kern="0" cap="small" spc="0" normalizeH="0" baseline="0" noProof="0" dirty="0">
                <a:ln>
                  <a:noFill/>
                </a:ln>
                <a:solidFill>
                  <a:srgbClr val="4F81BD">
                    <a:lumMod val="50000"/>
                  </a:srgbClr>
                </a:solidFill>
                <a:effectLst/>
                <a:uLnTx/>
                <a:uFillTx/>
                <a:latin typeface="Century Gothic" pitchFamily="34" charset="0"/>
                <a:ea typeface="Tahoma" pitchFamily="34" charset="0"/>
                <a:cs typeface="Calibri" pitchFamily="34" charset="0"/>
              </a:endParaRPr>
            </a:p>
          </p:txBody>
        </p:sp>
        <p:sp>
          <p:nvSpPr>
            <p:cNvPr id="16" name="ZoneTexte 26"/>
            <p:cNvSpPr txBox="1"/>
            <p:nvPr/>
          </p:nvSpPr>
          <p:spPr>
            <a:xfrm>
              <a:off x="3433929" y="5052910"/>
              <a:ext cx="1512167" cy="338554"/>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small" spc="0" normalizeH="0" baseline="0" noProof="0" dirty="0" smtClean="0">
                  <a:ln>
                    <a:noFill/>
                  </a:ln>
                  <a:solidFill>
                    <a:srgbClr val="4F81BD">
                      <a:lumMod val="50000"/>
                    </a:srgbClr>
                  </a:solidFill>
                  <a:effectLst/>
                  <a:uLnTx/>
                  <a:uFillTx/>
                  <a:latin typeface="Century Gothic" pitchFamily="34" charset="0"/>
                  <a:ea typeface="Tahoma" pitchFamily="34" charset="0"/>
                  <a:cs typeface="Calibri" pitchFamily="34" charset="0"/>
                </a:rPr>
                <a:t>DEV</a:t>
              </a:r>
              <a:endParaRPr kumimoji="0" lang="fr-FR" sz="1600" b="1" i="0" u="none" strike="noStrike" kern="0" cap="small" spc="0" normalizeH="0" baseline="0" noProof="0" dirty="0">
                <a:ln>
                  <a:noFill/>
                </a:ln>
                <a:solidFill>
                  <a:srgbClr val="4F81BD">
                    <a:lumMod val="50000"/>
                  </a:srgbClr>
                </a:solidFill>
                <a:effectLst/>
                <a:uLnTx/>
                <a:uFillTx/>
                <a:latin typeface="Century Gothic" pitchFamily="34" charset="0"/>
                <a:ea typeface="Tahoma" pitchFamily="34" charset="0"/>
                <a:cs typeface="Calibri" pitchFamily="34" charset="0"/>
              </a:endParaRPr>
            </a:p>
          </p:txBody>
        </p:sp>
        <p:sp>
          <p:nvSpPr>
            <p:cNvPr id="17" name="ZoneTexte 27"/>
            <p:cNvSpPr txBox="1"/>
            <p:nvPr/>
          </p:nvSpPr>
          <p:spPr>
            <a:xfrm>
              <a:off x="5508104" y="5052910"/>
              <a:ext cx="1368152" cy="338554"/>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small" spc="0" normalizeH="0" baseline="0" noProof="0" dirty="0" smtClean="0">
                  <a:ln>
                    <a:noFill/>
                  </a:ln>
                  <a:solidFill>
                    <a:srgbClr val="4F81BD">
                      <a:lumMod val="50000"/>
                    </a:srgbClr>
                  </a:solidFill>
                  <a:effectLst/>
                  <a:uLnTx/>
                  <a:uFillTx/>
                  <a:latin typeface="Century Gothic" pitchFamily="34" charset="0"/>
                  <a:ea typeface="Tahoma" pitchFamily="34" charset="0"/>
                  <a:cs typeface="Calibri" pitchFamily="34" charset="0"/>
                </a:rPr>
                <a:t>OPS</a:t>
              </a:r>
              <a:endParaRPr kumimoji="0" lang="fr-FR" sz="1600" b="1" i="0" u="none" strike="noStrike" kern="0" cap="small" spc="0" normalizeH="0" baseline="0" noProof="0" dirty="0">
                <a:ln>
                  <a:noFill/>
                </a:ln>
                <a:solidFill>
                  <a:srgbClr val="4F81BD">
                    <a:lumMod val="50000"/>
                  </a:srgbClr>
                </a:solidFill>
                <a:effectLst/>
                <a:uLnTx/>
                <a:uFillTx/>
                <a:latin typeface="Century Gothic" pitchFamily="34" charset="0"/>
                <a:ea typeface="Tahoma" pitchFamily="34" charset="0"/>
                <a:cs typeface="Calibri" pitchFamily="34" charset="0"/>
              </a:endParaRPr>
            </a:p>
          </p:txBody>
        </p:sp>
        <p:pic>
          <p:nvPicPr>
            <p:cNvPr id="18" name="Image 28" descr="1389367710_icon-person-stalker.png"/>
            <p:cNvPicPr>
              <a:picLocks noChangeAspect="1"/>
            </p:cNvPicPr>
            <p:nvPr/>
          </p:nvPicPr>
          <p:blipFill>
            <a:blip r:embed="rId4" cstate="print"/>
            <a:stretch>
              <a:fillRect/>
            </a:stretch>
          </p:blipFill>
          <p:spPr>
            <a:xfrm>
              <a:off x="3870508" y="4433344"/>
              <a:ext cx="720080" cy="720080"/>
            </a:xfrm>
            <a:prstGeom prst="rect">
              <a:avLst/>
            </a:prstGeom>
            <a:ln>
              <a:noFill/>
            </a:ln>
            <a:effectLst/>
          </p:spPr>
        </p:pic>
        <p:pic>
          <p:nvPicPr>
            <p:cNvPr id="19" name="Image 29" descr="1389367710_icon-person-stalker.png"/>
            <p:cNvPicPr>
              <a:picLocks noChangeAspect="1"/>
            </p:cNvPicPr>
            <p:nvPr/>
          </p:nvPicPr>
          <p:blipFill>
            <a:blip r:embed="rId4" cstate="print"/>
            <a:stretch>
              <a:fillRect/>
            </a:stretch>
          </p:blipFill>
          <p:spPr>
            <a:xfrm>
              <a:off x="5778720" y="4433344"/>
              <a:ext cx="720080" cy="720080"/>
            </a:xfrm>
            <a:prstGeom prst="rect">
              <a:avLst/>
            </a:prstGeom>
            <a:ln>
              <a:noFill/>
            </a:ln>
            <a:effectLst/>
          </p:spPr>
        </p:pic>
        <p:sp>
          <p:nvSpPr>
            <p:cNvPr id="20" name="Rectangle à coins arrondis 30"/>
            <p:cNvSpPr/>
            <p:nvPr/>
          </p:nvSpPr>
          <p:spPr>
            <a:xfrm rot="16200000">
              <a:off x="2555776" y="4797152"/>
              <a:ext cx="1296144" cy="288032"/>
            </a:xfrm>
            <a:prstGeom prst="roundRect">
              <a:avLst/>
            </a:prstGeom>
            <a:solidFill>
              <a:schemeClr val="bg1">
                <a:lumMod val="85000"/>
              </a:schemeClr>
            </a:solidFill>
            <a:ln w="9525" cap="flat" cmpd="sng" algn="ctr">
              <a:solidFill>
                <a:schemeClr val="bg1">
                  <a:lumMod val="75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100" b="1" i="0" u="none" strike="noStrike" kern="0" cap="small" spc="0" normalizeH="0" baseline="0" noProof="0" dirty="0" smtClean="0">
                  <a:ln>
                    <a:noFill/>
                  </a:ln>
                  <a:solidFill>
                    <a:srgbClr val="8064A2">
                      <a:lumMod val="50000"/>
                    </a:srgbClr>
                  </a:solidFill>
                  <a:effectLst/>
                  <a:uLnTx/>
                  <a:uFillTx/>
                  <a:latin typeface="Century Gothic" pitchFamily="34" charset="0"/>
                  <a:ea typeface="Tahoma" pitchFamily="34" charset="0"/>
                  <a:cs typeface="Calibri" pitchFamily="34" charset="0"/>
                </a:rPr>
                <a:t>Agile </a:t>
              </a:r>
              <a:r>
                <a:rPr kumimoji="0" lang="fr-FR" sz="1100" b="1" i="0" u="none" strike="noStrike" kern="0" cap="small" spc="0" normalizeH="0" baseline="0" noProof="0" dirty="0" err="1" smtClean="0">
                  <a:ln>
                    <a:noFill/>
                  </a:ln>
                  <a:solidFill>
                    <a:srgbClr val="8064A2">
                      <a:lumMod val="50000"/>
                    </a:srgbClr>
                  </a:solidFill>
                  <a:effectLst/>
                  <a:uLnTx/>
                  <a:uFillTx/>
                  <a:latin typeface="Century Gothic" pitchFamily="34" charset="0"/>
                  <a:ea typeface="Tahoma" pitchFamily="34" charset="0"/>
                  <a:cs typeface="Calibri" pitchFamily="34" charset="0"/>
                </a:rPr>
                <a:t>Methods</a:t>
              </a:r>
              <a:endParaRPr kumimoji="0" lang="fr-FR" sz="1100" b="1" i="0" u="none" strike="noStrike" kern="0" cap="small" spc="0" normalizeH="0" baseline="0" noProof="0" dirty="0">
                <a:ln>
                  <a:noFill/>
                </a:ln>
                <a:solidFill>
                  <a:srgbClr val="8064A2">
                    <a:lumMod val="50000"/>
                  </a:srgbClr>
                </a:solidFill>
                <a:effectLst/>
                <a:uLnTx/>
                <a:uFillTx/>
                <a:latin typeface="Century Gothic" pitchFamily="34" charset="0"/>
                <a:ea typeface="Tahoma" pitchFamily="34" charset="0"/>
                <a:cs typeface="Calibri" pitchFamily="34" charset="0"/>
              </a:endParaRPr>
            </a:p>
          </p:txBody>
        </p:sp>
        <p:sp>
          <p:nvSpPr>
            <p:cNvPr id="21" name="Rectangle à coins arrondis 31"/>
            <p:cNvSpPr/>
            <p:nvPr/>
          </p:nvSpPr>
          <p:spPr>
            <a:xfrm rot="16200000">
              <a:off x="4505371" y="4802532"/>
              <a:ext cx="1285385" cy="288032"/>
            </a:xfrm>
            <a:prstGeom prst="roundRect">
              <a:avLst/>
            </a:prstGeom>
            <a:solidFill>
              <a:schemeClr val="bg1">
                <a:lumMod val="85000"/>
              </a:schemeClr>
            </a:solidFill>
            <a:ln w="9525" cap="flat" cmpd="sng" algn="ctr">
              <a:solidFill>
                <a:schemeClr val="bg1">
                  <a:lumMod val="75000"/>
                </a:schemeClr>
              </a:solidFill>
              <a:prstDash val="solid"/>
            </a:ln>
            <a:effectLst>
              <a:outerShdw blurRad="40000" dist="20000" dir="5400000" rotWithShape="0">
                <a:srgbClr val="000000">
                  <a:alpha val="38000"/>
                </a:srgbClr>
              </a:outerShdw>
            </a:effectLst>
          </p:spPr>
          <p:txBody>
            <a:bodyPr rtlCol="0" anchor="ctr"/>
            <a:lstStyle/>
            <a:p>
              <a:pPr algn="ctr" defTabSz="914400"/>
              <a:r>
                <a:rPr lang="fr-FR" sz="1100" b="1" kern="0" cap="small" dirty="0">
                  <a:solidFill>
                    <a:srgbClr val="8064A2">
                      <a:lumMod val="50000"/>
                    </a:srgbClr>
                  </a:solidFill>
                  <a:latin typeface="Century Gothic" pitchFamily="34" charset="0"/>
                  <a:ea typeface="Tahoma" pitchFamily="34" charset="0"/>
                  <a:cs typeface="Calibri" pitchFamily="34" charset="0"/>
                </a:rPr>
                <a:t>DEVOPS</a:t>
              </a:r>
            </a:p>
          </p:txBody>
        </p:sp>
      </p:grpSp>
      <p:sp>
        <p:nvSpPr>
          <p:cNvPr id="22" name="Rectangle à coins arrondis 32"/>
          <p:cNvSpPr/>
          <p:nvPr/>
        </p:nvSpPr>
        <p:spPr>
          <a:xfrm>
            <a:off x="395536" y="3603104"/>
            <a:ext cx="3384376" cy="374556"/>
          </a:xfrm>
          <a:prstGeom prst="roundRect">
            <a:avLst/>
          </a:prstGeom>
          <a:solidFill>
            <a:srgbClr val="63DBF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ysClr val="window" lastClr="FFFFFF"/>
                </a:solidFill>
                <a:effectLst/>
                <a:uLnTx/>
                <a:uFillTx/>
                <a:latin typeface="Calibri"/>
                <a:ea typeface="+mn-ea"/>
                <a:cs typeface="+mn-cs"/>
              </a:rPr>
              <a:t>SCRUM</a:t>
            </a:r>
            <a:endParaRPr kumimoji="0" lang="fr-FR"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3" name="Rectangle à coins arrondis 33"/>
          <p:cNvSpPr/>
          <p:nvPr/>
        </p:nvSpPr>
        <p:spPr>
          <a:xfrm>
            <a:off x="2173788" y="5717316"/>
            <a:ext cx="3334316" cy="374556"/>
          </a:xfrm>
          <a:prstGeom prst="roundRect">
            <a:avLst/>
          </a:prstGeom>
          <a:solidFill>
            <a:srgbClr val="FBAF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000" b="1" i="0" u="none" strike="noStrike" kern="0" cap="none" spc="0" normalizeH="0" baseline="0" noProof="0" dirty="0" err="1" smtClean="0">
                <a:ln>
                  <a:noFill/>
                </a:ln>
                <a:solidFill>
                  <a:sysClr val="window" lastClr="FFFFFF"/>
                </a:solidFill>
                <a:effectLst/>
                <a:uLnTx/>
                <a:uFillTx/>
                <a:latin typeface="Calibri"/>
                <a:ea typeface="+mn-ea"/>
                <a:cs typeface="+mn-cs"/>
              </a:rPr>
              <a:t>DevOps</a:t>
            </a:r>
            <a:endParaRPr kumimoji="0" lang="fr-FR" sz="20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4" name="Rectangle à coins arrondis 34"/>
          <p:cNvSpPr/>
          <p:nvPr/>
        </p:nvSpPr>
        <p:spPr>
          <a:xfrm>
            <a:off x="2201084" y="5368524"/>
            <a:ext cx="1548172" cy="295002"/>
          </a:xfrm>
          <a:prstGeom prst="roundRect">
            <a:avLst/>
          </a:prstGeom>
          <a:solidFill>
            <a:srgbClr val="63DBF3"/>
          </a:solidFill>
          <a:ln w="25400" cap="flat" cmpd="sng" algn="ctr">
            <a:noFill/>
            <a:prstDash val="solid"/>
          </a:ln>
          <a:effectLst/>
        </p:spPr>
        <p:txBody>
          <a:bodyPr rtlCol="0" anchor="ctr"/>
          <a:lstStyle/>
          <a:p>
            <a:pPr algn="ctr" defTabSz="914400"/>
            <a:r>
              <a:rPr lang="fr-FR" sz="1800" kern="0" dirty="0">
                <a:solidFill>
                  <a:sysClr val="window" lastClr="FFFFFF"/>
                </a:solidFill>
                <a:latin typeface="Calibri"/>
              </a:rPr>
              <a:t>XP</a:t>
            </a:r>
          </a:p>
        </p:txBody>
      </p:sp>
      <p:sp>
        <p:nvSpPr>
          <p:cNvPr id="25" name="Rectangle à coins arrondis 35"/>
          <p:cNvSpPr/>
          <p:nvPr/>
        </p:nvSpPr>
        <p:spPr>
          <a:xfrm>
            <a:off x="2129076" y="3905000"/>
            <a:ext cx="3528392" cy="2372970"/>
          </a:xfrm>
          <a:prstGeom prst="roundRect">
            <a:avLst>
              <a:gd name="adj" fmla="val 4945"/>
            </a:avLst>
          </a:prstGeom>
          <a:noFill/>
          <a:ln w="12700" cap="flat" cmpd="sng" algn="ctr">
            <a:solidFill>
              <a:schemeClr val="accent5">
                <a:lumMod val="75000"/>
              </a:scheme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7" name="Connecteur droit avec flèche 38"/>
          <p:cNvCxnSpPr/>
          <p:nvPr/>
        </p:nvCxnSpPr>
        <p:spPr>
          <a:xfrm>
            <a:off x="5617288" y="5904594"/>
            <a:ext cx="1080120" cy="1342"/>
          </a:xfrm>
          <a:prstGeom prst="straightConnector1">
            <a:avLst/>
          </a:prstGeom>
          <a:noFill/>
          <a:ln w="28575" cap="flat" cmpd="sng" algn="ctr">
            <a:solidFill>
              <a:srgbClr val="00B0F0"/>
            </a:solidFill>
            <a:prstDash val="solid"/>
            <a:tailEnd type="arrow"/>
          </a:ln>
          <a:effectLst/>
        </p:spPr>
      </p:cxnSp>
      <p:graphicFrame>
        <p:nvGraphicFramePr>
          <p:cNvPr id="28" name="Diagram 27"/>
          <p:cNvGraphicFramePr/>
          <p:nvPr>
            <p:extLst>
              <p:ext uri="{D42A27DB-BD31-4B8C-83A1-F6EECF244321}">
                <p14:modId xmlns:p14="http://schemas.microsoft.com/office/powerpoint/2010/main" val="3379726794"/>
              </p:ext>
            </p:extLst>
          </p:nvPr>
        </p:nvGraphicFramePr>
        <p:xfrm>
          <a:off x="6581088" y="3855379"/>
          <a:ext cx="3089468" cy="23476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6" name="Rectangle 25"/>
          <p:cNvSpPr/>
          <p:nvPr/>
        </p:nvSpPr>
        <p:spPr>
          <a:xfrm>
            <a:off x="2324100" y="889000"/>
            <a:ext cx="812800" cy="2222500"/>
          </a:xfrm>
          <a:prstGeom prst="rect">
            <a:avLst/>
          </a:prstGeom>
          <a:solidFill>
            <a:schemeClr val="bg2">
              <a:alpha val="62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Graphic spid="2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NextGen</a:t>
            </a:r>
            <a:r>
              <a:rPr lang="en-US" dirty="0" smtClean="0"/>
              <a:t> Delivery </a:t>
            </a:r>
            <a:r>
              <a:rPr lang="en-US" smtClean="0"/>
              <a:t>Model”</a:t>
            </a:r>
            <a:endParaRPr lang="en-US" dirty="0"/>
          </a:p>
        </p:txBody>
      </p:sp>
      <p:sp>
        <p:nvSpPr>
          <p:cNvPr id="3" name="Rounded Rectangle 2"/>
          <p:cNvSpPr/>
          <p:nvPr/>
        </p:nvSpPr>
        <p:spPr>
          <a:xfrm>
            <a:off x="85194" y="3298658"/>
            <a:ext cx="1662209" cy="365760"/>
          </a:xfrm>
          <a:prstGeom prst="roundRect">
            <a:avLst/>
          </a:prstGeom>
          <a:solidFill>
            <a:srgbClr val="63DBF3"/>
          </a:solidFill>
          <a:ln w="25400" cap="flat" cmpd="sng" algn="ctr">
            <a:noFill/>
            <a:prstDash val="solid"/>
          </a:ln>
          <a:effectLst/>
        </p:spPr>
        <p:txBody>
          <a:bodyPr rtlCol="0" anchor="ctr"/>
          <a:lstStyle/>
          <a:p>
            <a:pPr algn="ctr" defTabSz="914400"/>
            <a:r>
              <a:rPr lang="en-US" sz="1400" b="1" kern="0" dirty="0">
                <a:solidFill>
                  <a:schemeClr val="tx1">
                    <a:lumMod val="75000"/>
                  </a:schemeClr>
                </a:solidFill>
              </a:rPr>
              <a:t>Solution Components</a:t>
            </a:r>
          </a:p>
        </p:txBody>
      </p:sp>
      <p:sp>
        <p:nvSpPr>
          <p:cNvPr id="4" name="Rounded Rectangle 3"/>
          <p:cNvSpPr/>
          <p:nvPr/>
        </p:nvSpPr>
        <p:spPr>
          <a:xfrm>
            <a:off x="1679084" y="2471298"/>
            <a:ext cx="8176112" cy="2020480"/>
          </a:xfrm>
          <a:prstGeom prst="roundRect">
            <a:avLst>
              <a:gd name="adj" fmla="val 6610"/>
            </a:avLst>
          </a:prstGeom>
          <a:solidFill>
            <a:srgbClr val="C2F1FA"/>
          </a:solidFill>
          <a:ln w="25400" cap="flat" cmpd="sng" algn="ctr">
            <a:noFill/>
            <a:prstDash val="solid"/>
          </a:ln>
          <a:effectLst/>
        </p:spPr>
        <p:txBody>
          <a:bodyPr rtlCol="0" anchor="ctr"/>
          <a:lstStyle/>
          <a:p>
            <a:pPr algn="ctr" defTabSz="914400"/>
            <a:endParaRPr lang="en-US" sz="1800" kern="0" dirty="0" err="1">
              <a:solidFill>
                <a:sysClr val="window" lastClr="FFFFFF"/>
              </a:solidFill>
              <a:latin typeface="Calibri"/>
            </a:endParaRPr>
          </a:p>
        </p:txBody>
      </p:sp>
      <p:sp>
        <p:nvSpPr>
          <p:cNvPr id="5" name="Rounded Rectangle 4"/>
          <p:cNvSpPr/>
          <p:nvPr/>
        </p:nvSpPr>
        <p:spPr>
          <a:xfrm>
            <a:off x="85194" y="1758456"/>
            <a:ext cx="1662209" cy="365760"/>
          </a:xfrm>
          <a:prstGeom prst="roundRect">
            <a:avLst/>
          </a:prstGeom>
          <a:solidFill>
            <a:srgbClr val="63DBF3"/>
          </a:solidFill>
          <a:ln w="25400" cap="flat" cmpd="sng" algn="ctr">
            <a:noFill/>
            <a:prstDash val="solid"/>
          </a:ln>
          <a:effectLst/>
        </p:spPr>
        <p:txBody>
          <a:bodyPr rtlCol="0" anchor="ctr"/>
          <a:lstStyle/>
          <a:p>
            <a:pPr algn="ctr" defTabSz="914400"/>
            <a:r>
              <a:rPr lang="en-US" sz="1400" b="1" kern="0" dirty="0">
                <a:solidFill>
                  <a:schemeClr val="tx1">
                    <a:lumMod val="75000"/>
                  </a:schemeClr>
                </a:solidFill>
              </a:rPr>
              <a:t>Strategy</a:t>
            </a:r>
          </a:p>
        </p:txBody>
      </p:sp>
      <p:sp>
        <p:nvSpPr>
          <p:cNvPr id="6" name="Rounded Rectangle 5"/>
          <p:cNvSpPr/>
          <p:nvPr/>
        </p:nvSpPr>
        <p:spPr>
          <a:xfrm>
            <a:off x="85194" y="917823"/>
            <a:ext cx="1662209" cy="365760"/>
          </a:xfrm>
          <a:prstGeom prst="roundRect">
            <a:avLst/>
          </a:prstGeom>
          <a:solidFill>
            <a:srgbClr val="63DBF3"/>
          </a:solidFill>
          <a:ln w="25400" cap="flat" cmpd="sng" algn="ctr">
            <a:noFill/>
            <a:prstDash val="solid"/>
          </a:ln>
          <a:effectLst/>
        </p:spPr>
        <p:txBody>
          <a:bodyPr rtlCol="0" anchor="ctr"/>
          <a:lstStyle/>
          <a:p>
            <a:pPr algn="ctr" defTabSz="914400"/>
            <a:r>
              <a:rPr lang="en-US" sz="1400" b="1" kern="0" dirty="0">
                <a:solidFill>
                  <a:schemeClr val="tx1">
                    <a:lumMod val="75000"/>
                  </a:schemeClr>
                </a:solidFill>
              </a:rPr>
              <a:t>Goal</a:t>
            </a:r>
          </a:p>
        </p:txBody>
      </p:sp>
      <p:sp>
        <p:nvSpPr>
          <p:cNvPr id="7" name="Rectangle 6"/>
          <p:cNvSpPr/>
          <p:nvPr/>
        </p:nvSpPr>
        <p:spPr>
          <a:xfrm>
            <a:off x="5019461" y="2658578"/>
            <a:ext cx="1463040" cy="1645920"/>
          </a:xfrm>
          <a:prstGeom prst="rect">
            <a:avLst/>
          </a:prstGeom>
          <a:solidFill>
            <a:schemeClr val="tx1">
              <a:lumMod val="60000"/>
              <a:lumOff val="4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t"/>
          <a:lstStyle/>
          <a:p>
            <a:pPr marL="115888" indent="-115888">
              <a:buFont typeface="Arial"/>
              <a:buChar char="•"/>
            </a:pPr>
            <a:r>
              <a:rPr lang="en-US" sz="1200" dirty="0">
                <a:solidFill>
                  <a:schemeClr val="bg1"/>
                </a:solidFill>
              </a:rPr>
              <a:t>Agile Framework</a:t>
            </a:r>
          </a:p>
          <a:p>
            <a:pPr marL="115888" indent="-115888">
              <a:buFont typeface="Arial"/>
              <a:buChar char="•"/>
            </a:pPr>
            <a:r>
              <a:rPr lang="en-US" sz="1200" dirty="0" smtClean="0">
                <a:solidFill>
                  <a:schemeClr val="bg1"/>
                </a:solidFill>
              </a:rPr>
              <a:t>TDD &amp; BDD</a:t>
            </a:r>
            <a:endParaRPr lang="en-US" sz="1200" dirty="0">
              <a:solidFill>
                <a:schemeClr val="bg1"/>
              </a:solidFill>
            </a:endParaRPr>
          </a:p>
          <a:p>
            <a:pPr marL="115888" indent="-115888">
              <a:buFont typeface="Arial"/>
              <a:buChar char="•"/>
            </a:pPr>
            <a:r>
              <a:rPr lang="en-US" sz="1200" dirty="0" smtClean="0">
                <a:solidFill>
                  <a:schemeClr val="bg1"/>
                </a:solidFill>
              </a:rPr>
              <a:t>Common Business KPIs</a:t>
            </a:r>
            <a:endParaRPr lang="en-US" sz="1200" dirty="0">
              <a:solidFill>
                <a:schemeClr val="bg1"/>
              </a:solidFill>
            </a:endParaRPr>
          </a:p>
        </p:txBody>
      </p:sp>
      <p:sp>
        <p:nvSpPr>
          <p:cNvPr id="8" name="Rectangle 7"/>
          <p:cNvSpPr/>
          <p:nvPr/>
        </p:nvSpPr>
        <p:spPr>
          <a:xfrm>
            <a:off x="6649181" y="2658578"/>
            <a:ext cx="1463040" cy="1645920"/>
          </a:xfrm>
          <a:prstGeom prst="rect">
            <a:avLst/>
          </a:prstGeom>
          <a:solidFill>
            <a:schemeClr val="tx1">
              <a:lumMod val="60000"/>
              <a:lumOff val="40000"/>
            </a:schemeClr>
          </a:solidFill>
          <a:ln>
            <a:noFill/>
          </a:ln>
          <a:effectLst/>
        </p:spPr>
        <p:style>
          <a:lnRef idx="1">
            <a:schemeClr val="accent3"/>
          </a:lnRef>
          <a:fillRef idx="2">
            <a:schemeClr val="accent3"/>
          </a:fillRef>
          <a:effectRef idx="1">
            <a:schemeClr val="accent3"/>
          </a:effectRef>
          <a:fontRef idx="minor">
            <a:schemeClr val="dk1"/>
          </a:fontRef>
        </p:style>
        <p:txBody>
          <a:bodyPr rIns="0" rtlCol="0" anchor="t"/>
          <a:lstStyle/>
          <a:p>
            <a:pPr marL="115888" indent="-115888">
              <a:buFont typeface="Arial"/>
              <a:buChar char="•"/>
            </a:pPr>
            <a:r>
              <a:rPr lang="en-US" sz="1200" dirty="0" smtClean="0">
                <a:solidFill>
                  <a:schemeClr val="bg1"/>
                </a:solidFill>
              </a:rPr>
              <a:t>Cont. Design </a:t>
            </a:r>
            <a:endParaRPr lang="en-US" sz="1200" dirty="0">
              <a:solidFill>
                <a:schemeClr val="bg1"/>
              </a:solidFill>
            </a:endParaRPr>
          </a:p>
          <a:p>
            <a:pPr marL="115888" indent="-115888">
              <a:buFont typeface="Arial"/>
              <a:buChar char="•"/>
            </a:pPr>
            <a:r>
              <a:rPr lang="en-US" sz="1200" dirty="0">
                <a:solidFill>
                  <a:schemeClr val="bg1"/>
                </a:solidFill>
              </a:rPr>
              <a:t>Cont</a:t>
            </a:r>
            <a:r>
              <a:rPr lang="en-US" sz="1200" dirty="0" smtClean="0">
                <a:solidFill>
                  <a:schemeClr val="bg1"/>
                </a:solidFill>
              </a:rPr>
              <a:t>. </a:t>
            </a:r>
            <a:r>
              <a:rPr lang="en-US" sz="1200" dirty="0">
                <a:solidFill>
                  <a:schemeClr val="bg1"/>
                </a:solidFill>
              </a:rPr>
              <a:t>integration </a:t>
            </a:r>
          </a:p>
          <a:p>
            <a:pPr marL="115888" indent="-115888">
              <a:buFont typeface="Arial"/>
              <a:buChar char="•"/>
            </a:pPr>
            <a:r>
              <a:rPr lang="en-US" sz="1200" dirty="0">
                <a:solidFill>
                  <a:schemeClr val="bg1"/>
                </a:solidFill>
              </a:rPr>
              <a:t>Cont. </a:t>
            </a:r>
            <a:r>
              <a:rPr lang="en-US" sz="1200" dirty="0" smtClean="0">
                <a:solidFill>
                  <a:schemeClr val="bg1"/>
                </a:solidFill>
              </a:rPr>
              <a:t>Delivery </a:t>
            </a:r>
            <a:endParaRPr lang="en-US" sz="1200" dirty="0">
              <a:solidFill>
                <a:schemeClr val="bg1"/>
              </a:solidFill>
            </a:endParaRPr>
          </a:p>
          <a:p>
            <a:pPr marL="115888" indent="-115888">
              <a:buFont typeface="Arial"/>
              <a:buChar char="•"/>
            </a:pPr>
            <a:r>
              <a:rPr lang="en-US" sz="1200" dirty="0">
                <a:solidFill>
                  <a:schemeClr val="bg1"/>
                </a:solidFill>
              </a:rPr>
              <a:t>Cont. </a:t>
            </a:r>
            <a:r>
              <a:rPr lang="en-US" sz="1200" dirty="0" smtClean="0">
                <a:solidFill>
                  <a:schemeClr val="bg1"/>
                </a:solidFill>
              </a:rPr>
              <a:t>Testing </a:t>
            </a:r>
            <a:endParaRPr lang="en-US" sz="1200" dirty="0">
              <a:solidFill>
                <a:schemeClr val="bg1"/>
              </a:solidFill>
            </a:endParaRPr>
          </a:p>
          <a:p>
            <a:pPr marL="115888" indent="-115888">
              <a:buFont typeface="Arial"/>
              <a:buChar char="•"/>
            </a:pPr>
            <a:r>
              <a:rPr lang="en-US" sz="1200" dirty="0">
                <a:solidFill>
                  <a:schemeClr val="bg1"/>
                </a:solidFill>
              </a:rPr>
              <a:t>Cont. </a:t>
            </a:r>
            <a:r>
              <a:rPr lang="en-US" sz="1200" dirty="0" smtClean="0">
                <a:solidFill>
                  <a:schemeClr val="bg1"/>
                </a:solidFill>
              </a:rPr>
              <a:t>Monitoring </a:t>
            </a:r>
            <a:endParaRPr lang="en-US" sz="1200" dirty="0">
              <a:solidFill>
                <a:schemeClr val="bg1"/>
              </a:solidFill>
            </a:endParaRPr>
          </a:p>
        </p:txBody>
      </p:sp>
      <p:sp>
        <p:nvSpPr>
          <p:cNvPr id="9" name="Rectangle 8"/>
          <p:cNvSpPr/>
          <p:nvPr/>
        </p:nvSpPr>
        <p:spPr>
          <a:xfrm>
            <a:off x="3389741" y="2658578"/>
            <a:ext cx="1463040" cy="1645920"/>
          </a:xfrm>
          <a:prstGeom prst="rect">
            <a:avLst/>
          </a:prstGeom>
          <a:solidFill>
            <a:schemeClr val="tx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marL="115888" indent="-115888">
              <a:buFont typeface="Arial"/>
              <a:buChar char="•"/>
            </a:pPr>
            <a:r>
              <a:rPr lang="en-US" sz="1200" dirty="0">
                <a:solidFill>
                  <a:schemeClr val="bg1"/>
                </a:solidFill>
              </a:rPr>
              <a:t>Micro services</a:t>
            </a:r>
          </a:p>
          <a:p>
            <a:pPr marL="115888" indent="-115888">
              <a:buFont typeface="Arial"/>
              <a:buChar char="•"/>
            </a:pPr>
            <a:r>
              <a:rPr lang="en-US" sz="1200" dirty="0" smtClean="0">
                <a:solidFill>
                  <a:schemeClr val="bg1"/>
                </a:solidFill>
              </a:rPr>
              <a:t>12 Factor</a:t>
            </a:r>
            <a:endParaRPr lang="en-US" sz="1200" dirty="0">
              <a:solidFill>
                <a:schemeClr val="bg1"/>
              </a:solidFill>
            </a:endParaRPr>
          </a:p>
          <a:p>
            <a:pPr marL="115888" indent="-115888">
              <a:buFont typeface="Arial"/>
              <a:buChar char="•"/>
            </a:pPr>
            <a:r>
              <a:rPr lang="en-US" sz="1200" dirty="0" smtClean="0">
                <a:solidFill>
                  <a:schemeClr val="bg1"/>
                </a:solidFill>
              </a:rPr>
              <a:t>API Driven</a:t>
            </a:r>
          </a:p>
        </p:txBody>
      </p:sp>
      <p:sp>
        <p:nvSpPr>
          <p:cNvPr id="10" name="Rounded Rectangle 9"/>
          <p:cNvSpPr/>
          <p:nvPr/>
        </p:nvSpPr>
        <p:spPr>
          <a:xfrm>
            <a:off x="1679084" y="1481438"/>
            <a:ext cx="8176112" cy="919796"/>
          </a:xfrm>
          <a:prstGeom prst="roundRect">
            <a:avLst>
              <a:gd name="adj" fmla="val 10355"/>
            </a:avLst>
          </a:prstGeom>
          <a:solidFill>
            <a:srgbClr val="C2F1FA"/>
          </a:solidFill>
          <a:ln w="25400" cap="flat" cmpd="sng" algn="ctr">
            <a:noFill/>
            <a:prstDash val="solid"/>
          </a:ln>
          <a:effectLst/>
        </p:spPr>
        <p:txBody>
          <a:bodyPr rtlCol="0" anchor="ctr"/>
          <a:lstStyle/>
          <a:p>
            <a:pPr algn="ctr" defTabSz="914400"/>
            <a:endParaRPr lang="en-US" sz="1800" kern="0" dirty="0" err="1">
              <a:solidFill>
                <a:sysClr val="window" lastClr="FFFFFF"/>
              </a:solidFill>
              <a:latin typeface="Calibri"/>
            </a:endParaRPr>
          </a:p>
        </p:txBody>
      </p:sp>
      <p:sp>
        <p:nvSpPr>
          <p:cNvPr id="11" name="Rectangle 10"/>
          <p:cNvSpPr/>
          <p:nvPr/>
        </p:nvSpPr>
        <p:spPr>
          <a:xfrm>
            <a:off x="5019461" y="1712736"/>
            <a:ext cx="1463040" cy="4572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Agile/Lean</a:t>
            </a:r>
          </a:p>
        </p:txBody>
      </p:sp>
      <p:sp>
        <p:nvSpPr>
          <p:cNvPr id="12" name="Rectangle 11"/>
          <p:cNvSpPr/>
          <p:nvPr/>
        </p:nvSpPr>
        <p:spPr>
          <a:xfrm>
            <a:off x="6649181" y="1712736"/>
            <a:ext cx="1463040" cy="4572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Automation</a:t>
            </a:r>
          </a:p>
        </p:txBody>
      </p:sp>
      <p:sp>
        <p:nvSpPr>
          <p:cNvPr id="13" name="Rectangle 12"/>
          <p:cNvSpPr/>
          <p:nvPr/>
        </p:nvSpPr>
        <p:spPr>
          <a:xfrm>
            <a:off x="8278901" y="1712736"/>
            <a:ext cx="1463040" cy="4572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Platform</a:t>
            </a:r>
          </a:p>
        </p:txBody>
      </p:sp>
      <p:sp>
        <p:nvSpPr>
          <p:cNvPr id="14" name="Rectangle 13"/>
          <p:cNvSpPr/>
          <p:nvPr/>
        </p:nvSpPr>
        <p:spPr>
          <a:xfrm>
            <a:off x="3389741" y="1712736"/>
            <a:ext cx="1463040" cy="4572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Architecture</a:t>
            </a:r>
          </a:p>
        </p:txBody>
      </p:sp>
      <p:sp>
        <p:nvSpPr>
          <p:cNvPr id="15" name="Rounded Rectangle 14"/>
          <p:cNvSpPr/>
          <p:nvPr/>
        </p:nvSpPr>
        <p:spPr>
          <a:xfrm>
            <a:off x="1679084" y="795540"/>
            <a:ext cx="8176112" cy="610326"/>
          </a:xfrm>
          <a:prstGeom prst="roundRect">
            <a:avLst>
              <a:gd name="adj" fmla="val 4776"/>
            </a:avLst>
          </a:prstGeom>
          <a:solidFill>
            <a:srgbClr val="C2F1FA"/>
          </a:solidFill>
          <a:ln w="25400" cap="flat" cmpd="sng" algn="ctr">
            <a:noFill/>
            <a:prstDash val="solid"/>
          </a:ln>
          <a:effectLst/>
        </p:spPr>
        <p:txBody>
          <a:bodyPr rtlCol="0" anchor="ctr"/>
          <a:lstStyle/>
          <a:p>
            <a:pPr algn="ctr" defTabSz="914400"/>
            <a:endParaRPr lang="en-US" sz="1800" kern="0" dirty="0" err="1">
              <a:solidFill>
                <a:sysClr val="window" lastClr="FFFFFF"/>
              </a:solidFill>
              <a:latin typeface="Calibri"/>
            </a:endParaRPr>
          </a:p>
        </p:txBody>
      </p:sp>
      <p:cxnSp>
        <p:nvCxnSpPr>
          <p:cNvPr id="16" name="Straight Connector 15"/>
          <p:cNvCxnSpPr>
            <a:stCxn id="18" idx="2"/>
            <a:endCxn id="22" idx="0"/>
          </p:cNvCxnSpPr>
          <p:nvPr/>
        </p:nvCxnSpPr>
        <p:spPr>
          <a:xfrm>
            <a:off x="2491541" y="2169936"/>
            <a:ext cx="0" cy="48864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278901" y="2658578"/>
            <a:ext cx="1463040" cy="1645920"/>
          </a:xfrm>
          <a:prstGeom prst="rect">
            <a:avLst/>
          </a:prstGeom>
          <a:solidFill>
            <a:schemeClr val="tx1">
              <a:lumMod val="60000"/>
              <a:lumOff val="40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t"/>
          <a:lstStyle/>
          <a:p>
            <a:pPr marL="115888" indent="-115888">
              <a:buFont typeface="Arial"/>
              <a:buChar char="•"/>
            </a:pPr>
            <a:r>
              <a:rPr lang="en-US" sz="1200" dirty="0" smtClean="0">
                <a:solidFill>
                  <a:schemeClr val="bg1"/>
                </a:solidFill>
              </a:rPr>
              <a:t>Self Service Catalogue</a:t>
            </a:r>
          </a:p>
          <a:p>
            <a:pPr marL="115888" indent="-115888">
              <a:buFont typeface="Arial"/>
              <a:buChar char="•"/>
            </a:pPr>
            <a:r>
              <a:rPr lang="en-US" sz="1200" dirty="0" smtClean="0">
                <a:solidFill>
                  <a:schemeClr val="bg1"/>
                </a:solidFill>
              </a:rPr>
              <a:t>PAAS</a:t>
            </a:r>
            <a:endParaRPr lang="en-US" sz="1200" dirty="0">
              <a:solidFill>
                <a:schemeClr val="bg1"/>
              </a:solidFill>
            </a:endParaRPr>
          </a:p>
        </p:txBody>
      </p:sp>
      <p:sp>
        <p:nvSpPr>
          <p:cNvPr id="18" name="Rectangle 17"/>
          <p:cNvSpPr/>
          <p:nvPr/>
        </p:nvSpPr>
        <p:spPr>
          <a:xfrm>
            <a:off x="1760021" y="1712736"/>
            <a:ext cx="1463040" cy="4572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Organization &amp; Culture</a:t>
            </a:r>
            <a:endParaRPr lang="en-US" sz="1400" b="1" dirty="0">
              <a:solidFill>
                <a:schemeClr val="bg1"/>
              </a:solidFill>
            </a:endParaRPr>
          </a:p>
        </p:txBody>
      </p:sp>
      <p:sp>
        <p:nvSpPr>
          <p:cNvPr id="19" name="Rectangle 18"/>
          <p:cNvSpPr/>
          <p:nvPr/>
        </p:nvSpPr>
        <p:spPr>
          <a:xfrm>
            <a:off x="2025535" y="948233"/>
            <a:ext cx="2103120" cy="30494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Time to Market </a:t>
            </a:r>
          </a:p>
        </p:txBody>
      </p:sp>
      <p:sp>
        <p:nvSpPr>
          <p:cNvPr id="20" name="Rectangle 19"/>
          <p:cNvSpPr/>
          <p:nvPr/>
        </p:nvSpPr>
        <p:spPr>
          <a:xfrm>
            <a:off x="4731353" y="948233"/>
            <a:ext cx="2103120" cy="30494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Quality</a:t>
            </a:r>
            <a:endParaRPr lang="en-US" sz="1400" b="1" dirty="0">
              <a:solidFill>
                <a:schemeClr val="bg1"/>
              </a:solidFill>
            </a:endParaRPr>
          </a:p>
        </p:txBody>
      </p:sp>
      <p:sp>
        <p:nvSpPr>
          <p:cNvPr id="21" name="Rectangle 20"/>
          <p:cNvSpPr/>
          <p:nvPr/>
        </p:nvSpPr>
        <p:spPr>
          <a:xfrm>
            <a:off x="7437170" y="948233"/>
            <a:ext cx="2103120" cy="30494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bg1"/>
                </a:solidFill>
              </a:rPr>
              <a:t>Production costs</a:t>
            </a:r>
          </a:p>
        </p:txBody>
      </p:sp>
      <p:sp>
        <p:nvSpPr>
          <p:cNvPr id="22" name="Rectangle 21"/>
          <p:cNvSpPr/>
          <p:nvPr/>
        </p:nvSpPr>
        <p:spPr>
          <a:xfrm>
            <a:off x="1760021" y="2658578"/>
            <a:ext cx="1463040" cy="1645920"/>
          </a:xfrm>
          <a:prstGeom prst="rect">
            <a:avLst/>
          </a:prstGeom>
          <a:solidFill>
            <a:schemeClr val="tx1">
              <a:lumMod val="60000"/>
              <a:lumOff val="40000"/>
            </a:schemeClr>
          </a:solidFill>
          <a:ln>
            <a:noFill/>
          </a:ln>
          <a:effectLst/>
        </p:spPr>
        <p:style>
          <a:lnRef idx="1">
            <a:schemeClr val="accent5"/>
          </a:lnRef>
          <a:fillRef idx="2">
            <a:schemeClr val="accent5"/>
          </a:fillRef>
          <a:effectRef idx="1">
            <a:schemeClr val="accent5"/>
          </a:effectRef>
          <a:fontRef idx="minor">
            <a:schemeClr val="dk1"/>
          </a:fontRef>
        </p:style>
        <p:txBody>
          <a:bodyPr rtlCol="0" anchor="t"/>
          <a:lstStyle/>
          <a:p>
            <a:pPr marL="115888" indent="-115888">
              <a:buFont typeface="Arial"/>
              <a:buChar char="•"/>
            </a:pPr>
            <a:r>
              <a:rPr lang="en-US" sz="1200" dirty="0" smtClean="0">
                <a:solidFill>
                  <a:schemeClr val="bg1"/>
                </a:solidFill>
              </a:rPr>
              <a:t>Cross-Functional Teams</a:t>
            </a:r>
          </a:p>
          <a:p>
            <a:pPr marL="115888" indent="-115888">
              <a:buFont typeface="Arial"/>
              <a:buChar char="•"/>
            </a:pPr>
            <a:r>
              <a:rPr lang="en-US" sz="1200" dirty="0" smtClean="0">
                <a:solidFill>
                  <a:schemeClr val="bg1"/>
                </a:solidFill>
              </a:rPr>
              <a:t>Freedom and Responsibility</a:t>
            </a:r>
          </a:p>
          <a:p>
            <a:pPr marL="115888" indent="-115888">
              <a:buFont typeface="Arial"/>
              <a:buChar char="•"/>
            </a:pPr>
            <a:r>
              <a:rPr lang="en-US" sz="1200" dirty="0" smtClean="0">
                <a:solidFill>
                  <a:schemeClr val="bg1"/>
                </a:solidFill>
              </a:rPr>
              <a:t>Reward solution simplicity and reliability</a:t>
            </a:r>
          </a:p>
          <a:p>
            <a:pPr marL="115888" indent="-115888">
              <a:buFont typeface="Arial"/>
              <a:buChar char="•"/>
            </a:pPr>
            <a:r>
              <a:rPr lang="en-US" sz="1200" dirty="0" smtClean="0">
                <a:solidFill>
                  <a:schemeClr val="bg1"/>
                </a:solidFill>
              </a:rPr>
              <a:t>Design Studio</a:t>
            </a:r>
            <a:endParaRPr lang="en-US" sz="1200" dirty="0">
              <a:solidFill>
                <a:schemeClr val="bg1"/>
              </a:solidFill>
            </a:endParaRPr>
          </a:p>
        </p:txBody>
      </p:sp>
      <p:cxnSp>
        <p:nvCxnSpPr>
          <p:cNvPr id="23" name="Straight Connector 22"/>
          <p:cNvCxnSpPr>
            <a:stCxn id="14" idx="2"/>
            <a:endCxn id="9" idx="0"/>
          </p:cNvCxnSpPr>
          <p:nvPr/>
        </p:nvCxnSpPr>
        <p:spPr>
          <a:xfrm>
            <a:off x="4121261" y="2169936"/>
            <a:ext cx="0" cy="48864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7" idx="0"/>
          </p:cNvCxnSpPr>
          <p:nvPr/>
        </p:nvCxnSpPr>
        <p:spPr>
          <a:xfrm>
            <a:off x="5750981" y="2169936"/>
            <a:ext cx="0" cy="48864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2"/>
            <a:endCxn id="8" idx="0"/>
          </p:cNvCxnSpPr>
          <p:nvPr/>
        </p:nvCxnSpPr>
        <p:spPr>
          <a:xfrm>
            <a:off x="7380701" y="2169936"/>
            <a:ext cx="0" cy="48864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3" idx="2"/>
            <a:endCxn id="17" idx="0"/>
          </p:cNvCxnSpPr>
          <p:nvPr/>
        </p:nvCxnSpPr>
        <p:spPr>
          <a:xfrm>
            <a:off x="9010421" y="2169936"/>
            <a:ext cx="0" cy="48864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5194" y="4786061"/>
            <a:ext cx="1662209" cy="365760"/>
          </a:xfrm>
          <a:prstGeom prst="roundRect">
            <a:avLst/>
          </a:prstGeom>
          <a:solidFill>
            <a:srgbClr val="63DBF3"/>
          </a:solidFill>
          <a:ln w="25400" cap="flat" cmpd="sng" algn="ctr">
            <a:noFill/>
            <a:prstDash val="solid"/>
          </a:ln>
          <a:effectLst/>
        </p:spPr>
        <p:txBody>
          <a:bodyPr rtlCol="0" anchor="ctr"/>
          <a:lstStyle/>
          <a:p>
            <a:pPr algn="ctr" defTabSz="914400"/>
            <a:r>
              <a:rPr lang="en-US" sz="1400" b="1" kern="0" dirty="0" smtClean="0">
                <a:solidFill>
                  <a:schemeClr val="tx1">
                    <a:lumMod val="75000"/>
                  </a:schemeClr>
                </a:solidFill>
              </a:rPr>
              <a:t>Performance Measures</a:t>
            </a:r>
            <a:endParaRPr lang="en-US" sz="1400" b="1" kern="0" dirty="0">
              <a:solidFill>
                <a:schemeClr val="tx1">
                  <a:lumMod val="75000"/>
                </a:schemeClr>
              </a:solidFill>
            </a:endParaRPr>
          </a:p>
        </p:txBody>
      </p:sp>
      <p:sp>
        <p:nvSpPr>
          <p:cNvPr id="28" name="Rounded Rectangle 27"/>
          <p:cNvSpPr/>
          <p:nvPr/>
        </p:nvSpPr>
        <p:spPr>
          <a:xfrm>
            <a:off x="1679084" y="4662617"/>
            <a:ext cx="8176112" cy="612648"/>
          </a:xfrm>
          <a:prstGeom prst="roundRect">
            <a:avLst>
              <a:gd name="adj" fmla="val 6610"/>
            </a:avLst>
          </a:prstGeom>
          <a:solidFill>
            <a:srgbClr val="C2F1FA"/>
          </a:solidFill>
          <a:ln w="25400" cap="flat" cmpd="sng" algn="ctr">
            <a:noFill/>
            <a:prstDash val="solid"/>
          </a:ln>
          <a:effectLst/>
        </p:spPr>
        <p:txBody>
          <a:bodyPr rtlCol="0" anchor="ctr"/>
          <a:lstStyle/>
          <a:p>
            <a:pPr algn="ctr" defTabSz="914400"/>
            <a:endParaRPr lang="en-US" sz="1800" kern="0" dirty="0" err="1">
              <a:solidFill>
                <a:sysClr val="window" lastClr="FFFFFF"/>
              </a:solidFill>
              <a:latin typeface="Calibri"/>
            </a:endParaRPr>
          </a:p>
        </p:txBody>
      </p:sp>
      <p:sp>
        <p:nvSpPr>
          <p:cNvPr id="30" name="Rectangle 29"/>
          <p:cNvSpPr/>
          <p:nvPr/>
        </p:nvSpPr>
        <p:spPr>
          <a:xfrm>
            <a:off x="1760021" y="4818065"/>
            <a:ext cx="2468880" cy="30175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bg1"/>
                </a:solidFill>
              </a:rPr>
              <a:t>Deployment </a:t>
            </a:r>
            <a:r>
              <a:rPr lang="en-US" sz="1200" b="1" dirty="0" smtClean="0">
                <a:solidFill>
                  <a:schemeClr val="bg1"/>
                </a:solidFill>
              </a:rPr>
              <a:t>Frequency</a:t>
            </a:r>
            <a:endParaRPr lang="en-US" sz="1200" b="1" dirty="0">
              <a:solidFill>
                <a:schemeClr val="bg1"/>
              </a:solidFill>
            </a:endParaRPr>
          </a:p>
        </p:txBody>
      </p:sp>
      <p:sp>
        <p:nvSpPr>
          <p:cNvPr id="34" name="Rectangle 33"/>
          <p:cNvSpPr/>
          <p:nvPr/>
        </p:nvSpPr>
        <p:spPr>
          <a:xfrm>
            <a:off x="7273061" y="4818065"/>
            <a:ext cx="2468880" cy="30175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bg1"/>
                </a:solidFill>
              </a:rPr>
              <a:t>Mean Time to R</a:t>
            </a:r>
            <a:r>
              <a:rPr lang="en-US" sz="1200" b="1" dirty="0" smtClean="0">
                <a:solidFill>
                  <a:schemeClr val="bg1"/>
                </a:solidFill>
              </a:rPr>
              <a:t>ecover (MTTR)</a:t>
            </a:r>
            <a:endParaRPr lang="en-US" sz="1200" b="1" dirty="0">
              <a:solidFill>
                <a:schemeClr val="bg1"/>
              </a:solidFill>
            </a:endParaRPr>
          </a:p>
        </p:txBody>
      </p:sp>
      <p:sp>
        <p:nvSpPr>
          <p:cNvPr id="35" name="Rectangle 34"/>
          <p:cNvSpPr/>
          <p:nvPr/>
        </p:nvSpPr>
        <p:spPr>
          <a:xfrm>
            <a:off x="4419600" y="4818065"/>
            <a:ext cx="2667000" cy="30175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solidFill>
                  <a:schemeClr val="bg1"/>
                </a:solidFill>
              </a:rPr>
              <a:t>Mean Time Between Deployments</a:t>
            </a:r>
            <a:endParaRPr lang="en-US" sz="1200" b="1" dirty="0">
              <a:solidFill>
                <a:schemeClr val="bg1"/>
              </a:solidFill>
            </a:endParaRPr>
          </a:p>
        </p:txBody>
      </p:sp>
      <p:sp>
        <p:nvSpPr>
          <p:cNvPr id="37" name="Rounded Rectangle 36"/>
          <p:cNvSpPr/>
          <p:nvPr/>
        </p:nvSpPr>
        <p:spPr>
          <a:xfrm>
            <a:off x="80450" y="5600559"/>
            <a:ext cx="1662209" cy="365760"/>
          </a:xfrm>
          <a:prstGeom prst="roundRect">
            <a:avLst/>
          </a:prstGeom>
          <a:solidFill>
            <a:srgbClr val="63DBF3"/>
          </a:solidFill>
          <a:ln w="25400" cap="flat" cmpd="sng" algn="ctr">
            <a:noFill/>
            <a:prstDash val="solid"/>
          </a:ln>
          <a:effectLst/>
        </p:spPr>
        <p:txBody>
          <a:bodyPr rtlCol="0" anchor="ctr"/>
          <a:lstStyle/>
          <a:p>
            <a:pPr algn="ctr" defTabSz="914400"/>
            <a:r>
              <a:rPr lang="en-US" sz="1400" b="1" kern="0" dirty="0" smtClean="0">
                <a:solidFill>
                  <a:schemeClr val="tx1">
                    <a:lumMod val="75000"/>
                  </a:schemeClr>
                </a:solidFill>
              </a:rPr>
              <a:t>Governed By</a:t>
            </a:r>
            <a:endParaRPr lang="en-US" sz="1400" b="1" kern="0" dirty="0">
              <a:solidFill>
                <a:schemeClr val="tx1">
                  <a:lumMod val="75000"/>
                </a:schemeClr>
              </a:solidFill>
            </a:endParaRPr>
          </a:p>
        </p:txBody>
      </p:sp>
      <p:sp>
        <p:nvSpPr>
          <p:cNvPr id="38" name="Rounded Rectangle 37"/>
          <p:cNvSpPr/>
          <p:nvPr/>
        </p:nvSpPr>
        <p:spPr>
          <a:xfrm>
            <a:off x="1674340" y="5477115"/>
            <a:ext cx="8176112" cy="612648"/>
          </a:xfrm>
          <a:prstGeom prst="roundRect">
            <a:avLst>
              <a:gd name="adj" fmla="val 6610"/>
            </a:avLst>
          </a:prstGeom>
          <a:solidFill>
            <a:srgbClr val="C2F1FA"/>
          </a:solidFill>
          <a:ln w="25400" cap="flat" cmpd="sng" algn="ctr">
            <a:noFill/>
            <a:prstDash val="solid"/>
          </a:ln>
          <a:effectLst/>
        </p:spPr>
        <p:txBody>
          <a:bodyPr rtlCol="0" anchor="ctr"/>
          <a:lstStyle/>
          <a:p>
            <a:pPr algn="ctr" defTabSz="914400"/>
            <a:endParaRPr lang="en-US" sz="1800" kern="0" dirty="0" err="1">
              <a:solidFill>
                <a:sysClr val="window" lastClr="FFFFFF"/>
              </a:solidFill>
              <a:latin typeface="Calibri"/>
            </a:endParaRPr>
          </a:p>
        </p:txBody>
      </p:sp>
      <p:sp>
        <p:nvSpPr>
          <p:cNvPr id="39" name="Rectangle 38"/>
          <p:cNvSpPr/>
          <p:nvPr/>
        </p:nvSpPr>
        <p:spPr>
          <a:xfrm>
            <a:off x="1755277" y="5632563"/>
            <a:ext cx="7986664" cy="30175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chemeClr val="bg1"/>
                </a:solidFill>
              </a:rPr>
              <a:t>Delivery Command Center (DCC)</a:t>
            </a:r>
            <a:endParaRPr lang="en-US" sz="1400" b="1" dirty="0">
              <a:solidFill>
                <a:schemeClr val="bg1"/>
              </a:solidFill>
            </a:endParaRPr>
          </a:p>
        </p:txBody>
      </p:sp>
    </p:spTree>
    <p:extLst>
      <p:ext uri="{BB962C8B-B14F-4D97-AF65-F5344CB8AC3E}">
        <p14:creationId xmlns:p14="http://schemas.microsoft.com/office/powerpoint/2010/main" val="3553339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05999" cy="617517"/>
          </a:xfrm>
        </p:spPr>
        <p:txBody>
          <a:bodyPr/>
          <a:lstStyle/>
          <a:p>
            <a:r>
              <a:rPr lang="en-US" sz="2400" dirty="0" err="1" smtClean="0"/>
              <a:t>DevOps</a:t>
            </a:r>
            <a:r>
              <a:rPr lang="en-US" sz="2400" dirty="0" smtClean="0"/>
              <a:t> Automation View</a:t>
            </a:r>
            <a:endParaRPr lang="en-US" sz="2400" dirty="0"/>
          </a:p>
        </p:txBody>
      </p:sp>
      <p:sp>
        <p:nvSpPr>
          <p:cNvPr id="3" name="Rounded Rectangle 2"/>
          <p:cNvSpPr/>
          <p:nvPr/>
        </p:nvSpPr>
        <p:spPr>
          <a:xfrm>
            <a:off x="7446558" y="1626357"/>
            <a:ext cx="2286000" cy="2398379"/>
          </a:xfrm>
          <a:prstGeom prst="roundRect">
            <a:avLst>
              <a:gd name="adj" fmla="val 0"/>
            </a:avLst>
          </a:prstGeom>
          <a:solidFill>
            <a:schemeClr val="tx2">
              <a:lumMod val="20000"/>
              <a:lumOff val="80000"/>
              <a:alpha val="14000"/>
            </a:schemeClr>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lvl="0"/>
            <a:r>
              <a:rPr lang="en-US" sz="1100" b="1" dirty="0">
                <a:solidFill>
                  <a:srgbClr val="998C85">
                    <a:lumMod val="50000"/>
                  </a:srgbClr>
                </a:solidFill>
              </a:rPr>
              <a:t>Production Environment</a:t>
            </a:r>
          </a:p>
          <a:p>
            <a:pPr algn="ctr"/>
            <a:endParaRPr lang="en-US" sz="1800" dirty="0" smtClean="0">
              <a:solidFill>
                <a:schemeClr val="tx2">
                  <a:lumMod val="50000"/>
                </a:schemeClr>
              </a:solidFill>
            </a:endParaRPr>
          </a:p>
        </p:txBody>
      </p:sp>
      <p:pic>
        <p:nvPicPr>
          <p:cNvPr id="4" name="Picture 6" descr="D:\Users\mudjain\Desktop\images (1).jpg"/>
          <p:cNvPicPr>
            <a:picLocks noChangeAspect="1" noChangeArrowheads="1"/>
          </p:cNvPicPr>
          <p:nvPr/>
        </p:nvPicPr>
        <p:blipFill>
          <a:blip r:embed="rId2" cstate="print">
            <a:clrChange>
              <a:clrFrom>
                <a:srgbClr val="FFFFFF"/>
              </a:clrFrom>
              <a:clrTo>
                <a:srgbClr val="FFFFFF">
                  <a:alpha val="0"/>
                </a:srgbClr>
              </a:clrTo>
            </a:clrChange>
            <a:duotone>
              <a:schemeClr val="bg2">
                <a:shade val="45000"/>
                <a:satMod val="135000"/>
              </a:schemeClr>
              <a:prstClr val="white"/>
            </a:duotone>
          </a:blip>
          <a:srcRect/>
          <a:stretch>
            <a:fillRect/>
          </a:stretch>
        </p:blipFill>
        <p:spPr bwMode="auto">
          <a:xfrm>
            <a:off x="7928540" y="2073690"/>
            <a:ext cx="1539395" cy="1479611"/>
          </a:xfrm>
          <a:prstGeom prst="rect">
            <a:avLst/>
          </a:prstGeom>
          <a:noFill/>
        </p:spPr>
      </p:pic>
      <p:sp>
        <p:nvSpPr>
          <p:cNvPr id="5" name="Rounded Rectangle 4"/>
          <p:cNvSpPr/>
          <p:nvPr/>
        </p:nvSpPr>
        <p:spPr>
          <a:xfrm>
            <a:off x="90449" y="1626358"/>
            <a:ext cx="4736305" cy="1088916"/>
          </a:xfrm>
          <a:prstGeom prst="roundRect">
            <a:avLst>
              <a:gd name="adj" fmla="val 0"/>
            </a:avLst>
          </a:prstGeom>
          <a:solidFill>
            <a:schemeClr val="tx2">
              <a:lumMod val="20000"/>
              <a:lumOff val="80000"/>
              <a:alpha val="85000"/>
            </a:schemeClr>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800" dirty="0" smtClean="0">
              <a:solidFill>
                <a:schemeClr val="tx2">
                  <a:lumMod val="50000"/>
                </a:schemeClr>
              </a:solidFill>
            </a:endParaRPr>
          </a:p>
        </p:txBody>
      </p:sp>
      <p:sp>
        <p:nvSpPr>
          <p:cNvPr id="6" name="Rectangle 5"/>
          <p:cNvSpPr/>
          <p:nvPr/>
        </p:nvSpPr>
        <p:spPr>
          <a:xfrm>
            <a:off x="2333396" y="1760770"/>
            <a:ext cx="1119818"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r>
              <a:rPr lang="en-US" sz="1100" b="1" dirty="0" smtClean="0">
                <a:solidFill>
                  <a:schemeClr val="tx2">
                    <a:lumMod val="50000"/>
                  </a:schemeClr>
                </a:solidFill>
              </a:rPr>
              <a:t>Static Analysis</a:t>
            </a:r>
            <a:endParaRPr lang="en-US" sz="1100" b="1" dirty="0">
              <a:solidFill>
                <a:schemeClr val="tx2">
                  <a:lumMod val="50000"/>
                </a:schemeClr>
              </a:solidFill>
            </a:endParaRPr>
          </a:p>
        </p:txBody>
      </p:sp>
      <p:sp>
        <p:nvSpPr>
          <p:cNvPr id="7" name="Rectangle 6"/>
          <p:cNvSpPr/>
          <p:nvPr/>
        </p:nvSpPr>
        <p:spPr>
          <a:xfrm>
            <a:off x="1213511" y="1760770"/>
            <a:ext cx="1011581"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182880" rtlCol="0" anchor="t"/>
          <a:lstStyle/>
          <a:p>
            <a:r>
              <a:rPr lang="en-US" sz="1100" b="1" dirty="0" smtClean="0">
                <a:solidFill>
                  <a:schemeClr val="tx2">
                    <a:lumMod val="50000"/>
                  </a:schemeClr>
                </a:solidFill>
              </a:rPr>
              <a:t>Unit Test</a:t>
            </a:r>
            <a:endParaRPr lang="en-US" sz="1100" b="1" dirty="0">
              <a:solidFill>
                <a:schemeClr val="tx2">
                  <a:lumMod val="50000"/>
                </a:schemeClr>
              </a:solidFill>
            </a:endParaRPr>
          </a:p>
        </p:txBody>
      </p:sp>
      <p:sp>
        <p:nvSpPr>
          <p:cNvPr id="8" name="Round Same Side Corner Rectangle 7"/>
          <p:cNvSpPr/>
          <p:nvPr/>
        </p:nvSpPr>
        <p:spPr>
          <a:xfrm>
            <a:off x="90448" y="2715324"/>
            <a:ext cx="4736305" cy="272630"/>
          </a:xfrm>
          <a:prstGeom prst="round2SameRect">
            <a:avLst>
              <a:gd name="adj1" fmla="val 0"/>
              <a:gd name="adj2" fmla="val 593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Commit Stage</a:t>
            </a:r>
          </a:p>
        </p:txBody>
      </p:sp>
      <p:sp>
        <p:nvSpPr>
          <p:cNvPr id="9" name="Round Same Side Corner Rectangle 8"/>
          <p:cNvSpPr/>
          <p:nvPr/>
        </p:nvSpPr>
        <p:spPr>
          <a:xfrm>
            <a:off x="90448" y="2715324"/>
            <a:ext cx="4736305" cy="272630"/>
          </a:xfrm>
          <a:prstGeom prst="round2SameRect">
            <a:avLst>
              <a:gd name="adj1" fmla="val 0"/>
              <a:gd name="adj2" fmla="val 593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Commit Stage</a:t>
            </a:r>
          </a:p>
        </p:txBody>
      </p:sp>
      <p:sp>
        <p:nvSpPr>
          <p:cNvPr id="11" name="Round Same Side Corner Rectangle 10"/>
          <p:cNvSpPr/>
          <p:nvPr/>
        </p:nvSpPr>
        <p:spPr>
          <a:xfrm>
            <a:off x="2540754" y="6040861"/>
            <a:ext cx="2286000" cy="272630"/>
          </a:xfrm>
          <a:prstGeom prst="round2SameRect">
            <a:avLst>
              <a:gd name="adj1" fmla="val 0"/>
              <a:gd name="adj2" fmla="val 593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Acceptance Stage</a:t>
            </a:r>
          </a:p>
        </p:txBody>
      </p:sp>
      <p:sp>
        <p:nvSpPr>
          <p:cNvPr id="12" name="Round Same Side Corner Rectangle 11"/>
          <p:cNvSpPr/>
          <p:nvPr/>
        </p:nvSpPr>
        <p:spPr>
          <a:xfrm>
            <a:off x="2540754" y="6040861"/>
            <a:ext cx="2286000" cy="272630"/>
          </a:xfrm>
          <a:prstGeom prst="round2SameRect">
            <a:avLst>
              <a:gd name="adj1" fmla="val 0"/>
              <a:gd name="adj2" fmla="val 593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Acceptance Stage</a:t>
            </a:r>
          </a:p>
        </p:txBody>
      </p:sp>
      <p:sp>
        <p:nvSpPr>
          <p:cNvPr id="13" name="Round Same Side Corner Rectangle 12"/>
          <p:cNvSpPr/>
          <p:nvPr/>
        </p:nvSpPr>
        <p:spPr>
          <a:xfrm>
            <a:off x="90449" y="6040861"/>
            <a:ext cx="2286000" cy="272630"/>
          </a:xfrm>
          <a:prstGeom prst="round2SameRect">
            <a:avLst>
              <a:gd name="adj1" fmla="val 0"/>
              <a:gd name="adj2" fmla="val 593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endParaRPr lang="en-US" sz="1400" b="1" dirty="0" smtClean="0">
              <a:solidFill>
                <a:schemeClr val="bg1"/>
              </a:solidFill>
            </a:endParaRPr>
          </a:p>
        </p:txBody>
      </p:sp>
      <p:sp>
        <p:nvSpPr>
          <p:cNvPr id="14" name="Rounded Rectangle 13"/>
          <p:cNvSpPr/>
          <p:nvPr/>
        </p:nvSpPr>
        <p:spPr>
          <a:xfrm>
            <a:off x="90449" y="3077344"/>
            <a:ext cx="2286000" cy="2955030"/>
          </a:xfrm>
          <a:prstGeom prst="roundRect">
            <a:avLst>
              <a:gd name="adj" fmla="val 0"/>
            </a:avLst>
          </a:prstGeom>
          <a:solidFill>
            <a:schemeClr val="tx2">
              <a:lumMod val="20000"/>
              <a:lumOff val="80000"/>
              <a:alpha val="85000"/>
            </a:schemeClr>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800" dirty="0" smtClean="0">
              <a:solidFill>
                <a:schemeClr val="tx2">
                  <a:lumMod val="50000"/>
                </a:schemeClr>
              </a:solidFill>
            </a:endParaRPr>
          </a:p>
        </p:txBody>
      </p:sp>
      <p:sp>
        <p:nvSpPr>
          <p:cNvPr id="15" name="Round Same Side Corner Rectangle 14"/>
          <p:cNvSpPr/>
          <p:nvPr/>
        </p:nvSpPr>
        <p:spPr>
          <a:xfrm>
            <a:off x="90449" y="947329"/>
            <a:ext cx="9667700" cy="563210"/>
          </a:xfrm>
          <a:prstGeom prst="round2SameRect">
            <a:avLst/>
          </a:prstGeom>
          <a:solidFill>
            <a:schemeClr val="tx1">
              <a:lumMod val="40000"/>
              <a:lumOff val="60000"/>
              <a:alpha val="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1400" b="1" dirty="0" smtClean="0">
                <a:solidFill>
                  <a:srgbClr val="000000"/>
                </a:solidFill>
              </a:rPr>
              <a:t>Monitoring &amp; Control</a:t>
            </a:r>
          </a:p>
        </p:txBody>
      </p:sp>
      <p:sp>
        <p:nvSpPr>
          <p:cNvPr id="18" name="Rectangle 17"/>
          <p:cNvSpPr/>
          <p:nvPr/>
        </p:nvSpPr>
        <p:spPr>
          <a:xfrm>
            <a:off x="181889" y="3788534"/>
            <a:ext cx="2103120" cy="102289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t"/>
          <a:lstStyle/>
          <a:p>
            <a:r>
              <a:rPr lang="en-US" sz="1100" b="1" dirty="0">
                <a:solidFill>
                  <a:schemeClr val="tx2">
                    <a:lumMod val="50000"/>
                  </a:schemeClr>
                </a:solidFill>
              </a:rPr>
              <a:t>Development &amp; Configuration</a:t>
            </a:r>
          </a:p>
        </p:txBody>
      </p:sp>
      <p:pic>
        <p:nvPicPr>
          <p:cNvPr id="19" name="Picture 2" descr="D:\Project Data\MJ's Data\Assets\Pics And Logos\User.png"/>
          <p:cNvPicPr>
            <a:picLocks noChangeAspect="1" noChangeArrowheads="1"/>
          </p:cNvPicPr>
          <p:nvPr/>
        </p:nvPicPr>
        <p:blipFill>
          <a:blip r:embed="rId3" cstate="print"/>
          <a:srcRect l="23756" t="6901" r="22635" b="34155"/>
          <a:stretch>
            <a:fillRect/>
          </a:stretch>
        </p:blipFill>
        <p:spPr bwMode="auto">
          <a:xfrm>
            <a:off x="383686" y="4263343"/>
            <a:ext cx="276489" cy="304682"/>
          </a:xfrm>
          <a:prstGeom prst="rect">
            <a:avLst/>
          </a:prstGeom>
          <a:noFill/>
        </p:spPr>
      </p:pic>
      <p:sp>
        <p:nvSpPr>
          <p:cNvPr id="20" name="Rectangle 27"/>
          <p:cNvSpPr/>
          <p:nvPr/>
        </p:nvSpPr>
        <p:spPr>
          <a:xfrm>
            <a:off x="181889" y="4901012"/>
            <a:ext cx="2103120" cy="1024508"/>
          </a:xfrm>
          <a:custGeom>
            <a:avLst/>
            <a:gdLst>
              <a:gd name="connsiteX0" fmla="*/ 0 w 2342339"/>
              <a:gd name="connsiteY0" fmla="*/ 0 h 1022890"/>
              <a:gd name="connsiteX1" fmla="*/ 2342339 w 2342339"/>
              <a:gd name="connsiteY1" fmla="*/ 0 h 1022890"/>
              <a:gd name="connsiteX2" fmla="*/ 2342339 w 2342339"/>
              <a:gd name="connsiteY2" fmla="*/ 1022890 h 1022890"/>
              <a:gd name="connsiteX3" fmla="*/ 0 w 2342339"/>
              <a:gd name="connsiteY3" fmla="*/ 1022890 h 1022890"/>
              <a:gd name="connsiteX4" fmla="*/ 0 w 2342339"/>
              <a:gd name="connsiteY4" fmla="*/ 0 h 1022890"/>
              <a:gd name="connsiteX0" fmla="*/ 0 w 2342339"/>
              <a:gd name="connsiteY0" fmla="*/ 4158 h 1027048"/>
              <a:gd name="connsiteX1" fmla="*/ 1249438 w 2342339"/>
              <a:gd name="connsiteY1" fmla="*/ 0 h 1027048"/>
              <a:gd name="connsiteX2" fmla="*/ 2342339 w 2342339"/>
              <a:gd name="connsiteY2" fmla="*/ 4158 h 1027048"/>
              <a:gd name="connsiteX3" fmla="*/ 2342339 w 2342339"/>
              <a:gd name="connsiteY3" fmla="*/ 1027048 h 1027048"/>
              <a:gd name="connsiteX4" fmla="*/ 0 w 2342339"/>
              <a:gd name="connsiteY4" fmla="*/ 1027048 h 1027048"/>
              <a:gd name="connsiteX5" fmla="*/ 0 w 2342339"/>
              <a:gd name="connsiteY5" fmla="*/ 4158 h 1027048"/>
              <a:gd name="connsiteX0" fmla="*/ 0 w 2342339"/>
              <a:gd name="connsiteY0" fmla="*/ 4158 h 1027048"/>
              <a:gd name="connsiteX1" fmla="*/ 773188 w 2342339"/>
              <a:gd name="connsiteY1" fmla="*/ 6350 h 1027048"/>
              <a:gd name="connsiteX2" fmla="*/ 1249438 w 2342339"/>
              <a:gd name="connsiteY2" fmla="*/ 0 h 1027048"/>
              <a:gd name="connsiteX3" fmla="*/ 2342339 w 2342339"/>
              <a:gd name="connsiteY3" fmla="*/ 4158 h 1027048"/>
              <a:gd name="connsiteX4" fmla="*/ 2342339 w 2342339"/>
              <a:gd name="connsiteY4" fmla="*/ 1027048 h 1027048"/>
              <a:gd name="connsiteX5" fmla="*/ 0 w 2342339"/>
              <a:gd name="connsiteY5" fmla="*/ 1027048 h 1027048"/>
              <a:gd name="connsiteX6" fmla="*/ 0 w 2342339"/>
              <a:gd name="connsiteY6" fmla="*/ 4158 h 1027048"/>
              <a:gd name="connsiteX0" fmla="*/ 1249438 w 2342339"/>
              <a:gd name="connsiteY0" fmla="*/ 0 h 1027048"/>
              <a:gd name="connsiteX1" fmla="*/ 2342339 w 2342339"/>
              <a:gd name="connsiteY1" fmla="*/ 4158 h 1027048"/>
              <a:gd name="connsiteX2" fmla="*/ 2342339 w 2342339"/>
              <a:gd name="connsiteY2" fmla="*/ 1027048 h 1027048"/>
              <a:gd name="connsiteX3" fmla="*/ 0 w 2342339"/>
              <a:gd name="connsiteY3" fmla="*/ 1027048 h 1027048"/>
              <a:gd name="connsiteX4" fmla="*/ 0 w 2342339"/>
              <a:gd name="connsiteY4" fmla="*/ 4158 h 1027048"/>
              <a:gd name="connsiteX5" fmla="*/ 864628 w 2342339"/>
              <a:gd name="connsiteY5" fmla="*/ 97790 h 1027048"/>
              <a:gd name="connsiteX0" fmla="*/ 1249438 w 2342339"/>
              <a:gd name="connsiteY0" fmla="*/ 0 h 1027048"/>
              <a:gd name="connsiteX1" fmla="*/ 2342339 w 2342339"/>
              <a:gd name="connsiteY1" fmla="*/ 4158 h 1027048"/>
              <a:gd name="connsiteX2" fmla="*/ 2342339 w 2342339"/>
              <a:gd name="connsiteY2" fmla="*/ 1027048 h 1027048"/>
              <a:gd name="connsiteX3" fmla="*/ 0 w 2342339"/>
              <a:gd name="connsiteY3" fmla="*/ 1027048 h 1027048"/>
              <a:gd name="connsiteX4" fmla="*/ 0 w 2342339"/>
              <a:gd name="connsiteY4" fmla="*/ 4158 h 1027048"/>
              <a:gd name="connsiteX5" fmla="*/ 858278 w 2342339"/>
              <a:gd name="connsiteY5" fmla="*/ 2540 h 102704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858278 w 2342339"/>
              <a:gd name="connsiteY5" fmla="*/ 0 h 102450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991628 w 2342339"/>
              <a:gd name="connsiteY5" fmla="*/ 0 h 102450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991628 w 2342339"/>
              <a:gd name="connsiteY5" fmla="*/ 0 h 102450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1156728 w 2342339"/>
              <a:gd name="connsiteY5" fmla="*/ 0 h 1024508"/>
              <a:gd name="connsiteX0" fmla="*/ 1503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1156728 w 2342339"/>
              <a:gd name="connsiteY5" fmla="*/ 0 h 1024508"/>
              <a:gd name="connsiteX0" fmla="*/ 15542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1156728 w 2342339"/>
              <a:gd name="connsiteY5" fmla="*/ 0 h 1024508"/>
              <a:gd name="connsiteX0" fmla="*/ 1554238 w 2342339"/>
              <a:gd name="connsiteY0" fmla="*/ 3810 h 1024508"/>
              <a:gd name="connsiteX1" fmla="*/ 1535188 w 2342339"/>
              <a:gd name="connsiteY1" fmla="*/ 381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554238 w 2342339"/>
              <a:gd name="connsiteY0" fmla="*/ 3810 h 1024508"/>
              <a:gd name="connsiteX1" fmla="*/ 1446288 w 2342339"/>
              <a:gd name="connsiteY1" fmla="*/ 32131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338338 w 2342339"/>
              <a:gd name="connsiteY0" fmla="*/ 340360 h 1024508"/>
              <a:gd name="connsiteX1" fmla="*/ 1446288 w 2342339"/>
              <a:gd name="connsiteY1" fmla="*/ 32131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338338 w 2342339"/>
              <a:gd name="connsiteY0" fmla="*/ 340360 h 1024508"/>
              <a:gd name="connsiteX1" fmla="*/ 1471688 w 2342339"/>
              <a:gd name="connsiteY1" fmla="*/ 1016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1016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5397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5396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4982 w 2342339"/>
              <a:gd name="connsiteY7" fmla="*/ 3810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16894 w 2342339"/>
              <a:gd name="connsiteY7" fmla="*/ 151447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07369 w 2342339"/>
              <a:gd name="connsiteY7" fmla="*/ 256222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07369 w 2342339"/>
              <a:gd name="connsiteY7" fmla="*/ 256222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9744 w 2342339"/>
              <a:gd name="connsiteY7" fmla="*/ 196691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9744 w 2342339"/>
              <a:gd name="connsiteY7" fmla="*/ 177641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87166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84785 h 1024508"/>
              <a:gd name="connsiteX0" fmla="*/ 1474069 w 2342339"/>
              <a:gd name="connsiteY0" fmla="*/ 1077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84785 h 1024508"/>
              <a:gd name="connsiteX0" fmla="*/ 1474069 w 2342339"/>
              <a:gd name="connsiteY0" fmla="*/ 1077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13347 h 1024508"/>
              <a:gd name="connsiteX0" fmla="*/ 1474069 w 2342339"/>
              <a:gd name="connsiteY0" fmla="*/ 1077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474069 w 2342339"/>
              <a:gd name="connsiteY0" fmla="*/ 107792 h 1024508"/>
              <a:gd name="connsiteX1" fmla="*/ 1524730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474069 w 2342339"/>
              <a:gd name="connsiteY0" fmla="*/ 109539 h 1026255"/>
              <a:gd name="connsiteX1" fmla="*/ 1633466 w 2342339"/>
              <a:gd name="connsiteY1" fmla="*/ 0 h 1026255"/>
              <a:gd name="connsiteX2" fmla="*/ 2342339 w 2342339"/>
              <a:gd name="connsiteY2" fmla="*/ 3365 h 1026255"/>
              <a:gd name="connsiteX3" fmla="*/ 2342339 w 2342339"/>
              <a:gd name="connsiteY3" fmla="*/ 1026255 h 1026255"/>
              <a:gd name="connsiteX4" fmla="*/ 0 w 2342339"/>
              <a:gd name="connsiteY4" fmla="*/ 1026255 h 1026255"/>
              <a:gd name="connsiteX5" fmla="*/ 0 w 2342339"/>
              <a:gd name="connsiteY5" fmla="*/ 3365 h 1026255"/>
              <a:gd name="connsiteX6" fmla="*/ 1156728 w 2342339"/>
              <a:gd name="connsiteY6" fmla="*/ 1747 h 1026255"/>
              <a:gd name="connsiteX7" fmla="*/ 1157363 w 2342339"/>
              <a:gd name="connsiteY7" fmla="*/ 107951 h 1026255"/>
              <a:gd name="connsiteX0" fmla="*/ 1635847 w 2342339"/>
              <a:gd name="connsiteY0" fmla="*/ 102395 h 1026255"/>
              <a:gd name="connsiteX1" fmla="*/ 1633466 w 2342339"/>
              <a:gd name="connsiteY1" fmla="*/ 0 h 1026255"/>
              <a:gd name="connsiteX2" fmla="*/ 2342339 w 2342339"/>
              <a:gd name="connsiteY2" fmla="*/ 3365 h 1026255"/>
              <a:gd name="connsiteX3" fmla="*/ 2342339 w 2342339"/>
              <a:gd name="connsiteY3" fmla="*/ 1026255 h 1026255"/>
              <a:gd name="connsiteX4" fmla="*/ 0 w 2342339"/>
              <a:gd name="connsiteY4" fmla="*/ 1026255 h 1026255"/>
              <a:gd name="connsiteX5" fmla="*/ 0 w 2342339"/>
              <a:gd name="connsiteY5" fmla="*/ 3365 h 1026255"/>
              <a:gd name="connsiteX6" fmla="*/ 1156728 w 2342339"/>
              <a:gd name="connsiteY6" fmla="*/ 1747 h 1026255"/>
              <a:gd name="connsiteX7" fmla="*/ 1157363 w 2342339"/>
              <a:gd name="connsiteY7" fmla="*/ 107951 h 1026255"/>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84665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84665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82013 w 2342339"/>
              <a:gd name="connsiteY7" fmla="*/ 94298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87317 w 2342339"/>
              <a:gd name="connsiteY7" fmla="*/ 103823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76709 w 2342339"/>
              <a:gd name="connsiteY7" fmla="*/ 103823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78726 w 2342339"/>
              <a:gd name="connsiteY6" fmla="*/ 0 h 1024508"/>
              <a:gd name="connsiteX7" fmla="*/ 1276709 w 2342339"/>
              <a:gd name="connsiteY7" fmla="*/ 103823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78726 w 2342339"/>
              <a:gd name="connsiteY6" fmla="*/ 0 h 1024508"/>
              <a:gd name="connsiteX7" fmla="*/ 1276709 w 2342339"/>
              <a:gd name="connsiteY7" fmla="*/ 94298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78726 w 2342339"/>
              <a:gd name="connsiteY6" fmla="*/ 0 h 1024508"/>
              <a:gd name="connsiteX7" fmla="*/ 1276709 w 2342339"/>
              <a:gd name="connsiteY7" fmla="*/ 101442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2339" h="1024508">
                <a:moveTo>
                  <a:pt x="1635847" y="100648"/>
                </a:moveTo>
                <a:cubicBezTo>
                  <a:pt x="1635053" y="40322"/>
                  <a:pt x="1634260" y="60960"/>
                  <a:pt x="1633466" y="634"/>
                </a:cubicBezTo>
                <a:lnTo>
                  <a:pt x="2342339" y="1618"/>
                </a:lnTo>
                <a:lnTo>
                  <a:pt x="2342339" y="1024508"/>
                </a:lnTo>
                <a:lnTo>
                  <a:pt x="0" y="1024508"/>
                </a:lnTo>
                <a:lnTo>
                  <a:pt x="0" y="1618"/>
                </a:lnTo>
                <a:lnTo>
                  <a:pt x="1278726" y="0"/>
                </a:lnTo>
                <a:cubicBezTo>
                  <a:pt x="1283104" y="100377"/>
                  <a:pt x="1277073" y="100648"/>
                  <a:pt x="1276709" y="101442"/>
                </a:cubicBezTo>
              </a:path>
            </a:pathLst>
          </a:cu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t"/>
          <a:lstStyle/>
          <a:p>
            <a:r>
              <a:rPr lang="en-US" sz="1100" b="1" dirty="0">
                <a:solidFill>
                  <a:schemeClr val="tx2">
                    <a:lumMod val="50000"/>
                  </a:schemeClr>
                </a:solidFill>
              </a:rPr>
              <a:t>Project / Task Management</a:t>
            </a:r>
          </a:p>
        </p:txBody>
      </p:sp>
      <p:pic>
        <p:nvPicPr>
          <p:cNvPr id="21"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1896" y="5031693"/>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1896" y="5142067"/>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1896" y="5252441"/>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1896" y="5362815"/>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1896" y="5473189"/>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1896" y="5583563"/>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321896" y="5693936"/>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Project Data\MJ's Data\Assets\Pics And Logos\User.png"/>
          <p:cNvPicPr>
            <a:picLocks noChangeAspect="1" noChangeArrowheads="1"/>
          </p:cNvPicPr>
          <p:nvPr/>
        </p:nvPicPr>
        <p:blipFill>
          <a:blip r:embed="rId3" cstate="print"/>
          <a:srcRect l="23756" t="6901" r="22635" b="34155"/>
          <a:stretch>
            <a:fillRect/>
          </a:stretch>
        </p:blipFill>
        <p:spPr bwMode="auto">
          <a:xfrm>
            <a:off x="674330" y="4263402"/>
            <a:ext cx="276489" cy="304682"/>
          </a:xfrm>
          <a:prstGeom prst="rect">
            <a:avLst/>
          </a:prstGeom>
          <a:noFill/>
        </p:spPr>
      </p:pic>
      <p:pic>
        <p:nvPicPr>
          <p:cNvPr id="29" name="Picture 2" descr="D:\Project Data\MJ's Data\Assets\Pics And Logos\User.png"/>
          <p:cNvPicPr>
            <a:picLocks noChangeAspect="1" noChangeArrowheads="1"/>
          </p:cNvPicPr>
          <p:nvPr/>
        </p:nvPicPr>
        <p:blipFill>
          <a:blip r:embed="rId3" cstate="print"/>
          <a:srcRect l="23756" t="6901" r="22635" b="34155"/>
          <a:stretch>
            <a:fillRect/>
          </a:stretch>
        </p:blipFill>
        <p:spPr bwMode="auto">
          <a:xfrm>
            <a:off x="806304" y="4415684"/>
            <a:ext cx="276489" cy="304682"/>
          </a:xfrm>
          <a:prstGeom prst="rect">
            <a:avLst/>
          </a:prstGeom>
          <a:noFill/>
        </p:spPr>
      </p:pic>
      <p:pic>
        <p:nvPicPr>
          <p:cNvPr id="30" name="Picture 2" descr="D:\Project Data\MJ's Data\Assets\Pics And Logos\User.png"/>
          <p:cNvPicPr>
            <a:picLocks noChangeAspect="1" noChangeArrowheads="1"/>
          </p:cNvPicPr>
          <p:nvPr/>
        </p:nvPicPr>
        <p:blipFill>
          <a:blip r:embed="rId3" cstate="print"/>
          <a:srcRect l="23756" t="6901" r="22635" b="34155"/>
          <a:stretch>
            <a:fillRect/>
          </a:stretch>
        </p:blipFill>
        <p:spPr bwMode="auto">
          <a:xfrm>
            <a:off x="521931" y="4415684"/>
            <a:ext cx="276489" cy="304682"/>
          </a:xfrm>
          <a:prstGeom prst="rect">
            <a:avLst/>
          </a:prstGeom>
          <a:noFill/>
        </p:spPr>
      </p:pic>
      <p:pic>
        <p:nvPicPr>
          <p:cNvPr id="31" name="Picture 2" descr="D:\Project Data\MJ's Data\Assets\Pics And Logos\User.png"/>
          <p:cNvPicPr>
            <a:picLocks noChangeAspect="1" noChangeArrowheads="1"/>
          </p:cNvPicPr>
          <p:nvPr/>
        </p:nvPicPr>
        <p:blipFill>
          <a:blip r:embed="rId3" cstate="print"/>
          <a:srcRect l="23756" t="6901" r="22635" b="34155"/>
          <a:stretch>
            <a:fillRect/>
          </a:stretch>
        </p:blipFill>
        <p:spPr bwMode="auto">
          <a:xfrm>
            <a:off x="245442" y="4415684"/>
            <a:ext cx="276489" cy="304682"/>
          </a:xfrm>
          <a:prstGeom prst="rect">
            <a:avLst/>
          </a:prstGeom>
          <a:noFill/>
        </p:spPr>
      </p:pic>
      <p:pic>
        <p:nvPicPr>
          <p:cNvPr id="32" name="Picture 4" descr="D:\Users\mudjain\Desktop\crm-buying-proces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3522"/>
          <a:stretch/>
        </p:blipFill>
        <p:spPr bwMode="auto">
          <a:xfrm>
            <a:off x="1271531" y="4089962"/>
            <a:ext cx="459043" cy="41356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181889" y="3151111"/>
            <a:ext cx="2103120" cy="543982"/>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t"/>
          <a:lstStyle/>
          <a:p>
            <a:r>
              <a:rPr lang="en-US" sz="1100" b="1" dirty="0" smtClean="0">
                <a:solidFill>
                  <a:schemeClr val="tx2">
                    <a:lumMod val="50000"/>
                  </a:schemeClr>
                </a:solidFill>
              </a:rPr>
              <a:t>Source Code Repository</a:t>
            </a:r>
            <a:endParaRPr lang="en-US" sz="1100" b="1" dirty="0">
              <a:solidFill>
                <a:schemeClr val="tx2">
                  <a:lumMod val="50000"/>
                </a:schemeClr>
              </a:solidFill>
            </a:endParaRPr>
          </a:p>
        </p:txBody>
      </p:sp>
      <p:pic>
        <p:nvPicPr>
          <p:cNvPr id="34" name="Picture 4" descr="D:\Users\mudjain\Desktop\download (2).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04157" y="3788534"/>
            <a:ext cx="280852" cy="252412"/>
          </a:xfrm>
          <a:prstGeom prst="rect">
            <a:avLst/>
          </a:prstGeom>
          <a:noFill/>
        </p:spPr>
      </p:pic>
      <p:sp>
        <p:nvSpPr>
          <p:cNvPr id="35" name="Rectangle 34"/>
          <p:cNvSpPr/>
          <p:nvPr/>
        </p:nvSpPr>
        <p:spPr>
          <a:xfrm>
            <a:off x="181890" y="1760770"/>
            <a:ext cx="937148"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182880" rtlCol="0" anchor="t"/>
          <a:lstStyle/>
          <a:p>
            <a:r>
              <a:rPr lang="en-US" sz="1100" b="1" dirty="0" smtClean="0">
                <a:solidFill>
                  <a:schemeClr val="tx2">
                    <a:lumMod val="50000"/>
                  </a:schemeClr>
                </a:solidFill>
              </a:rPr>
              <a:t>Compile</a:t>
            </a:r>
            <a:endParaRPr lang="en-US" sz="1100" b="1" dirty="0">
              <a:solidFill>
                <a:schemeClr val="tx2">
                  <a:lumMod val="50000"/>
                </a:schemeClr>
              </a:solidFill>
            </a:endParaRPr>
          </a:p>
        </p:txBody>
      </p:sp>
      <p:pic>
        <p:nvPicPr>
          <p:cNvPr id="36" name="Picture 3" descr="D:\Users\mudjain\Desktop\download.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30226" y="4134882"/>
            <a:ext cx="330194" cy="330194"/>
          </a:xfrm>
          <a:prstGeom prst="rect">
            <a:avLst/>
          </a:prstGeom>
          <a:noFill/>
        </p:spPr>
      </p:pic>
      <p:pic>
        <p:nvPicPr>
          <p:cNvPr id="37" name="Picture 4" descr="D:\Users\mudjain\Desktop\download (2).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04157" y="3151111"/>
            <a:ext cx="280852" cy="252412"/>
          </a:xfrm>
          <a:prstGeom prst="rect">
            <a:avLst/>
          </a:prstGeom>
          <a:noFill/>
        </p:spPr>
      </p:pic>
      <p:pic>
        <p:nvPicPr>
          <p:cNvPr id="38"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242974" y="2326127"/>
            <a:ext cx="326790" cy="231584"/>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p:cNvSpPr/>
          <p:nvPr/>
        </p:nvSpPr>
        <p:spPr>
          <a:xfrm>
            <a:off x="2540754" y="3077344"/>
            <a:ext cx="2286000" cy="2955030"/>
          </a:xfrm>
          <a:prstGeom prst="roundRect">
            <a:avLst>
              <a:gd name="adj" fmla="val 0"/>
            </a:avLst>
          </a:prstGeom>
          <a:solidFill>
            <a:schemeClr val="tx2">
              <a:lumMod val="20000"/>
              <a:lumOff val="80000"/>
              <a:alpha val="85000"/>
            </a:schemeClr>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800" dirty="0" smtClean="0">
              <a:solidFill>
                <a:schemeClr val="tx2">
                  <a:lumMod val="50000"/>
                </a:schemeClr>
              </a:solidFill>
            </a:endParaRPr>
          </a:p>
        </p:txBody>
      </p:sp>
      <p:sp>
        <p:nvSpPr>
          <p:cNvPr id="40" name="Rectangle 39"/>
          <p:cNvSpPr/>
          <p:nvPr/>
        </p:nvSpPr>
        <p:spPr>
          <a:xfrm>
            <a:off x="3526040" y="1760770"/>
            <a:ext cx="1210842"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182880" rtlCol="0" anchor="t"/>
          <a:lstStyle/>
          <a:p>
            <a:r>
              <a:rPr lang="en-US" sz="1100" b="1" dirty="0">
                <a:solidFill>
                  <a:schemeClr val="tx2">
                    <a:lumMod val="50000"/>
                  </a:schemeClr>
                </a:solidFill>
              </a:rPr>
              <a:t>Packaging</a:t>
            </a:r>
          </a:p>
        </p:txBody>
      </p:sp>
      <p:sp>
        <p:nvSpPr>
          <p:cNvPr id="41" name="Rounded Rectangle 40"/>
          <p:cNvSpPr/>
          <p:nvPr/>
        </p:nvSpPr>
        <p:spPr>
          <a:xfrm>
            <a:off x="5008689" y="1626358"/>
            <a:ext cx="2286000" cy="4406016"/>
          </a:xfrm>
          <a:prstGeom prst="roundRect">
            <a:avLst>
              <a:gd name="adj" fmla="val 0"/>
            </a:avLst>
          </a:prstGeom>
          <a:solidFill>
            <a:schemeClr val="tx2">
              <a:lumMod val="20000"/>
              <a:lumOff val="80000"/>
              <a:alpha val="85000"/>
            </a:schemeClr>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800" dirty="0" smtClean="0">
              <a:solidFill>
                <a:schemeClr val="tx2">
                  <a:lumMod val="50000"/>
                </a:schemeClr>
              </a:solidFill>
            </a:endParaRPr>
          </a:p>
        </p:txBody>
      </p:sp>
      <p:pic>
        <p:nvPicPr>
          <p:cNvPr id="42" name="Picture 2" descr="D:\Users\mudjain\Desktop\images.jpg"/>
          <p:cNvPicPr>
            <a:picLocks noChangeAspect="1" noChangeArrowheads="1"/>
          </p:cNvPicPr>
          <p:nvPr/>
        </p:nvPicPr>
        <p:blipFill>
          <a:blip r:embed="rId8" cstate="print">
            <a:clrChange>
              <a:clrFrom>
                <a:srgbClr val="FFFFFF"/>
              </a:clrFrom>
              <a:clrTo>
                <a:srgbClr val="FFFFFF">
                  <a:alpha val="0"/>
                </a:srgbClr>
              </a:clrTo>
            </a:clrChange>
          </a:blip>
          <a:srcRect l="14089" t="5200" r="14089" b="13022"/>
          <a:stretch>
            <a:fillRect/>
          </a:stretch>
        </p:blipFill>
        <p:spPr bwMode="auto">
          <a:xfrm>
            <a:off x="3062202" y="2105786"/>
            <a:ext cx="302713" cy="344674"/>
          </a:xfrm>
          <a:prstGeom prst="rect">
            <a:avLst/>
          </a:prstGeom>
          <a:noFill/>
        </p:spPr>
      </p:pic>
      <p:pic>
        <p:nvPicPr>
          <p:cNvPr id="43" name="Picture 5" descr="D:\Users\mudjain\Desktop\00100020804_tns.png"/>
          <p:cNvPicPr>
            <a:picLocks noChangeAspect="1" noChangeArrowheads="1"/>
          </p:cNvPicPr>
          <p:nvPr/>
        </p:nvPicPr>
        <p:blipFill>
          <a:blip r:embed="rId9">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3368" y="1996894"/>
            <a:ext cx="543409" cy="543409"/>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2632193" y="3151110"/>
            <a:ext cx="2104689" cy="763629"/>
          </a:xfrm>
          <a:prstGeom prst="rect">
            <a:avLst/>
          </a:prstGeom>
          <a:solidFill>
            <a:schemeClr val="bg1"/>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Environment Provisioning</a:t>
            </a:r>
            <a:endParaRPr lang="en-US" sz="1100" b="1" dirty="0">
              <a:solidFill>
                <a:schemeClr val="tx2">
                  <a:lumMod val="50000"/>
                </a:schemeClr>
              </a:solidFill>
            </a:endParaRPr>
          </a:p>
        </p:txBody>
      </p:sp>
      <p:pic>
        <p:nvPicPr>
          <p:cNvPr id="45" name="Picture 4" descr="D:\Users\mudjain\Desktop\download (2).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456030" y="3151110"/>
            <a:ext cx="280852" cy="252412"/>
          </a:xfrm>
          <a:prstGeom prst="rect">
            <a:avLst/>
          </a:prstGeom>
          <a:noFill/>
        </p:spPr>
      </p:pic>
      <p:pic>
        <p:nvPicPr>
          <p:cNvPr id="46" name="Picture 5" descr="D:\Users\mudjain\Desktop\bESDM3tb.jpeg"/>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853265" y="2038955"/>
            <a:ext cx="457866" cy="457866"/>
          </a:xfrm>
          <a:prstGeom prst="rect">
            <a:avLst/>
          </a:prstGeom>
          <a:noFill/>
        </p:spPr>
      </p:pic>
      <p:sp>
        <p:nvSpPr>
          <p:cNvPr id="47" name="Rectangle 46"/>
          <p:cNvSpPr/>
          <p:nvPr/>
        </p:nvSpPr>
        <p:spPr>
          <a:xfrm>
            <a:off x="2632194" y="4041088"/>
            <a:ext cx="2103120" cy="881028"/>
          </a:xfrm>
          <a:prstGeom prst="rect">
            <a:avLst/>
          </a:prstGeom>
          <a:solidFill>
            <a:schemeClr val="bg1"/>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a:solidFill>
                  <a:schemeClr val="tx2">
                    <a:lumMod val="50000"/>
                  </a:schemeClr>
                </a:solidFill>
              </a:rPr>
              <a:t>System of Records – Service Virtualization</a:t>
            </a:r>
          </a:p>
        </p:txBody>
      </p:sp>
      <p:pic>
        <p:nvPicPr>
          <p:cNvPr id="48" name="Picture 5" descr="D:\Users\mudjain\Desktop\bESDM3tb.jpeg"/>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456390" y="3333447"/>
            <a:ext cx="457866" cy="457866"/>
          </a:xfrm>
          <a:prstGeom prst="rect">
            <a:avLst/>
          </a:prstGeom>
          <a:noFill/>
        </p:spPr>
      </p:pic>
      <p:pic>
        <p:nvPicPr>
          <p:cNvPr id="49" name="Picture 6" descr="D:\Users\mudjain\Desktop\web-server-icons.jpg"/>
          <p:cNvPicPr>
            <a:picLocks noChangeAspect="1" noChangeArrowheads="1"/>
          </p:cNvPicPr>
          <p:nvPr/>
        </p:nvPicPr>
        <p:blipFill>
          <a:blip r:embed="rId11"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70555" y="3523549"/>
            <a:ext cx="187351" cy="2485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7" descr="D:\Users\mudjain\Desktop\download.png"/>
          <p:cNvPicPr>
            <a:picLocks noChangeAspect="1" noChangeArrowheads="1"/>
          </p:cNvPicPr>
          <p:nvPr/>
        </p:nvPicPr>
        <p:blipFill>
          <a:blip r:embed="rId12"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80389" y="3403512"/>
            <a:ext cx="145651" cy="14565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2633763" y="5056572"/>
            <a:ext cx="2103120" cy="881028"/>
          </a:xfrm>
          <a:prstGeom prst="rect">
            <a:avLst/>
          </a:prstGeom>
          <a:solidFill>
            <a:schemeClr val="bg1"/>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Acceptance Test</a:t>
            </a:r>
            <a:endParaRPr lang="en-US" sz="1100" b="1" dirty="0">
              <a:solidFill>
                <a:schemeClr val="tx2">
                  <a:lumMod val="50000"/>
                </a:schemeClr>
              </a:solidFill>
            </a:endParaRPr>
          </a:p>
        </p:txBody>
      </p:sp>
      <p:pic>
        <p:nvPicPr>
          <p:cNvPr id="52" name="Picture 4" descr="D:\Users\mudjain\Desktop\download (2).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454462" y="4041088"/>
            <a:ext cx="280852" cy="252412"/>
          </a:xfrm>
          <a:prstGeom prst="rect">
            <a:avLst/>
          </a:prstGeom>
          <a:noFill/>
        </p:spPr>
      </p:pic>
      <p:pic>
        <p:nvPicPr>
          <p:cNvPr id="53" name="Picture 6" descr="D:\Users\mudjain\Desktop\images (1).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35071" y="4375284"/>
            <a:ext cx="497763" cy="478432"/>
          </a:xfrm>
          <a:prstGeom prst="rect">
            <a:avLst/>
          </a:prstGeom>
          <a:noFill/>
        </p:spPr>
      </p:pic>
      <p:pic>
        <p:nvPicPr>
          <p:cNvPr id="54" name="Picture 8" descr="D:\Users\mudjain\Desktop\search-512.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28349" y="5244273"/>
            <a:ext cx="552719" cy="55271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 Same Side Corner Rectangle 54"/>
          <p:cNvSpPr/>
          <p:nvPr/>
        </p:nvSpPr>
        <p:spPr>
          <a:xfrm>
            <a:off x="5008689" y="6040861"/>
            <a:ext cx="2286000" cy="272630"/>
          </a:xfrm>
          <a:prstGeom prst="round2SameRect">
            <a:avLst>
              <a:gd name="adj1" fmla="val 0"/>
              <a:gd name="adj2" fmla="val 593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Load + </a:t>
            </a:r>
            <a:r>
              <a:rPr lang="en-US" sz="1400" b="1" dirty="0" err="1" smtClean="0">
                <a:solidFill>
                  <a:schemeClr val="bg1"/>
                </a:solidFill>
              </a:rPr>
              <a:t>Perf</a:t>
            </a:r>
            <a:r>
              <a:rPr lang="en-US" sz="1400" b="1" dirty="0" smtClean="0">
                <a:solidFill>
                  <a:schemeClr val="bg1"/>
                </a:solidFill>
              </a:rPr>
              <a:t> Stage</a:t>
            </a:r>
          </a:p>
        </p:txBody>
      </p:sp>
      <p:sp>
        <p:nvSpPr>
          <p:cNvPr id="56" name="Round Same Side Corner Rectangle 55"/>
          <p:cNvSpPr/>
          <p:nvPr/>
        </p:nvSpPr>
        <p:spPr>
          <a:xfrm>
            <a:off x="7446558" y="4024737"/>
            <a:ext cx="2286000" cy="272630"/>
          </a:xfrm>
          <a:prstGeom prst="round2SameRect">
            <a:avLst>
              <a:gd name="adj1" fmla="val 0"/>
              <a:gd name="adj2" fmla="val 5939"/>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Release Stage</a:t>
            </a:r>
          </a:p>
        </p:txBody>
      </p:sp>
      <p:sp>
        <p:nvSpPr>
          <p:cNvPr id="57" name="Round Same Side Corner Rectangle 56"/>
          <p:cNvSpPr/>
          <p:nvPr/>
        </p:nvSpPr>
        <p:spPr>
          <a:xfrm>
            <a:off x="5008689" y="6040861"/>
            <a:ext cx="2286000" cy="272630"/>
          </a:xfrm>
          <a:prstGeom prst="round2SameRect">
            <a:avLst>
              <a:gd name="adj1" fmla="val 0"/>
              <a:gd name="adj2" fmla="val 593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a:solidFill>
                  <a:schemeClr val="bg1"/>
                </a:solidFill>
              </a:rPr>
              <a:t>Load + </a:t>
            </a:r>
            <a:r>
              <a:rPr lang="en-US" sz="1400" b="1" dirty="0" err="1" smtClean="0">
                <a:solidFill>
                  <a:schemeClr val="bg1"/>
                </a:solidFill>
              </a:rPr>
              <a:t>Perf</a:t>
            </a:r>
            <a:r>
              <a:rPr lang="en-US" sz="1400" b="1" dirty="0" smtClean="0">
                <a:solidFill>
                  <a:schemeClr val="bg1"/>
                </a:solidFill>
              </a:rPr>
              <a:t> </a:t>
            </a:r>
            <a:r>
              <a:rPr lang="en-US" sz="1400" b="1" dirty="0">
                <a:solidFill>
                  <a:schemeClr val="bg1"/>
                </a:solidFill>
              </a:rPr>
              <a:t>Stage</a:t>
            </a:r>
          </a:p>
        </p:txBody>
      </p:sp>
      <p:sp>
        <p:nvSpPr>
          <p:cNvPr id="58" name="Rectangle 57"/>
          <p:cNvSpPr/>
          <p:nvPr/>
        </p:nvSpPr>
        <p:spPr>
          <a:xfrm>
            <a:off x="5100129" y="1692384"/>
            <a:ext cx="2103120" cy="91440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Deployable Software</a:t>
            </a:r>
            <a:endParaRPr lang="en-US" sz="1100" b="1" dirty="0">
              <a:solidFill>
                <a:schemeClr val="tx2">
                  <a:lumMod val="50000"/>
                </a:schemeClr>
              </a:solidFill>
            </a:endParaRPr>
          </a:p>
        </p:txBody>
      </p:sp>
      <p:grpSp>
        <p:nvGrpSpPr>
          <p:cNvPr id="59" name="Group 58"/>
          <p:cNvGrpSpPr/>
          <p:nvPr/>
        </p:nvGrpSpPr>
        <p:grpSpPr>
          <a:xfrm>
            <a:off x="4076816" y="5344662"/>
            <a:ext cx="543701" cy="457866"/>
            <a:chOff x="6903190" y="2081957"/>
            <a:chExt cx="543701" cy="457866"/>
          </a:xfrm>
        </p:grpSpPr>
        <p:pic>
          <p:nvPicPr>
            <p:cNvPr id="60" name="Picture 5" descr="D:\Users\mudjain\Desktop\bESDM3tb.jpeg"/>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989025" y="2081957"/>
              <a:ext cx="457866" cy="457866"/>
            </a:xfrm>
            <a:prstGeom prst="rect">
              <a:avLst/>
            </a:prstGeom>
            <a:noFill/>
          </p:spPr>
        </p:pic>
        <p:pic>
          <p:nvPicPr>
            <p:cNvPr id="61" name="Picture 6" descr="D:\Users\mudjain\Desktop\web-server-icons.jpg"/>
            <p:cNvPicPr>
              <a:picLocks noChangeAspect="1" noChangeArrowheads="1"/>
            </p:cNvPicPr>
            <p:nvPr/>
          </p:nvPicPr>
          <p:blipFill>
            <a:blip r:embed="rId11"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3190" y="2272059"/>
              <a:ext cx="187351" cy="2485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7" descr="D:\Users\mudjain\Desktop\download.png"/>
            <p:cNvPicPr>
              <a:picLocks noChangeAspect="1" noChangeArrowheads="1"/>
            </p:cNvPicPr>
            <p:nvPr/>
          </p:nvPicPr>
          <p:blipFill>
            <a:blip r:embed="rId12"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13024" y="2152022"/>
              <a:ext cx="145651" cy="145651"/>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ectangle 62"/>
          <p:cNvSpPr/>
          <p:nvPr/>
        </p:nvSpPr>
        <p:spPr>
          <a:xfrm>
            <a:off x="5100129" y="2784190"/>
            <a:ext cx="2103120" cy="91440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188720" rtlCol="0" anchor="t"/>
          <a:lstStyle/>
          <a:p>
            <a:r>
              <a:rPr lang="en-US" sz="1100" b="1" dirty="0" smtClean="0">
                <a:solidFill>
                  <a:schemeClr val="tx2">
                    <a:lumMod val="50000"/>
                  </a:schemeClr>
                </a:solidFill>
              </a:rPr>
              <a:t>Load Testing</a:t>
            </a:r>
            <a:endParaRPr lang="en-US" sz="1100" b="1" dirty="0">
              <a:solidFill>
                <a:schemeClr val="tx2">
                  <a:lumMod val="50000"/>
                </a:schemeClr>
              </a:solidFill>
            </a:endParaRPr>
          </a:p>
        </p:txBody>
      </p:sp>
      <p:sp>
        <p:nvSpPr>
          <p:cNvPr id="64" name="Rectangle 63"/>
          <p:cNvSpPr/>
          <p:nvPr/>
        </p:nvSpPr>
        <p:spPr>
          <a:xfrm>
            <a:off x="5100129" y="3875996"/>
            <a:ext cx="2103120" cy="91440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188720" rtlCol="0" anchor="t"/>
          <a:lstStyle/>
          <a:p>
            <a:r>
              <a:rPr lang="en-US" sz="1100" b="1" dirty="0" err="1" smtClean="0">
                <a:solidFill>
                  <a:schemeClr val="tx2">
                    <a:lumMod val="50000"/>
                  </a:schemeClr>
                </a:solidFill>
              </a:rPr>
              <a:t>Perf</a:t>
            </a:r>
            <a:r>
              <a:rPr lang="en-US" sz="1100" b="1" dirty="0" smtClean="0">
                <a:solidFill>
                  <a:schemeClr val="tx2">
                    <a:lumMod val="50000"/>
                  </a:schemeClr>
                </a:solidFill>
              </a:rPr>
              <a:t> Testing</a:t>
            </a:r>
            <a:endParaRPr lang="en-US" sz="1100" b="1" dirty="0">
              <a:solidFill>
                <a:schemeClr val="tx2">
                  <a:lumMod val="50000"/>
                </a:schemeClr>
              </a:solidFill>
            </a:endParaRPr>
          </a:p>
        </p:txBody>
      </p:sp>
      <p:sp>
        <p:nvSpPr>
          <p:cNvPr id="65" name="Rectangle 64"/>
          <p:cNvSpPr/>
          <p:nvPr/>
        </p:nvSpPr>
        <p:spPr>
          <a:xfrm>
            <a:off x="5100129" y="4967803"/>
            <a:ext cx="2103120" cy="914400"/>
          </a:xfrm>
          <a:prstGeom prst="rect">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1188720" rtlCol="0" anchor="t"/>
          <a:lstStyle/>
          <a:p>
            <a:r>
              <a:rPr lang="en-US" sz="1100" b="1" dirty="0" smtClean="0">
                <a:solidFill>
                  <a:schemeClr val="tx2">
                    <a:lumMod val="50000"/>
                  </a:schemeClr>
                </a:solidFill>
              </a:rPr>
              <a:t>Ready to release Software</a:t>
            </a:r>
            <a:endParaRPr lang="en-US" sz="1100" b="1" dirty="0">
              <a:solidFill>
                <a:schemeClr val="tx2">
                  <a:lumMod val="50000"/>
                </a:schemeClr>
              </a:solidFill>
            </a:endParaRPr>
          </a:p>
        </p:txBody>
      </p:sp>
      <p:pic>
        <p:nvPicPr>
          <p:cNvPr id="66" name="Picture 6" descr="D:\Users\mudjain\Desktop\images (1).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950688" y="1876270"/>
            <a:ext cx="497763" cy="478432"/>
          </a:xfrm>
          <a:prstGeom prst="rect">
            <a:avLst/>
          </a:prstGeom>
          <a:noFill/>
        </p:spPr>
      </p:pic>
      <p:pic>
        <p:nvPicPr>
          <p:cNvPr id="67" name="Picture 10" descr="D:\Users\mudjain\Desktop\load.png"/>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78868" y="2757378"/>
            <a:ext cx="537308" cy="40224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1" descr="D:\Users\mudjain\Desktop\download (6).jpg"/>
          <p:cNvPicPr>
            <a:picLocks noChangeAspect="1" noChangeArrowheads="1"/>
          </p:cNvPicPr>
          <p:nvPr/>
        </p:nvPicPr>
        <p:blipFill>
          <a:blip r:embed="rId15">
            <a:clrChange>
              <a:clrFrom>
                <a:srgbClr val="FBFAF8"/>
              </a:clrFrom>
              <a:clrTo>
                <a:srgbClr val="FBFAF8">
                  <a:alpha val="0"/>
                </a:srgbClr>
              </a:clrTo>
            </a:clrChange>
            <a:extLst>
              <a:ext uri="{28A0092B-C50C-407E-A947-70E740481C1C}">
                <a14:useLocalDpi xmlns:a14="http://schemas.microsoft.com/office/drawing/2010/main" val="0"/>
              </a:ext>
            </a:extLst>
          </a:blip>
          <a:srcRect/>
          <a:stretch>
            <a:fillRect/>
          </a:stretch>
        </p:blipFill>
        <p:spPr bwMode="auto">
          <a:xfrm>
            <a:off x="5364093" y="4065372"/>
            <a:ext cx="546687" cy="45971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00698" y="4250344"/>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96999" y="3238152"/>
            <a:ext cx="326790" cy="23158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3" descr="D:\Users\mudjain\Desktop\images (3).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879070" y="5457803"/>
            <a:ext cx="326790" cy="231584"/>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oup 71"/>
          <p:cNvGrpSpPr/>
          <p:nvPr/>
        </p:nvGrpSpPr>
        <p:grpSpPr>
          <a:xfrm>
            <a:off x="6530114" y="4867295"/>
            <a:ext cx="906973" cy="604172"/>
            <a:chOff x="7806927" y="3991930"/>
            <a:chExt cx="906973" cy="604172"/>
          </a:xfrm>
        </p:grpSpPr>
        <p:pic>
          <p:nvPicPr>
            <p:cNvPr id="73" name="Picture 12" descr="D:\Project Data\MJ's Data\Assets\Pics And Logos\thumbs-up-and-down.jpg"/>
            <p:cNvPicPr>
              <a:picLocks noChangeAspect="1" noChangeArrowheads="1"/>
            </p:cNvPicPr>
            <p:nvPr/>
          </p:nvPicPr>
          <p:blipFill rotWithShape="1">
            <a:blip r:embed="rId16"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l="3510" t="9642" r="48968" b="32255"/>
            <a:stretch/>
          </p:blipFill>
          <p:spPr bwMode="auto">
            <a:xfrm>
              <a:off x="8033272" y="3991930"/>
              <a:ext cx="444294" cy="420132"/>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7806927" y="4334492"/>
              <a:ext cx="906973" cy="261610"/>
            </a:xfrm>
            <a:prstGeom prst="rect">
              <a:avLst/>
            </a:prstGeom>
            <a:noFill/>
          </p:spPr>
          <p:txBody>
            <a:bodyPr wrap="square" rtlCol="0">
              <a:spAutoFit/>
            </a:bodyPr>
            <a:lstStyle/>
            <a:p>
              <a:pPr algn="ctr"/>
              <a:r>
                <a:rPr lang="en-US" sz="1100" b="1" dirty="0" err="1" smtClean="0">
                  <a:solidFill>
                    <a:schemeClr val="tx2">
                      <a:lumMod val="50000"/>
                    </a:schemeClr>
                  </a:solidFill>
                </a:rPr>
                <a:t>SignOff</a:t>
              </a:r>
              <a:endParaRPr lang="en-US" sz="1100" b="1" dirty="0" smtClean="0">
                <a:solidFill>
                  <a:schemeClr val="tx2">
                    <a:lumMod val="50000"/>
                  </a:schemeClr>
                </a:solidFill>
              </a:endParaRPr>
            </a:p>
          </p:txBody>
        </p:sp>
      </p:grpSp>
      <p:pic>
        <p:nvPicPr>
          <p:cNvPr id="75" name="Picture 10" descr="D:\Users\mudjain\Desktop\download (1).png"/>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7560780" y="3214094"/>
            <a:ext cx="452992" cy="506411"/>
          </a:xfrm>
          <a:prstGeom prst="rect">
            <a:avLst/>
          </a:prstGeom>
          <a:noFill/>
        </p:spPr>
      </p:pic>
      <p:pic>
        <p:nvPicPr>
          <p:cNvPr id="76" name="Picture 10" descr="D:\Users\mudjain\Desktop\download (1).png"/>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7570860" y="3050371"/>
            <a:ext cx="452992" cy="506411"/>
          </a:xfrm>
          <a:prstGeom prst="rect">
            <a:avLst/>
          </a:prstGeom>
          <a:noFill/>
        </p:spPr>
      </p:pic>
      <p:pic>
        <p:nvPicPr>
          <p:cNvPr id="77" name="Picture 4" descr="D:\Users\mudjain\Desktop\download (2).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16136" y="1770928"/>
            <a:ext cx="538345" cy="483830"/>
          </a:xfrm>
          <a:prstGeom prst="rect">
            <a:avLst/>
          </a:prstGeom>
          <a:noFill/>
        </p:spPr>
      </p:pic>
      <p:sp>
        <p:nvSpPr>
          <p:cNvPr id="78" name="Round Same Side Corner Rectangle 77"/>
          <p:cNvSpPr/>
          <p:nvPr/>
        </p:nvSpPr>
        <p:spPr>
          <a:xfrm>
            <a:off x="7446558" y="4024737"/>
            <a:ext cx="2286000" cy="272630"/>
          </a:xfrm>
          <a:prstGeom prst="round2SameRect">
            <a:avLst>
              <a:gd name="adj1" fmla="val 0"/>
              <a:gd name="adj2" fmla="val 593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a:solidFill>
                  <a:schemeClr val="bg1"/>
                </a:solidFill>
              </a:rPr>
              <a:t>Release Stage</a:t>
            </a:r>
          </a:p>
        </p:txBody>
      </p:sp>
      <p:pic>
        <p:nvPicPr>
          <p:cNvPr id="79" name="Picture 6" descr="D:\Users\mudjain\Desktop\images (1).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13379" y="2207938"/>
            <a:ext cx="497763" cy="478432"/>
          </a:xfrm>
          <a:prstGeom prst="rect">
            <a:avLst/>
          </a:prstGeom>
          <a:noFill/>
        </p:spPr>
      </p:pic>
      <p:pic>
        <p:nvPicPr>
          <p:cNvPr id="80" name="Picture 6" descr="D:\Users\mudjain\Desktop\Ubuntu_Update_manager_icon_v2_by_myc1034-300x300.png"/>
          <p:cNvPicPr>
            <a:picLocks noChangeAspect="1" noChangeArrowheads="1"/>
          </p:cNvPicPr>
          <p:nvPr/>
        </p:nvPicPr>
        <p:blipFill>
          <a:blip r:embed="rId18" cstate="print"/>
          <a:srcRect/>
          <a:stretch>
            <a:fillRect/>
          </a:stretch>
        </p:blipFill>
        <p:spPr bwMode="auto">
          <a:xfrm>
            <a:off x="1223466" y="3151111"/>
            <a:ext cx="542472" cy="542472"/>
          </a:xfrm>
          <a:prstGeom prst="rect">
            <a:avLst/>
          </a:prstGeom>
          <a:noFill/>
        </p:spPr>
      </p:pic>
      <p:pic>
        <p:nvPicPr>
          <p:cNvPr id="81" name="Picture 2" descr="D:\Users\mudjain\Desktop\tumblr_static_9fszt6kfc5s8g0o8cockwc4cg.png"/>
          <p:cNvPicPr>
            <a:picLocks noChangeAspect="1" noChangeArrowheads="1"/>
          </p:cNvPicPr>
          <p:nvPr/>
        </p:nvPicPr>
        <p:blipFill rotWithShape="1">
          <a:blip r:embed="rId19" cstate="print">
            <a:duotone>
              <a:schemeClr val="accent5">
                <a:shade val="45000"/>
                <a:satMod val="135000"/>
              </a:schemeClr>
              <a:prstClr val="white"/>
            </a:duotone>
            <a:extLst>
              <a:ext uri="{28A0092B-C50C-407E-A947-70E740481C1C}">
                <a14:useLocalDpi xmlns:a14="http://schemas.microsoft.com/office/drawing/2010/main" val="0"/>
              </a:ext>
            </a:extLst>
          </a:blip>
          <a:srcRect l="10086" t="9671" r="8769" b="8586"/>
          <a:stretch/>
        </p:blipFill>
        <p:spPr bwMode="auto">
          <a:xfrm>
            <a:off x="359002" y="2051119"/>
            <a:ext cx="481220" cy="48476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 descr="D:\Users\mudjain\Desktop\icon-tdd-6fb850c43f6adf78e7c6c1ab058035c5.png"/>
          <p:cNvPicPr>
            <a:picLocks noChangeAspect="1" noChangeArrowheads="1"/>
          </p:cNvPicPr>
          <p:nvPr/>
        </p:nvPicPr>
        <p:blipFill>
          <a:blip r:embed="rId20" cstate="print">
            <a:biLevel thresh="75000"/>
            <a:extLst>
              <a:ext uri="{28A0092B-C50C-407E-A947-70E740481C1C}">
                <a14:useLocalDpi xmlns:a14="http://schemas.microsoft.com/office/drawing/2010/main" val="0"/>
              </a:ext>
            </a:extLst>
          </a:blip>
          <a:srcRect/>
          <a:stretch>
            <a:fillRect/>
          </a:stretch>
        </p:blipFill>
        <p:spPr bwMode="auto">
          <a:xfrm>
            <a:off x="1587325" y="2019905"/>
            <a:ext cx="510873" cy="51087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D:\Users\mudjain\Desktop\search-512.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627954" y="2037424"/>
            <a:ext cx="346263" cy="346263"/>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7446558" y="4811423"/>
            <a:ext cx="2286000" cy="1502067"/>
          </a:xfrm>
          <a:prstGeom prst="roundRect">
            <a:avLst>
              <a:gd name="adj" fmla="val 0"/>
            </a:avLst>
          </a:prstGeom>
          <a:solidFill>
            <a:schemeClr val="tx2">
              <a:lumMod val="20000"/>
              <a:lumOff val="80000"/>
              <a:alpha val="10000"/>
            </a:schemeClr>
          </a:solid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800" dirty="0" smtClean="0">
              <a:solidFill>
                <a:schemeClr val="tx2">
                  <a:lumMod val="50000"/>
                </a:schemeClr>
              </a:solidFill>
            </a:endParaRPr>
          </a:p>
        </p:txBody>
      </p:sp>
      <p:sp>
        <p:nvSpPr>
          <p:cNvPr id="85" name="Round Same Side Corner Rectangle 84"/>
          <p:cNvSpPr/>
          <p:nvPr/>
        </p:nvSpPr>
        <p:spPr>
          <a:xfrm>
            <a:off x="7446558" y="4537209"/>
            <a:ext cx="2286000" cy="272630"/>
          </a:xfrm>
          <a:prstGeom prst="round2SameRect">
            <a:avLst>
              <a:gd name="adj1" fmla="val 48912"/>
              <a:gd name="adj2" fmla="val 0"/>
            </a:avLst>
          </a:prstGeom>
          <a:solidFill>
            <a:srgbClr val="00B050"/>
          </a:solid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b"/>
          <a:lstStyle/>
          <a:p>
            <a:pPr algn="ctr"/>
            <a:r>
              <a:rPr lang="en-US" sz="1400" b="1" dirty="0" smtClean="0">
                <a:solidFill>
                  <a:schemeClr val="bg1"/>
                </a:solidFill>
              </a:rPr>
              <a:t>Client / Prod. Owner</a:t>
            </a:r>
          </a:p>
        </p:txBody>
      </p:sp>
      <p:grpSp>
        <p:nvGrpSpPr>
          <p:cNvPr id="86" name="Group 85"/>
          <p:cNvGrpSpPr/>
          <p:nvPr/>
        </p:nvGrpSpPr>
        <p:grpSpPr>
          <a:xfrm>
            <a:off x="8518758" y="5273165"/>
            <a:ext cx="906973" cy="604172"/>
            <a:chOff x="7806927" y="3991930"/>
            <a:chExt cx="906973" cy="604172"/>
          </a:xfrm>
        </p:grpSpPr>
        <p:pic>
          <p:nvPicPr>
            <p:cNvPr id="87" name="Picture 12" descr="D:\Project Data\MJ's Data\Assets\Pics And Logos\thumbs-up-and-down.jpg"/>
            <p:cNvPicPr>
              <a:picLocks noChangeAspect="1" noChangeArrowheads="1"/>
            </p:cNvPicPr>
            <p:nvPr/>
          </p:nvPicPr>
          <p:blipFill rotWithShape="1">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l="3510" t="9642" r="48968" b="32255"/>
            <a:stretch/>
          </p:blipFill>
          <p:spPr bwMode="auto">
            <a:xfrm>
              <a:off x="8033272" y="3991930"/>
              <a:ext cx="444294" cy="4201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7806927" y="4334492"/>
              <a:ext cx="906973" cy="261610"/>
            </a:xfrm>
            <a:prstGeom prst="rect">
              <a:avLst/>
            </a:prstGeom>
            <a:noFill/>
          </p:spPr>
          <p:txBody>
            <a:bodyPr wrap="square" rtlCol="0">
              <a:spAutoFit/>
            </a:bodyPr>
            <a:lstStyle/>
            <a:p>
              <a:pPr algn="ctr"/>
              <a:r>
                <a:rPr lang="en-US" sz="1100" b="1" dirty="0" err="1" smtClean="0">
                  <a:solidFill>
                    <a:schemeClr val="tx2">
                      <a:lumMod val="50000"/>
                    </a:schemeClr>
                  </a:solidFill>
                </a:rPr>
                <a:t>SignOff</a:t>
              </a:r>
              <a:endParaRPr lang="en-US" sz="1100" b="1" dirty="0" smtClean="0">
                <a:solidFill>
                  <a:schemeClr val="tx2">
                    <a:lumMod val="50000"/>
                  </a:schemeClr>
                </a:solidFill>
              </a:endParaRPr>
            </a:p>
          </p:txBody>
        </p:sp>
      </p:grpSp>
      <p:pic>
        <p:nvPicPr>
          <p:cNvPr id="89" name="Picture 2" descr="D:\Project Data\MJ's Data\Assets\Pics And Logos\Human\Picture1.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14683" y="5128373"/>
            <a:ext cx="1053252" cy="1062871"/>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p:cNvGrpSpPr/>
          <p:nvPr/>
        </p:nvGrpSpPr>
        <p:grpSpPr>
          <a:xfrm>
            <a:off x="6530114" y="801367"/>
            <a:ext cx="906973" cy="604172"/>
            <a:chOff x="7806927" y="3991930"/>
            <a:chExt cx="906973" cy="604172"/>
          </a:xfrm>
        </p:grpSpPr>
        <p:pic>
          <p:nvPicPr>
            <p:cNvPr id="91" name="Picture 12" descr="D:\Project Data\MJ's Data\Assets\Pics And Logos\thumbs-up-and-down.jpg"/>
            <p:cNvPicPr>
              <a:picLocks noChangeAspect="1" noChangeArrowheads="1"/>
            </p:cNvPicPr>
            <p:nvPr/>
          </p:nvPicPr>
          <p:blipFill rotWithShape="1">
            <a:blip r:embed="rId16" cstate="print">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l="3510" t="9642" r="48968" b="32255"/>
            <a:stretch/>
          </p:blipFill>
          <p:spPr bwMode="auto">
            <a:xfrm>
              <a:off x="8033272" y="3991930"/>
              <a:ext cx="444294" cy="420132"/>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7806927" y="4334492"/>
              <a:ext cx="906973" cy="261610"/>
            </a:xfrm>
            <a:prstGeom prst="rect">
              <a:avLst/>
            </a:prstGeom>
            <a:noFill/>
          </p:spPr>
          <p:txBody>
            <a:bodyPr wrap="square" rtlCol="0">
              <a:spAutoFit/>
            </a:bodyPr>
            <a:lstStyle/>
            <a:p>
              <a:pPr algn="ctr"/>
              <a:r>
                <a:rPr lang="en-US" sz="1100" b="1" dirty="0" err="1" smtClean="0">
                  <a:solidFill>
                    <a:schemeClr val="tx2">
                      <a:lumMod val="50000"/>
                    </a:schemeClr>
                  </a:solidFill>
                </a:rPr>
                <a:t>SignOff</a:t>
              </a:r>
              <a:endParaRPr lang="en-US" sz="1100" b="1" dirty="0" smtClean="0">
                <a:solidFill>
                  <a:schemeClr val="tx2">
                    <a:lumMod val="50000"/>
                  </a:schemeClr>
                </a:solidFill>
              </a:endParaRPr>
            </a:p>
          </p:txBody>
        </p:sp>
      </p:grpSp>
      <p:pic>
        <p:nvPicPr>
          <p:cNvPr id="93" name="Picture 10" descr="D:\Users\mudjain\Desktop\download (1).png"/>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7570860" y="3366494"/>
            <a:ext cx="452992" cy="506411"/>
          </a:xfrm>
          <a:prstGeom prst="rect">
            <a:avLst/>
          </a:prstGeom>
          <a:noFill/>
        </p:spPr>
      </p:pic>
      <p:sp>
        <p:nvSpPr>
          <p:cNvPr id="116" name="Rectangle 115"/>
          <p:cNvSpPr/>
          <p:nvPr/>
        </p:nvSpPr>
        <p:spPr>
          <a:xfrm>
            <a:off x="2330900" y="1759092"/>
            <a:ext cx="1119818"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r>
              <a:rPr lang="en-US" sz="1100" b="1" dirty="0" smtClean="0">
                <a:solidFill>
                  <a:schemeClr val="tx2">
                    <a:lumMod val="50000"/>
                  </a:schemeClr>
                </a:solidFill>
              </a:rPr>
              <a:t>Static Analysis</a:t>
            </a:r>
            <a:endParaRPr lang="en-US" sz="1100" b="1" dirty="0">
              <a:solidFill>
                <a:schemeClr val="tx2">
                  <a:lumMod val="50000"/>
                </a:schemeClr>
              </a:solidFill>
            </a:endParaRPr>
          </a:p>
        </p:txBody>
      </p:sp>
      <p:sp>
        <p:nvSpPr>
          <p:cNvPr id="117" name="Rectangle 116"/>
          <p:cNvSpPr/>
          <p:nvPr/>
        </p:nvSpPr>
        <p:spPr>
          <a:xfrm>
            <a:off x="1211015" y="1759092"/>
            <a:ext cx="1011581"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182880" rtlCol="0" anchor="t"/>
          <a:lstStyle/>
          <a:p>
            <a:r>
              <a:rPr lang="en-US" sz="1100" b="1" dirty="0" smtClean="0">
                <a:solidFill>
                  <a:schemeClr val="tx2">
                    <a:lumMod val="50000"/>
                  </a:schemeClr>
                </a:solidFill>
              </a:rPr>
              <a:t>Unit Test</a:t>
            </a:r>
            <a:endParaRPr lang="en-US" sz="1100" b="1" dirty="0">
              <a:solidFill>
                <a:schemeClr val="tx2">
                  <a:lumMod val="50000"/>
                </a:schemeClr>
              </a:solidFill>
            </a:endParaRPr>
          </a:p>
        </p:txBody>
      </p:sp>
      <p:sp>
        <p:nvSpPr>
          <p:cNvPr id="118" name="Rectangle 117"/>
          <p:cNvSpPr/>
          <p:nvPr/>
        </p:nvSpPr>
        <p:spPr>
          <a:xfrm>
            <a:off x="179393" y="3786856"/>
            <a:ext cx="2103120" cy="102289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t"/>
          <a:lstStyle/>
          <a:p>
            <a:r>
              <a:rPr lang="en-US" sz="1100" b="1" dirty="0">
                <a:solidFill>
                  <a:schemeClr val="tx2">
                    <a:lumMod val="50000"/>
                  </a:schemeClr>
                </a:solidFill>
              </a:rPr>
              <a:t>Development &amp; Configuration</a:t>
            </a:r>
          </a:p>
        </p:txBody>
      </p:sp>
      <p:sp>
        <p:nvSpPr>
          <p:cNvPr id="119" name="Rectangle 27"/>
          <p:cNvSpPr/>
          <p:nvPr/>
        </p:nvSpPr>
        <p:spPr>
          <a:xfrm>
            <a:off x="179393" y="4912034"/>
            <a:ext cx="2103120" cy="1024508"/>
          </a:xfrm>
          <a:custGeom>
            <a:avLst/>
            <a:gdLst>
              <a:gd name="connsiteX0" fmla="*/ 0 w 2342339"/>
              <a:gd name="connsiteY0" fmla="*/ 0 h 1022890"/>
              <a:gd name="connsiteX1" fmla="*/ 2342339 w 2342339"/>
              <a:gd name="connsiteY1" fmla="*/ 0 h 1022890"/>
              <a:gd name="connsiteX2" fmla="*/ 2342339 w 2342339"/>
              <a:gd name="connsiteY2" fmla="*/ 1022890 h 1022890"/>
              <a:gd name="connsiteX3" fmla="*/ 0 w 2342339"/>
              <a:gd name="connsiteY3" fmla="*/ 1022890 h 1022890"/>
              <a:gd name="connsiteX4" fmla="*/ 0 w 2342339"/>
              <a:gd name="connsiteY4" fmla="*/ 0 h 1022890"/>
              <a:gd name="connsiteX0" fmla="*/ 0 w 2342339"/>
              <a:gd name="connsiteY0" fmla="*/ 4158 h 1027048"/>
              <a:gd name="connsiteX1" fmla="*/ 1249438 w 2342339"/>
              <a:gd name="connsiteY1" fmla="*/ 0 h 1027048"/>
              <a:gd name="connsiteX2" fmla="*/ 2342339 w 2342339"/>
              <a:gd name="connsiteY2" fmla="*/ 4158 h 1027048"/>
              <a:gd name="connsiteX3" fmla="*/ 2342339 w 2342339"/>
              <a:gd name="connsiteY3" fmla="*/ 1027048 h 1027048"/>
              <a:gd name="connsiteX4" fmla="*/ 0 w 2342339"/>
              <a:gd name="connsiteY4" fmla="*/ 1027048 h 1027048"/>
              <a:gd name="connsiteX5" fmla="*/ 0 w 2342339"/>
              <a:gd name="connsiteY5" fmla="*/ 4158 h 1027048"/>
              <a:gd name="connsiteX0" fmla="*/ 0 w 2342339"/>
              <a:gd name="connsiteY0" fmla="*/ 4158 h 1027048"/>
              <a:gd name="connsiteX1" fmla="*/ 773188 w 2342339"/>
              <a:gd name="connsiteY1" fmla="*/ 6350 h 1027048"/>
              <a:gd name="connsiteX2" fmla="*/ 1249438 w 2342339"/>
              <a:gd name="connsiteY2" fmla="*/ 0 h 1027048"/>
              <a:gd name="connsiteX3" fmla="*/ 2342339 w 2342339"/>
              <a:gd name="connsiteY3" fmla="*/ 4158 h 1027048"/>
              <a:gd name="connsiteX4" fmla="*/ 2342339 w 2342339"/>
              <a:gd name="connsiteY4" fmla="*/ 1027048 h 1027048"/>
              <a:gd name="connsiteX5" fmla="*/ 0 w 2342339"/>
              <a:gd name="connsiteY5" fmla="*/ 1027048 h 1027048"/>
              <a:gd name="connsiteX6" fmla="*/ 0 w 2342339"/>
              <a:gd name="connsiteY6" fmla="*/ 4158 h 1027048"/>
              <a:gd name="connsiteX0" fmla="*/ 1249438 w 2342339"/>
              <a:gd name="connsiteY0" fmla="*/ 0 h 1027048"/>
              <a:gd name="connsiteX1" fmla="*/ 2342339 w 2342339"/>
              <a:gd name="connsiteY1" fmla="*/ 4158 h 1027048"/>
              <a:gd name="connsiteX2" fmla="*/ 2342339 w 2342339"/>
              <a:gd name="connsiteY2" fmla="*/ 1027048 h 1027048"/>
              <a:gd name="connsiteX3" fmla="*/ 0 w 2342339"/>
              <a:gd name="connsiteY3" fmla="*/ 1027048 h 1027048"/>
              <a:gd name="connsiteX4" fmla="*/ 0 w 2342339"/>
              <a:gd name="connsiteY4" fmla="*/ 4158 h 1027048"/>
              <a:gd name="connsiteX5" fmla="*/ 864628 w 2342339"/>
              <a:gd name="connsiteY5" fmla="*/ 97790 h 1027048"/>
              <a:gd name="connsiteX0" fmla="*/ 1249438 w 2342339"/>
              <a:gd name="connsiteY0" fmla="*/ 0 h 1027048"/>
              <a:gd name="connsiteX1" fmla="*/ 2342339 w 2342339"/>
              <a:gd name="connsiteY1" fmla="*/ 4158 h 1027048"/>
              <a:gd name="connsiteX2" fmla="*/ 2342339 w 2342339"/>
              <a:gd name="connsiteY2" fmla="*/ 1027048 h 1027048"/>
              <a:gd name="connsiteX3" fmla="*/ 0 w 2342339"/>
              <a:gd name="connsiteY3" fmla="*/ 1027048 h 1027048"/>
              <a:gd name="connsiteX4" fmla="*/ 0 w 2342339"/>
              <a:gd name="connsiteY4" fmla="*/ 4158 h 1027048"/>
              <a:gd name="connsiteX5" fmla="*/ 858278 w 2342339"/>
              <a:gd name="connsiteY5" fmla="*/ 2540 h 102704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858278 w 2342339"/>
              <a:gd name="connsiteY5" fmla="*/ 0 h 102450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991628 w 2342339"/>
              <a:gd name="connsiteY5" fmla="*/ 0 h 102450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991628 w 2342339"/>
              <a:gd name="connsiteY5" fmla="*/ 0 h 1024508"/>
              <a:gd name="connsiteX0" fmla="*/ 1376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1156728 w 2342339"/>
              <a:gd name="connsiteY5" fmla="*/ 0 h 1024508"/>
              <a:gd name="connsiteX0" fmla="*/ 15034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1156728 w 2342339"/>
              <a:gd name="connsiteY5" fmla="*/ 0 h 1024508"/>
              <a:gd name="connsiteX0" fmla="*/ 1554238 w 2342339"/>
              <a:gd name="connsiteY0" fmla="*/ 3810 h 1024508"/>
              <a:gd name="connsiteX1" fmla="*/ 2342339 w 2342339"/>
              <a:gd name="connsiteY1" fmla="*/ 1618 h 1024508"/>
              <a:gd name="connsiteX2" fmla="*/ 2342339 w 2342339"/>
              <a:gd name="connsiteY2" fmla="*/ 1024508 h 1024508"/>
              <a:gd name="connsiteX3" fmla="*/ 0 w 2342339"/>
              <a:gd name="connsiteY3" fmla="*/ 1024508 h 1024508"/>
              <a:gd name="connsiteX4" fmla="*/ 0 w 2342339"/>
              <a:gd name="connsiteY4" fmla="*/ 1618 h 1024508"/>
              <a:gd name="connsiteX5" fmla="*/ 1156728 w 2342339"/>
              <a:gd name="connsiteY5" fmla="*/ 0 h 1024508"/>
              <a:gd name="connsiteX0" fmla="*/ 1554238 w 2342339"/>
              <a:gd name="connsiteY0" fmla="*/ 3810 h 1024508"/>
              <a:gd name="connsiteX1" fmla="*/ 1535188 w 2342339"/>
              <a:gd name="connsiteY1" fmla="*/ 381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554238 w 2342339"/>
              <a:gd name="connsiteY0" fmla="*/ 3810 h 1024508"/>
              <a:gd name="connsiteX1" fmla="*/ 1446288 w 2342339"/>
              <a:gd name="connsiteY1" fmla="*/ 32131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338338 w 2342339"/>
              <a:gd name="connsiteY0" fmla="*/ 340360 h 1024508"/>
              <a:gd name="connsiteX1" fmla="*/ 1446288 w 2342339"/>
              <a:gd name="connsiteY1" fmla="*/ 32131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338338 w 2342339"/>
              <a:gd name="connsiteY0" fmla="*/ 340360 h 1024508"/>
              <a:gd name="connsiteX1" fmla="*/ 1471688 w 2342339"/>
              <a:gd name="connsiteY1" fmla="*/ 1016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10160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5397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5396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1688 w 2342339"/>
              <a:gd name="connsiteY0" fmla="*/ 276860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4982 w 2342339"/>
              <a:gd name="connsiteY7" fmla="*/ 3810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16894 w 2342339"/>
              <a:gd name="connsiteY7" fmla="*/ 151447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07369 w 2342339"/>
              <a:gd name="connsiteY7" fmla="*/ 256222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07369 w 2342339"/>
              <a:gd name="connsiteY7" fmla="*/ 256222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9744 w 2342339"/>
              <a:gd name="connsiteY7" fmla="*/ 196691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9744 w 2342339"/>
              <a:gd name="connsiteY7" fmla="*/ 177641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87166 h 1024508"/>
              <a:gd name="connsiteX0" fmla="*/ 1474069 w 2342339"/>
              <a:gd name="connsiteY0" fmla="*/ 1839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84785 h 1024508"/>
              <a:gd name="connsiteX0" fmla="*/ 1474069 w 2342339"/>
              <a:gd name="connsiteY0" fmla="*/ 1077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84785 h 1024508"/>
              <a:gd name="connsiteX0" fmla="*/ 1474069 w 2342339"/>
              <a:gd name="connsiteY0" fmla="*/ 1077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13347 h 1024508"/>
              <a:gd name="connsiteX0" fmla="*/ 1474069 w 2342339"/>
              <a:gd name="connsiteY0" fmla="*/ 107792 h 1024508"/>
              <a:gd name="connsiteX1" fmla="*/ 1471688 w 2342339"/>
              <a:gd name="connsiteY1" fmla="*/ 3015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474069 w 2342339"/>
              <a:gd name="connsiteY0" fmla="*/ 107792 h 1024508"/>
              <a:gd name="connsiteX1" fmla="*/ 1524730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474069 w 2342339"/>
              <a:gd name="connsiteY0" fmla="*/ 109539 h 1026255"/>
              <a:gd name="connsiteX1" fmla="*/ 1633466 w 2342339"/>
              <a:gd name="connsiteY1" fmla="*/ 0 h 1026255"/>
              <a:gd name="connsiteX2" fmla="*/ 2342339 w 2342339"/>
              <a:gd name="connsiteY2" fmla="*/ 3365 h 1026255"/>
              <a:gd name="connsiteX3" fmla="*/ 2342339 w 2342339"/>
              <a:gd name="connsiteY3" fmla="*/ 1026255 h 1026255"/>
              <a:gd name="connsiteX4" fmla="*/ 0 w 2342339"/>
              <a:gd name="connsiteY4" fmla="*/ 1026255 h 1026255"/>
              <a:gd name="connsiteX5" fmla="*/ 0 w 2342339"/>
              <a:gd name="connsiteY5" fmla="*/ 3365 h 1026255"/>
              <a:gd name="connsiteX6" fmla="*/ 1156728 w 2342339"/>
              <a:gd name="connsiteY6" fmla="*/ 1747 h 1026255"/>
              <a:gd name="connsiteX7" fmla="*/ 1157363 w 2342339"/>
              <a:gd name="connsiteY7" fmla="*/ 107951 h 1026255"/>
              <a:gd name="connsiteX0" fmla="*/ 1635847 w 2342339"/>
              <a:gd name="connsiteY0" fmla="*/ 102395 h 1026255"/>
              <a:gd name="connsiteX1" fmla="*/ 1633466 w 2342339"/>
              <a:gd name="connsiteY1" fmla="*/ 0 h 1026255"/>
              <a:gd name="connsiteX2" fmla="*/ 2342339 w 2342339"/>
              <a:gd name="connsiteY2" fmla="*/ 3365 h 1026255"/>
              <a:gd name="connsiteX3" fmla="*/ 2342339 w 2342339"/>
              <a:gd name="connsiteY3" fmla="*/ 1026255 h 1026255"/>
              <a:gd name="connsiteX4" fmla="*/ 0 w 2342339"/>
              <a:gd name="connsiteY4" fmla="*/ 1026255 h 1026255"/>
              <a:gd name="connsiteX5" fmla="*/ 0 w 2342339"/>
              <a:gd name="connsiteY5" fmla="*/ 3365 h 1026255"/>
              <a:gd name="connsiteX6" fmla="*/ 1156728 w 2342339"/>
              <a:gd name="connsiteY6" fmla="*/ 1747 h 1026255"/>
              <a:gd name="connsiteX7" fmla="*/ 1157363 w 2342339"/>
              <a:gd name="connsiteY7" fmla="*/ 107951 h 1026255"/>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157363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156728 w 2342339"/>
              <a:gd name="connsiteY6" fmla="*/ 0 h 1024508"/>
              <a:gd name="connsiteX7" fmla="*/ 1284665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84665 w 2342339"/>
              <a:gd name="connsiteY7" fmla="*/ 106204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82013 w 2342339"/>
              <a:gd name="connsiteY7" fmla="*/ 94298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87317 w 2342339"/>
              <a:gd name="connsiteY7" fmla="*/ 103823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86682 w 2342339"/>
              <a:gd name="connsiteY6" fmla="*/ 0 h 1024508"/>
              <a:gd name="connsiteX7" fmla="*/ 1276709 w 2342339"/>
              <a:gd name="connsiteY7" fmla="*/ 103823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78726 w 2342339"/>
              <a:gd name="connsiteY6" fmla="*/ 0 h 1024508"/>
              <a:gd name="connsiteX7" fmla="*/ 1276709 w 2342339"/>
              <a:gd name="connsiteY7" fmla="*/ 103823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78726 w 2342339"/>
              <a:gd name="connsiteY6" fmla="*/ 0 h 1024508"/>
              <a:gd name="connsiteX7" fmla="*/ 1276709 w 2342339"/>
              <a:gd name="connsiteY7" fmla="*/ 94298 h 1024508"/>
              <a:gd name="connsiteX0" fmla="*/ 1635847 w 2342339"/>
              <a:gd name="connsiteY0" fmla="*/ 100648 h 1024508"/>
              <a:gd name="connsiteX1" fmla="*/ 1633466 w 2342339"/>
              <a:gd name="connsiteY1" fmla="*/ 634 h 1024508"/>
              <a:gd name="connsiteX2" fmla="*/ 2342339 w 2342339"/>
              <a:gd name="connsiteY2" fmla="*/ 1618 h 1024508"/>
              <a:gd name="connsiteX3" fmla="*/ 2342339 w 2342339"/>
              <a:gd name="connsiteY3" fmla="*/ 1024508 h 1024508"/>
              <a:gd name="connsiteX4" fmla="*/ 0 w 2342339"/>
              <a:gd name="connsiteY4" fmla="*/ 1024508 h 1024508"/>
              <a:gd name="connsiteX5" fmla="*/ 0 w 2342339"/>
              <a:gd name="connsiteY5" fmla="*/ 1618 h 1024508"/>
              <a:gd name="connsiteX6" fmla="*/ 1278726 w 2342339"/>
              <a:gd name="connsiteY6" fmla="*/ 0 h 1024508"/>
              <a:gd name="connsiteX7" fmla="*/ 1276709 w 2342339"/>
              <a:gd name="connsiteY7" fmla="*/ 101442 h 102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2339" h="1024508">
                <a:moveTo>
                  <a:pt x="1635847" y="100648"/>
                </a:moveTo>
                <a:cubicBezTo>
                  <a:pt x="1635053" y="40322"/>
                  <a:pt x="1634260" y="60960"/>
                  <a:pt x="1633466" y="634"/>
                </a:cubicBezTo>
                <a:lnTo>
                  <a:pt x="2342339" y="1618"/>
                </a:lnTo>
                <a:lnTo>
                  <a:pt x="2342339" y="1024508"/>
                </a:lnTo>
                <a:lnTo>
                  <a:pt x="0" y="1024508"/>
                </a:lnTo>
                <a:lnTo>
                  <a:pt x="0" y="1618"/>
                </a:lnTo>
                <a:lnTo>
                  <a:pt x="1278726" y="0"/>
                </a:lnTo>
                <a:cubicBezTo>
                  <a:pt x="1283104" y="100377"/>
                  <a:pt x="1277073" y="100648"/>
                  <a:pt x="1276709" y="101442"/>
                </a:cubicBezTo>
              </a:path>
            </a:pathLst>
          </a:cu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t"/>
          <a:lstStyle/>
          <a:p>
            <a:r>
              <a:rPr lang="en-US" sz="1100" b="1" dirty="0">
                <a:solidFill>
                  <a:schemeClr val="tx2">
                    <a:lumMod val="50000"/>
                  </a:schemeClr>
                </a:solidFill>
              </a:rPr>
              <a:t>Project / Task Management</a:t>
            </a:r>
          </a:p>
        </p:txBody>
      </p:sp>
      <p:sp>
        <p:nvSpPr>
          <p:cNvPr id="120" name="Rectangle 119"/>
          <p:cNvSpPr/>
          <p:nvPr/>
        </p:nvSpPr>
        <p:spPr>
          <a:xfrm>
            <a:off x="179393" y="3149433"/>
            <a:ext cx="2103120" cy="543982"/>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t"/>
          <a:lstStyle/>
          <a:p>
            <a:r>
              <a:rPr lang="en-US" sz="1100" b="1" dirty="0" smtClean="0">
                <a:solidFill>
                  <a:schemeClr val="tx2">
                    <a:lumMod val="50000"/>
                  </a:schemeClr>
                </a:solidFill>
              </a:rPr>
              <a:t>Source Code Repository</a:t>
            </a:r>
            <a:endParaRPr lang="en-US" sz="1100" b="1" dirty="0">
              <a:solidFill>
                <a:schemeClr val="tx2">
                  <a:lumMod val="50000"/>
                </a:schemeClr>
              </a:solidFill>
            </a:endParaRPr>
          </a:p>
        </p:txBody>
      </p:sp>
      <p:sp>
        <p:nvSpPr>
          <p:cNvPr id="121" name="Rectangle 120"/>
          <p:cNvSpPr/>
          <p:nvPr/>
        </p:nvSpPr>
        <p:spPr>
          <a:xfrm>
            <a:off x="179394" y="1759092"/>
            <a:ext cx="937148"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182880" rtlCol="0" anchor="t"/>
          <a:lstStyle/>
          <a:p>
            <a:r>
              <a:rPr lang="en-US" sz="1100" b="1" dirty="0" smtClean="0">
                <a:solidFill>
                  <a:schemeClr val="tx2">
                    <a:lumMod val="50000"/>
                  </a:schemeClr>
                </a:solidFill>
              </a:rPr>
              <a:t>Compile</a:t>
            </a:r>
            <a:endParaRPr lang="en-US" sz="1100" b="1" dirty="0">
              <a:solidFill>
                <a:schemeClr val="tx2">
                  <a:lumMod val="50000"/>
                </a:schemeClr>
              </a:solidFill>
            </a:endParaRPr>
          </a:p>
        </p:txBody>
      </p:sp>
      <p:sp>
        <p:nvSpPr>
          <p:cNvPr id="122" name="Rectangle 121"/>
          <p:cNvSpPr/>
          <p:nvPr/>
        </p:nvSpPr>
        <p:spPr>
          <a:xfrm>
            <a:off x="3523544" y="1759092"/>
            <a:ext cx="1210842" cy="846014"/>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rIns="182880" rtlCol="0" anchor="t"/>
          <a:lstStyle/>
          <a:p>
            <a:r>
              <a:rPr lang="en-US" sz="1100" b="1" dirty="0">
                <a:solidFill>
                  <a:schemeClr val="tx2">
                    <a:lumMod val="50000"/>
                  </a:schemeClr>
                </a:solidFill>
              </a:rPr>
              <a:t>Packaging</a:t>
            </a:r>
          </a:p>
        </p:txBody>
      </p:sp>
      <p:sp>
        <p:nvSpPr>
          <p:cNvPr id="123" name="Rectangle 122"/>
          <p:cNvSpPr/>
          <p:nvPr/>
        </p:nvSpPr>
        <p:spPr>
          <a:xfrm>
            <a:off x="2629697" y="3149432"/>
            <a:ext cx="2104689" cy="763629"/>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Environment Provisioning</a:t>
            </a:r>
            <a:endParaRPr lang="en-US" sz="1100" b="1" dirty="0">
              <a:solidFill>
                <a:schemeClr val="tx2">
                  <a:lumMod val="50000"/>
                </a:schemeClr>
              </a:solidFill>
            </a:endParaRPr>
          </a:p>
        </p:txBody>
      </p:sp>
      <p:sp>
        <p:nvSpPr>
          <p:cNvPr id="124" name="Rectangle 123"/>
          <p:cNvSpPr/>
          <p:nvPr/>
        </p:nvSpPr>
        <p:spPr>
          <a:xfrm>
            <a:off x="2629698" y="4039410"/>
            <a:ext cx="2103120" cy="881028"/>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System of Records – Service Virtualization</a:t>
            </a:r>
            <a:endParaRPr lang="en-US" sz="1100" b="1" dirty="0">
              <a:solidFill>
                <a:schemeClr val="tx2">
                  <a:lumMod val="50000"/>
                </a:schemeClr>
              </a:solidFill>
            </a:endParaRPr>
          </a:p>
        </p:txBody>
      </p:sp>
      <p:sp>
        <p:nvSpPr>
          <p:cNvPr id="125" name="Rectangle 124"/>
          <p:cNvSpPr/>
          <p:nvPr/>
        </p:nvSpPr>
        <p:spPr>
          <a:xfrm>
            <a:off x="2631267" y="5054894"/>
            <a:ext cx="2103120" cy="881028"/>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Acceptance Test</a:t>
            </a:r>
            <a:endParaRPr lang="en-US" sz="1100" b="1" dirty="0">
              <a:solidFill>
                <a:schemeClr val="tx2">
                  <a:lumMod val="50000"/>
                </a:schemeClr>
              </a:solidFill>
            </a:endParaRPr>
          </a:p>
        </p:txBody>
      </p:sp>
      <p:sp>
        <p:nvSpPr>
          <p:cNvPr id="126" name="Rectangle 125"/>
          <p:cNvSpPr/>
          <p:nvPr/>
        </p:nvSpPr>
        <p:spPr>
          <a:xfrm>
            <a:off x="5097633" y="1690706"/>
            <a:ext cx="2103120" cy="91440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097280" rtlCol="0" anchor="t"/>
          <a:lstStyle/>
          <a:p>
            <a:r>
              <a:rPr lang="en-US" sz="1100" b="1" dirty="0" smtClean="0">
                <a:solidFill>
                  <a:schemeClr val="tx2">
                    <a:lumMod val="50000"/>
                  </a:schemeClr>
                </a:solidFill>
              </a:rPr>
              <a:t>Deployable Software</a:t>
            </a:r>
            <a:endParaRPr lang="en-US" sz="1100" b="1" dirty="0">
              <a:solidFill>
                <a:schemeClr val="tx2">
                  <a:lumMod val="50000"/>
                </a:schemeClr>
              </a:solidFill>
            </a:endParaRPr>
          </a:p>
        </p:txBody>
      </p:sp>
      <p:sp>
        <p:nvSpPr>
          <p:cNvPr id="127" name="Rectangle 126"/>
          <p:cNvSpPr/>
          <p:nvPr/>
        </p:nvSpPr>
        <p:spPr>
          <a:xfrm>
            <a:off x="5097633" y="2782512"/>
            <a:ext cx="2103120" cy="91440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188720" rtlCol="0" anchor="t"/>
          <a:lstStyle/>
          <a:p>
            <a:r>
              <a:rPr lang="en-US" sz="1100" b="1" dirty="0" smtClean="0">
                <a:solidFill>
                  <a:schemeClr val="tx2">
                    <a:lumMod val="50000"/>
                  </a:schemeClr>
                </a:solidFill>
              </a:rPr>
              <a:t>Load Testing</a:t>
            </a:r>
            <a:endParaRPr lang="en-US" sz="1100" b="1" dirty="0">
              <a:solidFill>
                <a:schemeClr val="tx2">
                  <a:lumMod val="50000"/>
                </a:schemeClr>
              </a:solidFill>
            </a:endParaRPr>
          </a:p>
        </p:txBody>
      </p:sp>
      <p:sp>
        <p:nvSpPr>
          <p:cNvPr id="128" name="Rectangle 127"/>
          <p:cNvSpPr/>
          <p:nvPr/>
        </p:nvSpPr>
        <p:spPr>
          <a:xfrm>
            <a:off x="5097633" y="3874318"/>
            <a:ext cx="2103120" cy="914400"/>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1188720" rtlCol="0" anchor="t"/>
          <a:lstStyle/>
          <a:p>
            <a:r>
              <a:rPr lang="en-US" sz="1100" b="1" dirty="0" err="1" smtClean="0">
                <a:solidFill>
                  <a:schemeClr val="tx2">
                    <a:lumMod val="50000"/>
                  </a:schemeClr>
                </a:solidFill>
              </a:rPr>
              <a:t>Perf</a:t>
            </a:r>
            <a:r>
              <a:rPr lang="en-US" sz="1100" b="1" dirty="0" smtClean="0">
                <a:solidFill>
                  <a:schemeClr val="tx2">
                    <a:lumMod val="50000"/>
                  </a:schemeClr>
                </a:solidFill>
              </a:rPr>
              <a:t> Testing</a:t>
            </a:r>
            <a:endParaRPr lang="en-US" sz="1100" b="1" dirty="0">
              <a:solidFill>
                <a:schemeClr val="tx2">
                  <a:lumMod val="50000"/>
                </a:schemeClr>
              </a:solidFill>
            </a:endParaRPr>
          </a:p>
        </p:txBody>
      </p:sp>
      <p:sp>
        <p:nvSpPr>
          <p:cNvPr id="129" name="Rectangle 128"/>
          <p:cNvSpPr/>
          <p:nvPr/>
        </p:nvSpPr>
        <p:spPr>
          <a:xfrm>
            <a:off x="5097633" y="4966125"/>
            <a:ext cx="2103120" cy="914400"/>
          </a:xfrm>
          <a:prstGeom prst="rect">
            <a:avLst/>
          </a:prstGeom>
          <a:solidFill>
            <a:schemeClr val="bg1"/>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1188720" rtlCol="0" anchor="t"/>
          <a:lstStyle/>
          <a:p>
            <a:r>
              <a:rPr lang="en-US" sz="1100" b="1" dirty="0" smtClean="0">
                <a:solidFill>
                  <a:schemeClr val="tx2">
                    <a:lumMod val="50000"/>
                  </a:schemeClr>
                </a:solidFill>
              </a:rPr>
              <a:t>Ready to release Software</a:t>
            </a:r>
            <a:endParaRPr lang="en-US" sz="1100" b="1" dirty="0">
              <a:solidFill>
                <a:schemeClr val="tx2">
                  <a:lumMod val="50000"/>
                </a:schemeClr>
              </a:solidFill>
            </a:endParaRPr>
          </a:p>
        </p:txBody>
      </p:sp>
      <p:pic>
        <p:nvPicPr>
          <p:cNvPr id="94" name="Picture 3" descr="D:\Users\mudjain\Desktop\Pics\download (11).jpg"/>
          <p:cNvPicPr>
            <a:picLocks noChangeAspect="1" noChangeArrowheads="1"/>
          </p:cNvPicPr>
          <p:nvPr/>
        </p:nvPicPr>
        <p:blipFill>
          <a:blip r:embed="rId23" cstate="print">
            <a:clrChange>
              <a:clrFrom>
                <a:srgbClr val="FFFEFF"/>
              </a:clrFrom>
              <a:clrTo>
                <a:srgbClr val="FFFEFF">
                  <a:alpha val="0"/>
                </a:srgbClr>
              </a:clrTo>
            </a:clrChange>
          </a:blip>
          <a:srcRect/>
          <a:stretch>
            <a:fillRect/>
          </a:stretch>
        </p:blipFill>
        <p:spPr bwMode="auto">
          <a:xfrm>
            <a:off x="1350252" y="3257616"/>
            <a:ext cx="794331" cy="330971"/>
          </a:xfrm>
          <a:prstGeom prst="rect">
            <a:avLst/>
          </a:prstGeom>
          <a:noFill/>
        </p:spPr>
      </p:pic>
      <p:pic>
        <p:nvPicPr>
          <p:cNvPr id="96" name="Picture 3" descr="D:\Users\jsodani\Desktop\tool logos\230px-Jenkins_logo_with_title_svg.png"/>
          <p:cNvPicPr>
            <a:picLocks noChangeAspect="1" noChangeArrowheads="1"/>
          </p:cNvPicPr>
          <p:nvPr/>
        </p:nvPicPr>
        <p:blipFill>
          <a:blip r:embed="rId24" cstate="print"/>
          <a:srcRect/>
          <a:stretch>
            <a:fillRect/>
          </a:stretch>
        </p:blipFill>
        <p:spPr bwMode="auto">
          <a:xfrm>
            <a:off x="383686" y="2642244"/>
            <a:ext cx="1187224" cy="408127"/>
          </a:xfrm>
          <a:prstGeom prst="rect">
            <a:avLst/>
          </a:prstGeom>
          <a:noFill/>
          <a:ln>
            <a:noFill/>
          </a:ln>
        </p:spPr>
      </p:pic>
      <p:pic>
        <p:nvPicPr>
          <p:cNvPr id="97" name="Picture 3" descr="D:\Users\mudjain\Desktop\images.png"/>
          <p:cNvPicPr>
            <a:picLocks noChangeAspect="1" noChangeArrowheads="1"/>
          </p:cNvPicPr>
          <p:nvPr/>
        </p:nvPicPr>
        <p:blipFill>
          <a:blip r:embed="rId25" cstate="print"/>
          <a:srcRect t="30929" b="32869"/>
          <a:stretch>
            <a:fillRect/>
          </a:stretch>
        </p:blipFill>
        <p:spPr bwMode="auto">
          <a:xfrm>
            <a:off x="3719652" y="4217052"/>
            <a:ext cx="823618" cy="298167"/>
          </a:xfrm>
          <a:prstGeom prst="rect">
            <a:avLst/>
          </a:prstGeom>
          <a:noFill/>
        </p:spPr>
      </p:pic>
      <p:pic>
        <p:nvPicPr>
          <p:cNvPr id="98" name="Picture 7" descr="D:\Users\jsodani\Desktop\tool logos\sonar.png"/>
          <p:cNvPicPr>
            <a:picLocks noChangeAspect="1" noChangeArrowheads="1"/>
          </p:cNvPicPr>
          <p:nvPr/>
        </p:nvPicPr>
        <p:blipFill>
          <a:blip r:embed="rId26" cstate="print"/>
          <a:srcRect/>
          <a:stretch>
            <a:fillRect/>
          </a:stretch>
        </p:blipFill>
        <p:spPr bwMode="auto">
          <a:xfrm>
            <a:off x="2452700" y="2111055"/>
            <a:ext cx="852740" cy="298045"/>
          </a:xfrm>
          <a:prstGeom prst="rect">
            <a:avLst/>
          </a:prstGeom>
          <a:noFill/>
        </p:spPr>
      </p:pic>
      <p:sp>
        <p:nvSpPr>
          <p:cNvPr id="95" name="Rounded Rectangle 94"/>
          <p:cNvSpPr/>
          <p:nvPr/>
        </p:nvSpPr>
        <p:spPr>
          <a:xfrm>
            <a:off x="292808" y="4369066"/>
            <a:ext cx="1841405" cy="348829"/>
          </a:xfrm>
          <a:prstGeom prst="roundRect">
            <a:avLst/>
          </a:prstGeom>
          <a:solidFill>
            <a:schemeClr val="bg1"/>
          </a:solidFill>
          <a:ln w="9525">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00"/>
                </a:solidFill>
              </a:rPr>
              <a:t>IDE’s – Eclipse, </a:t>
            </a:r>
            <a:r>
              <a:rPr lang="en-US" sz="1400" b="1" dirty="0" err="1" smtClean="0">
                <a:solidFill>
                  <a:srgbClr val="000000"/>
                </a:solidFill>
              </a:rPr>
              <a:t>etc</a:t>
            </a:r>
            <a:endParaRPr lang="en-US" sz="1400" b="1" dirty="0" smtClean="0">
              <a:solidFill>
                <a:srgbClr val="000000"/>
              </a:solidFill>
            </a:endParaRPr>
          </a:p>
        </p:txBody>
      </p:sp>
      <p:pic>
        <p:nvPicPr>
          <p:cNvPr id="100" name="Picture 2" descr="D:\Users\mudjain\Desktop\Pics\download (3).png"/>
          <p:cNvPicPr>
            <a:picLocks noChangeAspect="1" noChangeArrowheads="1"/>
          </p:cNvPicPr>
          <p:nvPr/>
        </p:nvPicPr>
        <p:blipFill>
          <a:blip r:embed="rId27" cstate="print"/>
          <a:srcRect/>
          <a:stretch>
            <a:fillRect/>
          </a:stretch>
        </p:blipFill>
        <p:spPr bwMode="auto">
          <a:xfrm>
            <a:off x="3652964" y="2146021"/>
            <a:ext cx="1035054" cy="205776"/>
          </a:xfrm>
          <a:prstGeom prst="rect">
            <a:avLst/>
          </a:prstGeom>
          <a:noFill/>
        </p:spPr>
      </p:pic>
      <p:pic>
        <p:nvPicPr>
          <p:cNvPr id="130" name="Picture 1" descr="D:\Users\jsodani\Desktop\tool logos\JUnit.bmp"/>
          <p:cNvPicPr>
            <a:picLocks noChangeAspect="1" noChangeArrowheads="1"/>
          </p:cNvPicPr>
          <p:nvPr/>
        </p:nvPicPr>
        <p:blipFill>
          <a:blip r:embed="rId28" cstate="print"/>
          <a:srcRect/>
          <a:stretch>
            <a:fillRect/>
          </a:stretch>
        </p:blipFill>
        <p:spPr bwMode="auto">
          <a:xfrm>
            <a:off x="1615978" y="2374796"/>
            <a:ext cx="528605" cy="243355"/>
          </a:xfrm>
          <a:prstGeom prst="rect">
            <a:avLst/>
          </a:prstGeom>
          <a:noFill/>
        </p:spPr>
      </p:pic>
      <p:pic>
        <p:nvPicPr>
          <p:cNvPr id="131" name="Picture 2" descr="D:\Users\mudjain\Desktop\images (2).jpg"/>
          <p:cNvPicPr>
            <a:picLocks noChangeAspect="1" noChangeArrowheads="1"/>
          </p:cNvPicPr>
          <p:nvPr/>
        </p:nvPicPr>
        <p:blipFill>
          <a:blip r:embed="rId29" cstate="print">
            <a:clrChange>
              <a:clrFrom>
                <a:srgbClr val="FFFFFF"/>
              </a:clrFrom>
              <a:clrTo>
                <a:srgbClr val="FFFFFF">
                  <a:alpha val="0"/>
                </a:srgbClr>
              </a:clrTo>
            </a:clrChange>
          </a:blip>
          <a:srcRect t="17059"/>
          <a:stretch>
            <a:fillRect/>
          </a:stretch>
        </p:blipFill>
        <p:spPr bwMode="auto">
          <a:xfrm>
            <a:off x="1163558" y="2260077"/>
            <a:ext cx="490947" cy="414512"/>
          </a:xfrm>
          <a:prstGeom prst="rect">
            <a:avLst/>
          </a:prstGeom>
          <a:noFill/>
        </p:spPr>
      </p:pic>
      <p:pic>
        <p:nvPicPr>
          <p:cNvPr id="132" name="Picture 7" descr="D:\Users\jsodani\Desktop\tool logos\maven.gif"/>
          <p:cNvPicPr>
            <a:picLocks noChangeAspect="1" noChangeArrowheads="1"/>
          </p:cNvPicPr>
          <p:nvPr/>
        </p:nvPicPr>
        <p:blipFill>
          <a:blip r:embed="rId30" cstate="print">
            <a:clrChange>
              <a:clrFrom>
                <a:srgbClr val="FFFFFF"/>
              </a:clrFrom>
              <a:clrTo>
                <a:srgbClr val="FFFFFF">
                  <a:alpha val="0"/>
                </a:srgbClr>
              </a:clrTo>
            </a:clrChange>
          </a:blip>
          <a:srcRect/>
          <a:stretch>
            <a:fillRect/>
          </a:stretch>
        </p:blipFill>
        <p:spPr bwMode="auto">
          <a:xfrm>
            <a:off x="135084" y="2150043"/>
            <a:ext cx="929056" cy="414074"/>
          </a:xfrm>
          <a:prstGeom prst="rect">
            <a:avLst/>
          </a:prstGeom>
          <a:noFill/>
        </p:spPr>
      </p:pic>
      <p:pic>
        <p:nvPicPr>
          <p:cNvPr id="133" name="Picture 2" descr="D:\Users\mudjain\Desktop\images (9).jpg"/>
          <p:cNvPicPr>
            <a:picLocks noChangeAspect="1" noChangeArrowheads="1"/>
          </p:cNvPicPr>
          <p:nvPr/>
        </p:nvPicPr>
        <p:blipFill>
          <a:blip r:embed="rId31" cstate="print"/>
          <a:srcRect l="26880" r="22840"/>
          <a:stretch>
            <a:fillRect/>
          </a:stretch>
        </p:blipFill>
        <p:spPr bwMode="auto">
          <a:xfrm>
            <a:off x="5814898" y="3959237"/>
            <a:ext cx="497638" cy="351290"/>
          </a:xfrm>
          <a:prstGeom prst="rect">
            <a:avLst/>
          </a:prstGeom>
          <a:noFill/>
        </p:spPr>
      </p:pic>
      <p:pic>
        <p:nvPicPr>
          <p:cNvPr id="134" name="Picture 3" descr="D:\Users\mudjain\Desktop\logo.jpg"/>
          <p:cNvPicPr>
            <a:picLocks noChangeAspect="1" noChangeArrowheads="1"/>
          </p:cNvPicPr>
          <p:nvPr/>
        </p:nvPicPr>
        <p:blipFill>
          <a:blip r:embed="rId32" cstate="print"/>
          <a:srcRect/>
          <a:stretch>
            <a:fillRect/>
          </a:stretch>
        </p:blipFill>
        <p:spPr bwMode="auto">
          <a:xfrm>
            <a:off x="6288838" y="4332277"/>
            <a:ext cx="797528" cy="385618"/>
          </a:xfrm>
          <a:prstGeom prst="rect">
            <a:avLst/>
          </a:prstGeom>
          <a:noFill/>
        </p:spPr>
      </p:pic>
      <p:pic>
        <p:nvPicPr>
          <p:cNvPr id="136" name="Picture 3" descr="D:\Users\mudjain\Desktop\download (6).jpg"/>
          <p:cNvPicPr>
            <a:picLocks noChangeAspect="1" noChangeArrowheads="1"/>
          </p:cNvPicPr>
          <p:nvPr/>
        </p:nvPicPr>
        <p:blipFill>
          <a:blip r:embed="rId33" cstate="print"/>
          <a:srcRect/>
          <a:stretch>
            <a:fillRect/>
          </a:stretch>
        </p:blipFill>
        <p:spPr bwMode="auto">
          <a:xfrm>
            <a:off x="7695183" y="2001467"/>
            <a:ext cx="664857" cy="664857"/>
          </a:xfrm>
          <a:prstGeom prst="rect">
            <a:avLst/>
          </a:prstGeom>
          <a:noFill/>
        </p:spPr>
      </p:pic>
      <p:pic>
        <p:nvPicPr>
          <p:cNvPr id="139" name="Picture 15" descr="D:\Users\mudjain\Desktop\Pics\download (5).jpg"/>
          <p:cNvPicPr>
            <a:picLocks noChangeAspect="1" noChangeArrowheads="1"/>
          </p:cNvPicPr>
          <p:nvPr/>
        </p:nvPicPr>
        <p:blipFill>
          <a:blip r:embed="rId34" cstate="print">
            <a:clrChange>
              <a:clrFrom>
                <a:srgbClr val="FFFFFF"/>
              </a:clrFrom>
              <a:clrTo>
                <a:srgbClr val="FFFFFF">
                  <a:alpha val="0"/>
                </a:srgbClr>
              </a:clrTo>
            </a:clrChange>
          </a:blip>
          <a:srcRect t="23871"/>
          <a:stretch>
            <a:fillRect/>
          </a:stretch>
        </p:blipFill>
        <p:spPr bwMode="auto">
          <a:xfrm>
            <a:off x="3692362" y="3599535"/>
            <a:ext cx="890329" cy="315205"/>
          </a:xfrm>
          <a:prstGeom prst="rect">
            <a:avLst/>
          </a:prstGeom>
          <a:noFill/>
        </p:spPr>
      </p:pic>
      <p:pic>
        <p:nvPicPr>
          <p:cNvPr id="142" name="Picture 2" descr="D:\Users\mudjain\Desktop\images (9).jpg"/>
          <p:cNvPicPr>
            <a:picLocks noChangeAspect="1" noChangeArrowheads="1"/>
          </p:cNvPicPr>
          <p:nvPr/>
        </p:nvPicPr>
        <p:blipFill>
          <a:blip r:embed="rId31" cstate="print"/>
          <a:srcRect l="26880" r="22840"/>
          <a:stretch>
            <a:fillRect/>
          </a:stretch>
        </p:blipFill>
        <p:spPr bwMode="auto">
          <a:xfrm>
            <a:off x="5998705" y="3071812"/>
            <a:ext cx="497638" cy="351290"/>
          </a:xfrm>
          <a:prstGeom prst="rect">
            <a:avLst/>
          </a:prstGeom>
          <a:noFill/>
        </p:spPr>
      </p:pic>
      <p:pic>
        <p:nvPicPr>
          <p:cNvPr id="143" name="Picture 2" descr="D:\Users\mudjain\Desktop\images (2).jpg"/>
          <p:cNvPicPr>
            <a:picLocks noChangeAspect="1" noChangeArrowheads="1"/>
          </p:cNvPicPr>
          <p:nvPr/>
        </p:nvPicPr>
        <p:blipFill>
          <a:blip r:embed="rId29" cstate="print">
            <a:clrChange>
              <a:clrFrom>
                <a:srgbClr val="FFFFFF"/>
              </a:clrFrom>
              <a:clrTo>
                <a:srgbClr val="FFFFFF">
                  <a:alpha val="0"/>
                </a:srgbClr>
              </a:clrTo>
            </a:clrChange>
          </a:blip>
          <a:srcRect t="17059"/>
          <a:stretch>
            <a:fillRect/>
          </a:stretch>
        </p:blipFill>
        <p:spPr bwMode="auto">
          <a:xfrm>
            <a:off x="3682680" y="5065566"/>
            <a:ext cx="581487" cy="490956"/>
          </a:xfrm>
          <a:prstGeom prst="rect">
            <a:avLst/>
          </a:prstGeom>
          <a:noFill/>
        </p:spPr>
      </p:pic>
      <p:pic>
        <p:nvPicPr>
          <p:cNvPr id="141314" name="Picture 2" descr="D:\Users\mudjain\Desktop\jira_logo_landing.png"/>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94793" y="5398058"/>
            <a:ext cx="847097" cy="404470"/>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8" descr="http://cdn1.techtalkshub.com/wp-content/uploads/2014/04/logstash-logo-big.png"/>
          <p:cNvPicPr>
            <a:picLocks noChangeAspect="1" noChangeArrowheads="1"/>
          </p:cNvPicPr>
          <p:nvPr/>
        </p:nvPicPr>
        <p:blipFill rotWithShape="1">
          <a:blip r:embed="rId36" cstate="print">
            <a:clrChange>
              <a:clrFrom>
                <a:srgbClr val="FFFFFF"/>
              </a:clrFrom>
              <a:clrTo>
                <a:srgbClr val="FFFFFF">
                  <a:alpha val="0"/>
                </a:srgbClr>
              </a:clrTo>
            </a:clrChange>
          </a:blip>
          <a:srcRect t="16905" r="20828" b="22587"/>
          <a:stretch/>
        </p:blipFill>
        <p:spPr bwMode="auto">
          <a:xfrm>
            <a:off x="87148" y="980161"/>
            <a:ext cx="1463925" cy="497546"/>
          </a:xfrm>
          <a:prstGeom prst="rect">
            <a:avLst/>
          </a:prstGeom>
          <a:noFill/>
        </p:spPr>
      </p:pic>
      <p:pic>
        <p:nvPicPr>
          <p:cNvPr id="146" name="Picture 10" descr="http://www.peakhosting.com/wp-content/uploads/2014/08/splunk-logo.png"/>
          <p:cNvPicPr>
            <a:picLocks noChangeAspect="1" noChangeArrowheads="1"/>
          </p:cNvPicPr>
          <p:nvPr/>
        </p:nvPicPr>
        <p:blipFill>
          <a:blip r:embed="rId37" cstate="print">
            <a:clrChange>
              <a:clrFrom>
                <a:srgbClr val="FFFFFF"/>
              </a:clrFrom>
              <a:clrTo>
                <a:srgbClr val="FFFFFF">
                  <a:alpha val="0"/>
                </a:srgbClr>
              </a:clrTo>
            </a:clrChange>
          </a:blip>
          <a:srcRect t="24132" b="31800"/>
          <a:stretch>
            <a:fillRect/>
          </a:stretch>
        </p:blipFill>
        <p:spPr bwMode="auto">
          <a:xfrm>
            <a:off x="2431235" y="1059825"/>
            <a:ext cx="1367971" cy="338218"/>
          </a:xfrm>
          <a:prstGeom prst="rect">
            <a:avLst/>
          </a:prstGeom>
          <a:noFill/>
        </p:spPr>
      </p:pic>
      <p:pic>
        <p:nvPicPr>
          <p:cNvPr id="144" name="Picture 13" descr="D:\Users\mudjain\Desktop\Pics\maxresdefault.jpg"/>
          <p:cNvPicPr>
            <a:picLocks noChangeAspect="1" noChangeArrowheads="1"/>
          </p:cNvPicPr>
          <p:nvPr/>
        </p:nvPicPr>
        <p:blipFill>
          <a:blip r:embed="rId38" cstate="print"/>
          <a:srcRect l="19376" t="9951" r="21205" b="8145"/>
          <a:stretch>
            <a:fillRect/>
          </a:stretch>
        </p:blipFill>
        <p:spPr bwMode="auto">
          <a:xfrm>
            <a:off x="4137527" y="3231319"/>
            <a:ext cx="405744" cy="314599"/>
          </a:xfrm>
          <a:prstGeom prst="rect">
            <a:avLst/>
          </a:prstGeom>
          <a:noFill/>
        </p:spPr>
      </p:pic>
      <p:pic>
        <p:nvPicPr>
          <p:cNvPr id="147" name="Picture 12" descr="http://cdn-www.xda-developers.com/wp-content/uploads/2014/09/new-relic3.jpg"/>
          <p:cNvPicPr>
            <a:picLocks noChangeAspect="1" noChangeArrowheads="1"/>
          </p:cNvPicPr>
          <p:nvPr/>
        </p:nvPicPr>
        <p:blipFill>
          <a:blip r:embed="rId39" cstate="print">
            <a:clrChange>
              <a:clrFrom>
                <a:srgbClr val="FFFFFF"/>
              </a:clrFrom>
              <a:clrTo>
                <a:srgbClr val="FFFFFF">
                  <a:alpha val="0"/>
                </a:srgbClr>
              </a:clrTo>
            </a:clrChange>
          </a:blip>
          <a:srcRect/>
          <a:stretch>
            <a:fillRect/>
          </a:stretch>
        </p:blipFill>
        <p:spPr bwMode="auto">
          <a:xfrm>
            <a:off x="1697055" y="957094"/>
            <a:ext cx="543680" cy="543680"/>
          </a:xfrm>
          <a:prstGeom prst="rect">
            <a:avLst/>
          </a:prstGeom>
          <a:noFill/>
        </p:spPr>
      </p:pic>
      <p:pic>
        <p:nvPicPr>
          <p:cNvPr id="135" name="Picture 2" descr="D:\Users\mudjain\Desktop\download (7).jpg"/>
          <p:cNvPicPr>
            <a:picLocks noChangeAspect="1" noChangeArrowheads="1"/>
          </p:cNvPicPr>
          <p:nvPr/>
        </p:nvPicPr>
        <p:blipFill>
          <a:blip r:embed="rId40" cstate="print"/>
          <a:srcRect l="12092" r="13777"/>
          <a:stretch>
            <a:fillRect/>
          </a:stretch>
        </p:blipFill>
        <p:spPr bwMode="auto">
          <a:xfrm>
            <a:off x="8414683" y="2803562"/>
            <a:ext cx="699300" cy="706584"/>
          </a:xfrm>
          <a:prstGeom prst="rect">
            <a:avLst/>
          </a:prstGeom>
          <a:noFill/>
        </p:spPr>
      </p:pic>
      <p:pic>
        <p:nvPicPr>
          <p:cNvPr id="151554" name="Picture 2" descr="D:\Users\mudjain\Desktop\uftlogoW-220x156.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4151946" y="5510626"/>
            <a:ext cx="587041" cy="415849"/>
          </a:xfrm>
          <a:prstGeom prst="rect">
            <a:avLst/>
          </a:prstGeom>
          <a:noFill/>
          <a:extLst>
            <a:ext uri="{909E8E84-426E-40DD-AFC4-6F175D3DCCD1}">
              <a14:hiddenFill xmlns:a14="http://schemas.microsoft.com/office/drawing/2010/main">
                <a:solidFill>
                  <a:srgbClr val="FFFFFF"/>
                </a:solidFill>
              </a14:hiddenFill>
            </a:ext>
          </a:extLst>
        </p:spPr>
      </p:pic>
      <p:pic>
        <p:nvPicPr>
          <p:cNvPr id="151557" name="Picture 5" descr="D:\Users\mudjain\Desktop\image[13].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358358" y="1999253"/>
            <a:ext cx="1043844" cy="323859"/>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5" descr="D:\Users\mudjain\Desktop\image[13].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2691636" y="5556522"/>
            <a:ext cx="1043844" cy="323859"/>
          </a:xfrm>
          <a:prstGeom prst="rect">
            <a:avLst/>
          </a:prstGeom>
          <a:noFill/>
          <a:extLst>
            <a:ext uri="{909E8E84-426E-40DD-AFC4-6F175D3DCCD1}">
              <a14:hiddenFill xmlns:a14="http://schemas.microsoft.com/office/drawing/2010/main">
                <a:solidFill>
                  <a:srgbClr val="FFFFFF"/>
                </a:solidFill>
              </a14:hiddenFill>
            </a:ext>
          </a:extLst>
        </p:spPr>
      </p:pic>
      <p:sp>
        <p:nvSpPr>
          <p:cNvPr id="141" name="Title 1"/>
          <p:cNvSpPr txBox="1">
            <a:spLocks/>
          </p:cNvSpPr>
          <p:nvPr/>
        </p:nvSpPr>
        <p:spPr>
          <a:xfrm>
            <a:off x="1" y="0"/>
            <a:ext cx="9905999" cy="617517"/>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a:lstStyle>
          <a:p>
            <a:r>
              <a:rPr lang="en-US" sz="2400" dirty="0" smtClean="0"/>
              <a:t>Recommended Technology View</a:t>
            </a:r>
            <a:endParaRPr lang="en-US" sz="2400" dirty="0"/>
          </a:p>
        </p:txBody>
      </p:sp>
    </p:spTree>
    <p:extLst>
      <p:ext uri="{BB962C8B-B14F-4D97-AF65-F5344CB8AC3E}">
        <p14:creationId xmlns:p14="http://schemas.microsoft.com/office/powerpoint/2010/main" val="95182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641E-7 1.85185E-6 L 0.00016 -0.11991 " pathEditMode="relative" rAng="0" ptsTypes="AA">
                                      <p:cBhvr>
                                        <p:cTn id="6" dur="2000" fill="hold"/>
                                        <p:tgtEl>
                                          <p:spTgt spid="21"/>
                                        </p:tgtEl>
                                        <p:attrNameLst>
                                          <p:attrName>ppt_x</p:attrName>
                                          <p:attrName>ppt_y</p:attrName>
                                        </p:attrNameLst>
                                      </p:cBhvr>
                                      <p:rCtr x="0" y="-5995"/>
                                    </p:animMotion>
                                  </p:childTnLst>
                                </p:cTn>
                              </p:par>
                              <p:par>
                                <p:cTn id="7" presetID="0" presetClass="path" presetSubtype="0" accel="50000" decel="50000" fill="hold" nodeType="withEffect">
                                  <p:stCondLst>
                                    <p:cond delay="0"/>
                                  </p:stCondLst>
                                  <p:childTnLst>
                                    <p:animMotion origin="layout" path="M 0 0 L 0.00016 -0.02129 " pathEditMode="relative" ptsTypes="AA">
                                      <p:cBhvr>
                                        <p:cTn id="8" dur="2000" fill="hold"/>
                                        <p:tgtEl>
                                          <p:spTgt spid="22"/>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016 -0.02129 " pathEditMode="relative" ptsTypes="AA">
                                      <p:cBhvr>
                                        <p:cTn id="10" dur="2000" fill="hold"/>
                                        <p:tgtEl>
                                          <p:spTgt spid="2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016 -0.02129 " pathEditMode="relative" ptsTypes="AA">
                                      <p:cBhvr>
                                        <p:cTn id="12" dur="2000" fill="hold"/>
                                        <p:tgtEl>
                                          <p:spTgt spid="24"/>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016 -0.02129 " pathEditMode="relative" ptsTypes="AA">
                                      <p:cBhvr>
                                        <p:cTn id="14" dur="2000" fill="hold"/>
                                        <p:tgtEl>
                                          <p:spTgt spid="2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016 -0.02129 " pathEditMode="relative" ptsTypes="AA">
                                      <p:cBhvr>
                                        <p:cTn id="16" dur="2000" fill="hold"/>
                                        <p:tgtEl>
                                          <p:spTgt spid="26"/>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 0 L 0.00016 -0.02129 " pathEditMode="relative" ptsTypes="AA">
                                      <p:cBhvr>
                                        <p:cTn id="18" dur="2000" fill="hold"/>
                                        <p:tgtEl>
                                          <p:spTgt spid="27"/>
                                        </p:tgtEl>
                                        <p:attrNameLst>
                                          <p:attrName>ppt_x</p:attrName>
                                          <p:attrName>ppt_y</p:attrName>
                                        </p:attrNameLst>
                                      </p:cBhvr>
                                    </p:animMotion>
                                  </p:childTnLst>
                                </p:cTn>
                              </p:par>
                            </p:childTnLst>
                          </p:cTn>
                        </p:par>
                        <p:par>
                          <p:cTn id="19" fill="hold">
                            <p:stCondLst>
                              <p:cond delay="2000"/>
                            </p:stCondLst>
                            <p:childTnLst>
                              <p:par>
                                <p:cTn id="20" presetID="53" presetClass="exit" presetSubtype="32" fill="hold" nodeType="afterEffect">
                                  <p:stCondLst>
                                    <p:cond delay="0"/>
                                  </p:stCondLst>
                                  <p:childTnLst>
                                    <p:anim calcmode="lin" valueType="num">
                                      <p:cBhvr>
                                        <p:cTn id="21" dur="500"/>
                                        <p:tgtEl>
                                          <p:spTgt spid="21"/>
                                        </p:tgtEl>
                                        <p:attrNameLst>
                                          <p:attrName>ppt_w</p:attrName>
                                        </p:attrNameLst>
                                      </p:cBhvr>
                                      <p:tavLst>
                                        <p:tav tm="0">
                                          <p:val>
                                            <p:strVal val="ppt_w"/>
                                          </p:val>
                                        </p:tav>
                                        <p:tav tm="100000">
                                          <p:val>
                                            <p:fltVal val="0"/>
                                          </p:val>
                                        </p:tav>
                                      </p:tavLst>
                                    </p:anim>
                                    <p:anim calcmode="lin" valueType="num">
                                      <p:cBhvr>
                                        <p:cTn id="22" dur="500"/>
                                        <p:tgtEl>
                                          <p:spTgt spid="21"/>
                                        </p:tgtEl>
                                        <p:attrNameLst>
                                          <p:attrName>ppt_h</p:attrName>
                                        </p:attrNameLst>
                                      </p:cBhvr>
                                      <p:tavLst>
                                        <p:tav tm="0">
                                          <p:val>
                                            <p:strVal val="ppt_h"/>
                                          </p:val>
                                        </p:tav>
                                        <p:tav tm="100000">
                                          <p:val>
                                            <p:fltVal val="0"/>
                                          </p:val>
                                        </p:tav>
                                      </p:tavLst>
                                    </p:anim>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6" presetClass="emph" presetSubtype="0" repeatCount="2000" fill="remove" nodeType="withEffect">
                                  <p:stCondLst>
                                    <p:cond delay="0"/>
                                  </p:stCondLst>
                                  <p:iterate type="lt">
                                    <p:tmPct val="4000"/>
                                  </p:iterate>
                                  <p:childTnLst>
                                    <p:set>
                                      <p:cBhvr override="childStyle">
                                        <p:cTn id="29" dur="500" fill="hold"/>
                                        <p:tgtEl>
                                          <p:spTgt spid="18">
                                            <p:txEl>
                                              <p:pRg st="0" end="0"/>
                                            </p:txEl>
                                          </p:spTgt>
                                        </p:tgtEl>
                                        <p:attrNameLst>
                                          <p:attrName>style.color</p:attrName>
                                        </p:attrNameLst>
                                      </p:cBhvr>
                                      <p:to>
                                        <p:clrVal>
                                          <a:srgbClr val="FF9900"/>
                                        </p:clrVal>
                                      </p:to>
                                    </p:set>
                                    <p:set>
                                      <p:cBhvr>
                                        <p:cTn id="30" dur="500" fill="hold"/>
                                        <p:tgtEl>
                                          <p:spTgt spid="18">
                                            <p:txEl>
                                              <p:pRg st="0" end="0"/>
                                            </p:txEl>
                                          </p:spTgt>
                                        </p:tgtEl>
                                        <p:attrNameLst>
                                          <p:attrName>fillcolor</p:attrName>
                                        </p:attrNameLst>
                                      </p:cBhvr>
                                      <p:to>
                                        <p:clrVal>
                                          <a:srgbClr val="FF9900"/>
                                        </p:clrVal>
                                      </p:to>
                                    </p:set>
                                    <p:set>
                                      <p:cBhvr>
                                        <p:cTn id="31" dur="500" fill="hold"/>
                                        <p:tgtEl>
                                          <p:spTgt spid="18">
                                            <p:txEl>
                                              <p:pRg st="0" end="0"/>
                                            </p:txEl>
                                          </p:spTgt>
                                        </p:tgtEl>
                                        <p:attrNameLst>
                                          <p:attrName>fill.type</p:attrName>
                                        </p:attrNameLst>
                                      </p:cBhvr>
                                      <p:to>
                                        <p:strVal val="solid"/>
                                      </p:to>
                                    </p:set>
                                  </p:childTnLst>
                                </p:cTn>
                              </p:par>
                              <p:par>
                                <p:cTn id="32" presetID="8" presetClass="emph" presetSubtype="0" repeatCount="2000" fill="hold" nodeType="withEffect">
                                  <p:stCondLst>
                                    <p:cond delay="0"/>
                                  </p:stCondLst>
                                  <p:childTnLst>
                                    <p:animRot by="21600000">
                                      <p:cBhvr>
                                        <p:cTn id="33" dur="1000" fill="hold"/>
                                        <p:tgtEl>
                                          <p:spTgt spid="32"/>
                                        </p:tgtEl>
                                        <p:attrNameLst>
                                          <p:attrName>r</p:attrName>
                                        </p:attrNameLst>
                                      </p:cBhvr>
                                    </p:animRot>
                                  </p:childTnLst>
                                </p:cTn>
                              </p:par>
                            </p:childTnLst>
                          </p:cTn>
                        </p:par>
                        <p:par>
                          <p:cTn id="34" fill="hold">
                            <p:stCondLst>
                              <p:cond delay="4500"/>
                            </p:stCondLst>
                            <p:childTnLst>
                              <p:par>
                                <p:cTn id="35" presetID="10" presetClass="exit" presetSubtype="0" fill="hold" nodeType="afterEffect">
                                  <p:stCondLst>
                                    <p:cond delay="0"/>
                                  </p:stCondLst>
                                  <p:childTnLst>
                                    <p:animEffect transition="out" filter="fade">
                                      <p:cBhvr>
                                        <p:cTn id="36" dur="500"/>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5000"/>
                            </p:stCondLst>
                            <p:childTnLst>
                              <p:par>
                                <p:cTn id="42" presetID="10" presetClass="entr" presetSubtype="0"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000"/>
                                        <p:tgtEl>
                                          <p:spTgt spid="34"/>
                                        </p:tgtEl>
                                      </p:cBhvr>
                                    </p:animEffect>
                                  </p:childTnLst>
                                </p:cTn>
                              </p:par>
                              <p:par>
                                <p:cTn id="45" presetID="0" presetClass="path" presetSubtype="0" accel="50000" decel="50000" fill="hold" nodeType="withEffect">
                                  <p:stCondLst>
                                    <p:cond delay="0"/>
                                  </p:stCondLst>
                                  <p:childTnLst>
                                    <p:animMotion origin="layout" path="M -2.5641E-7 -1.85185E-6 L -0.00048 -0.13148 " pathEditMode="relative" rAng="0" ptsTypes="AA">
                                      <p:cBhvr>
                                        <p:cTn id="46" dur="2000" fill="hold"/>
                                        <p:tgtEl>
                                          <p:spTgt spid="36"/>
                                        </p:tgtEl>
                                        <p:attrNameLst>
                                          <p:attrName>ppt_x</p:attrName>
                                          <p:attrName>ppt_y</p:attrName>
                                        </p:attrNameLst>
                                      </p:cBhvr>
                                      <p:rCtr x="-32" y="-6574"/>
                                    </p:animMotion>
                                  </p:childTnLst>
                                </p:cTn>
                              </p:par>
                            </p:childTnLst>
                          </p:cTn>
                        </p:par>
                        <p:par>
                          <p:cTn id="47" fill="hold">
                            <p:stCondLst>
                              <p:cond delay="7000"/>
                            </p:stCondLst>
                            <p:childTnLst>
                              <p:par>
                                <p:cTn id="48" presetID="10" presetClass="entr" presetSubtype="0" fill="hold" nodeType="after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6" presetClass="emph" presetSubtype="0" repeatCount="2000" fill="remove" nodeType="withEffect">
                                  <p:stCondLst>
                                    <p:cond delay="0"/>
                                  </p:stCondLst>
                                  <p:iterate type="lt">
                                    <p:tmPct val="4000"/>
                                  </p:iterate>
                                  <p:childTnLst>
                                    <p:set>
                                      <p:cBhvr override="childStyle">
                                        <p:cTn id="52" dur="1000" fill="hold"/>
                                        <p:tgtEl>
                                          <p:spTgt spid="33">
                                            <p:txEl>
                                              <p:pRg st="0" end="0"/>
                                            </p:txEl>
                                          </p:spTgt>
                                        </p:tgtEl>
                                        <p:attrNameLst>
                                          <p:attrName>style.color</p:attrName>
                                        </p:attrNameLst>
                                      </p:cBhvr>
                                      <p:to>
                                        <p:clrVal>
                                          <a:schemeClr val="accent2"/>
                                        </p:clrVal>
                                      </p:to>
                                    </p:set>
                                    <p:set>
                                      <p:cBhvr>
                                        <p:cTn id="53" dur="1000" fill="hold"/>
                                        <p:tgtEl>
                                          <p:spTgt spid="33">
                                            <p:txEl>
                                              <p:pRg st="0" end="0"/>
                                            </p:txEl>
                                          </p:spTgt>
                                        </p:tgtEl>
                                        <p:attrNameLst>
                                          <p:attrName>fillcolor</p:attrName>
                                        </p:attrNameLst>
                                      </p:cBhvr>
                                      <p:to>
                                        <p:clrVal>
                                          <a:schemeClr val="accent2"/>
                                        </p:clrVal>
                                      </p:to>
                                    </p:set>
                                    <p:set>
                                      <p:cBhvr>
                                        <p:cTn id="54" dur="1000" fill="hold"/>
                                        <p:tgtEl>
                                          <p:spTgt spid="33">
                                            <p:txEl>
                                              <p:pRg st="0" end="0"/>
                                            </p:txEl>
                                          </p:spTgt>
                                        </p:tgtEl>
                                        <p:attrNameLst>
                                          <p:attrName>fill.type</p:attrName>
                                        </p:attrNameLst>
                                      </p:cBhvr>
                                      <p:to>
                                        <p:strVal val="solid"/>
                                      </p:to>
                                    </p:set>
                                  </p:childTnLst>
                                </p:cTn>
                              </p:par>
                              <p:par>
                                <p:cTn id="55" presetID="8" presetClass="emph" presetSubtype="0" repeatCount="2000" fill="hold" nodeType="withEffect">
                                  <p:stCondLst>
                                    <p:cond delay="0"/>
                                  </p:stCondLst>
                                  <p:childTnLst>
                                    <p:animRot by="21600000">
                                      <p:cBhvr>
                                        <p:cTn id="56" dur="1000" fill="hold"/>
                                        <p:tgtEl>
                                          <p:spTgt spid="80"/>
                                        </p:tgtEl>
                                        <p:attrNameLst>
                                          <p:attrName>r</p:attrName>
                                        </p:attrNameLst>
                                      </p:cBhvr>
                                    </p:animRot>
                                  </p:childTnLst>
                                </p:cTn>
                              </p:par>
                            </p:childTnLst>
                          </p:cTn>
                        </p:par>
                        <p:par>
                          <p:cTn id="57" fill="hold">
                            <p:stCondLst>
                              <p:cond delay="10520"/>
                            </p:stCondLst>
                            <p:childTnLst>
                              <p:par>
                                <p:cTn id="58" presetID="10" presetClass="exit" presetSubtype="0" fill="hold" nodeType="afterEffect">
                                  <p:stCondLst>
                                    <p:cond delay="0"/>
                                  </p:stCondLst>
                                  <p:childTnLst>
                                    <p:animEffect transition="out" filter="fade">
                                      <p:cBhvr>
                                        <p:cTn id="59" dur="500"/>
                                        <p:tgtEl>
                                          <p:spTgt spid="80"/>
                                        </p:tgtEl>
                                      </p:cBhvr>
                                    </p:animEffect>
                                    <p:set>
                                      <p:cBhvr>
                                        <p:cTn id="60" dur="1" fill="hold">
                                          <p:stCondLst>
                                            <p:cond delay="499"/>
                                          </p:stCondLst>
                                        </p:cTn>
                                        <p:tgtEl>
                                          <p:spTgt spid="80"/>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childTnLst>
                                </p:cTn>
                              </p:par>
                            </p:childTnLst>
                          </p:cTn>
                        </p:par>
                        <p:par>
                          <p:cTn id="64" fill="hold">
                            <p:stCondLst>
                              <p:cond delay="11520"/>
                            </p:stCondLst>
                            <p:childTnLst>
                              <p:par>
                                <p:cTn id="65" presetID="0" presetClass="path" presetSubtype="0" accel="50000" decel="50000" fill="hold" nodeType="afterEffect">
                                  <p:stCondLst>
                                    <p:cond delay="0"/>
                                  </p:stCondLst>
                                  <p:childTnLst>
                                    <p:animMotion origin="layout" path="M -0.00048 -0.13133 L -0.00048 -0.21318 L -0.08999 -0.21318 L -0.08935 -0.29364 " pathEditMode="relative" rAng="0" ptsTypes="AAAA">
                                      <p:cBhvr>
                                        <p:cTn id="66" dur="2000" fill="hold"/>
                                        <p:tgtEl>
                                          <p:spTgt spid="36"/>
                                        </p:tgtEl>
                                        <p:attrNameLst>
                                          <p:attrName>ppt_x</p:attrName>
                                          <p:attrName>ppt_y</p:attrName>
                                        </p:attrNameLst>
                                      </p:cBhvr>
                                      <p:rCtr x="-4484" y="-8116"/>
                                    </p:animMotion>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000"/>
                                        <p:tgtEl>
                                          <p:spTgt spid="9"/>
                                        </p:tgtEl>
                                      </p:cBhvr>
                                    </p:animEffect>
                                  </p:childTnLst>
                                </p:cTn>
                              </p:par>
                              <p:par>
                                <p:cTn id="70" presetID="7" presetClass="emph" presetSubtype="2" fill="hold" nodeType="withEffect">
                                  <p:stCondLst>
                                    <p:cond delay="0"/>
                                  </p:stCondLst>
                                  <p:childTnLst>
                                    <p:animClr clrSpc="rgb" dir="cw">
                                      <p:cBhvr>
                                        <p:cTn id="71" dur="2000" fill="hold"/>
                                        <p:tgtEl>
                                          <p:spTgt spid="5"/>
                                        </p:tgtEl>
                                        <p:attrNameLst>
                                          <p:attrName>stroke.color</p:attrName>
                                        </p:attrNameLst>
                                      </p:cBhvr>
                                      <p:to>
                                        <a:srgbClr val="00B0F0"/>
                                      </p:to>
                                    </p:animClr>
                                    <p:set>
                                      <p:cBhvr>
                                        <p:cTn id="72" dur="2000" fill="hold"/>
                                        <p:tgtEl>
                                          <p:spTgt spid="5"/>
                                        </p:tgtEl>
                                        <p:attrNameLst>
                                          <p:attrName>stroke.on</p:attrName>
                                        </p:attrNameLst>
                                      </p:cBhvr>
                                      <p:to>
                                        <p:strVal val="true"/>
                                      </p:to>
                                    </p:set>
                                  </p:childTnLst>
                                </p:cTn>
                              </p:par>
                            </p:childTnLst>
                          </p:cTn>
                        </p:par>
                        <p:par>
                          <p:cTn id="73" fill="hold">
                            <p:stCondLst>
                              <p:cond delay="13520"/>
                            </p:stCondLst>
                            <p:childTnLst>
                              <p:par>
                                <p:cTn id="74" presetID="19" presetClass="entr" presetSubtype="10" fill="hold" nodeType="afterEffect">
                                  <p:stCondLst>
                                    <p:cond delay="0"/>
                                  </p:stCondLst>
                                  <p:childTnLst>
                                    <p:set>
                                      <p:cBhvr>
                                        <p:cTn id="75" dur="1" fill="hold">
                                          <p:stCondLst>
                                            <p:cond delay="0"/>
                                          </p:stCondLst>
                                        </p:cTn>
                                        <p:tgtEl>
                                          <p:spTgt spid="81"/>
                                        </p:tgtEl>
                                        <p:attrNameLst>
                                          <p:attrName>style.visibility</p:attrName>
                                        </p:attrNameLst>
                                      </p:cBhvr>
                                      <p:to>
                                        <p:strVal val="visible"/>
                                      </p:to>
                                    </p:set>
                                    <p:anim calcmode="lin" valueType="num">
                                      <p:cBhvr>
                                        <p:cTn id="76" dur="1000" fill="hold"/>
                                        <p:tgtEl>
                                          <p:spTgt spid="81"/>
                                        </p:tgtEl>
                                        <p:attrNameLst>
                                          <p:attrName>ppt_w</p:attrName>
                                        </p:attrNameLst>
                                      </p:cBhvr>
                                      <p:tavLst>
                                        <p:tav tm="0" fmla="#ppt_w*sin(2.5*pi*$)">
                                          <p:val>
                                            <p:fltVal val="0"/>
                                          </p:val>
                                        </p:tav>
                                        <p:tav tm="100000">
                                          <p:val>
                                            <p:fltVal val="1"/>
                                          </p:val>
                                        </p:tav>
                                      </p:tavLst>
                                    </p:anim>
                                    <p:anim calcmode="lin" valueType="num">
                                      <p:cBhvr>
                                        <p:cTn id="77" dur="1000" fill="hold"/>
                                        <p:tgtEl>
                                          <p:spTgt spid="81"/>
                                        </p:tgtEl>
                                        <p:attrNameLst>
                                          <p:attrName>ppt_h</p:attrName>
                                        </p:attrNameLst>
                                      </p:cBhvr>
                                      <p:tavLst>
                                        <p:tav tm="0">
                                          <p:val>
                                            <p:strVal val="#ppt_h"/>
                                          </p:val>
                                        </p:tav>
                                        <p:tav tm="100000">
                                          <p:val>
                                            <p:strVal val="#ppt_h"/>
                                          </p:val>
                                        </p:tav>
                                      </p:tavLst>
                                    </p:anim>
                                  </p:childTnLst>
                                </p:cTn>
                              </p:par>
                            </p:childTnLst>
                          </p:cTn>
                        </p:par>
                        <p:par>
                          <p:cTn id="78" fill="hold">
                            <p:stCondLst>
                              <p:cond delay="14520"/>
                            </p:stCondLst>
                            <p:childTnLst>
                              <p:par>
                                <p:cTn id="79" presetID="0" presetClass="path" presetSubtype="0" accel="50000" decel="50000" fill="hold" nodeType="afterEffect">
                                  <p:stCondLst>
                                    <p:cond delay="0"/>
                                  </p:stCondLst>
                                  <p:childTnLst>
                                    <p:animMotion origin="layout" path="M -0.08942 -0.29398 L 0.03654 -0.29375 " pathEditMode="relative" rAng="0" ptsTypes="AA">
                                      <p:cBhvr>
                                        <p:cTn id="80" dur="2000" fill="hold"/>
                                        <p:tgtEl>
                                          <p:spTgt spid="36"/>
                                        </p:tgtEl>
                                        <p:attrNameLst>
                                          <p:attrName>ppt_x</p:attrName>
                                          <p:attrName>ppt_y</p:attrName>
                                        </p:attrNameLst>
                                      </p:cBhvr>
                                      <p:rCtr x="6298" y="0"/>
                                    </p:animMotion>
                                  </p:childTnLst>
                                </p:cTn>
                              </p:par>
                            </p:childTnLst>
                          </p:cTn>
                        </p:par>
                        <p:par>
                          <p:cTn id="81" fill="hold">
                            <p:stCondLst>
                              <p:cond delay="16520"/>
                            </p:stCondLst>
                            <p:childTnLst>
                              <p:par>
                                <p:cTn id="82" presetID="1" presetClass="entr" presetSubtype="0" fill="hold" nodeType="afterEffect">
                                  <p:stCondLst>
                                    <p:cond delay="0"/>
                                  </p:stCondLst>
                                  <p:childTnLst>
                                    <p:set>
                                      <p:cBhvr>
                                        <p:cTn id="83" dur="1" fill="hold">
                                          <p:stCondLst>
                                            <p:cond delay="0"/>
                                          </p:stCondLst>
                                        </p:cTn>
                                        <p:tgtEl>
                                          <p:spTgt spid="82"/>
                                        </p:tgtEl>
                                        <p:attrNameLst>
                                          <p:attrName>style.visibility</p:attrName>
                                        </p:attrNameLst>
                                      </p:cBhvr>
                                      <p:to>
                                        <p:strVal val="visible"/>
                                      </p:to>
                                    </p:set>
                                  </p:childTnLst>
                                </p:cTn>
                              </p:par>
                            </p:childTnLst>
                          </p:cTn>
                        </p:par>
                        <p:par>
                          <p:cTn id="84" fill="hold">
                            <p:stCondLst>
                              <p:cond delay="16520"/>
                            </p:stCondLst>
                            <p:childTnLst>
                              <p:par>
                                <p:cTn id="85" presetID="8" presetClass="emph" presetSubtype="0" repeatCount="2000" fill="hold" nodeType="afterEffect">
                                  <p:stCondLst>
                                    <p:cond delay="0"/>
                                  </p:stCondLst>
                                  <p:childTnLst>
                                    <p:animRot by="21600000">
                                      <p:cBhvr>
                                        <p:cTn id="86" dur="1000" fill="hold"/>
                                        <p:tgtEl>
                                          <p:spTgt spid="82"/>
                                        </p:tgtEl>
                                        <p:attrNameLst>
                                          <p:attrName>r</p:attrName>
                                        </p:attrNameLst>
                                      </p:cBhvr>
                                    </p:animRot>
                                  </p:childTnLst>
                                </p:cTn>
                              </p:par>
                              <p:par>
                                <p:cTn id="87" presetID="53" presetClass="entr" presetSubtype="16" fill="hold" nodeType="withEffect">
                                  <p:stCondLst>
                                    <p:cond delay="50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8520"/>
                            </p:stCondLst>
                            <p:childTnLst>
                              <p:par>
                                <p:cTn id="93" presetID="0" presetClass="path" presetSubtype="0" accel="50000" decel="50000" fill="hold" nodeType="afterEffect">
                                  <p:stCondLst>
                                    <p:cond delay="0"/>
                                  </p:stCondLst>
                                  <p:childTnLst>
                                    <p:animMotion origin="layout" path="M 0.00032 0.00208 L 0.00032 0.05903 L 0.10801 0.05903 L 0.10609 0.49236 L 0.00801 0.49097 " pathEditMode="relative" rAng="0" ptsTypes="AAAAA">
                                      <p:cBhvr>
                                        <p:cTn id="94" dur="2000" fill="hold"/>
                                        <p:tgtEl>
                                          <p:spTgt spid="38"/>
                                        </p:tgtEl>
                                        <p:attrNameLst>
                                          <p:attrName>ppt_x</p:attrName>
                                          <p:attrName>ppt_y</p:attrName>
                                        </p:attrNameLst>
                                      </p:cBhvr>
                                      <p:rCtr x="5385" y="24514"/>
                                    </p:animMotion>
                                  </p:childTnLst>
                                </p:cTn>
                              </p:par>
                              <p:par>
                                <p:cTn id="95" presetID="0" presetClass="path" presetSubtype="0" accel="50000" decel="50000" fill="hold" nodeType="withEffect">
                                  <p:stCondLst>
                                    <p:cond delay="0"/>
                                  </p:stCondLst>
                                  <p:childTnLst>
                                    <p:animMotion origin="layout" path="M 0.03654 -0.29375 L 0.13654 -0.29351 " pathEditMode="relative" ptsTypes="AA">
                                      <p:cBhvr>
                                        <p:cTn id="96" dur="2000" fill="hold"/>
                                        <p:tgtEl>
                                          <p:spTgt spid="36"/>
                                        </p:tgtEl>
                                        <p:attrNameLst>
                                          <p:attrName>ppt_x</p:attrName>
                                          <p:attrName>ppt_y</p:attrName>
                                        </p:attrNameLst>
                                      </p:cBhvr>
                                    </p:animMotion>
                                  </p:childTnLst>
                                </p:cTn>
                              </p:par>
                            </p:childTnLst>
                          </p:cTn>
                        </p:par>
                        <p:par>
                          <p:cTn id="97" fill="hold">
                            <p:stCondLst>
                              <p:cond delay="20520"/>
                            </p:stCondLst>
                            <p:childTnLst>
                              <p:par>
                                <p:cTn id="98" presetID="1" presetClass="entr" presetSubtype="0" fill="hold" nodeType="afterEffect">
                                  <p:stCondLst>
                                    <p:cond delay="0"/>
                                  </p:stCondLst>
                                  <p:childTnLst>
                                    <p:set>
                                      <p:cBhvr>
                                        <p:cTn id="99" dur="1" fill="hold">
                                          <p:stCondLst>
                                            <p:cond delay="0"/>
                                          </p:stCondLst>
                                        </p:cTn>
                                        <p:tgtEl>
                                          <p:spTgt spid="83"/>
                                        </p:tgtEl>
                                        <p:attrNameLst>
                                          <p:attrName>style.visibility</p:attrName>
                                        </p:attrNameLst>
                                      </p:cBhvr>
                                      <p:to>
                                        <p:strVal val="visible"/>
                                      </p:to>
                                    </p:set>
                                  </p:childTnLst>
                                </p:cTn>
                              </p:par>
                              <p:par>
                                <p:cTn id="100" presetID="1" presetClass="path" presetSubtype="0" accel="50000" decel="50000" fill="hold" nodeType="withEffect">
                                  <p:stCondLst>
                                    <p:cond delay="0"/>
                                  </p:stCondLst>
                                  <p:childTnLst>
                                    <p:animMotion origin="layout" path="M 0.00096 -0.00116 C 0.00945 -0.00116 0.01682 0.00648 0.01682 0.01667 C 0.01682 0.02639 0.00945 0.03449 0.00096 0.03449 C -0.00802 0.03449 -0.01491 0.02639 -0.01491 0.01667 C -0.01491 0.00648 -0.00802 -0.00116 0.00096 -0.00116 Z " pathEditMode="relative" rAng="0" ptsTypes="fffff">
                                      <p:cBhvr>
                                        <p:cTn id="101" dur="2000" fill="hold"/>
                                        <p:tgtEl>
                                          <p:spTgt spid="83"/>
                                        </p:tgtEl>
                                        <p:attrNameLst>
                                          <p:attrName>ppt_x</p:attrName>
                                          <p:attrName>ppt_y</p:attrName>
                                        </p:attrNameLst>
                                      </p:cBhvr>
                                      <p:rCtr x="0" y="1782"/>
                                    </p:animMotion>
                                  </p:childTnLst>
                                </p:cTn>
                              </p:par>
                            </p:childTnLst>
                          </p:cTn>
                        </p:par>
                        <p:par>
                          <p:cTn id="102" fill="hold">
                            <p:stCondLst>
                              <p:cond delay="22520"/>
                            </p:stCondLst>
                            <p:childTnLst>
                              <p:par>
                                <p:cTn id="103" presetID="31" presetClass="exit" presetSubtype="0" fill="hold" nodeType="afterEffect">
                                  <p:stCondLst>
                                    <p:cond delay="0"/>
                                  </p:stCondLst>
                                  <p:childTnLst>
                                    <p:anim calcmode="lin" valueType="num">
                                      <p:cBhvr>
                                        <p:cTn id="104" dur="1000"/>
                                        <p:tgtEl>
                                          <p:spTgt spid="36"/>
                                        </p:tgtEl>
                                        <p:attrNameLst>
                                          <p:attrName>ppt_w</p:attrName>
                                        </p:attrNameLst>
                                      </p:cBhvr>
                                      <p:tavLst>
                                        <p:tav tm="0">
                                          <p:val>
                                            <p:strVal val="ppt_w"/>
                                          </p:val>
                                        </p:tav>
                                        <p:tav tm="100000">
                                          <p:val>
                                            <p:fltVal val="0"/>
                                          </p:val>
                                        </p:tav>
                                      </p:tavLst>
                                    </p:anim>
                                    <p:anim calcmode="lin" valueType="num">
                                      <p:cBhvr>
                                        <p:cTn id="105" dur="1000"/>
                                        <p:tgtEl>
                                          <p:spTgt spid="36"/>
                                        </p:tgtEl>
                                        <p:attrNameLst>
                                          <p:attrName>ppt_h</p:attrName>
                                        </p:attrNameLst>
                                      </p:cBhvr>
                                      <p:tavLst>
                                        <p:tav tm="0">
                                          <p:val>
                                            <p:strVal val="ppt_h"/>
                                          </p:val>
                                        </p:tav>
                                        <p:tav tm="100000">
                                          <p:val>
                                            <p:fltVal val="0"/>
                                          </p:val>
                                        </p:tav>
                                      </p:tavLst>
                                    </p:anim>
                                    <p:anim calcmode="lin" valueType="num">
                                      <p:cBhvr>
                                        <p:cTn id="106" dur="1000"/>
                                        <p:tgtEl>
                                          <p:spTgt spid="36"/>
                                        </p:tgtEl>
                                        <p:attrNameLst>
                                          <p:attrName>style.rotation</p:attrName>
                                        </p:attrNameLst>
                                      </p:cBhvr>
                                      <p:tavLst>
                                        <p:tav tm="0">
                                          <p:val>
                                            <p:fltVal val="0"/>
                                          </p:val>
                                        </p:tav>
                                        <p:tav tm="100000">
                                          <p:val>
                                            <p:fltVal val="90"/>
                                          </p:val>
                                        </p:tav>
                                      </p:tavLst>
                                    </p:anim>
                                    <p:animEffect transition="out" filter="fade">
                                      <p:cBhvr>
                                        <p:cTn id="107" dur="1000"/>
                                        <p:tgtEl>
                                          <p:spTgt spid="36"/>
                                        </p:tgtEl>
                                      </p:cBhvr>
                                    </p:animEffect>
                                    <p:set>
                                      <p:cBhvr>
                                        <p:cTn id="108" dur="1" fill="hold">
                                          <p:stCondLst>
                                            <p:cond delay="999"/>
                                          </p:stCondLst>
                                        </p:cTn>
                                        <p:tgtEl>
                                          <p:spTgt spid="36"/>
                                        </p:tgtEl>
                                        <p:attrNameLst>
                                          <p:attrName>style.visibility</p:attrName>
                                        </p:attrNameLst>
                                      </p:cBhvr>
                                      <p:to>
                                        <p:strVal val="hidden"/>
                                      </p:to>
                                    </p:set>
                                  </p:childTnLst>
                                </p:cTn>
                              </p:par>
                            </p:childTnLst>
                          </p:cTn>
                        </p:par>
                        <p:par>
                          <p:cTn id="109" fill="hold">
                            <p:stCondLst>
                              <p:cond delay="23520"/>
                            </p:stCondLst>
                            <p:childTnLst>
                              <p:par>
                                <p:cTn id="110" presetID="53" presetClass="entr" presetSubtype="16" fill="hold" nodeType="after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p:cTn id="112" dur="500" fill="hold"/>
                                        <p:tgtEl>
                                          <p:spTgt spid="42"/>
                                        </p:tgtEl>
                                        <p:attrNameLst>
                                          <p:attrName>ppt_w</p:attrName>
                                        </p:attrNameLst>
                                      </p:cBhvr>
                                      <p:tavLst>
                                        <p:tav tm="0">
                                          <p:val>
                                            <p:fltVal val="0"/>
                                          </p:val>
                                        </p:tav>
                                        <p:tav tm="100000">
                                          <p:val>
                                            <p:strVal val="#ppt_w"/>
                                          </p:val>
                                        </p:tav>
                                      </p:tavLst>
                                    </p:anim>
                                    <p:anim calcmode="lin" valueType="num">
                                      <p:cBhvr>
                                        <p:cTn id="113" dur="500" fill="hold"/>
                                        <p:tgtEl>
                                          <p:spTgt spid="42"/>
                                        </p:tgtEl>
                                        <p:attrNameLst>
                                          <p:attrName>ppt_h</p:attrName>
                                        </p:attrNameLst>
                                      </p:cBhvr>
                                      <p:tavLst>
                                        <p:tav tm="0">
                                          <p:val>
                                            <p:fltVal val="0"/>
                                          </p:val>
                                        </p:tav>
                                        <p:tav tm="100000">
                                          <p:val>
                                            <p:strVal val="#ppt_h"/>
                                          </p:val>
                                        </p:tav>
                                      </p:tavLst>
                                    </p:anim>
                                    <p:animEffect transition="in" filter="fade">
                                      <p:cBhvr>
                                        <p:cTn id="114" dur="500"/>
                                        <p:tgtEl>
                                          <p:spTgt spid="42"/>
                                        </p:tgtEl>
                                      </p:cBhvr>
                                    </p:animEffect>
                                  </p:childTnLst>
                                </p:cTn>
                              </p:par>
                            </p:childTnLst>
                          </p:cTn>
                        </p:par>
                        <p:par>
                          <p:cTn id="115" fill="hold">
                            <p:stCondLst>
                              <p:cond delay="24020"/>
                            </p:stCondLst>
                            <p:childTnLst>
                              <p:par>
                                <p:cTn id="116" presetID="0" presetClass="path" presetSubtype="0" accel="50000" decel="50000" fill="hold" nodeType="afterEffect">
                                  <p:stCondLst>
                                    <p:cond delay="0"/>
                                  </p:stCondLst>
                                  <p:childTnLst>
                                    <p:animMotion origin="layout" path="M -0.0008 4.07407E-6 L 0.08862 -0.00232 " pathEditMode="relative" rAng="0" ptsTypes="AA">
                                      <p:cBhvr>
                                        <p:cTn id="117" dur="2000" fill="hold"/>
                                        <p:tgtEl>
                                          <p:spTgt spid="42"/>
                                        </p:tgtEl>
                                        <p:attrNameLst>
                                          <p:attrName>ppt_x</p:attrName>
                                          <p:attrName>ppt_y</p:attrName>
                                        </p:attrNameLst>
                                      </p:cBhvr>
                                      <p:rCtr x="4471" y="-116"/>
                                    </p:animMotion>
                                  </p:childTnLst>
                                </p:cTn>
                              </p:par>
                            </p:childTnLst>
                          </p:cTn>
                        </p:par>
                        <p:par>
                          <p:cTn id="118" fill="hold">
                            <p:stCondLst>
                              <p:cond delay="26020"/>
                            </p:stCondLst>
                            <p:childTnLst>
                              <p:par>
                                <p:cTn id="119" presetID="8" presetClass="emph" presetSubtype="0" repeatCount="3000" fill="hold" nodeType="afterEffect">
                                  <p:stCondLst>
                                    <p:cond delay="0"/>
                                  </p:stCondLst>
                                  <p:childTnLst>
                                    <p:animRot by="21600000">
                                      <p:cBhvr>
                                        <p:cTn id="120" dur="1000" fill="hold"/>
                                        <p:tgtEl>
                                          <p:spTgt spid="43"/>
                                        </p:tgtEl>
                                        <p:attrNameLst>
                                          <p:attrName>r</p:attrName>
                                        </p:attrNameLst>
                                      </p:cBhvr>
                                    </p:animRot>
                                  </p:childTnLst>
                                </p:cTn>
                              </p:par>
                              <p:par>
                                <p:cTn id="121" presetID="16" presetClass="emph" presetSubtype="0" repeatCount="2000" fill="remove" nodeType="withEffect">
                                  <p:stCondLst>
                                    <p:cond delay="0"/>
                                  </p:stCondLst>
                                  <p:iterate type="lt">
                                    <p:tmPct val="4000"/>
                                  </p:iterate>
                                  <p:childTnLst>
                                    <p:set>
                                      <p:cBhvr override="childStyle">
                                        <p:cTn id="122" dur="1000" fill="hold"/>
                                        <p:tgtEl>
                                          <p:spTgt spid="40">
                                            <p:txEl>
                                              <p:pRg st="0" end="0"/>
                                            </p:txEl>
                                          </p:spTgt>
                                        </p:tgtEl>
                                        <p:attrNameLst>
                                          <p:attrName>style.color</p:attrName>
                                        </p:attrNameLst>
                                      </p:cBhvr>
                                      <p:to>
                                        <p:clrVal>
                                          <a:schemeClr val="accent2"/>
                                        </p:clrVal>
                                      </p:to>
                                    </p:set>
                                    <p:set>
                                      <p:cBhvr>
                                        <p:cTn id="123" dur="1000" fill="hold"/>
                                        <p:tgtEl>
                                          <p:spTgt spid="40">
                                            <p:txEl>
                                              <p:pRg st="0" end="0"/>
                                            </p:txEl>
                                          </p:spTgt>
                                        </p:tgtEl>
                                        <p:attrNameLst>
                                          <p:attrName>fillcolor</p:attrName>
                                        </p:attrNameLst>
                                      </p:cBhvr>
                                      <p:to>
                                        <p:clrVal>
                                          <a:schemeClr val="accent2"/>
                                        </p:clrVal>
                                      </p:to>
                                    </p:set>
                                    <p:set>
                                      <p:cBhvr>
                                        <p:cTn id="124" dur="1000" fill="hold"/>
                                        <p:tgtEl>
                                          <p:spTgt spid="40">
                                            <p:txEl>
                                              <p:pRg st="0" end="0"/>
                                            </p:txEl>
                                          </p:spTgt>
                                        </p:tgtEl>
                                        <p:attrNameLst>
                                          <p:attrName>fill.type</p:attrName>
                                        </p:attrNameLst>
                                      </p:cBhvr>
                                      <p:to>
                                        <p:strVal val="solid"/>
                                      </p:to>
                                    </p:set>
                                  </p:childTnLst>
                                </p:cTn>
                              </p:par>
                              <p:par>
                                <p:cTn id="125" presetID="10" presetClass="exit" presetSubtype="0" fill="hold" nodeType="withEffect">
                                  <p:stCondLst>
                                    <p:cond delay="0"/>
                                  </p:stCondLst>
                                  <p:childTnLst>
                                    <p:animEffect transition="out" filter="fade">
                                      <p:cBhvr>
                                        <p:cTn id="126" dur="500"/>
                                        <p:tgtEl>
                                          <p:spTgt spid="42"/>
                                        </p:tgtEl>
                                      </p:cBhvr>
                                    </p:animEffect>
                                    <p:set>
                                      <p:cBhvr>
                                        <p:cTn id="127" dur="1" fill="hold">
                                          <p:stCondLst>
                                            <p:cond delay="499"/>
                                          </p:stCondLst>
                                        </p:cTn>
                                        <p:tgtEl>
                                          <p:spTgt spid="42"/>
                                        </p:tgtEl>
                                        <p:attrNameLst>
                                          <p:attrName>style.visibility</p:attrName>
                                        </p:attrNameLst>
                                      </p:cBhvr>
                                      <p:to>
                                        <p:strVal val="hidden"/>
                                      </p:to>
                                    </p:set>
                                  </p:childTnLst>
                                </p:cTn>
                              </p:par>
                              <p:par>
                                <p:cTn id="128" presetID="53" presetClass="entr" presetSubtype="16" fill="hold" nodeType="withEffect">
                                  <p:stCondLst>
                                    <p:cond delay="500"/>
                                  </p:stCondLst>
                                  <p:childTnLst>
                                    <p:set>
                                      <p:cBhvr>
                                        <p:cTn id="129" dur="1" fill="hold">
                                          <p:stCondLst>
                                            <p:cond delay="0"/>
                                          </p:stCondLst>
                                        </p:cTn>
                                        <p:tgtEl>
                                          <p:spTgt spid="46"/>
                                        </p:tgtEl>
                                        <p:attrNameLst>
                                          <p:attrName>style.visibility</p:attrName>
                                        </p:attrNameLst>
                                      </p:cBhvr>
                                      <p:to>
                                        <p:strVal val="visible"/>
                                      </p:to>
                                    </p:set>
                                    <p:anim calcmode="lin" valueType="num">
                                      <p:cBhvr>
                                        <p:cTn id="130" dur="2000" fill="hold"/>
                                        <p:tgtEl>
                                          <p:spTgt spid="46"/>
                                        </p:tgtEl>
                                        <p:attrNameLst>
                                          <p:attrName>ppt_w</p:attrName>
                                        </p:attrNameLst>
                                      </p:cBhvr>
                                      <p:tavLst>
                                        <p:tav tm="0">
                                          <p:val>
                                            <p:fltVal val="0"/>
                                          </p:val>
                                        </p:tav>
                                        <p:tav tm="100000">
                                          <p:val>
                                            <p:strVal val="#ppt_w"/>
                                          </p:val>
                                        </p:tav>
                                      </p:tavLst>
                                    </p:anim>
                                    <p:anim calcmode="lin" valueType="num">
                                      <p:cBhvr>
                                        <p:cTn id="131" dur="2000" fill="hold"/>
                                        <p:tgtEl>
                                          <p:spTgt spid="46"/>
                                        </p:tgtEl>
                                        <p:attrNameLst>
                                          <p:attrName>ppt_h</p:attrName>
                                        </p:attrNameLst>
                                      </p:cBhvr>
                                      <p:tavLst>
                                        <p:tav tm="0">
                                          <p:val>
                                            <p:fltVal val="0"/>
                                          </p:val>
                                        </p:tav>
                                        <p:tav tm="100000">
                                          <p:val>
                                            <p:strVal val="#ppt_h"/>
                                          </p:val>
                                        </p:tav>
                                      </p:tavLst>
                                    </p:anim>
                                    <p:animEffect transition="in" filter="fade">
                                      <p:cBhvr>
                                        <p:cTn id="132" dur="2000"/>
                                        <p:tgtEl>
                                          <p:spTgt spid="46"/>
                                        </p:tgtEl>
                                      </p:cBhvr>
                                    </p:animEffect>
                                  </p:childTnLst>
                                </p:cTn>
                              </p:par>
                              <p:par>
                                <p:cTn id="133" presetID="10" presetClass="exit" presetSubtype="0" fill="hold" grpId="1" nodeType="withEffect">
                                  <p:stCondLst>
                                    <p:cond delay="500"/>
                                  </p:stCondLst>
                                  <p:childTnLst>
                                    <p:animEffect transition="out" filter="fade">
                                      <p:cBhvr>
                                        <p:cTn id="134" dur="2000"/>
                                        <p:tgtEl>
                                          <p:spTgt spid="9"/>
                                        </p:tgtEl>
                                      </p:cBhvr>
                                    </p:animEffect>
                                    <p:set>
                                      <p:cBhvr>
                                        <p:cTn id="135" dur="1" fill="hold">
                                          <p:stCondLst>
                                            <p:cond delay="1999"/>
                                          </p:stCondLst>
                                        </p:cTn>
                                        <p:tgtEl>
                                          <p:spTgt spid="9"/>
                                        </p:tgtEl>
                                        <p:attrNameLst>
                                          <p:attrName>style.visibility</p:attrName>
                                        </p:attrNameLst>
                                      </p:cBhvr>
                                      <p:to>
                                        <p:strVal val="hidden"/>
                                      </p:to>
                                    </p:set>
                                  </p:childTnLst>
                                </p:cTn>
                              </p:par>
                              <p:par>
                                <p:cTn id="136" presetID="7" presetClass="emph" presetSubtype="2" fill="hold" nodeType="withEffect">
                                  <p:stCondLst>
                                    <p:cond delay="500"/>
                                  </p:stCondLst>
                                  <p:childTnLst>
                                    <p:animClr clrSpc="rgb" dir="cw">
                                      <p:cBhvr>
                                        <p:cTn id="137" dur="2000" fill="hold"/>
                                        <p:tgtEl>
                                          <p:spTgt spid="5"/>
                                        </p:tgtEl>
                                        <p:attrNameLst>
                                          <p:attrName>stroke.color</p:attrName>
                                        </p:attrNameLst>
                                      </p:cBhvr>
                                      <p:to>
                                        <a:schemeClr val="tx2"/>
                                      </p:to>
                                    </p:animClr>
                                    <p:set>
                                      <p:cBhvr>
                                        <p:cTn id="138" dur="2000" fill="hold"/>
                                        <p:tgtEl>
                                          <p:spTgt spid="5"/>
                                        </p:tgtEl>
                                        <p:attrNameLst>
                                          <p:attrName>stroke.on</p:attrName>
                                        </p:attrNameLst>
                                      </p:cBhvr>
                                      <p:to>
                                        <p:strVal val="true"/>
                                      </p:to>
                                    </p:set>
                                  </p:childTnLst>
                                </p:cTn>
                              </p:par>
                              <p:par>
                                <p:cTn id="139" presetID="10" presetClass="entr" presetSubtype="0" fill="hold" grpId="0" nodeType="withEffect">
                                  <p:stCondLst>
                                    <p:cond delay="0"/>
                                  </p:stCondLst>
                                  <p:childTnLst>
                                    <p:set>
                                      <p:cBhvr>
                                        <p:cTn id="140" dur="1" fill="hold">
                                          <p:stCondLst>
                                            <p:cond delay="0"/>
                                          </p:stCondLst>
                                        </p:cTn>
                                        <p:tgtEl>
                                          <p:spTgt spid="12"/>
                                        </p:tgtEl>
                                        <p:attrNameLst>
                                          <p:attrName>style.visibility</p:attrName>
                                        </p:attrNameLst>
                                      </p:cBhvr>
                                      <p:to>
                                        <p:strVal val="visible"/>
                                      </p:to>
                                    </p:set>
                                    <p:animEffect transition="in" filter="fade">
                                      <p:cBhvr>
                                        <p:cTn id="141" dur="2000"/>
                                        <p:tgtEl>
                                          <p:spTgt spid="12"/>
                                        </p:tgtEl>
                                      </p:cBhvr>
                                    </p:animEffect>
                                  </p:childTnLst>
                                </p:cTn>
                              </p:par>
                              <p:par>
                                <p:cTn id="142" presetID="7" presetClass="emph" presetSubtype="2" fill="hold" nodeType="withEffect">
                                  <p:stCondLst>
                                    <p:cond delay="0"/>
                                  </p:stCondLst>
                                  <p:childTnLst>
                                    <p:animClr clrSpc="rgb" dir="cw">
                                      <p:cBhvr>
                                        <p:cTn id="143" dur="2000" fill="hold"/>
                                        <p:tgtEl>
                                          <p:spTgt spid="39"/>
                                        </p:tgtEl>
                                        <p:attrNameLst>
                                          <p:attrName>stroke.color</p:attrName>
                                        </p:attrNameLst>
                                      </p:cBhvr>
                                      <p:to>
                                        <a:srgbClr val="00B0F0"/>
                                      </p:to>
                                    </p:animClr>
                                    <p:set>
                                      <p:cBhvr>
                                        <p:cTn id="144" dur="2000" fill="hold"/>
                                        <p:tgtEl>
                                          <p:spTgt spid="39"/>
                                        </p:tgtEl>
                                        <p:attrNameLst>
                                          <p:attrName>stroke.on</p:attrName>
                                        </p:attrNameLst>
                                      </p:cBhvr>
                                      <p:to>
                                        <p:strVal val="true"/>
                                      </p:to>
                                    </p:set>
                                  </p:childTnLst>
                                </p:cTn>
                              </p:par>
                              <p:par>
                                <p:cTn id="145" presetID="0" presetClass="path" presetSubtype="0" accel="50000" decel="50000" fill="hold" nodeType="withEffect">
                                  <p:stCondLst>
                                    <p:cond delay="0"/>
                                  </p:stCondLst>
                                  <p:childTnLst>
                                    <p:animMotion origin="layout" path="M 0.00096 -0.0007 L -0.04135 0.18981 " pathEditMode="relative" rAng="0" ptsTypes="AA">
                                      <p:cBhvr>
                                        <p:cTn id="146" dur="2000" fill="hold"/>
                                        <p:tgtEl>
                                          <p:spTgt spid="46"/>
                                        </p:tgtEl>
                                        <p:attrNameLst>
                                          <p:attrName>ppt_x</p:attrName>
                                          <p:attrName>ppt_y</p:attrName>
                                        </p:attrNameLst>
                                      </p:cBhvr>
                                      <p:rCtr x="-2115" y="9514"/>
                                    </p:animMotion>
                                  </p:childTnLst>
                                </p:cTn>
                              </p:par>
                            </p:childTnLst>
                          </p:cTn>
                        </p:par>
                        <p:par>
                          <p:cTn id="147" fill="hold">
                            <p:stCondLst>
                              <p:cond delay="29020"/>
                            </p:stCondLst>
                            <p:childTnLst>
                              <p:par>
                                <p:cTn id="148" presetID="16" presetClass="emph" presetSubtype="0" repeatCount="2000" fill="remove" nodeType="afterEffect">
                                  <p:stCondLst>
                                    <p:cond delay="0"/>
                                  </p:stCondLst>
                                  <p:iterate type="lt">
                                    <p:tmPct val="4000"/>
                                  </p:iterate>
                                  <p:childTnLst>
                                    <p:set>
                                      <p:cBhvr override="childStyle">
                                        <p:cTn id="149" dur="1000" fill="hold"/>
                                        <p:tgtEl>
                                          <p:spTgt spid="44">
                                            <p:txEl>
                                              <p:pRg st="0" end="0"/>
                                            </p:txEl>
                                          </p:spTgt>
                                        </p:tgtEl>
                                        <p:attrNameLst>
                                          <p:attrName>style.color</p:attrName>
                                        </p:attrNameLst>
                                      </p:cBhvr>
                                      <p:to>
                                        <p:clrVal>
                                          <a:schemeClr val="accent2"/>
                                        </p:clrVal>
                                      </p:to>
                                    </p:set>
                                    <p:set>
                                      <p:cBhvr>
                                        <p:cTn id="150" dur="1000" fill="hold"/>
                                        <p:tgtEl>
                                          <p:spTgt spid="44">
                                            <p:txEl>
                                              <p:pRg st="0" end="0"/>
                                            </p:txEl>
                                          </p:spTgt>
                                        </p:tgtEl>
                                        <p:attrNameLst>
                                          <p:attrName>fillcolor</p:attrName>
                                        </p:attrNameLst>
                                      </p:cBhvr>
                                      <p:to>
                                        <p:clrVal>
                                          <a:schemeClr val="accent2"/>
                                        </p:clrVal>
                                      </p:to>
                                    </p:set>
                                    <p:set>
                                      <p:cBhvr>
                                        <p:cTn id="151" dur="1000" fill="hold"/>
                                        <p:tgtEl>
                                          <p:spTgt spid="44">
                                            <p:txEl>
                                              <p:pRg st="0" end="0"/>
                                            </p:txEl>
                                          </p:spTgt>
                                        </p:tgtEl>
                                        <p:attrNameLst>
                                          <p:attrName>fill.type</p:attrName>
                                        </p:attrNameLst>
                                      </p:cBhvr>
                                      <p:to>
                                        <p:strVal val="solid"/>
                                      </p:to>
                                    </p:set>
                                  </p:childTnLst>
                                </p:cTn>
                              </p:par>
                              <p:par>
                                <p:cTn id="152" presetID="53" presetClass="entr" presetSubtype="16" fill="hold" nodeType="withEffect">
                                  <p:stCondLst>
                                    <p:cond delay="0"/>
                                  </p:stCondLst>
                                  <p:childTnLst>
                                    <p:set>
                                      <p:cBhvr>
                                        <p:cTn id="153" dur="1" fill="hold">
                                          <p:stCondLst>
                                            <p:cond delay="0"/>
                                          </p:stCondLst>
                                        </p:cTn>
                                        <p:tgtEl>
                                          <p:spTgt spid="50"/>
                                        </p:tgtEl>
                                        <p:attrNameLst>
                                          <p:attrName>style.visibility</p:attrName>
                                        </p:attrNameLst>
                                      </p:cBhvr>
                                      <p:to>
                                        <p:strVal val="visible"/>
                                      </p:to>
                                    </p:set>
                                    <p:anim calcmode="lin" valueType="num">
                                      <p:cBhvr>
                                        <p:cTn id="154" dur="500" fill="hold"/>
                                        <p:tgtEl>
                                          <p:spTgt spid="50"/>
                                        </p:tgtEl>
                                        <p:attrNameLst>
                                          <p:attrName>ppt_w</p:attrName>
                                        </p:attrNameLst>
                                      </p:cBhvr>
                                      <p:tavLst>
                                        <p:tav tm="0">
                                          <p:val>
                                            <p:fltVal val="0"/>
                                          </p:val>
                                        </p:tav>
                                        <p:tav tm="100000">
                                          <p:val>
                                            <p:strVal val="#ppt_w"/>
                                          </p:val>
                                        </p:tav>
                                      </p:tavLst>
                                    </p:anim>
                                    <p:anim calcmode="lin" valueType="num">
                                      <p:cBhvr>
                                        <p:cTn id="155" dur="500" fill="hold"/>
                                        <p:tgtEl>
                                          <p:spTgt spid="50"/>
                                        </p:tgtEl>
                                        <p:attrNameLst>
                                          <p:attrName>ppt_h</p:attrName>
                                        </p:attrNameLst>
                                      </p:cBhvr>
                                      <p:tavLst>
                                        <p:tav tm="0">
                                          <p:val>
                                            <p:fltVal val="0"/>
                                          </p:val>
                                        </p:tav>
                                        <p:tav tm="100000">
                                          <p:val>
                                            <p:strVal val="#ppt_h"/>
                                          </p:val>
                                        </p:tav>
                                      </p:tavLst>
                                    </p:anim>
                                    <p:animEffect transition="in" filter="fade">
                                      <p:cBhvr>
                                        <p:cTn id="156" dur="500"/>
                                        <p:tgtEl>
                                          <p:spTgt spid="50"/>
                                        </p:tgtEl>
                                      </p:cBhvr>
                                    </p:animEffect>
                                  </p:childTnLst>
                                </p:cTn>
                              </p:par>
                              <p:par>
                                <p:cTn id="157" presetID="53" presetClass="entr" presetSubtype="16" fill="hold" nodeType="withEffect">
                                  <p:stCondLst>
                                    <p:cond delay="1000"/>
                                  </p:stCondLst>
                                  <p:childTnLst>
                                    <p:set>
                                      <p:cBhvr>
                                        <p:cTn id="158" dur="1" fill="hold">
                                          <p:stCondLst>
                                            <p:cond delay="0"/>
                                          </p:stCondLst>
                                        </p:cTn>
                                        <p:tgtEl>
                                          <p:spTgt spid="49"/>
                                        </p:tgtEl>
                                        <p:attrNameLst>
                                          <p:attrName>style.visibility</p:attrName>
                                        </p:attrNameLst>
                                      </p:cBhvr>
                                      <p:to>
                                        <p:strVal val="visible"/>
                                      </p:to>
                                    </p:set>
                                    <p:anim calcmode="lin" valueType="num">
                                      <p:cBhvr>
                                        <p:cTn id="159" dur="500" fill="hold"/>
                                        <p:tgtEl>
                                          <p:spTgt spid="49"/>
                                        </p:tgtEl>
                                        <p:attrNameLst>
                                          <p:attrName>ppt_w</p:attrName>
                                        </p:attrNameLst>
                                      </p:cBhvr>
                                      <p:tavLst>
                                        <p:tav tm="0">
                                          <p:val>
                                            <p:fltVal val="0"/>
                                          </p:val>
                                        </p:tav>
                                        <p:tav tm="100000">
                                          <p:val>
                                            <p:strVal val="#ppt_w"/>
                                          </p:val>
                                        </p:tav>
                                      </p:tavLst>
                                    </p:anim>
                                    <p:anim calcmode="lin" valueType="num">
                                      <p:cBhvr>
                                        <p:cTn id="160" dur="500" fill="hold"/>
                                        <p:tgtEl>
                                          <p:spTgt spid="49"/>
                                        </p:tgtEl>
                                        <p:attrNameLst>
                                          <p:attrName>ppt_h</p:attrName>
                                        </p:attrNameLst>
                                      </p:cBhvr>
                                      <p:tavLst>
                                        <p:tav tm="0">
                                          <p:val>
                                            <p:fltVal val="0"/>
                                          </p:val>
                                        </p:tav>
                                        <p:tav tm="100000">
                                          <p:val>
                                            <p:strVal val="#ppt_h"/>
                                          </p:val>
                                        </p:tav>
                                      </p:tavLst>
                                    </p:anim>
                                    <p:animEffect transition="in" filter="fade">
                                      <p:cBhvr>
                                        <p:cTn id="161" dur="500"/>
                                        <p:tgtEl>
                                          <p:spTgt spid="49"/>
                                        </p:tgtEl>
                                      </p:cBhvr>
                                    </p:animEffect>
                                  </p:childTnLst>
                                </p:cTn>
                              </p:par>
                            </p:childTnLst>
                          </p:cTn>
                        </p:par>
                        <p:par>
                          <p:cTn id="162" fill="hold">
                            <p:stCondLst>
                              <p:cond delay="32780"/>
                            </p:stCondLst>
                            <p:childTnLst>
                              <p:par>
                                <p:cTn id="163" presetID="1" presetClass="entr" presetSubtype="0" fill="hold" nodeType="afterEffect">
                                  <p:stCondLst>
                                    <p:cond delay="0"/>
                                  </p:stCondLst>
                                  <p:childTnLst>
                                    <p:set>
                                      <p:cBhvr>
                                        <p:cTn id="164" dur="1" fill="hold">
                                          <p:stCondLst>
                                            <p:cond delay="0"/>
                                          </p:stCondLst>
                                        </p:cTn>
                                        <p:tgtEl>
                                          <p:spTgt spid="48"/>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46"/>
                                        </p:tgtEl>
                                        <p:attrNameLst>
                                          <p:attrName>style.visibility</p:attrName>
                                        </p:attrNameLst>
                                      </p:cBhvr>
                                      <p:to>
                                        <p:strVal val="hidden"/>
                                      </p:to>
                                    </p:set>
                                  </p:childTnLst>
                                </p:cTn>
                              </p:par>
                            </p:childTnLst>
                          </p:cTn>
                        </p:par>
                        <p:par>
                          <p:cTn id="167" fill="hold">
                            <p:stCondLst>
                              <p:cond delay="32780"/>
                            </p:stCondLst>
                            <p:childTnLst>
                              <p:par>
                                <p:cTn id="168" presetID="10" presetClass="entr" presetSubtype="0" fill="hold" nodeType="after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childTnLst>
                          </p:cTn>
                        </p:par>
                        <p:par>
                          <p:cTn id="171" fill="hold">
                            <p:stCondLst>
                              <p:cond delay="33280"/>
                            </p:stCondLst>
                            <p:childTnLst>
                              <p:par>
                                <p:cTn id="172" presetID="0" presetClass="path" presetSubtype="0" accel="50000" decel="50000" fill="hold" nodeType="afterEffect">
                                  <p:stCondLst>
                                    <p:cond delay="0"/>
                                  </p:stCondLst>
                                  <p:childTnLst>
                                    <p:animMotion origin="layout" path="M 0 0 L 0.00016 0.15 " pathEditMode="relative" ptsTypes="AA">
                                      <p:cBhvr>
                                        <p:cTn id="173" dur="2000" fill="hold"/>
                                        <p:tgtEl>
                                          <p:spTgt spid="50"/>
                                        </p:tgtEl>
                                        <p:attrNameLst>
                                          <p:attrName>ppt_x</p:attrName>
                                          <p:attrName>ppt_y</p:attrName>
                                        </p:attrNameLst>
                                      </p:cBhvr>
                                    </p:animMotion>
                                  </p:childTnLst>
                                </p:cTn>
                              </p:par>
                              <p:par>
                                <p:cTn id="174" presetID="0" presetClass="path" presetSubtype="0" accel="50000" decel="50000" fill="hold" nodeType="withEffect">
                                  <p:stCondLst>
                                    <p:cond delay="0"/>
                                  </p:stCondLst>
                                  <p:childTnLst>
                                    <p:animMotion origin="layout" path="M 0 0 L 0.00016 0.15 " pathEditMode="relative" ptsTypes="AA">
                                      <p:cBhvr>
                                        <p:cTn id="175" dur="2000" fill="hold"/>
                                        <p:tgtEl>
                                          <p:spTgt spid="49"/>
                                        </p:tgtEl>
                                        <p:attrNameLst>
                                          <p:attrName>ppt_x</p:attrName>
                                          <p:attrName>ppt_y</p:attrName>
                                        </p:attrNameLst>
                                      </p:cBhvr>
                                    </p:animMotion>
                                  </p:childTnLst>
                                </p:cTn>
                              </p:par>
                              <p:par>
                                <p:cTn id="176" presetID="0" presetClass="path" presetSubtype="0" accel="50000" decel="50000" fill="hold" nodeType="withEffect">
                                  <p:stCondLst>
                                    <p:cond delay="0"/>
                                  </p:stCondLst>
                                  <p:childTnLst>
                                    <p:animMotion origin="layout" path="M 0 0 L 0.00016 0.15 " pathEditMode="relative" ptsTypes="AA">
                                      <p:cBhvr>
                                        <p:cTn id="177" dur="2000" fill="hold"/>
                                        <p:tgtEl>
                                          <p:spTgt spid="48"/>
                                        </p:tgtEl>
                                        <p:attrNameLst>
                                          <p:attrName>ppt_x</p:attrName>
                                          <p:attrName>ppt_y</p:attrName>
                                        </p:attrNameLst>
                                      </p:cBhvr>
                                    </p:animMotion>
                                  </p:childTnLst>
                                </p:cTn>
                              </p:par>
                            </p:childTnLst>
                          </p:cTn>
                        </p:par>
                        <p:par>
                          <p:cTn id="178" fill="hold">
                            <p:stCondLst>
                              <p:cond delay="35280"/>
                            </p:stCondLst>
                            <p:childTnLst>
                              <p:par>
                                <p:cTn id="179" presetID="55" presetClass="exit" presetSubtype="0" fill="hold" nodeType="afterEffect">
                                  <p:stCondLst>
                                    <p:cond delay="0"/>
                                  </p:stCondLst>
                                  <p:childTnLst>
                                    <p:anim calcmode="lin" valueType="num">
                                      <p:cBhvr>
                                        <p:cTn id="180" dur="1000"/>
                                        <p:tgtEl>
                                          <p:spTgt spid="50"/>
                                        </p:tgtEl>
                                        <p:attrNameLst>
                                          <p:attrName>ppt_w</p:attrName>
                                        </p:attrNameLst>
                                      </p:cBhvr>
                                      <p:tavLst>
                                        <p:tav tm="0">
                                          <p:val>
                                            <p:strVal val="ppt_w"/>
                                          </p:val>
                                        </p:tav>
                                        <p:tav tm="100000">
                                          <p:val>
                                            <p:strVal val="ppt_w*0.70"/>
                                          </p:val>
                                        </p:tav>
                                      </p:tavLst>
                                    </p:anim>
                                    <p:anim calcmode="lin" valueType="num">
                                      <p:cBhvr>
                                        <p:cTn id="181" dur="1000"/>
                                        <p:tgtEl>
                                          <p:spTgt spid="50"/>
                                        </p:tgtEl>
                                        <p:attrNameLst>
                                          <p:attrName>ppt_h</p:attrName>
                                        </p:attrNameLst>
                                      </p:cBhvr>
                                      <p:tavLst>
                                        <p:tav tm="0">
                                          <p:val>
                                            <p:strVal val="ppt_h"/>
                                          </p:val>
                                        </p:tav>
                                        <p:tav tm="100000">
                                          <p:val>
                                            <p:strVal val="ppt_h"/>
                                          </p:val>
                                        </p:tav>
                                      </p:tavLst>
                                    </p:anim>
                                    <p:animEffect transition="out" filter="fade">
                                      <p:cBhvr>
                                        <p:cTn id="182" dur="1000"/>
                                        <p:tgtEl>
                                          <p:spTgt spid="50"/>
                                        </p:tgtEl>
                                      </p:cBhvr>
                                    </p:animEffect>
                                    <p:set>
                                      <p:cBhvr>
                                        <p:cTn id="183" dur="1" fill="hold">
                                          <p:stCondLst>
                                            <p:cond delay="999"/>
                                          </p:stCondLst>
                                        </p:cTn>
                                        <p:tgtEl>
                                          <p:spTgt spid="50"/>
                                        </p:tgtEl>
                                        <p:attrNameLst>
                                          <p:attrName>style.visibility</p:attrName>
                                        </p:attrNameLst>
                                      </p:cBhvr>
                                      <p:to>
                                        <p:strVal val="hidden"/>
                                      </p:to>
                                    </p:set>
                                  </p:childTnLst>
                                </p:cTn>
                              </p:par>
                              <p:par>
                                <p:cTn id="184" presetID="55" presetClass="exit" presetSubtype="0" fill="hold" nodeType="withEffect">
                                  <p:stCondLst>
                                    <p:cond delay="0"/>
                                  </p:stCondLst>
                                  <p:childTnLst>
                                    <p:anim calcmode="lin" valueType="num">
                                      <p:cBhvr>
                                        <p:cTn id="185" dur="1000"/>
                                        <p:tgtEl>
                                          <p:spTgt spid="49"/>
                                        </p:tgtEl>
                                        <p:attrNameLst>
                                          <p:attrName>ppt_w</p:attrName>
                                        </p:attrNameLst>
                                      </p:cBhvr>
                                      <p:tavLst>
                                        <p:tav tm="0">
                                          <p:val>
                                            <p:strVal val="ppt_w"/>
                                          </p:val>
                                        </p:tav>
                                        <p:tav tm="100000">
                                          <p:val>
                                            <p:strVal val="ppt_w*0.70"/>
                                          </p:val>
                                        </p:tav>
                                      </p:tavLst>
                                    </p:anim>
                                    <p:anim calcmode="lin" valueType="num">
                                      <p:cBhvr>
                                        <p:cTn id="186" dur="1000"/>
                                        <p:tgtEl>
                                          <p:spTgt spid="49"/>
                                        </p:tgtEl>
                                        <p:attrNameLst>
                                          <p:attrName>ppt_h</p:attrName>
                                        </p:attrNameLst>
                                      </p:cBhvr>
                                      <p:tavLst>
                                        <p:tav tm="0">
                                          <p:val>
                                            <p:strVal val="ppt_h"/>
                                          </p:val>
                                        </p:tav>
                                        <p:tav tm="100000">
                                          <p:val>
                                            <p:strVal val="ppt_h"/>
                                          </p:val>
                                        </p:tav>
                                      </p:tavLst>
                                    </p:anim>
                                    <p:animEffect transition="out" filter="fade">
                                      <p:cBhvr>
                                        <p:cTn id="187" dur="1000"/>
                                        <p:tgtEl>
                                          <p:spTgt spid="49"/>
                                        </p:tgtEl>
                                      </p:cBhvr>
                                    </p:animEffect>
                                    <p:set>
                                      <p:cBhvr>
                                        <p:cTn id="188" dur="1" fill="hold">
                                          <p:stCondLst>
                                            <p:cond delay="999"/>
                                          </p:stCondLst>
                                        </p:cTn>
                                        <p:tgtEl>
                                          <p:spTgt spid="49"/>
                                        </p:tgtEl>
                                        <p:attrNameLst>
                                          <p:attrName>style.visibility</p:attrName>
                                        </p:attrNameLst>
                                      </p:cBhvr>
                                      <p:to>
                                        <p:strVal val="hidden"/>
                                      </p:to>
                                    </p:set>
                                  </p:childTnLst>
                                </p:cTn>
                              </p:par>
                              <p:par>
                                <p:cTn id="189" presetID="55" presetClass="exit" presetSubtype="0" fill="hold" nodeType="withEffect">
                                  <p:stCondLst>
                                    <p:cond delay="0"/>
                                  </p:stCondLst>
                                  <p:childTnLst>
                                    <p:anim calcmode="lin" valueType="num">
                                      <p:cBhvr>
                                        <p:cTn id="190" dur="1000"/>
                                        <p:tgtEl>
                                          <p:spTgt spid="48"/>
                                        </p:tgtEl>
                                        <p:attrNameLst>
                                          <p:attrName>ppt_w</p:attrName>
                                        </p:attrNameLst>
                                      </p:cBhvr>
                                      <p:tavLst>
                                        <p:tav tm="0">
                                          <p:val>
                                            <p:strVal val="ppt_w"/>
                                          </p:val>
                                        </p:tav>
                                        <p:tav tm="100000">
                                          <p:val>
                                            <p:strVal val="ppt_w*0.70"/>
                                          </p:val>
                                        </p:tav>
                                      </p:tavLst>
                                    </p:anim>
                                    <p:anim calcmode="lin" valueType="num">
                                      <p:cBhvr>
                                        <p:cTn id="191" dur="1000"/>
                                        <p:tgtEl>
                                          <p:spTgt spid="48"/>
                                        </p:tgtEl>
                                        <p:attrNameLst>
                                          <p:attrName>ppt_h</p:attrName>
                                        </p:attrNameLst>
                                      </p:cBhvr>
                                      <p:tavLst>
                                        <p:tav tm="0">
                                          <p:val>
                                            <p:strVal val="ppt_h"/>
                                          </p:val>
                                        </p:tav>
                                        <p:tav tm="100000">
                                          <p:val>
                                            <p:strVal val="ppt_h"/>
                                          </p:val>
                                        </p:tav>
                                      </p:tavLst>
                                    </p:anim>
                                    <p:animEffect transition="out" filter="fade">
                                      <p:cBhvr>
                                        <p:cTn id="192" dur="1000"/>
                                        <p:tgtEl>
                                          <p:spTgt spid="48"/>
                                        </p:tgtEl>
                                      </p:cBhvr>
                                    </p:animEffect>
                                    <p:set>
                                      <p:cBhvr>
                                        <p:cTn id="193" dur="1" fill="hold">
                                          <p:stCondLst>
                                            <p:cond delay="999"/>
                                          </p:stCondLst>
                                        </p:cTn>
                                        <p:tgtEl>
                                          <p:spTgt spid="48"/>
                                        </p:tgtEl>
                                        <p:attrNameLst>
                                          <p:attrName>style.visibility</p:attrName>
                                        </p:attrNameLst>
                                      </p:cBhvr>
                                      <p:to>
                                        <p:strVal val="hidden"/>
                                      </p:to>
                                    </p:set>
                                  </p:childTnLst>
                                </p:cTn>
                              </p:par>
                              <p:par>
                                <p:cTn id="194" presetID="55" presetClass="entr" presetSubtype="0" fill="hold" nodeType="withEffect">
                                  <p:stCondLst>
                                    <p:cond delay="0"/>
                                  </p:stCondLst>
                                  <p:childTnLst>
                                    <p:set>
                                      <p:cBhvr>
                                        <p:cTn id="195" dur="1" fill="hold">
                                          <p:stCondLst>
                                            <p:cond delay="0"/>
                                          </p:stCondLst>
                                        </p:cTn>
                                        <p:tgtEl>
                                          <p:spTgt spid="53"/>
                                        </p:tgtEl>
                                        <p:attrNameLst>
                                          <p:attrName>style.visibility</p:attrName>
                                        </p:attrNameLst>
                                      </p:cBhvr>
                                      <p:to>
                                        <p:strVal val="visible"/>
                                      </p:to>
                                    </p:set>
                                    <p:anim calcmode="lin" valueType="num">
                                      <p:cBhvr>
                                        <p:cTn id="196" dur="1000" fill="hold"/>
                                        <p:tgtEl>
                                          <p:spTgt spid="53"/>
                                        </p:tgtEl>
                                        <p:attrNameLst>
                                          <p:attrName>ppt_w</p:attrName>
                                        </p:attrNameLst>
                                      </p:cBhvr>
                                      <p:tavLst>
                                        <p:tav tm="0">
                                          <p:val>
                                            <p:strVal val="#ppt_w*0.70"/>
                                          </p:val>
                                        </p:tav>
                                        <p:tav tm="100000">
                                          <p:val>
                                            <p:strVal val="#ppt_w"/>
                                          </p:val>
                                        </p:tav>
                                      </p:tavLst>
                                    </p:anim>
                                    <p:anim calcmode="lin" valueType="num">
                                      <p:cBhvr>
                                        <p:cTn id="197" dur="1000" fill="hold"/>
                                        <p:tgtEl>
                                          <p:spTgt spid="53"/>
                                        </p:tgtEl>
                                        <p:attrNameLst>
                                          <p:attrName>ppt_h</p:attrName>
                                        </p:attrNameLst>
                                      </p:cBhvr>
                                      <p:tavLst>
                                        <p:tav tm="0">
                                          <p:val>
                                            <p:strVal val="#ppt_h"/>
                                          </p:val>
                                        </p:tav>
                                        <p:tav tm="100000">
                                          <p:val>
                                            <p:strVal val="#ppt_h"/>
                                          </p:val>
                                        </p:tav>
                                      </p:tavLst>
                                    </p:anim>
                                    <p:animEffect transition="in" filter="fade">
                                      <p:cBhvr>
                                        <p:cTn id="198" dur="1000"/>
                                        <p:tgtEl>
                                          <p:spTgt spid="53"/>
                                        </p:tgtEl>
                                      </p:cBhvr>
                                    </p:animEffect>
                                  </p:childTnLst>
                                </p:cTn>
                              </p:par>
                            </p:childTnLst>
                          </p:cTn>
                        </p:par>
                        <p:par>
                          <p:cTn id="199" fill="hold">
                            <p:stCondLst>
                              <p:cond delay="36280"/>
                            </p:stCondLst>
                            <p:childTnLst>
                              <p:par>
                                <p:cTn id="200" presetID="10" presetClass="entr" presetSubtype="0" fill="hold" nodeType="afterEffect">
                                  <p:stCondLst>
                                    <p:cond delay="0"/>
                                  </p:stCondLst>
                                  <p:childTnLst>
                                    <p:set>
                                      <p:cBhvr>
                                        <p:cTn id="201" dur="1" fill="hold">
                                          <p:stCondLst>
                                            <p:cond delay="0"/>
                                          </p:stCondLst>
                                        </p:cTn>
                                        <p:tgtEl>
                                          <p:spTgt spid="52"/>
                                        </p:tgtEl>
                                        <p:attrNameLst>
                                          <p:attrName>style.visibility</p:attrName>
                                        </p:attrNameLst>
                                      </p:cBhvr>
                                      <p:to>
                                        <p:strVal val="visible"/>
                                      </p:to>
                                    </p:set>
                                    <p:animEffect transition="in" filter="fade">
                                      <p:cBhvr>
                                        <p:cTn id="202" dur="500"/>
                                        <p:tgtEl>
                                          <p:spTgt spid="52"/>
                                        </p:tgtEl>
                                      </p:cBhvr>
                                    </p:animEffect>
                                  </p:childTnLst>
                                </p:cTn>
                              </p:par>
                            </p:childTnLst>
                          </p:cTn>
                        </p:par>
                        <p:par>
                          <p:cTn id="203" fill="hold">
                            <p:stCondLst>
                              <p:cond delay="36780"/>
                            </p:stCondLst>
                            <p:childTnLst>
                              <p:par>
                                <p:cTn id="204" presetID="0" presetClass="path" presetSubtype="0" accel="50000" decel="50000" fill="hold" nodeType="afterEffect">
                                  <p:stCondLst>
                                    <p:cond delay="0"/>
                                  </p:stCondLst>
                                  <p:childTnLst>
                                    <p:animMotion origin="layout" path="M -0.00369 -0.00324 L -0.00353 0.15231 " pathEditMode="relative" rAng="0" ptsTypes="AA">
                                      <p:cBhvr>
                                        <p:cTn id="205" dur="2000" fill="hold"/>
                                        <p:tgtEl>
                                          <p:spTgt spid="53"/>
                                        </p:tgtEl>
                                        <p:attrNameLst>
                                          <p:attrName>ppt_x</p:attrName>
                                          <p:attrName>ppt_y</p:attrName>
                                        </p:attrNameLst>
                                      </p:cBhvr>
                                      <p:rCtr x="0" y="7778"/>
                                    </p:animMotion>
                                  </p:childTnLst>
                                </p:cTn>
                              </p:par>
                            </p:childTnLst>
                          </p:cTn>
                        </p:par>
                        <p:par>
                          <p:cTn id="206" fill="hold">
                            <p:stCondLst>
                              <p:cond delay="38780"/>
                            </p:stCondLst>
                            <p:childTnLst>
                              <p:par>
                                <p:cTn id="207" presetID="1" presetClass="entr" presetSubtype="0" fill="hold" nodeType="afterEffect">
                                  <p:stCondLst>
                                    <p:cond delay="0"/>
                                  </p:stCondLst>
                                  <p:childTnLst>
                                    <p:set>
                                      <p:cBhvr>
                                        <p:cTn id="208" dur="1" fill="hold">
                                          <p:stCondLst>
                                            <p:cond delay="0"/>
                                          </p:stCondLst>
                                        </p:cTn>
                                        <p:tgtEl>
                                          <p:spTgt spid="54"/>
                                        </p:tgtEl>
                                        <p:attrNameLst>
                                          <p:attrName>style.visibility</p:attrName>
                                        </p:attrNameLst>
                                      </p:cBhvr>
                                      <p:to>
                                        <p:strVal val="visible"/>
                                      </p:to>
                                    </p:set>
                                  </p:childTnLst>
                                </p:cTn>
                              </p:par>
                              <p:par>
                                <p:cTn id="209" presetID="1" presetClass="path" presetSubtype="0" accel="50000" decel="50000" fill="hold" nodeType="withEffect">
                                  <p:stCondLst>
                                    <p:cond delay="0"/>
                                  </p:stCondLst>
                                  <p:childTnLst>
                                    <p:animMotion origin="layout" path="M 1.02564E-6 -1.85185E-6 C 0.0125 -1.85185E-6 0.02308 0.01181 0.02308 0.02685 C 0.02308 0.04167 0.0125 0.05371 1.02564E-6 0.05371 C -0.01298 0.05371 -0.02308 0.04167 -0.02308 0.02685 C -0.02308 0.01181 -0.01298 -1.85185E-6 1.02564E-6 -1.85185E-6 Z " pathEditMode="relative" rAng="0" ptsTypes="fffff">
                                      <p:cBhvr>
                                        <p:cTn id="210" dur="2000" fill="hold"/>
                                        <p:tgtEl>
                                          <p:spTgt spid="54"/>
                                        </p:tgtEl>
                                        <p:attrNameLst>
                                          <p:attrName>ppt_x</p:attrName>
                                          <p:attrName>ppt_y</p:attrName>
                                        </p:attrNameLst>
                                      </p:cBhvr>
                                      <p:rCtr x="0" y="2685"/>
                                    </p:animMotion>
                                  </p:childTnLst>
                                </p:cTn>
                              </p:par>
                            </p:childTnLst>
                          </p:cTn>
                        </p:par>
                        <p:par>
                          <p:cTn id="211" fill="hold">
                            <p:stCondLst>
                              <p:cond delay="40780"/>
                            </p:stCondLst>
                            <p:childTnLst>
                              <p:par>
                                <p:cTn id="212" presetID="10" presetClass="exit" presetSubtype="0" fill="hold" nodeType="afterEffect">
                                  <p:stCondLst>
                                    <p:cond delay="0"/>
                                  </p:stCondLst>
                                  <p:childTnLst>
                                    <p:animEffect transition="out" filter="fade">
                                      <p:cBhvr>
                                        <p:cTn id="213" dur="500"/>
                                        <p:tgtEl>
                                          <p:spTgt spid="53"/>
                                        </p:tgtEl>
                                      </p:cBhvr>
                                    </p:animEffect>
                                    <p:set>
                                      <p:cBhvr>
                                        <p:cTn id="214" dur="1" fill="hold">
                                          <p:stCondLst>
                                            <p:cond delay="499"/>
                                          </p:stCondLst>
                                        </p:cTn>
                                        <p:tgtEl>
                                          <p:spTgt spid="53"/>
                                        </p:tgtEl>
                                        <p:attrNameLst>
                                          <p:attrName>style.visibility</p:attrName>
                                        </p:attrNameLst>
                                      </p:cBhvr>
                                      <p:to>
                                        <p:strVal val="hidden"/>
                                      </p:to>
                                    </p:set>
                                  </p:childTnLst>
                                </p:cTn>
                              </p:par>
                              <p:par>
                                <p:cTn id="215" presetID="10" presetClass="entr" presetSubtype="0" fill="hold" nodeType="withEffect">
                                  <p:stCondLst>
                                    <p:cond delay="0"/>
                                  </p:stCondLst>
                                  <p:childTnLst>
                                    <p:set>
                                      <p:cBhvr>
                                        <p:cTn id="216" dur="1" fill="hold">
                                          <p:stCondLst>
                                            <p:cond delay="0"/>
                                          </p:stCondLst>
                                        </p:cTn>
                                        <p:tgtEl>
                                          <p:spTgt spid="59"/>
                                        </p:tgtEl>
                                        <p:attrNameLst>
                                          <p:attrName>style.visibility</p:attrName>
                                        </p:attrNameLst>
                                      </p:cBhvr>
                                      <p:to>
                                        <p:strVal val="visible"/>
                                      </p:to>
                                    </p:set>
                                    <p:animEffect transition="in" filter="fade">
                                      <p:cBhvr>
                                        <p:cTn id="217" dur="500"/>
                                        <p:tgtEl>
                                          <p:spTgt spid="59"/>
                                        </p:tgtEl>
                                      </p:cBhvr>
                                    </p:animEffect>
                                  </p:childTnLst>
                                </p:cTn>
                              </p:par>
                              <p:par>
                                <p:cTn id="218" presetID="10" presetClass="entr" presetSubtype="0" fill="hold" nodeType="withEffect">
                                  <p:stCondLst>
                                    <p:cond delay="0"/>
                                  </p:stCondLst>
                                  <p:childTnLst>
                                    <p:set>
                                      <p:cBhvr>
                                        <p:cTn id="219" dur="1" fill="hold">
                                          <p:stCondLst>
                                            <p:cond delay="0"/>
                                          </p:stCondLst>
                                        </p:cTn>
                                        <p:tgtEl>
                                          <p:spTgt spid="71"/>
                                        </p:tgtEl>
                                        <p:attrNameLst>
                                          <p:attrName>style.visibility</p:attrName>
                                        </p:attrNameLst>
                                      </p:cBhvr>
                                      <p:to>
                                        <p:strVal val="visible"/>
                                      </p:to>
                                    </p:set>
                                    <p:animEffect transition="in" filter="fade">
                                      <p:cBhvr>
                                        <p:cTn id="220" dur="500"/>
                                        <p:tgtEl>
                                          <p:spTgt spid="71"/>
                                        </p:tgtEl>
                                      </p:cBhvr>
                                    </p:animEffect>
                                  </p:childTnLst>
                                </p:cTn>
                              </p:par>
                            </p:childTnLst>
                          </p:cTn>
                        </p:par>
                        <p:par>
                          <p:cTn id="221" fill="hold">
                            <p:stCondLst>
                              <p:cond delay="41280"/>
                            </p:stCondLst>
                            <p:childTnLst>
                              <p:par>
                                <p:cTn id="222" presetID="0" presetClass="path" presetSubtype="0" accel="50000" decel="50000" fill="hold" nodeType="afterEffect">
                                  <p:stCondLst>
                                    <p:cond delay="0"/>
                                  </p:stCondLst>
                                  <p:childTnLst>
                                    <p:animMotion origin="layout" path="M -0.00032 0.00023 L -0.05849 0.00023 L -0.05849 0.03495 L -0.12372 0.03495 " pathEditMode="relative" rAng="0" ptsTypes="AAAA">
                                      <p:cBhvr>
                                        <p:cTn id="223" dur="2000" fill="hold"/>
                                        <p:tgtEl>
                                          <p:spTgt spid="71"/>
                                        </p:tgtEl>
                                        <p:attrNameLst>
                                          <p:attrName>ppt_x</p:attrName>
                                          <p:attrName>ppt_y</p:attrName>
                                        </p:attrNameLst>
                                      </p:cBhvr>
                                      <p:rCtr x="-6170" y="1736"/>
                                    </p:animMotion>
                                  </p:childTnLst>
                                </p:cTn>
                              </p:par>
                              <p:par>
                                <p:cTn id="224" presetID="0" presetClass="path" presetSubtype="0" accel="50000" decel="50000" fill="hold" nodeType="withEffect">
                                  <p:stCondLst>
                                    <p:cond delay="0"/>
                                  </p:stCondLst>
                                  <p:childTnLst>
                                    <p:animMotion origin="layout" path="M 5.15462E-6 1.12858E-6 L 0.05368 1.12858E-6 L 0.05368 -0.57863 L 0.18315 -0.57678 L 0.18315 -0.50902 " pathEditMode="relative" ptsTypes="AAAAA">
                                      <p:cBhvr>
                                        <p:cTn id="225" dur="2000" fill="hold"/>
                                        <p:tgtEl>
                                          <p:spTgt spid="59"/>
                                        </p:tgtEl>
                                        <p:attrNameLst>
                                          <p:attrName>ppt_x</p:attrName>
                                          <p:attrName>ppt_y</p:attrName>
                                        </p:attrNameLst>
                                      </p:cBhvr>
                                    </p:animMotion>
                                  </p:childTnLst>
                                </p:cTn>
                              </p:par>
                              <p:par>
                                <p:cTn id="226" presetID="10" presetClass="exit" presetSubtype="0" fill="hold" grpId="1" nodeType="withEffect">
                                  <p:stCondLst>
                                    <p:cond delay="0"/>
                                  </p:stCondLst>
                                  <p:childTnLst>
                                    <p:animEffect transition="out" filter="fade">
                                      <p:cBhvr>
                                        <p:cTn id="227" dur="2000"/>
                                        <p:tgtEl>
                                          <p:spTgt spid="12"/>
                                        </p:tgtEl>
                                      </p:cBhvr>
                                    </p:animEffect>
                                    <p:set>
                                      <p:cBhvr>
                                        <p:cTn id="228" dur="1" fill="hold">
                                          <p:stCondLst>
                                            <p:cond delay="1999"/>
                                          </p:stCondLst>
                                        </p:cTn>
                                        <p:tgtEl>
                                          <p:spTgt spid="12"/>
                                        </p:tgtEl>
                                        <p:attrNameLst>
                                          <p:attrName>style.visibility</p:attrName>
                                        </p:attrNameLst>
                                      </p:cBhvr>
                                      <p:to>
                                        <p:strVal val="hidden"/>
                                      </p:to>
                                    </p:set>
                                  </p:childTnLst>
                                </p:cTn>
                              </p:par>
                              <p:par>
                                <p:cTn id="229" presetID="7" presetClass="emph" presetSubtype="2" fill="hold" nodeType="withEffect">
                                  <p:stCondLst>
                                    <p:cond delay="0"/>
                                  </p:stCondLst>
                                  <p:childTnLst>
                                    <p:animClr clrSpc="rgb" dir="cw">
                                      <p:cBhvr>
                                        <p:cTn id="230" dur="2000" fill="hold"/>
                                        <p:tgtEl>
                                          <p:spTgt spid="39"/>
                                        </p:tgtEl>
                                        <p:attrNameLst>
                                          <p:attrName>stroke.color</p:attrName>
                                        </p:attrNameLst>
                                      </p:cBhvr>
                                      <p:to>
                                        <a:schemeClr val="tx2"/>
                                      </p:to>
                                    </p:animClr>
                                    <p:set>
                                      <p:cBhvr>
                                        <p:cTn id="231" dur="2000" fill="hold"/>
                                        <p:tgtEl>
                                          <p:spTgt spid="39"/>
                                        </p:tgtEl>
                                        <p:attrNameLst>
                                          <p:attrName>stroke.on</p:attrName>
                                        </p:attrNameLst>
                                      </p:cBhvr>
                                      <p:to>
                                        <p:strVal val="true"/>
                                      </p:to>
                                    </p:set>
                                  </p:childTnLst>
                                </p:cTn>
                              </p:par>
                            </p:childTnLst>
                          </p:cTn>
                        </p:par>
                        <p:par>
                          <p:cTn id="232" fill="hold">
                            <p:stCondLst>
                              <p:cond delay="43280"/>
                            </p:stCondLst>
                            <p:childTnLst>
                              <p:par>
                                <p:cTn id="233" presetID="10" presetClass="entr" presetSubtype="0" fill="hold" grpId="0" nodeType="afterEffect">
                                  <p:stCondLst>
                                    <p:cond delay="0"/>
                                  </p:stCondLst>
                                  <p:childTnLst>
                                    <p:set>
                                      <p:cBhvr>
                                        <p:cTn id="234" dur="1" fill="hold">
                                          <p:stCondLst>
                                            <p:cond delay="0"/>
                                          </p:stCondLst>
                                        </p:cTn>
                                        <p:tgtEl>
                                          <p:spTgt spid="57"/>
                                        </p:tgtEl>
                                        <p:attrNameLst>
                                          <p:attrName>style.visibility</p:attrName>
                                        </p:attrNameLst>
                                      </p:cBhvr>
                                      <p:to>
                                        <p:strVal val="visible"/>
                                      </p:to>
                                    </p:set>
                                    <p:animEffect transition="in" filter="fade">
                                      <p:cBhvr>
                                        <p:cTn id="235" dur="2000"/>
                                        <p:tgtEl>
                                          <p:spTgt spid="57"/>
                                        </p:tgtEl>
                                      </p:cBhvr>
                                    </p:animEffect>
                                  </p:childTnLst>
                                </p:cTn>
                              </p:par>
                              <p:par>
                                <p:cTn id="236" presetID="53" presetClass="exit" presetSubtype="32" fill="hold" nodeType="withEffect">
                                  <p:stCondLst>
                                    <p:cond delay="0"/>
                                  </p:stCondLst>
                                  <p:childTnLst>
                                    <p:anim calcmode="lin" valueType="num">
                                      <p:cBhvr>
                                        <p:cTn id="237" dur="500"/>
                                        <p:tgtEl>
                                          <p:spTgt spid="59"/>
                                        </p:tgtEl>
                                        <p:attrNameLst>
                                          <p:attrName>ppt_w</p:attrName>
                                        </p:attrNameLst>
                                      </p:cBhvr>
                                      <p:tavLst>
                                        <p:tav tm="0">
                                          <p:val>
                                            <p:strVal val="ppt_w"/>
                                          </p:val>
                                        </p:tav>
                                        <p:tav tm="100000">
                                          <p:val>
                                            <p:fltVal val="0"/>
                                          </p:val>
                                        </p:tav>
                                      </p:tavLst>
                                    </p:anim>
                                    <p:anim calcmode="lin" valueType="num">
                                      <p:cBhvr>
                                        <p:cTn id="238" dur="500"/>
                                        <p:tgtEl>
                                          <p:spTgt spid="59"/>
                                        </p:tgtEl>
                                        <p:attrNameLst>
                                          <p:attrName>ppt_h</p:attrName>
                                        </p:attrNameLst>
                                      </p:cBhvr>
                                      <p:tavLst>
                                        <p:tav tm="0">
                                          <p:val>
                                            <p:strVal val="ppt_h"/>
                                          </p:val>
                                        </p:tav>
                                        <p:tav tm="100000">
                                          <p:val>
                                            <p:fltVal val="0"/>
                                          </p:val>
                                        </p:tav>
                                      </p:tavLst>
                                    </p:anim>
                                    <p:animEffect transition="out" filter="fade">
                                      <p:cBhvr>
                                        <p:cTn id="239" dur="500"/>
                                        <p:tgtEl>
                                          <p:spTgt spid="59"/>
                                        </p:tgtEl>
                                      </p:cBhvr>
                                    </p:animEffect>
                                    <p:set>
                                      <p:cBhvr>
                                        <p:cTn id="240" dur="1" fill="hold">
                                          <p:stCondLst>
                                            <p:cond delay="499"/>
                                          </p:stCondLst>
                                        </p:cTn>
                                        <p:tgtEl>
                                          <p:spTgt spid="59"/>
                                        </p:tgtEl>
                                        <p:attrNameLst>
                                          <p:attrName>style.visibility</p:attrName>
                                        </p:attrNameLst>
                                      </p:cBhvr>
                                      <p:to>
                                        <p:strVal val="hidden"/>
                                      </p:to>
                                    </p:set>
                                  </p:childTnLst>
                                </p:cTn>
                              </p:par>
                              <p:par>
                                <p:cTn id="241" presetID="55" presetClass="entr" presetSubtype="0" fill="hold" nodeType="withEffect">
                                  <p:stCondLst>
                                    <p:cond delay="0"/>
                                  </p:stCondLst>
                                  <p:childTnLst>
                                    <p:set>
                                      <p:cBhvr>
                                        <p:cTn id="242" dur="1" fill="hold">
                                          <p:stCondLst>
                                            <p:cond delay="0"/>
                                          </p:stCondLst>
                                        </p:cTn>
                                        <p:tgtEl>
                                          <p:spTgt spid="66"/>
                                        </p:tgtEl>
                                        <p:attrNameLst>
                                          <p:attrName>style.visibility</p:attrName>
                                        </p:attrNameLst>
                                      </p:cBhvr>
                                      <p:to>
                                        <p:strVal val="visible"/>
                                      </p:to>
                                    </p:set>
                                    <p:anim calcmode="lin" valueType="num">
                                      <p:cBhvr>
                                        <p:cTn id="243" dur="1000" fill="hold"/>
                                        <p:tgtEl>
                                          <p:spTgt spid="66"/>
                                        </p:tgtEl>
                                        <p:attrNameLst>
                                          <p:attrName>ppt_w</p:attrName>
                                        </p:attrNameLst>
                                      </p:cBhvr>
                                      <p:tavLst>
                                        <p:tav tm="0">
                                          <p:val>
                                            <p:strVal val="#ppt_w*0.70"/>
                                          </p:val>
                                        </p:tav>
                                        <p:tav tm="100000">
                                          <p:val>
                                            <p:strVal val="#ppt_w"/>
                                          </p:val>
                                        </p:tav>
                                      </p:tavLst>
                                    </p:anim>
                                    <p:anim calcmode="lin" valueType="num">
                                      <p:cBhvr>
                                        <p:cTn id="244" dur="1000" fill="hold"/>
                                        <p:tgtEl>
                                          <p:spTgt spid="66"/>
                                        </p:tgtEl>
                                        <p:attrNameLst>
                                          <p:attrName>ppt_h</p:attrName>
                                        </p:attrNameLst>
                                      </p:cBhvr>
                                      <p:tavLst>
                                        <p:tav tm="0">
                                          <p:val>
                                            <p:strVal val="#ppt_h"/>
                                          </p:val>
                                        </p:tav>
                                        <p:tav tm="100000">
                                          <p:val>
                                            <p:strVal val="#ppt_h"/>
                                          </p:val>
                                        </p:tav>
                                      </p:tavLst>
                                    </p:anim>
                                    <p:animEffect transition="in" filter="fade">
                                      <p:cBhvr>
                                        <p:cTn id="245" dur="1000"/>
                                        <p:tgtEl>
                                          <p:spTgt spid="66"/>
                                        </p:tgtEl>
                                      </p:cBhvr>
                                    </p:animEffect>
                                  </p:childTnLst>
                                </p:cTn>
                              </p:par>
                            </p:childTnLst>
                          </p:cTn>
                        </p:par>
                        <p:par>
                          <p:cTn id="246" fill="hold">
                            <p:stCondLst>
                              <p:cond delay="45280"/>
                            </p:stCondLst>
                            <p:childTnLst>
                              <p:par>
                                <p:cTn id="247" presetID="0" presetClass="path" presetSubtype="0" accel="50000" decel="50000" fill="hold" nodeType="afterEffect">
                                  <p:stCondLst>
                                    <p:cond delay="0"/>
                                  </p:stCondLst>
                                  <p:childTnLst>
                                    <p:animMotion origin="layout" path="M -0.00369 -0.00324 L -0.00353 0.15231 " pathEditMode="relative" rAng="0" ptsTypes="AA">
                                      <p:cBhvr>
                                        <p:cTn id="248" dur="2000" fill="hold"/>
                                        <p:tgtEl>
                                          <p:spTgt spid="66"/>
                                        </p:tgtEl>
                                        <p:attrNameLst>
                                          <p:attrName>ppt_x</p:attrName>
                                          <p:attrName>ppt_y</p:attrName>
                                        </p:attrNameLst>
                                      </p:cBhvr>
                                      <p:rCtr x="0" y="7778"/>
                                    </p:animMotion>
                                  </p:childTnLst>
                                </p:cTn>
                              </p:par>
                            </p:childTnLst>
                          </p:cTn>
                        </p:par>
                        <p:par>
                          <p:cTn id="249" fill="hold">
                            <p:stCondLst>
                              <p:cond delay="47280"/>
                            </p:stCondLst>
                            <p:childTnLst>
                              <p:par>
                                <p:cTn id="250" presetID="1" presetClass="entr" presetSubtype="0" fill="hold" nodeType="afterEffect">
                                  <p:stCondLst>
                                    <p:cond delay="0"/>
                                  </p:stCondLst>
                                  <p:childTnLst>
                                    <p:set>
                                      <p:cBhvr>
                                        <p:cTn id="251" dur="1" fill="hold">
                                          <p:stCondLst>
                                            <p:cond delay="0"/>
                                          </p:stCondLst>
                                        </p:cTn>
                                        <p:tgtEl>
                                          <p:spTgt spid="67"/>
                                        </p:tgtEl>
                                        <p:attrNameLst>
                                          <p:attrName>style.visibility</p:attrName>
                                        </p:attrNameLst>
                                      </p:cBhvr>
                                      <p:to>
                                        <p:strVal val="visible"/>
                                      </p:to>
                                    </p:set>
                                  </p:childTnLst>
                                </p:cTn>
                              </p:par>
                              <p:par>
                                <p:cTn id="252" presetID="0" presetClass="path" presetSubtype="0" accel="50000" decel="50000" fill="hold" nodeType="withEffect">
                                  <p:stCondLst>
                                    <p:cond delay="0"/>
                                  </p:stCondLst>
                                  <p:childTnLst>
                                    <p:animMotion origin="layout" path="M 6.92197E-7 -6.47549E-6 L 0.00128 0.06752 " pathEditMode="relative" ptsTypes="AA">
                                      <p:cBhvr>
                                        <p:cTn id="253" dur="2000" fill="hold"/>
                                        <p:tgtEl>
                                          <p:spTgt spid="67"/>
                                        </p:tgtEl>
                                        <p:attrNameLst>
                                          <p:attrName>ppt_x</p:attrName>
                                          <p:attrName>ppt_y</p:attrName>
                                        </p:attrNameLst>
                                      </p:cBhvr>
                                    </p:animMotion>
                                  </p:childTnLst>
                                </p:cTn>
                              </p:par>
                              <p:par>
                                <p:cTn id="254" presetID="10" presetClass="entr" presetSubtype="0" fill="hold" nodeType="withEffect">
                                  <p:stCondLst>
                                    <p:cond delay="0"/>
                                  </p:stCondLst>
                                  <p:childTnLst>
                                    <p:set>
                                      <p:cBhvr>
                                        <p:cTn id="255" dur="1" fill="hold">
                                          <p:stCondLst>
                                            <p:cond delay="0"/>
                                          </p:stCondLst>
                                        </p:cTn>
                                        <p:tgtEl>
                                          <p:spTgt spid="70"/>
                                        </p:tgtEl>
                                        <p:attrNameLst>
                                          <p:attrName>style.visibility</p:attrName>
                                        </p:attrNameLst>
                                      </p:cBhvr>
                                      <p:to>
                                        <p:strVal val="visible"/>
                                      </p:to>
                                    </p:set>
                                    <p:animEffect transition="in" filter="fade">
                                      <p:cBhvr>
                                        <p:cTn id="256" dur="500"/>
                                        <p:tgtEl>
                                          <p:spTgt spid="70"/>
                                        </p:tgtEl>
                                      </p:cBhvr>
                                    </p:animEffect>
                                  </p:childTnLst>
                                </p:cTn>
                              </p:par>
                            </p:childTnLst>
                          </p:cTn>
                        </p:par>
                        <p:par>
                          <p:cTn id="257" fill="hold">
                            <p:stCondLst>
                              <p:cond delay="49280"/>
                            </p:stCondLst>
                            <p:childTnLst>
                              <p:par>
                                <p:cTn id="258" presetID="0" presetClass="path" presetSubtype="0" accel="50000" decel="50000" fill="hold" nodeType="afterEffect">
                                  <p:stCondLst>
                                    <p:cond delay="0"/>
                                  </p:stCondLst>
                                  <p:childTnLst>
                                    <p:animMotion origin="layout" path="M -0.00288 3.76503E-6 L -0.05928 -0.00185 L -0.06201 0.38575 L -0.36789 0.38575 L -0.36789 0.33603 " pathEditMode="relative" rAng="0" ptsTypes="AAAAA">
                                      <p:cBhvr>
                                        <p:cTn id="259" dur="2000" fill="hold"/>
                                        <p:tgtEl>
                                          <p:spTgt spid="70"/>
                                        </p:tgtEl>
                                        <p:attrNameLst>
                                          <p:attrName>ppt_x</p:attrName>
                                          <p:attrName>ppt_y</p:attrName>
                                        </p:attrNameLst>
                                      </p:cBhvr>
                                      <p:rCtr x="-18250" y="19195"/>
                                    </p:animMotion>
                                  </p:childTnLst>
                                </p:cTn>
                              </p:par>
                              <p:par>
                                <p:cTn id="260" presetID="0" presetClass="path" presetSubtype="0" accel="50000" decel="50000" fill="hold" nodeType="withEffect">
                                  <p:stCondLst>
                                    <p:cond delay="0"/>
                                  </p:stCondLst>
                                  <p:childTnLst>
                                    <p:animMotion origin="layout" path="M -0.00352 0.1524 L -0.00336 0.32932 " pathEditMode="relative" ptsTypes="AA">
                                      <p:cBhvr>
                                        <p:cTn id="261" dur="2000" fill="hold"/>
                                        <p:tgtEl>
                                          <p:spTgt spid="66"/>
                                        </p:tgtEl>
                                        <p:attrNameLst>
                                          <p:attrName>ppt_x</p:attrName>
                                          <p:attrName>ppt_y</p:attrName>
                                        </p:attrNameLst>
                                      </p:cBhvr>
                                    </p:animMotion>
                                  </p:childTnLst>
                                </p:cTn>
                              </p:par>
                            </p:childTnLst>
                          </p:cTn>
                        </p:par>
                        <p:par>
                          <p:cTn id="262" fill="hold">
                            <p:stCondLst>
                              <p:cond delay="51280"/>
                            </p:stCondLst>
                            <p:childTnLst>
                              <p:par>
                                <p:cTn id="263" presetID="1" presetClass="entr" presetSubtype="0" fill="hold" nodeType="afterEffect">
                                  <p:stCondLst>
                                    <p:cond delay="0"/>
                                  </p:stCondLst>
                                  <p:childTnLst>
                                    <p:set>
                                      <p:cBhvr>
                                        <p:cTn id="264" dur="1" fill="hold">
                                          <p:stCondLst>
                                            <p:cond delay="0"/>
                                          </p:stCondLst>
                                        </p:cTn>
                                        <p:tgtEl>
                                          <p:spTgt spid="68"/>
                                        </p:tgtEl>
                                        <p:attrNameLst>
                                          <p:attrName>style.visibility</p:attrName>
                                        </p:attrNameLst>
                                      </p:cBhvr>
                                      <p:to>
                                        <p:strVal val="visible"/>
                                      </p:to>
                                    </p:set>
                                  </p:childTnLst>
                                </p:cTn>
                              </p:par>
                              <p:par>
                                <p:cTn id="265" presetID="0" presetClass="path" presetSubtype="0" accel="50000" decel="50000" fill="hold" nodeType="withEffect">
                                  <p:stCondLst>
                                    <p:cond delay="0"/>
                                  </p:stCondLst>
                                  <p:childTnLst>
                                    <p:animMotion origin="layout" path="M -1.92437E-6 -3.52451E-6 L 0.11985 0.00023 " pathEditMode="relative" ptsTypes="AA">
                                      <p:cBhvr>
                                        <p:cTn id="266" dur="2000" fill="hold"/>
                                        <p:tgtEl>
                                          <p:spTgt spid="68"/>
                                        </p:tgtEl>
                                        <p:attrNameLst>
                                          <p:attrName>ppt_x</p:attrName>
                                          <p:attrName>ppt_y</p:attrName>
                                        </p:attrNameLst>
                                      </p:cBhvr>
                                    </p:animMotion>
                                  </p:childTnLst>
                                </p:cTn>
                              </p:par>
                              <p:par>
                                <p:cTn id="267" presetID="10" presetClass="entr" presetSubtype="0" fill="hold" nodeType="withEffect">
                                  <p:stCondLst>
                                    <p:cond delay="1000"/>
                                  </p:stCondLst>
                                  <p:childTnLst>
                                    <p:set>
                                      <p:cBhvr>
                                        <p:cTn id="268" dur="1" fill="hold">
                                          <p:stCondLst>
                                            <p:cond delay="0"/>
                                          </p:stCondLst>
                                        </p:cTn>
                                        <p:tgtEl>
                                          <p:spTgt spid="69"/>
                                        </p:tgtEl>
                                        <p:attrNameLst>
                                          <p:attrName>style.visibility</p:attrName>
                                        </p:attrNameLst>
                                      </p:cBhvr>
                                      <p:to>
                                        <p:strVal val="visible"/>
                                      </p:to>
                                    </p:set>
                                    <p:animEffect transition="in" filter="fade">
                                      <p:cBhvr>
                                        <p:cTn id="269" dur="500"/>
                                        <p:tgtEl>
                                          <p:spTgt spid="69"/>
                                        </p:tgtEl>
                                      </p:cBhvr>
                                    </p:animEffect>
                                  </p:childTnLst>
                                </p:cTn>
                              </p:par>
                            </p:childTnLst>
                          </p:cTn>
                        </p:par>
                        <p:par>
                          <p:cTn id="270" fill="hold">
                            <p:stCondLst>
                              <p:cond delay="53280"/>
                            </p:stCondLst>
                            <p:childTnLst>
                              <p:par>
                                <p:cTn id="271" presetID="0" presetClass="path" presetSubtype="0" accel="50000" decel="50000" fill="hold" nodeType="afterEffect">
                                  <p:stCondLst>
                                    <p:cond delay="0"/>
                                  </p:stCondLst>
                                  <p:childTnLst>
                                    <p:animMotion origin="layout" path="M -0.00144 -3.53377E-6 L -0.04823 -0.00185 L -0.05095 0.23682 L -0.35812 0.23682 L -0.35812 0.16305 " pathEditMode="relative" rAng="0" ptsTypes="AAAAA">
                                      <p:cBhvr>
                                        <p:cTn id="272" dur="2000" fill="hold"/>
                                        <p:tgtEl>
                                          <p:spTgt spid="69"/>
                                        </p:tgtEl>
                                        <p:attrNameLst>
                                          <p:attrName>ppt_x</p:attrName>
                                          <p:attrName>ppt_y</p:attrName>
                                        </p:attrNameLst>
                                      </p:cBhvr>
                                      <p:rCtr x="-17834" y="11748"/>
                                    </p:animMotion>
                                  </p:childTnLst>
                                </p:cTn>
                              </p:par>
                            </p:childTnLst>
                          </p:cTn>
                        </p:par>
                        <p:par>
                          <p:cTn id="273" fill="hold">
                            <p:stCondLst>
                              <p:cond delay="55280"/>
                            </p:stCondLst>
                            <p:childTnLst>
                              <p:par>
                                <p:cTn id="274" presetID="0" presetClass="path" presetSubtype="0" accel="50000" decel="50000" fill="hold" nodeType="afterEffect">
                                  <p:stCondLst>
                                    <p:cond delay="0"/>
                                  </p:stCondLst>
                                  <p:childTnLst>
                                    <p:animMotion origin="layout" path="M -0.00337 0.32933 L -0.00321 0.47641 " pathEditMode="relative" ptsTypes="AA">
                                      <p:cBhvr>
                                        <p:cTn id="275" dur="2000" fill="hold"/>
                                        <p:tgtEl>
                                          <p:spTgt spid="66"/>
                                        </p:tgtEl>
                                        <p:attrNameLst>
                                          <p:attrName>ppt_x</p:attrName>
                                          <p:attrName>ppt_y</p:attrName>
                                        </p:attrNameLst>
                                      </p:cBhvr>
                                    </p:animMotion>
                                  </p:childTnLst>
                                </p:cTn>
                              </p:par>
                            </p:childTnLst>
                          </p:cTn>
                        </p:par>
                        <p:par>
                          <p:cTn id="276" fill="hold">
                            <p:stCondLst>
                              <p:cond delay="57280"/>
                            </p:stCondLst>
                            <p:childTnLst>
                              <p:par>
                                <p:cTn id="277" presetID="53" presetClass="entr" presetSubtype="16" fill="hold" nodeType="afterEffect">
                                  <p:stCondLst>
                                    <p:cond delay="0"/>
                                  </p:stCondLst>
                                  <p:childTnLst>
                                    <p:set>
                                      <p:cBhvr>
                                        <p:cTn id="278" dur="1" fill="hold">
                                          <p:stCondLst>
                                            <p:cond delay="0"/>
                                          </p:stCondLst>
                                        </p:cTn>
                                        <p:tgtEl>
                                          <p:spTgt spid="72"/>
                                        </p:tgtEl>
                                        <p:attrNameLst>
                                          <p:attrName>style.visibility</p:attrName>
                                        </p:attrNameLst>
                                      </p:cBhvr>
                                      <p:to>
                                        <p:strVal val="visible"/>
                                      </p:to>
                                    </p:set>
                                    <p:anim calcmode="lin" valueType="num">
                                      <p:cBhvr>
                                        <p:cTn id="279" dur="500" fill="hold"/>
                                        <p:tgtEl>
                                          <p:spTgt spid="72"/>
                                        </p:tgtEl>
                                        <p:attrNameLst>
                                          <p:attrName>ppt_w</p:attrName>
                                        </p:attrNameLst>
                                      </p:cBhvr>
                                      <p:tavLst>
                                        <p:tav tm="0">
                                          <p:val>
                                            <p:fltVal val="0"/>
                                          </p:val>
                                        </p:tav>
                                        <p:tav tm="100000">
                                          <p:val>
                                            <p:strVal val="#ppt_w"/>
                                          </p:val>
                                        </p:tav>
                                      </p:tavLst>
                                    </p:anim>
                                    <p:anim calcmode="lin" valueType="num">
                                      <p:cBhvr>
                                        <p:cTn id="280" dur="500" fill="hold"/>
                                        <p:tgtEl>
                                          <p:spTgt spid="72"/>
                                        </p:tgtEl>
                                        <p:attrNameLst>
                                          <p:attrName>ppt_h</p:attrName>
                                        </p:attrNameLst>
                                      </p:cBhvr>
                                      <p:tavLst>
                                        <p:tav tm="0">
                                          <p:val>
                                            <p:fltVal val="0"/>
                                          </p:val>
                                        </p:tav>
                                        <p:tav tm="100000">
                                          <p:val>
                                            <p:strVal val="#ppt_h"/>
                                          </p:val>
                                        </p:tav>
                                      </p:tavLst>
                                    </p:anim>
                                    <p:animEffect transition="in" filter="fade">
                                      <p:cBhvr>
                                        <p:cTn id="281" dur="500"/>
                                        <p:tgtEl>
                                          <p:spTgt spid="72"/>
                                        </p:tgtEl>
                                      </p:cBhvr>
                                    </p:animEffect>
                                  </p:childTnLst>
                                </p:cTn>
                              </p:par>
                              <p:par>
                                <p:cTn id="282" presetID="53" presetClass="entr" presetSubtype="16" fill="hold" nodeType="withEffect">
                                  <p:stCondLst>
                                    <p:cond delay="0"/>
                                  </p:stCondLst>
                                  <p:childTnLst>
                                    <p:set>
                                      <p:cBhvr>
                                        <p:cTn id="283" dur="1" fill="hold">
                                          <p:stCondLst>
                                            <p:cond delay="0"/>
                                          </p:stCondLst>
                                        </p:cTn>
                                        <p:tgtEl>
                                          <p:spTgt spid="90"/>
                                        </p:tgtEl>
                                        <p:attrNameLst>
                                          <p:attrName>style.visibility</p:attrName>
                                        </p:attrNameLst>
                                      </p:cBhvr>
                                      <p:to>
                                        <p:strVal val="visible"/>
                                      </p:to>
                                    </p:set>
                                    <p:anim calcmode="lin" valueType="num">
                                      <p:cBhvr>
                                        <p:cTn id="284" dur="500" fill="hold"/>
                                        <p:tgtEl>
                                          <p:spTgt spid="90"/>
                                        </p:tgtEl>
                                        <p:attrNameLst>
                                          <p:attrName>ppt_w</p:attrName>
                                        </p:attrNameLst>
                                      </p:cBhvr>
                                      <p:tavLst>
                                        <p:tav tm="0">
                                          <p:val>
                                            <p:fltVal val="0"/>
                                          </p:val>
                                        </p:tav>
                                        <p:tav tm="100000">
                                          <p:val>
                                            <p:strVal val="#ppt_w"/>
                                          </p:val>
                                        </p:tav>
                                      </p:tavLst>
                                    </p:anim>
                                    <p:anim calcmode="lin" valueType="num">
                                      <p:cBhvr>
                                        <p:cTn id="285" dur="500" fill="hold"/>
                                        <p:tgtEl>
                                          <p:spTgt spid="90"/>
                                        </p:tgtEl>
                                        <p:attrNameLst>
                                          <p:attrName>ppt_h</p:attrName>
                                        </p:attrNameLst>
                                      </p:cBhvr>
                                      <p:tavLst>
                                        <p:tav tm="0">
                                          <p:val>
                                            <p:fltVal val="0"/>
                                          </p:val>
                                        </p:tav>
                                        <p:tav tm="100000">
                                          <p:val>
                                            <p:strVal val="#ppt_h"/>
                                          </p:val>
                                        </p:tav>
                                      </p:tavLst>
                                    </p:anim>
                                    <p:animEffect transition="in" filter="fade">
                                      <p:cBhvr>
                                        <p:cTn id="286" dur="500"/>
                                        <p:tgtEl>
                                          <p:spTgt spid="90"/>
                                        </p:tgtEl>
                                      </p:cBhvr>
                                    </p:animEffect>
                                  </p:childTnLst>
                                </p:cTn>
                              </p:par>
                              <p:par>
                                <p:cTn id="287" presetID="53" presetClass="entr" presetSubtype="16" fill="hold" nodeType="withEffect">
                                  <p:stCondLst>
                                    <p:cond delay="0"/>
                                  </p:stCondLst>
                                  <p:childTnLst>
                                    <p:set>
                                      <p:cBhvr>
                                        <p:cTn id="288" dur="1" fill="hold">
                                          <p:stCondLst>
                                            <p:cond delay="0"/>
                                          </p:stCondLst>
                                        </p:cTn>
                                        <p:tgtEl>
                                          <p:spTgt spid="86"/>
                                        </p:tgtEl>
                                        <p:attrNameLst>
                                          <p:attrName>style.visibility</p:attrName>
                                        </p:attrNameLst>
                                      </p:cBhvr>
                                      <p:to>
                                        <p:strVal val="visible"/>
                                      </p:to>
                                    </p:set>
                                    <p:anim calcmode="lin" valueType="num">
                                      <p:cBhvr>
                                        <p:cTn id="289" dur="500" fill="hold"/>
                                        <p:tgtEl>
                                          <p:spTgt spid="86"/>
                                        </p:tgtEl>
                                        <p:attrNameLst>
                                          <p:attrName>ppt_w</p:attrName>
                                        </p:attrNameLst>
                                      </p:cBhvr>
                                      <p:tavLst>
                                        <p:tav tm="0">
                                          <p:val>
                                            <p:fltVal val="0"/>
                                          </p:val>
                                        </p:tav>
                                        <p:tav tm="100000">
                                          <p:val>
                                            <p:strVal val="#ppt_w"/>
                                          </p:val>
                                        </p:tav>
                                      </p:tavLst>
                                    </p:anim>
                                    <p:anim calcmode="lin" valueType="num">
                                      <p:cBhvr>
                                        <p:cTn id="290" dur="500" fill="hold"/>
                                        <p:tgtEl>
                                          <p:spTgt spid="86"/>
                                        </p:tgtEl>
                                        <p:attrNameLst>
                                          <p:attrName>ppt_h</p:attrName>
                                        </p:attrNameLst>
                                      </p:cBhvr>
                                      <p:tavLst>
                                        <p:tav tm="0">
                                          <p:val>
                                            <p:fltVal val="0"/>
                                          </p:val>
                                        </p:tav>
                                        <p:tav tm="100000">
                                          <p:val>
                                            <p:strVal val="#ppt_h"/>
                                          </p:val>
                                        </p:tav>
                                      </p:tavLst>
                                    </p:anim>
                                    <p:animEffect transition="in" filter="fade">
                                      <p:cBhvr>
                                        <p:cTn id="291" dur="500"/>
                                        <p:tgtEl>
                                          <p:spTgt spid="86"/>
                                        </p:tgtEl>
                                      </p:cBhvr>
                                    </p:animEffect>
                                  </p:childTnLst>
                                </p:cTn>
                              </p:par>
                            </p:childTnLst>
                          </p:cTn>
                        </p:par>
                        <p:par>
                          <p:cTn id="292" fill="hold">
                            <p:stCondLst>
                              <p:cond delay="57780"/>
                            </p:stCondLst>
                            <p:childTnLst>
                              <p:par>
                                <p:cTn id="293" presetID="0" presetClass="path" presetSubtype="0" accel="50000" decel="50000" fill="hold" nodeType="afterEffect">
                                  <p:stCondLst>
                                    <p:cond delay="0"/>
                                  </p:stCondLst>
                                  <p:childTnLst>
                                    <p:animMotion origin="layout" path="M -2.02211E-6 4.90287E-7 L -0.10046 0.00208 " pathEditMode="relative" rAng="0" ptsTypes="AA">
                                      <p:cBhvr>
                                        <p:cTn id="294" dur="2000" fill="hold"/>
                                        <p:tgtEl>
                                          <p:spTgt spid="86"/>
                                        </p:tgtEl>
                                        <p:attrNameLst>
                                          <p:attrName>ppt_x</p:attrName>
                                          <p:attrName>ppt_y</p:attrName>
                                        </p:attrNameLst>
                                      </p:cBhvr>
                                      <p:rCtr x="-5031" y="93"/>
                                    </p:animMotion>
                                  </p:childTnLst>
                                </p:cTn>
                              </p:par>
                              <p:par>
                                <p:cTn id="295" presetID="0" presetClass="path" presetSubtype="0" accel="50000" decel="50000" fill="hold" nodeType="withEffect">
                                  <p:stCondLst>
                                    <p:cond delay="1000"/>
                                  </p:stCondLst>
                                  <p:childTnLst>
                                    <p:animMotion origin="layout" path="M 1.38439E-6 -8.03885E-6 L 0.00016 -0.59436 " pathEditMode="relative" ptsTypes="AA">
                                      <p:cBhvr>
                                        <p:cTn id="296" dur="2000" fill="hold"/>
                                        <p:tgtEl>
                                          <p:spTgt spid="72"/>
                                        </p:tgtEl>
                                        <p:attrNameLst>
                                          <p:attrName>ppt_x</p:attrName>
                                          <p:attrName>ppt_y</p:attrName>
                                        </p:attrNameLst>
                                      </p:cBhvr>
                                    </p:animMotion>
                                  </p:childTnLst>
                                </p:cTn>
                              </p:par>
                            </p:childTnLst>
                          </p:cTn>
                        </p:par>
                        <p:par>
                          <p:cTn id="297" fill="hold">
                            <p:stCondLst>
                              <p:cond delay="60780"/>
                            </p:stCondLst>
                            <p:childTnLst>
                              <p:par>
                                <p:cTn id="298" presetID="1" presetClass="exit" presetSubtype="0" fill="hold" nodeType="afterEffect">
                                  <p:stCondLst>
                                    <p:cond delay="0"/>
                                  </p:stCondLst>
                                  <p:childTnLst>
                                    <p:set>
                                      <p:cBhvr>
                                        <p:cTn id="299" dur="1" fill="hold">
                                          <p:stCondLst>
                                            <p:cond delay="0"/>
                                          </p:stCondLst>
                                        </p:cTn>
                                        <p:tgtEl>
                                          <p:spTgt spid="90"/>
                                        </p:tgtEl>
                                        <p:attrNameLst>
                                          <p:attrName>style.visibility</p:attrName>
                                        </p:attrNameLst>
                                      </p:cBhvr>
                                      <p:to>
                                        <p:strVal val="hidden"/>
                                      </p:to>
                                    </p:set>
                                  </p:childTnLst>
                                </p:cTn>
                              </p:par>
                              <p:par>
                                <p:cTn id="300" presetID="26" presetClass="emph" presetSubtype="0" fill="hold" nodeType="withEffect">
                                  <p:stCondLst>
                                    <p:cond delay="0"/>
                                  </p:stCondLst>
                                  <p:childTnLst>
                                    <p:animEffect transition="out" filter="fade">
                                      <p:cBhvr>
                                        <p:cTn id="301" dur="1000" tmFilter="0, 0; .2, .5; .8, .5; 1, 0"/>
                                        <p:tgtEl>
                                          <p:spTgt spid="72"/>
                                        </p:tgtEl>
                                      </p:cBhvr>
                                    </p:animEffect>
                                    <p:animScale>
                                      <p:cBhvr>
                                        <p:cTn id="302" dur="500" autoRev="1" fill="hold"/>
                                        <p:tgtEl>
                                          <p:spTgt spid="72"/>
                                        </p:tgtEl>
                                      </p:cBhvr>
                                      <p:by x="105000" y="105000"/>
                                    </p:animScale>
                                  </p:childTnLst>
                                </p:cTn>
                              </p:par>
                            </p:childTnLst>
                          </p:cTn>
                        </p:par>
                        <p:par>
                          <p:cTn id="303" fill="hold">
                            <p:stCondLst>
                              <p:cond delay="61780"/>
                            </p:stCondLst>
                            <p:childTnLst>
                              <p:par>
                                <p:cTn id="304" presetID="0" presetClass="path" presetSubtype="0" accel="50000" decel="50000" fill="hold" nodeType="afterEffect">
                                  <p:stCondLst>
                                    <p:cond delay="0"/>
                                  </p:stCondLst>
                                  <p:childTnLst>
                                    <p:animMotion origin="layout" path="M 0.00016 -0.59436 L 0.0415 -0.59436 L 0.04295 0.06175 L 0.10079 0.06175 " pathEditMode="relative" ptsTypes="AAAA">
                                      <p:cBhvr>
                                        <p:cTn id="305" dur="2000" fill="hold"/>
                                        <p:tgtEl>
                                          <p:spTgt spid="72"/>
                                        </p:tgtEl>
                                        <p:attrNameLst>
                                          <p:attrName>ppt_x</p:attrName>
                                          <p:attrName>ppt_y</p:attrName>
                                        </p:attrNameLst>
                                      </p:cBhvr>
                                    </p:animMotion>
                                  </p:childTnLst>
                                </p:cTn>
                              </p:par>
                            </p:childTnLst>
                          </p:cTn>
                        </p:par>
                        <p:par>
                          <p:cTn id="306" fill="hold">
                            <p:stCondLst>
                              <p:cond delay="63780"/>
                            </p:stCondLst>
                            <p:childTnLst>
                              <p:par>
                                <p:cTn id="307" presetID="1" presetClass="exit" presetSubtype="0" fill="hold" nodeType="afterEffect">
                                  <p:stCondLst>
                                    <p:cond delay="0"/>
                                  </p:stCondLst>
                                  <p:childTnLst>
                                    <p:set>
                                      <p:cBhvr>
                                        <p:cTn id="308" dur="1" fill="hold">
                                          <p:stCondLst>
                                            <p:cond delay="0"/>
                                          </p:stCondLst>
                                        </p:cTn>
                                        <p:tgtEl>
                                          <p:spTgt spid="72"/>
                                        </p:tgtEl>
                                        <p:attrNameLst>
                                          <p:attrName>style.visibility</p:attrName>
                                        </p:attrNameLst>
                                      </p:cBhvr>
                                      <p:to>
                                        <p:strVal val="hidden"/>
                                      </p:to>
                                    </p:set>
                                  </p:childTnLst>
                                </p:cTn>
                              </p:par>
                              <p:par>
                                <p:cTn id="309" presetID="26" presetClass="emph" presetSubtype="0" fill="hold" nodeType="withEffect">
                                  <p:stCondLst>
                                    <p:cond delay="0"/>
                                  </p:stCondLst>
                                  <p:childTnLst>
                                    <p:animEffect transition="out" filter="fade">
                                      <p:cBhvr>
                                        <p:cTn id="310" dur="1000" tmFilter="0, 0; .2, .5; .8, .5; 1, 0"/>
                                        <p:tgtEl>
                                          <p:spTgt spid="86"/>
                                        </p:tgtEl>
                                      </p:cBhvr>
                                    </p:animEffect>
                                    <p:animScale>
                                      <p:cBhvr>
                                        <p:cTn id="311" dur="500" autoRev="1" fill="hold"/>
                                        <p:tgtEl>
                                          <p:spTgt spid="86"/>
                                        </p:tgtEl>
                                      </p:cBhvr>
                                      <p:by x="105000" y="105000"/>
                                    </p:animScale>
                                  </p:childTnLst>
                                </p:cTn>
                              </p:par>
                            </p:childTnLst>
                          </p:cTn>
                        </p:par>
                        <p:par>
                          <p:cTn id="312" fill="hold">
                            <p:stCondLst>
                              <p:cond delay="64780"/>
                            </p:stCondLst>
                            <p:childTnLst>
                              <p:par>
                                <p:cTn id="313" presetID="0" presetClass="path" presetSubtype="0" accel="50000" decel="50000" fill="hold" nodeType="afterEffect">
                                  <p:stCondLst>
                                    <p:cond delay="0"/>
                                  </p:stCondLst>
                                  <p:childTnLst>
                                    <p:animMotion origin="layout" path="M -0.00321 0.4764 L -0.00321 0.53399 L 0.11809 0.53399 L 0.11809 -0.07239 L 0.23922 -0.07239 L 0.23922 0.05087 " pathEditMode="relative" ptsTypes="AAAAAA">
                                      <p:cBhvr>
                                        <p:cTn id="314" dur="2000" fill="hold"/>
                                        <p:tgtEl>
                                          <p:spTgt spid="66"/>
                                        </p:tgtEl>
                                        <p:attrNameLst>
                                          <p:attrName>ppt_x</p:attrName>
                                          <p:attrName>ppt_y</p:attrName>
                                        </p:attrNameLst>
                                      </p:cBhvr>
                                    </p:animMotion>
                                  </p:childTnLst>
                                </p:cTn>
                              </p:par>
                              <p:par>
                                <p:cTn id="315" presetID="10" presetClass="exit" presetSubtype="0" fill="hold" grpId="1" nodeType="withEffect">
                                  <p:stCondLst>
                                    <p:cond delay="0"/>
                                  </p:stCondLst>
                                  <p:childTnLst>
                                    <p:animEffect transition="out" filter="fade">
                                      <p:cBhvr>
                                        <p:cTn id="316" dur="2000"/>
                                        <p:tgtEl>
                                          <p:spTgt spid="57"/>
                                        </p:tgtEl>
                                      </p:cBhvr>
                                    </p:animEffect>
                                    <p:set>
                                      <p:cBhvr>
                                        <p:cTn id="317" dur="1" fill="hold">
                                          <p:stCondLst>
                                            <p:cond delay="1999"/>
                                          </p:stCondLst>
                                        </p:cTn>
                                        <p:tgtEl>
                                          <p:spTgt spid="57"/>
                                        </p:tgtEl>
                                        <p:attrNameLst>
                                          <p:attrName>style.visibility</p:attrName>
                                        </p:attrNameLst>
                                      </p:cBhvr>
                                      <p:to>
                                        <p:strVal val="hidden"/>
                                      </p:to>
                                    </p:set>
                                  </p:childTnLst>
                                </p:cTn>
                              </p:par>
                              <p:par>
                                <p:cTn id="318" presetID="10" presetClass="entr" presetSubtype="0" fill="hold" grpId="0" nodeType="withEffect">
                                  <p:stCondLst>
                                    <p:cond delay="0"/>
                                  </p:stCondLst>
                                  <p:childTnLst>
                                    <p:set>
                                      <p:cBhvr>
                                        <p:cTn id="319" dur="1" fill="hold">
                                          <p:stCondLst>
                                            <p:cond delay="0"/>
                                          </p:stCondLst>
                                        </p:cTn>
                                        <p:tgtEl>
                                          <p:spTgt spid="78"/>
                                        </p:tgtEl>
                                        <p:attrNameLst>
                                          <p:attrName>style.visibility</p:attrName>
                                        </p:attrNameLst>
                                      </p:cBhvr>
                                      <p:to>
                                        <p:strVal val="visible"/>
                                      </p:to>
                                    </p:set>
                                    <p:animEffect transition="in" filter="fade">
                                      <p:cBhvr>
                                        <p:cTn id="320" dur="2000"/>
                                        <p:tgtEl>
                                          <p:spTgt spid="78"/>
                                        </p:tgtEl>
                                      </p:cBhvr>
                                    </p:animEffect>
                                  </p:childTnLst>
                                </p:cTn>
                              </p:par>
                            </p:childTnLst>
                          </p:cTn>
                        </p:par>
                        <p:par>
                          <p:cTn id="321" fill="hold">
                            <p:stCondLst>
                              <p:cond delay="66780"/>
                            </p:stCondLst>
                            <p:childTnLst>
                              <p:par>
                                <p:cTn id="322" presetID="1" presetClass="exit" presetSubtype="0" fill="hold" nodeType="afterEffect">
                                  <p:stCondLst>
                                    <p:cond delay="0"/>
                                  </p:stCondLst>
                                  <p:childTnLst>
                                    <p:set>
                                      <p:cBhvr>
                                        <p:cTn id="323" dur="1" fill="hold">
                                          <p:stCondLst>
                                            <p:cond delay="0"/>
                                          </p:stCondLst>
                                        </p:cTn>
                                        <p:tgtEl>
                                          <p:spTgt spid="66"/>
                                        </p:tgtEl>
                                        <p:attrNameLst>
                                          <p:attrName>style.visibility</p:attrName>
                                        </p:attrNameLst>
                                      </p:cBhvr>
                                      <p:to>
                                        <p:strVal val="hidden"/>
                                      </p:to>
                                    </p:set>
                                  </p:childTnLst>
                                </p:cTn>
                              </p:par>
                              <p:par>
                                <p:cTn id="324" presetID="1" presetClass="entr" presetSubtype="0" fill="hold" nodeType="withEffect">
                                  <p:stCondLst>
                                    <p:cond delay="0"/>
                                  </p:stCondLst>
                                  <p:childTnLst>
                                    <p:set>
                                      <p:cBhvr>
                                        <p:cTn id="325" dur="1" fill="hold">
                                          <p:stCondLst>
                                            <p:cond delay="0"/>
                                          </p:stCondLst>
                                        </p:cTn>
                                        <p:tgtEl>
                                          <p:spTgt spid="79"/>
                                        </p:tgtEl>
                                        <p:attrNameLst>
                                          <p:attrName>style.visibility</p:attrName>
                                        </p:attrNameLst>
                                      </p:cBhvr>
                                      <p:to>
                                        <p:strVal val="visible"/>
                                      </p:to>
                                    </p:set>
                                  </p:childTnLst>
                                </p:cTn>
                              </p:par>
                            </p:childTnLst>
                          </p:cTn>
                        </p:par>
                        <p:par>
                          <p:cTn id="326" fill="hold">
                            <p:stCondLst>
                              <p:cond delay="66780"/>
                            </p:stCondLst>
                            <p:childTnLst>
                              <p:par>
                                <p:cTn id="327" presetID="12" presetClass="exit" presetSubtype="4" fill="hold" nodeType="afterEffect">
                                  <p:stCondLst>
                                    <p:cond delay="0"/>
                                  </p:stCondLst>
                                  <p:childTnLst>
                                    <p:anim calcmode="lin" valueType="num">
                                      <p:cBhvr additive="base">
                                        <p:cTn id="328" dur="500"/>
                                        <p:tgtEl>
                                          <p:spTgt spid="79"/>
                                        </p:tgtEl>
                                        <p:attrNameLst>
                                          <p:attrName>ppt_y</p:attrName>
                                        </p:attrNameLst>
                                      </p:cBhvr>
                                      <p:tavLst>
                                        <p:tav tm="0">
                                          <p:val>
                                            <p:strVal val="#ppt_y"/>
                                          </p:val>
                                        </p:tav>
                                        <p:tav tm="100000">
                                          <p:val>
                                            <p:strVal val="#ppt_y+#ppt_h*1.125000"/>
                                          </p:val>
                                        </p:tav>
                                      </p:tavLst>
                                    </p:anim>
                                    <p:animEffect transition="out" filter="wipe(down)">
                                      <p:cBhvr>
                                        <p:cTn id="329" dur="500"/>
                                        <p:tgtEl>
                                          <p:spTgt spid="79"/>
                                        </p:tgtEl>
                                      </p:cBhvr>
                                    </p:animEffect>
                                    <p:set>
                                      <p:cBhvr>
                                        <p:cTn id="330" dur="1" fill="hold">
                                          <p:stCondLst>
                                            <p:cond delay="499"/>
                                          </p:stCondLst>
                                        </p:cTn>
                                        <p:tgtEl>
                                          <p:spTgt spid="79"/>
                                        </p:tgtEl>
                                        <p:attrNameLst>
                                          <p:attrName>style.visibility</p:attrName>
                                        </p:attrNameLst>
                                      </p:cBhvr>
                                      <p:to>
                                        <p:strVal val="hidden"/>
                                      </p:to>
                                    </p:set>
                                  </p:childTnLst>
                                </p:cTn>
                              </p:par>
                            </p:childTnLst>
                          </p:cTn>
                        </p:par>
                        <p:par>
                          <p:cTn id="331" fill="hold">
                            <p:stCondLst>
                              <p:cond delay="67280"/>
                            </p:stCondLst>
                            <p:childTnLst>
                              <p:par>
                                <p:cTn id="332" presetID="22" presetClass="entr" presetSubtype="4" fill="hold" nodeType="afterEffect">
                                  <p:stCondLst>
                                    <p:cond delay="0"/>
                                  </p:stCondLst>
                                  <p:childTnLst>
                                    <p:set>
                                      <p:cBhvr>
                                        <p:cTn id="333" dur="1" fill="hold">
                                          <p:stCondLst>
                                            <p:cond delay="0"/>
                                          </p:stCondLst>
                                        </p:cTn>
                                        <p:tgtEl>
                                          <p:spTgt spid="77"/>
                                        </p:tgtEl>
                                        <p:attrNameLst>
                                          <p:attrName>style.visibility</p:attrName>
                                        </p:attrNameLst>
                                      </p:cBhvr>
                                      <p:to>
                                        <p:strVal val="visible"/>
                                      </p:to>
                                    </p:set>
                                    <p:animEffect transition="in" filter="wipe(down)">
                                      <p:cBhvr>
                                        <p:cTn id="334" dur="500"/>
                                        <p:tgtEl>
                                          <p:spTgt spid="77"/>
                                        </p:tgtEl>
                                      </p:cBhvr>
                                    </p:animEffect>
                                  </p:childTnLst>
                                </p:cTn>
                              </p:par>
                              <p:par>
                                <p:cTn id="335" presetID="10" presetClass="exit" presetSubtype="0" fill="hold" grpId="1" nodeType="withEffect">
                                  <p:stCondLst>
                                    <p:cond delay="0"/>
                                  </p:stCondLst>
                                  <p:childTnLst>
                                    <p:animEffect transition="out" filter="fade">
                                      <p:cBhvr>
                                        <p:cTn id="336" dur="2000"/>
                                        <p:tgtEl>
                                          <p:spTgt spid="78"/>
                                        </p:tgtEl>
                                      </p:cBhvr>
                                    </p:animEffect>
                                    <p:set>
                                      <p:cBhvr>
                                        <p:cTn id="337" dur="1" fill="hold">
                                          <p:stCondLst>
                                            <p:cond delay="1999"/>
                                          </p:stCondLst>
                                        </p:cTn>
                                        <p:tgtEl>
                                          <p:spTgt spid="78"/>
                                        </p:tgtEl>
                                        <p:attrNameLst>
                                          <p:attrName>style.visibility</p:attrName>
                                        </p:attrNameLst>
                                      </p:cBhvr>
                                      <p:to>
                                        <p:strVal val="hidden"/>
                                      </p:to>
                                    </p:set>
                                  </p:childTnLst>
                                </p:cTn>
                              </p:par>
                              <p:par>
                                <p:cTn id="338" presetID="10" presetClass="entr" presetSubtype="0" fill="hold" nodeType="withEffect">
                                  <p:stCondLst>
                                    <p:cond delay="500"/>
                                  </p:stCondLst>
                                  <p:childTnLst>
                                    <p:set>
                                      <p:cBhvr>
                                        <p:cTn id="339" dur="1" fill="hold">
                                          <p:stCondLst>
                                            <p:cond delay="0"/>
                                          </p:stCondLst>
                                        </p:cTn>
                                        <p:tgtEl>
                                          <p:spTgt spid="4"/>
                                        </p:tgtEl>
                                        <p:attrNameLst>
                                          <p:attrName>style.visibility</p:attrName>
                                        </p:attrNameLst>
                                      </p:cBhvr>
                                      <p:to>
                                        <p:strVal val="visible"/>
                                      </p:to>
                                    </p:set>
                                    <p:animEffect transition="in" filter="fade">
                                      <p:cBhvr>
                                        <p:cTn id="340" dur="500"/>
                                        <p:tgtEl>
                                          <p:spTgt spid="4"/>
                                        </p:tgtEl>
                                      </p:cBhvr>
                                    </p:animEffect>
                                  </p:childTnLst>
                                </p:cTn>
                              </p:par>
                              <p:par>
                                <p:cTn id="341" presetID="26" presetClass="emph" presetSubtype="0" repeatCount="indefinite" fill="hold" nodeType="withEffect">
                                  <p:stCondLst>
                                    <p:cond delay="500"/>
                                  </p:stCondLst>
                                  <p:childTnLst>
                                    <p:animEffect transition="out" filter="fade">
                                      <p:cBhvr>
                                        <p:cTn id="342" dur="2000" tmFilter="0, 0; .2, .5; .8, .5; 1, 0"/>
                                        <p:tgtEl>
                                          <p:spTgt spid="4"/>
                                        </p:tgtEl>
                                      </p:cBhvr>
                                    </p:animEffect>
                                    <p:animScale>
                                      <p:cBhvr>
                                        <p:cTn id="343" dur="1000" autoRev="1" fill="hold"/>
                                        <p:tgtEl>
                                          <p:spTgt spid="4"/>
                                        </p:tgtEl>
                                      </p:cBhvr>
                                      <p:by x="105000" y="105000"/>
                                    </p:animScale>
                                  </p:childTnLst>
                                </p:cTn>
                              </p:par>
                              <p:par>
                                <p:cTn id="344" presetID="7" presetClass="emph" presetSubtype="2" fill="hold" nodeType="withEffect">
                                  <p:stCondLst>
                                    <p:cond delay="500"/>
                                  </p:stCondLst>
                                  <p:childTnLst>
                                    <p:animClr clrSpc="rgb" dir="cw">
                                      <p:cBhvr>
                                        <p:cTn id="345" dur="2000" fill="hold"/>
                                        <p:tgtEl>
                                          <p:spTgt spid="56"/>
                                        </p:tgtEl>
                                        <p:attrNameLst>
                                          <p:attrName>stroke.color</p:attrName>
                                        </p:attrNameLst>
                                      </p:cBhvr>
                                      <p:to>
                                        <a:srgbClr val="00B050"/>
                                      </p:to>
                                    </p:animClr>
                                    <p:set>
                                      <p:cBhvr>
                                        <p:cTn id="346" dur="2000" fill="hold"/>
                                        <p:tgtEl>
                                          <p:spTgt spid="56"/>
                                        </p:tgtEl>
                                        <p:attrNameLst>
                                          <p:attrName>stroke.on</p:attrName>
                                        </p:attrNameLst>
                                      </p:cBhvr>
                                      <p:to>
                                        <p:strVal val="true"/>
                                      </p:to>
                                    </p:set>
                                  </p:childTnLst>
                                </p:cTn>
                              </p:par>
                              <p:par>
                                <p:cTn id="347" presetID="1" presetClass="emph" presetSubtype="2" fill="hold" nodeType="withEffect">
                                  <p:stCondLst>
                                    <p:cond delay="500"/>
                                  </p:stCondLst>
                                  <p:childTnLst>
                                    <p:animClr clrSpc="rgb" dir="cw">
                                      <p:cBhvr>
                                        <p:cTn id="348" dur="2000" fill="hold"/>
                                        <p:tgtEl>
                                          <p:spTgt spid="56"/>
                                        </p:tgtEl>
                                        <p:attrNameLst>
                                          <p:attrName>fillcolor</p:attrName>
                                        </p:attrNameLst>
                                      </p:cBhvr>
                                      <p:to>
                                        <a:srgbClr val="00B050"/>
                                      </p:to>
                                    </p:animClr>
                                    <p:set>
                                      <p:cBhvr>
                                        <p:cTn id="349" dur="2000" fill="hold"/>
                                        <p:tgtEl>
                                          <p:spTgt spid="56"/>
                                        </p:tgtEl>
                                        <p:attrNameLst>
                                          <p:attrName>fill.type</p:attrName>
                                        </p:attrNameLst>
                                      </p:cBhvr>
                                      <p:to>
                                        <p:strVal val="solid"/>
                                      </p:to>
                                    </p:set>
                                    <p:set>
                                      <p:cBhvr>
                                        <p:cTn id="350" dur="2000" fill="hold"/>
                                        <p:tgtEl>
                                          <p:spTgt spid="56"/>
                                        </p:tgtEl>
                                        <p:attrNameLst>
                                          <p:attrName>fill.on</p:attrName>
                                        </p:attrNameLst>
                                      </p:cBhvr>
                                      <p:to>
                                        <p:strVal val="true"/>
                                      </p:to>
                                    </p:set>
                                  </p:childTnLst>
                                </p:cTn>
                              </p:par>
                              <p:par>
                                <p:cTn id="351" presetID="53" presetClass="entr" presetSubtype="16" fill="hold" nodeType="withEffect">
                                  <p:stCondLst>
                                    <p:cond delay="1000"/>
                                  </p:stCondLst>
                                  <p:childTnLst>
                                    <p:set>
                                      <p:cBhvr>
                                        <p:cTn id="352" dur="1" fill="hold">
                                          <p:stCondLst>
                                            <p:cond delay="0"/>
                                          </p:stCondLst>
                                        </p:cTn>
                                        <p:tgtEl>
                                          <p:spTgt spid="76"/>
                                        </p:tgtEl>
                                        <p:attrNameLst>
                                          <p:attrName>style.visibility</p:attrName>
                                        </p:attrNameLst>
                                      </p:cBhvr>
                                      <p:to>
                                        <p:strVal val="visible"/>
                                      </p:to>
                                    </p:set>
                                    <p:anim calcmode="lin" valueType="num">
                                      <p:cBhvr>
                                        <p:cTn id="353" dur="500" fill="hold"/>
                                        <p:tgtEl>
                                          <p:spTgt spid="76"/>
                                        </p:tgtEl>
                                        <p:attrNameLst>
                                          <p:attrName>ppt_w</p:attrName>
                                        </p:attrNameLst>
                                      </p:cBhvr>
                                      <p:tavLst>
                                        <p:tav tm="0">
                                          <p:val>
                                            <p:fltVal val="0"/>
                                          </p:val>
                                        </p:tav>
                                        <p:tav tm="100000">
                                          <p:val>
                                            <p:strVal val="#ppt_w"/>
                                          </p:val>
                                        </p:tav>
                                      </p:tavLst>
                                    </p:anim>
                                    <p:anim calcmode="lin" valueType="num">
                                      <p:cBhvr>
                                        <p:cTn id="354" dur="500" fill="hold"/>
                                        <p:tgtEl>
                                          <p:spTgt spid="76"/>
                                        </p:tgtEl>
                                        <p:attrNameLst>
                                          <p:attrName>ppt_h</p:attrName>
                                        </p:attrNameLst>
                                      </p:cBhvr>
                                      <p:tavLst>
                                        <p:tav tm="0">
                                          <p:val>
                                            <p:fltVal val="0"/>
                                          </p:val>
                                        </p:tav>
                                        <p:tav tm="100000">
                                          <p:val>
                                            <p:strVal val="#ppt_h"/>
                                          </p:val>
                                        </p:tav>
                                      </p:tavLst>
                                    </p:anim>
                                    <p:animEffect transition="in" filter="fade">
                                      <p:cBhvr>
                                        <p:cTn id="355" dur="500"/>
                                        <p:tgtEl>
                                          <p:spTgt spid="76"/>
                                        </p:tgtEl>
                                      </p:cBhvr>
                                    </p:animEffect>
                                  </p:childTnLst>
                                </p:cTn>
                              </p:par>
                              <p:par>
                                <p:cTn id="356" presetID="53" presetClass="entr" presetSubtype="16" fill="hold" nodeType="withEffect">
                                  <p:stCondLst>
                                    <p:cond delay="1000"/>
                                  </p:stCondLst>
                                  <p:childTnLst>
                                    <p:set>
                                      <p:cBhvr>
                                        <p:cTn id="357" dur="1" fill="hold">
                                          <p:stCondLst>
                                            <p:cond delay="0"/>
                                          </p:stCondLst>
                                        </p:cTn>
                                        <p:tgtEl>
                                          <p:spTgt spid="75"/>
                                        </p:tgtEl>
                                        <p:attrNameLst>
                                          <p:attrName>style.visibility</p:attrName>
                                        </p:attrNameLst>
                                      </p:cBhvr>
                                      <p:to>
                                        <p:strVal val="visible"/>
                                      </p:to>
                                    </p:set>
                                    <p:anim calcmode="lin" valueType="num">
                                      <p:cBhvr>
                                        <p:cTn id="358" dur="500" fill="hold"/>
                                        <p:tgtEl>
                                          <p:spTgt spid="75"/>
                                        </p:tgtEl>
                                        <p:attrNameLst>
                                          <p:attrName>ppt_w</p:attrName>
                                        </p:attrNameLst>
                                      </p:cBhvr>
                                      <p:tavLst>
                                        <p:tav tm="0">
                                          <p:val>
                                            <p:fltVal val="0"/>
                                          </p:val>
                                        </p:tav>
                                        <p:tav tm="100000">
                                          <p:val>
                                            <p:strVal val="#ppt_w"/>
                                          </p:val>
                                        </p:tav>
                                      </p:tavLst>
                                    </p:anim>
                                    <p:anim calcmode="lin" valueType="num">
                                      <p:cBhvr>
                                        <p:cTn id="359" dur="500" fill="hold"/>
                                        <p:tgtEl>
                                          <p:spTgt spid="75"/>
                                        </p:tgtEl>
                                        <p:attrNameLst>
                                          <p:attrName>ppt_h</p:attrName>
                                        </p:attrNameLst>
                                      </p:cBhvr>
                                      <p:tavLst>
                                        <p:tav tm="0">
                                          <p:val>
                                            <p:fltVal val="0"/>
                                          </p:val>
                                        </p:tav>
                                        <p:tav tm="100000">
                                          <p:val>
                                            <p:strVal val="#ppt_h"/>
                                          </p:val>
                                        </p:tav>
                                      </p:tavLst>
                                    </p:anim>
                                    <p:animEffect transition="in" filter="fade">
                                      <p:cBhvr>
                                        <p:cTn id="360" dur="500"/>
                                        <p:tgtEl>
                                          <p:spTgt spid="75"/>
                                        </p:tgtEl>
                                      </p:cBhvr>
                                    </p:animEffect>
                                  </p:childTnLst>
                                </p:cTn>
                              </p:par>
                              <p:par>
                                <p:cTn id="361" presetID="53" presetClass="entr" presetSubtype="16" fill="hold" nodeType="withEffect">
                                  <p:stCondLst>
                                    <p:cond delay="1000"/>
                                  </p:stCondLst>
                                  <p:childTnLst>
                                    <p:set>
                                      <p:cBhvr>
                                        <p:cTn id="362" dur="1" fill="hold">
                                          <p:stCondLst>
                                            <p:cond delay="0"/>
                                          </p:stCondLst>
                                        </p:cTn>
                                        <p:tgtEl>
                                          <p:spTgt spid="93"/>
                                        </p:tgtEl>
                                        <p:attrNameLst>
                                          <p:attrName>style.visibility</p:attrName>
                                        </p:attrNameLst>
                                      </p:cBhvr>
                                      <p:to>
                                        <p:strVal val="visible"/>
                                      </p:to>
                                    </p:set>
                                    <p:anim calcmode="lin" valueType="num">
                                      <p:cBhvr>
                                        <p:cTn id="363" dur="500" fill="hold"/>
                                        <p:tgtEl>
                                          <p:spTgt spid="93"/>
                                        </p:tgtEl>
                                        <p:attrNameLst>
                                          <p:attrName>ppt_w</p:attrName>
                                        </p:attrNameLst>
                                      </p:cBhvr>
                                      <p:tavLst>
                                        <p:tav tm="0">
                                          <p:val>
                                            <p:fltVal val="0"/>
                                          </p:val>
                                        </p:tav>
                                        <p:tav tm="100000">
                                          <p:val>
                                            <p:strVal val="#ppt_w"/>
                                          </p:val>
                                        </p:tav>
                                      </p:tavLst>
                                    </p:anim>
                                    <p:anim calcmode="lin" valueType="num">
                                      <p:cBhvr>
                                        <p:cTn id="364" dur="500" fill="hold"/>
                                        <p:tgtEl>
                                          <p:spTgt spid="93"/>
                                        </p:tgtEl>
                                        <p:attrNameLst>
                                          <p:attrName>ppt_h</p:attrName>
                                        </p:attrNameLst>
                                      </p:cBhvr>
                                      <p:tavLst>
                                        <p:tav tm="0">
                                          <p:val>
                                            <p:fltVal val="0"/>
                                          </p:val>
                                        </p:tav>
                                        <p:tav tm="100000">
                                          <p:val>
                                            <p:strVal val="#ppt_h"/>
                                          </p:val>
                                        </p:tav>
                                      </p:tavLst>
                                    </p:anim>
                                    <p:animEffect transition="in" filter="fade">
                                      <p:cBhvr>
                                        <p:cTn id="365" dur="500"/>
                                        <p:tgtEl>
                                          <p:spTgt spid="93"/>
                                        </p:tgtEl>
                                      </p:cBhvr>
                                    </p:animEffect>
                                  </p:childTnLst>
                                </p:cTn>
                              </p:par>
                            </p:childTnLst>
                          </p:cTn>
                        </p:par>
                        <p:par>
                          <p:cTn id="366" fill="hold">
                            <p:stCondLst>
                              <p:cond delay="69780"/>
                            </p:stCondLst>
                            <p:childTnLst>
                              <p:par>
                                <p:cTn id="367" presetID="0" presetClass="path" presetSubtype="0" accel="50000" decel="50000" fill="hold" nodeType="afterEffect">
                                  <p:stCondLst>
                                    <p:cond delay="0"/>
                                  </p:stCondLst>
                                  <p:childTnLst>
                                    <p:animMotion origin="layout" path="M 7.69231E-7 -1.48148E-6 L -0.0008 -0.33264 " pathEditMode="relative" rAng="0" ptsTypes="AA">
                                      <p:cBhvr>
                                        <p:cTn id="368" dur="2000" fill="hold"/>
                                        <p:tgtEl>
                                          <p:spTgt spid="76"/>
                                        </p:tgtEl>
                                        <p:attrNameLst>
                                          <p:attrName>ppt_x</p:attrName>
                                          <p:attrName>ppt_y</p:attrName>
                                        </p:attrNameLst>
                                      </p:cBhvr>
                                      <p:rCtr x="-48" y="-16644"/>
                                    </p:animMotion>
                                  </p:childTnLst>
                                </p:cTn>
                              </p:par>
                              <p:par>
                                <p:cTn id="369" presetID="0" presetClass="path" presetSubtype="0" accel="50000" decel="50000" fill="hold" nodeType="withEffect">
                                  <p:stCondLst>
                                    <p:cond delay="0"/>
                                  </p:stCondLst>
                                  <p:childTnLst>
                                    <p:animMotion origin="layout" path="M -5.88047E-7 -4.53284E-7 L -0.04198 -0.00185 L -0.04198 0.37812 L -0.73145 0.37812 L -0.73145 0.30319 " pathEditMode="relative" rAng="0" ptsTypes="AAAAA">
                                      <p:cBhvr>
                                        <p:cTn id="370" dur="2000" fill="hold"/>
                                        <p:tgtEl>
                                          <p:spTgt spid="75"/>
                                        </p:tgtEl>
                                        <p:attrNameLst>
                                          <p:attrName>ppt_x</p:attrName>
                                          <p:attrName>ppt_y</p:attrName>
                                        </p:attrNameLst>
                                      </p:cBhvr>
                                      <p:rCtr x="-36581" y="18802"/>
                                    </p:animMotion>
                                  </p:childTnLst>
                                </p:cTn>
                              </p:par>
                              <p:par>
                                <p:cTn id="371" presetID="0" presetClass="path" presetSubtype="0" accel="50000" decel="50000" fill="hold" nodeType="withEffect">
                                  <p:stCondLst>
                                    <p:cond delay="0"/>
                                  </p:stCondLst>
                                  <p:childTnLst>
                                    <p:animMotion origin="layout" path="M -4.64017E-6 2.39593E-6 L 0.00016 0.34852 " pathEditMode="relative" ptsTypes="AA">
                                      <p:cBhvr>
                                        <p:cTn id="372" dur="2000" fill="hold"/>
                                        <p:tgtEl>
                                          <p:spTgt spid="93"/>
                                        </p:tgtEl>
                                        <p:attrNameLst>
                                          <p:attrName>ppt_x</p:attrName>
                                          <p:attrName>ppt_y</p:attrName>
                                        </p:attrNameLst>
                                      </p:cBhvr>
                                    </p:animMotion>
                                  </p:childTnLst>
                                </p:cTn>
                              </p:par>
                            </p:childTnLst>
                          </p:cTn>
                        </p:par>
                        <p:par>
                          <p:cTn id="373" fill="hold">
                            <p:stCondLst>
                              <p:cond delay="71780"/>
                            </p:stCondLst>
                            <p:childTnLst>
                              <p:par>
                                <p:cTn id="374" presetID="53" presetClass="exit" presetSubtype="32" fill="hold" nodeType="afterEffect">
                                  <p:stCondLst>
                                    <p:cond delay="0"/>
                                  </p:stCondLst>
                                  <p:childTnLst>
                                    <p:anim calcmode="lin" valueType="num">
                                      <p:cBhvr>
                                        <p:cTn id="375" dur="500"/>
                                        <p:tgtEl>
                                          <p:spTgt spid="76"/>
                                        </p:tgtEl>
                                        <p:attrNameLst>
                                          <p:attrName>ppt_w</p:attrName>
                                        </p:attrNameLst>
                                      </p:cBhvr>
                                      <p:tavLst>
                                        <p:tav tm="0">
                                          <p:val>
                                            <p:strVal val="ppt_w"/>
                                          </p:val>
                                        </p:tav>
                                        <p:tav tm="100000">
                                          <p:val>
                                            <p:fltVal val="0"/>
                                          </p:val>
                                        </p:tav>
                                      </p:tavLst>
                                    </p:anim>
                                    <p:anim calcmode="lin" valueType="num">
                                      <p:cBhvr>
                                        <p:cTn id="376" dur="500"/>
                                        <p:tgtEl>
                                          <p:spTgt spid="76"/>
                                        </p:tgtEl>
                                        <p:attrNameLst>
                                          <p:attrName>ppt_h</p:attrName>
                                        </p:attrNameLst>
                                      </p:cBhvr>
                                      <p:tavLst>
                                        <p:tav tm="0">
                                          <p:val>
                                            <p:strVal val="ppt_h"/>
                                          </p:val>
                                        </p:tav>
                                        <p:tav tm="100000">
                                          <p:val>
                                            <p:fltVal val="0"/>
                                          </p:val>
                                        </p:tav>
                                      </p:tavLst>
                                    </p:anim>
                                    <p:animEffect transition="out" filter="fade">
                                      <p:cBhvr>
                                        <p:cTn id="377" dur="500"/>
                                        <p:tgtEl>
                                          <p:spTgt spid="76"/>
                                        </p:tgtEl>
                                      </p:cBhvr>
                                    </p:animEffect>
                                    <p:set>
                                      <p:cBhvr>
                                        <p:cTn id="378" dur="1" fill="hold">
                                          <p:stCondLst>
                                            <p:cond delay="499"/>
                                          </p:stCondLst>
                                        </p:cTn>
                                        <p:tgtEl>
                                          <p:spTgt spid="76"/>
                                        </p:tgtEl>
                                        <p:attrNameLst>
                                          <p:attrName>style.visibility</p:attrName>
                                        </p:attrNameLst>
                                      </p:cBhvr>
                                      <p:to>
                                        <p:strVal val="hidden"/>
                                      </p:to>
                                    </p:set>
                                  </p:childTnLst>
                                </p:cTn>
                              </p:par>
                              <p:par>
                                <p:cTn id="379" presetID="53" presetClass="exit" presetSubtype="32" fill="hold" nodeType="withEffect">
                                  <p:stCondLst>
                                    <p:cond delay="0"/>
                                  </p:stCondLst>
                                  <p:childTnLst>
                                    <p:anim calcmode="lin" valueType="num">
                                      <p:cBhvr>
                                        <p:cTn id="380" dur="500"/>
                                        <p:tgtEl>
                                          <p:spTgt spid="75"/>
                                        </p:tgtEl>
                                        <p:attrNameLst>
                                          <p:attrName>ppt_w</p:attrName>
                                        </p:attrNameLst>
                                      </p:cBhvr>
                                      <p:tavLst>
                                        <p:tav tm="0">
                                          <p:val>
                                            <p:strVal val="ppt_w"/>
                                          </p:val>
                                        </p:tav>
                                        <p:tav tm="100000">
                                          <p:val>
                                            <p:fltVal val="0"/>
                                          </p:val>
                                        </p:tav>
                                      </p:tavLst>
                                    </p:anim>
                                    <p:anim calcmode="lin" valueType="num">
                                      <p:cBhvr>
                                        <p:cTn id="381" dur="500"/>
                                        <p:tgtEl>
                                          <p:spTgt spid="75"/>
                                        </p:tgtEl>
                                        <p:attrNameLst>
                                          <p:attrName>ppt_h</p:attrName>
                                        </p:attrNameLst>
                                      </p:cBhvr>
                                      <p:tavLst>
                                        <p:tav tm="0">
                                          <p:val>
                                            <p:strVal val="ppt_h"/>
                                          </p:val>
                                        </p:tav>
                                        <p:tav tm="100000">
                                          <p:val>
                                            <p:fltVal val="0"/>
                                          </p:val>
                                        </p:tav>
                                      </p:tavLst>
                                    </p:anim>
                                    <p:animEffect transition="out" filter="fade">
                                      <p:cBhvr>
                                        <p:cTn id="382" dur="500"/>
                                        <p:tgtEl>
                                          <p:spTgt spid="75"/>
                                        </p:tgtEl>
                                      </p:cBhvr>
                                    </p:animEffect>
                                    <p:set>
                                      <p:cBhvr>
                                        <p:cTn id="383" dur="1" fill="hold">
                                          <p:stCondLst>
                                            <p:cond delay="499"/>
                                          </p:stCondLst>
                                        </p:cTn>
                                        <p:tgtEl>
                                          <p:spTgt spid="75"/>
                                        </p:tgtEl>
                                        <p:attrNameLst>
                                          <p:attrName>style.visibility</p:attrName>
                                        </p:attrNameLst>
                                      </p:cBhvr>
                                      <p:to>
                                        <p:strVal val="hidden"/>
                                      </p:to>
                                    </p:set>
                                  </p:childTnLst>
                                </p:cTn>
                              </p:par>
                              <p:par>
                                <p:cTn id="384" presetID="53" presetClass="exit" presetSubtype="32" fill="hold" nodeType="withEffect">
                                  <p:stCondLst>
                                    <p:cond delay="0"/>
                                  </p:stCondLst>
                                  <p:childTnLst>
                                    <p:anim calcmode="lin" valueType="num">
                                      <p:cBhvr>
                                        <p:cTn id="385" dur="500"/>
                                        <p:tgtEl>
                                          <p:spTgt spid="93"/>
                                        </p:tgtEl>
                                        <p:attrNameLst>
                                          <p:attrName>ppt_w</p:attrName>
                                        </p:attrNameLst>
                                      </p:cBhvr>
                                      <p:tavLst>
                                        <p:tav tm="0">
                                          <p:val>
                                            <p:strVal val="ppt_w"/>
                                          </p:val>
                                        </p:tav>
                                        <p:tav tm="100000">
                                          <p:val>
                                            <p:fltVal val="0"/>
                                          </p:val>
                                        </p:tav>
                                      </p:tavLst>
                                    </p:anim>
                                    <p:anim calcmode="lin" valueType="num">
                                      <p:cBhvr>
                                        <p:cTn id="386" dur="500"/>
                                        <p:tgtEl>
                                          <p:spTgt spid="93"/>
                                        </p:tgtEl>
                                        <p:attrNameLst>
                                          <p:attrName>ppt_h</p:attrName>
                                        </p:attrNameLst>
                                      </p:cBhvr>
                                      <p:tavLst>
                                        <p:tav tm="0">
                                          <p:val>
                                            <p:strVal val="ppt_h"/>
                                          </p:val>
                                        </p:tav>
                                        <p:tav tm="100000">
                                          <p:val>
                                            <p:fltVal val="0"/>
                                          </p:val>
                                        </p:tav>
                                      </p:tavLst>
                                    </p:anim>
                                    <p:animEffect transition="out" filter="fade">
                                      <p:cBhvr>
                                        <p:cTn id="387" dur="500"/>
                                        <p:tgtEl>
                                          <p:spTgt spid="93"/>
                                        </p:tgtEl>
                                      </p:cBhvr>
                                    </p:animEffect>
                                    <p:set>
                                      <p:cBhvr>
                                        <p:cTn id="388" dur="1" fill="hold">
                                          <p:stCondLst>
                                            <p:cond delay="499"/>
                                          </p:stCondLst>
                                        </p:cTn>
                                        <p:tgtEl>
                                          <p:spTgt spid="93"/>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0" nodeType="clickEffect">
                                  <p:stCondLst>
                                    <p:cond delay="0"/>
                                  </p:stCondLst>
                                  <p:childTnLst>
                                    <p:set>
                                      <p:cBhvr>
                                        <p:cTn id="392" dur="1" fill="hold">
                                          <p:stCondLst>
                                            <p:cond delay="0"/>
                                          </p:stCondLst>
                                        </p:cTn>
                                        <p:tgtEl>
                                          <p:spTgt spid="119"/>
                                        </p:tgtEl>
                                        <p:attrNameLst>
                                          <p:attrName>style.visibility</p:attrName>
                                        </p:attrNameLst>
                                      </p:cBhvr>
                                      <p:to>
                                        <p:strVal val="visible"/>
                                      </p:to>
                                    </p:set>
                                  </p:childTnLst>
                                </p:cTn>
                              </p:par>
                              <p:par>
                                <p:cTn id="393" presetID="1" presetClass="entr" presetSubtype="0" fill="hold" grpId="0" nodeType="withEffect">
                                  <p:stCondLst>
                                    <p:cond delay="0"/>
                                  </p:stCondLst>
                                  <p:childTnLst>
                                    <p:set>
                                      <p:cBhvr>
                                        <p:cTn id="394" dur="1" fill="hold">
                                          <p:stCondLst>
                                            <p:cond delay="0"/>
                                          </p:stCondLst>
                                        </p:cTn>
                                        <p:tgtEl>
                                          <p:spTgt spid="118"/>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120"/>
                                        </p:tgtEl>
                                        <p:attrNameLst>
                                          <p:attrName>style.visibility</p:attrName>
                                        </p:attrNameLst>
                                      </p:cBhvr>
                                      <p:to>
                                        <p:strVal val="visible"/>
                                      </p:to>
                                    </p:set>
                                  </p:childTnLst>
                                </p:cTn>
                              </p:par>
                              <p:par>
                                <p:cTn id="397" presetID="1" presetClass="entr" presetSubtype="0" fill="hold" grpId="0" nodeType="withEffect">
                                  <p:stCondLst>
                                    <p:cond delay="0"/>
                                  </p:stCondLst>
                                  <p:childTnLst>
                                    <p:set>
                                      <p:cBhvr>
                                        <p:cTn id="398" dur="1" fill="hold">
                                          <p:stCondLst>
                                            <p:cond delay="0"/>
                                          </p:stCondLst>
                                        </p:cTn>
                                        <p:tgtEl>
                                          <p:spTgt spid="121"/>
                                        </p:tgtEl>
                                        <p:attrNameLst>
                                          <p:attrName>style.visibility</p:attrName>
                                        </p:attrNameLst>
                                      </p:cBhvr>
                                      <p:to>
                                        <p:strVal val="visible"/>
                                      </p:to>
                                    </p:set>
                                  </p:childTnLst>
                                </p:cTn>
                              </p:par>
                              <p:par>
                                <p:cTn id="399" presetID="1" presetClass="entr" presetSubtype="0" fill="hold" grpId="0" nodeType="withEffect">
                                  <p:stCondLst>
                                    <p:cond delay="0"/>
                                  </p:stCondLst>
                                  <p:childTnLst>
                                    <p:set>
                                      <p:cBhvr>
                                        <p:cTn id="400" dur="1" fill="hold">
                                          <p:stCondLst>
                                            <p:cond delay="0"/>
                                          </p:stCondLst>
                                        </p:cTn>
                                        <p:tgtEl>
                                          <p:spTgt spid="117"/>
                                        </p:tgtEl>
                                        <p:attrNameLst>
                                          <p:attrName>style.visibility</p:attrName>
                                        </p:attrNameLst>
                                      </p:cBhvr>
                                      <p:to>
                                        <p:strVal val="visible"/>
                                      </p:to>
                                    </p:set>
                                  </p:childTnLst>
                                </p:cTn>
                              </p:par>
                              <p:par>
                                <p:cTn id="401" presetID="1" presetClass="entr" presetSubtype="0" fill="hold" grpId="0" nodeType="withEffect">
                                  <p:stCondLst>
                                    <p:cond delay="0"/>
                                  </p:stCondLst>
                                  <p:childTnLst>
                                    <p:set>
                                      <p:cBhvr>
                                        <p:cTn id="402" dur="1" fill="hold">
                                          <p:stCondLst>
                                            <p:cond delay="0"/>
                                          </p:stCondLst>
                                        </p:cTn>
                                        <p:tgtEl>
                                          <p:spTgt spid="116"/>
                                        </p:tgtEl>
                                        <p:attrNameLst>
                                          <p:attrName>style.visibility</p:attrName>
                                        </p:attrNameLst>
                                      </p:cBhvr>
                                      <p:to>
                                        <p:strVal val="visible"/>
                                      </p:to>
                                    </p:set>
                                  </p:childTnLst>
                                </p:cTn>
                              </p:par>
                              <p:par>
                                <p:cTn id="403" presetID="1" presetClass="entr" presetSubtype="0" fill="hold" grpId="0" nodeType="withEffect">
                                  <p:stCondLst>
                                    <p:cond delay="0"/>
                                  </p:stCondLst>
                                  <p:childTnLst>
                                    <p:set>
                                      <p:cBhvr>
                                        <p:cTn id="404" dur="1" fill="hold">
                                          <p:stCondLst>
                                            <p:cond delay="0"/>
                                          </p:stCondLst>
                                        </p:cTn>
                                        <p:tgtEl>
                                          <p:spTgt spid="122"/>
                                        </p:tgtEl>
                                        <p:attrNameLst>
                                          <p:attrName>style.visibility</p:attrName>
                                        </p:attrNameLst>
                                      </p:cBhvr>
                                      <p:to>
                                        <p:strVal val="visible"/>
                                      </p:to>
                                    </p:set>
                                  </p:childTnLst>
                                </p:cTn>
                              </p:par>
                              <p:par>
                                <p:cTn id="405" presetID="1" presetClass="entr" presetSubtype="0" fill="hold" grpId="0" nodeType="withEffect">
                                  <p:stCondLst>
                                    <p:cond delay="0"/>
                                  </p:stCondLst>
                                  <p:childTnLst>
                                    <p:set>
                                      <p:cBhvr>
                                        <p:cTn id="406" dur="1" fill="hold">
                                          <p:stCondLst>
                                            <p:cond delay="0"/>
                                          </p:stCondLst>
                                        </p:cTn>
                                        <p:tgtEl>
                                          <p:spTgt spid="123"/>
                                        </p:tgtEl>
                                        <p:attrNameLst>
                                          <p:attrName>style.visibility</p:attrName>
                                        </p:attrNameLst>
                                      </p:cBhvr>
                                      <p:to>
                                        <p:strVal val="visible"/>
                                      </p:to>
                                    </p:set>
                                  </p:childTnLst>
                                </p:cTn>
                              </p:par>
                              <p:par>
                                <p:cTn id="407" presetID="1" presetClass="entr" presetSubtype="0" fill="hold" grpId="0" nodeType="withEffect">
                                  <p:stCondLst>
                                    <p:cond delay="0"/>
                                  </p:stCondLst>
                                  <p:childTnLst>
                                    <p:set>
                                      <p:cBhvr>
                                        <p:cTn id="408" dur="1" fill="hold">
                                          <p:stCondLst>
                                            <p:cond delay="0"/>
                                          </p:stCondLst>
                                        </p:cTn>
                                        <p:tgtEl>
                                          <p:spTgt spid="124"/>
                                        </p:tgtEl>
                                        <p:attrNameLst>
                                          <p:attrName>style.visibility</p:attrName>
                                        </p:attrNameLst>
                                      </p:cBhvr>
                                      <p:to>
                                        <p:strVal val="visible"/>
                                      </p:to>
                                    </p:set>
                                  </p:childTnLst>
                                </p:cTn>
                              </p:par>
                              <p:par>
                                <p:cTn id="409" presetID="1" presetClass="entr" presetSubtype="0" fill="hold" grpId="0" nodeType="withEffect">
                                  <p:stCondLst>
                                    <p:cond delay="0"/>
                                  </p:stCondLst>
                                  <p:childTnLst>
                                    <p:set>
                                      <p:cBhvr>
                                        <p:cTn id="410" dur="1" fill="hold">
                                          <p:stCondLst>
                                            <p:cond delay="0"/>
                                          </p:stCondLst>
                                        </p:cTn>
                                        <p:tgtEl>
                                          <p:spTgt spid="125"/>
                                        </p:tgtEl>
                                        <p:attrNameLst>
                                          <p:attrName>style.visibility</p:attrName>
                                        </p:attrNameLst>
                                      </p:cBhvr>
                                      <p:to>
                                        <p:strVal val="visible"/>
                                      </p:to>
                                    </p:set>
                                  </p:childTnLst>
                                </p:cTn>
                              </p:par>
                              <p:par>
                                <p:cTn id="411" presetID="1" presetClass="entr" presetSubtype="0" fill="hold" grpId="0" nodeType="withEffect">
                                  <p:stCondLst>
                                    <p:cond delay="0"/>
                                  </p:stCondLst>
                                  <p:childTnLst>
                                    <p:set>
                                      <p:cBhvr>
                                        <p:cTn id="412" dur="1" fill="hold">
                                          <p:stCondLst>
                                            <p:cond delay="0"/>
                                          </p:stCondLst>
                                        </p:cTn>
                                        <p:tgtEl>
                                          <p:spTgt spid="129"/>
                                        </p:tgtEl>
                                        <p:attrNameLst>
                                          <p:attrName>style.visibility</p:attrName>
                                        </p:attrNameLst>
                                      </p:cBhvr>
                                      <p:to>
                                        <p:strVal val="visible"/>
                                      </p:to>
                                    </p:set>
                                  </p:childTnLst>
                                </p:cTn>
                              </p:par>
                              <p:par>
                                <p:cTn id="413" presetID="1" presetClass="entr" presetSubtype="0" fill="hold" grpId="0" nodeType="withEffect">
                                  <p:stCondLst>
                                    <p:cond delay="0"/>
                                  </p:stCondLst>
                                  <p:childTnLst>
                                    <p:set>
                                      <p:cBhvr>
                                        <p:cTn id="414" dur="1" fill="hold">
                                          <p:stCondLst>
                                            <p:cond delay="0"/>
                                          </p:stCondLst>
                                        </p:cTn>
                                        <p:tgtEl>
                                          <p:spTgt spid="128"/>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127"/>
                                        </p:tgtEl>
                                        <p:attrNameLst>
                                          <p:attrName>style.visibility</p:attrName>
                                        </p:attrNameLst>
                                      </p:cBhvr>
                                      <p:to>
                                        <p:strVal val="visible"/>
                                      </p:to>
                                    </p:set>
                                  </p:childTnLst>
                                </p:cTn>
                              </p:par>
                              <p:par>
                                <p:cTn id="417" presetID="1" presetClass="entr" presetSubtype="0" fill="hold" grpId="0" nodeType="withEffect">
                                  <p:stCondLst>
                                    <p:cond delay="0"/>
                                  </p:stCondLst>
                                  <p:childTnLst>
                                    <p:set>
                                      <p:cBhvr>
                                        <p:cTn id="418" dur="1" fill="hold">
                                          <p:stCondLst>
                                            <p:cond delay="0"/>
                                          </p:stCondLst>
                                        </p:cTn>
                                        <p:tgtEl>
                                          <p:spTgt spid="126"/>
                                        </p:tgtEl>
                                        <p:attrNameLst>
                                          <p:attrName>style.visibility</p:attrName>
                                        </p:attrNameLst>
                                      </p:cBhvr>
                                      <p:to>
                                        <p:strVal val="visible"/>
                                      </p:to>
                                    </p:set>
                                  </p:childTnLst>
                                </p:cTn>
                              </p:par>
                            </p:childTnLst>
                          </p:cTn>
                        </p:par>
                        <p:par>
                          <p:cTn id="419" fill="hold">
                            <p:stCondLst>
                              <p:cond delay="0"/>
                            </p:stCondLst>
                            <p:childTnLst>
                              <p:par>
                                <p:cTn id="420" presetID="10" presetClass="entr" presetSubtype="0" fill="hold" nodeType="afterEffect">
                                  <p:stCondLst>
                                    <p:cond delay="0"/>
                                  </p:stCondLst>
                                  <p:childTnLst>
                                    <p:set>
                                      <p:cBhvr>
                                        <p:cTn id="421" dur="1" fill="hold">
                                          <p:stCondLst>
                                            <p:cond delay="0"/>
                                          </p:stCondLst>
                                        </p:cTn>
                                        <p:tgtEl>
                                          <p:spTgt spid="145"/>
                                        </p:tgtEl>
                                        <p:attrNameLst>
                                          <p:attrName>style.visibility</p:attrName>
                                        </p:attrNameLst>
                                      </p:cBhvr>
                                      <p:to>
                                        <p:strVal val="visible"/>
                                      </p:to>
                                    </p:set>
                                    <p:animEffect transition="in" filter="fade">
                                      <p:cBhvr>
                                        <p:cTn id="422" dur="500"/>
                                        <p:tgtEl>
                                          <p:spTgt spid="145"/>
                                        </p:tgtEl>
                                      </p:cBhvr>
                                    </p:animEffect>
                                  </p:childTnLst>
                                </p:cTn>
                              </p:par>
                              <p:par>
                                <p:cTn id="423" presetID="10" presetClass="entr" presetSubtype="0" fill="hold" nodeType="withEffect">
                                  <p:stCondLst>
                                    <p:cond delay="0"/>
                                  </p:stCondLst>
                                  <p:childTnLst>
                                    <p:set>
                                      <p:cBhvr>
                                        <p:cTn id="424" dur="1" fill="hold">
                                          <p:stCondLst>
                                            <p:cond delay="0"/>
                                          </p:stCondLst>
                                        </p:cTn>
                                        <p:tgtEl>
                                          <p:spTgt spid="146"/>
                                        </p:tgtEl>
                                        <p:attrNameLst>
                                          <p:attrName>style.visibility</p:attrName>
                                        </p:attrNameLst>
                                      </p:cBhvr>
                                      <p:to>
                                        <p:strVal val="visible"/>
                                      </p:to>
                                    </p:set>
                                    <p:animEffect transition="in" filter="fade">
                                      <p:cBhvr>
                                        <p:cTn id="425" dur="500"/>
                                        <p:tgtEl>
                                          <p:spTgt spid="146"/>
                                        </p:tgtEl>
                                      </p:cBhvr>
                                    </p:animEffect>
                                  </p:childTnLst>
                                </p:cTn>
                              </p:par>
                              <p:par>
                                <p:cTn id="426" presetID="10" presetClass="entr" presetSubtype="0" fill="hold" nodeType="withEffect">
                                  <p:stCondLst>
                                    <p:cond delay="0"/>
                                  </p:stCondLst>
                                  <p:childTnLst>
                                    <p:set>
                                      <p:cBhvr>
                                        <p:cTn id="427" dur="1" fill="hold">
                                          <p:stCondLst>
                                            <p:cond delay="0"/>
                                          </p:stCondLst>
                                        </p:cTn>
                                        <p:tgtEl>
                                          <p:spTgt spid="131"/>
                                        </p:tgtEl>
                                        <p:attrNameLst>
                                          <p:attrName>style.visibility</p:attrName>
                                        </p:attrNameLst>
                                      </p:cBhvr>
                                      <p:to>
                                        <p:strVal val="visible"/>
                                      </p:to>
                                    </p:set>
                                    <p:animEffect transition="in" filter="fade">
                                      <p:cBhvr>
                                        <p:cTn id="428" dur="500"/>
                                        <p:tgtEl>
                                          <p:spTgt spid="131"/>
                                        </p:tgtEl>
                                      </p:cBhvr>
                                    </p:animEffect>
                                  </p:childTnLst>
                                </p:cTn>
                              </p:par>
                              <p:par>
                                <p:cTn id="429" presetID="10" presetClass="entr" presetSubtype="0" fill="hold" nodeType="withEffect">
                                  <p:stCondLst>
                                    <p:cond delay="0"/>
                                  </p:stCondLst>
                                  <p:childTnLst>
                                    <p:set>
                                      <p:cBhvr>
                                        <p:cTn id="430" dur="1" fill="hold">
                                          <p:stCondLst>
                                            <p:cond delay="0"/>
                                          </p:stCondLst>
                                        </p:cTn>
                                        <p:tgtEl>
                                          <p:spTgt spid="130"/>
                                        </p:tgtEl>
                                        <p:attrNameLst>
                                          <p:attrName>style.visibility</p:attrName>
                                        </p:attrNameLst>
                                      </p:cBhvr>
                                      <p:to>
                                        <p:strVal val="visible"/>
                                      </p:to>
                                    </p:set>
                                    <p:animEffect transition="in" filter="fade">
                                      <p:cBhvr>
                                        <p:cTn id="431" dur="500"/>
                                        <p:tgtEl>
                                          <p:spTgt spid="130"/>
                                        </p:tgtEl>
                                      </p:cBhvr>
                                    </p:animEffect>
                                  </p:childTnLst>
                                </p:cTn>
                              </p:par>
                              <p:par>
                                <p:cTn id="432" presetID="10" presetClass="entr" presetSubtype="0" fill="hold" nodeType="withEffect">
                                  <p:stCondLst>
                                    <p:cond delay="0"/>
                                  </p:stCondLst>
                                  <p:childTnLst>
                                    <p:set>
                                      <p:cBhvr>
                                        <p:cTn id="433" dur="1" fill="hold">
                                          <p:stCondLst>
                                            <p:cond delay="0"/>
                                          </p:stCondLst>
                                        </p:cTn>
                                        <p:tgtEl>
                                          <p:spTgt spid="98"/>
                                        </p:tgtEl>
                                        <p:attrNameLst>
                                          <p:attrName>style.visibility</p:attrName>
                                        </p:attrNameLst>
                                      </p:cBhvr>
                                      <p:to>
                                        <p:strVal val="visible"/>
                                      </p:to>
                                    </p:set>
                                    <p:animEffect transition="in" filter="fade">
                                      <p:cBhvr>
                                        <p:cTn id="434" dur="500"/>
                                        <p:tgtEl>
                                          <p:spTgt spid="98"/>
                                        </p:tgtEl>
                                      </p:cBhvr>
                                    </p:animEffect>
                                  </p:childTnLst>
                                </p:cTn>
                              </p:par>
                              <p:par>
                                <p:cTn id="435" presetID="10" presetClass="entr" presetSubtype="0" fill="hold" nodeType="withEffect">
                                  <p:stCondLst>
                                    <p:cond delay="0"/>
                                  </p:stCondLst>
                                  <p:childTnLst>
                                    <p:set>
                                      <p:cBhvr>
                                        <p:cTn id="436" dur="1" fill="hold">
                                          <p:stCondLst>
                                            <p:cond delay="0"/>
                                          </p:stCondLst>
                                        </p:cTn>
                                        <p:tgtEl>
                                          <p:spTgt spid="132"/>
                                        </p:tgtEl>
                                        <p:attrNameLst>
                                          <p:attrName>style.visibility</p:attrName>
                                        </p:attrNameLst>
                                      </p:cBhvr>
                                      <p:to>
                                        <p:strVal val="visible"/>
                                      </p:to>
                                    </p:set>
                                    <p:animEffect transition="in" filter="fade">
                                      <p:cBhvr>
                                        <p:cTn id="437" dur="500"/>
                                        <p:tgtEl>
                                          <p:spTgt spid="132"/>
                                        </p:tgtEl>
                                      </p:cBhvr>
                                    </p:animEffect>
                                  </p:childTnLst>
                                </p:cTn>
                              </p:par>
                              <p:par>
                                <p:cTn id="438" presetID="10" presetClass="entr" presetSubtype="0" fill="hold" grpId="0" nodeType="withEffect">
                                  <p:stCondLst>
                                    <p:cond delay="0"/>
                                  </p:stCondLst>
                                  <p:childTnLst>
                                    <p:set>
                                      <p:cBhvr>
                                        <p:cTn id="439" dur="1" fill="hold">
                                          <p:stCondLst>
                                            <p:cond delay="0"/>
                                          </p:stCondLst>
                                        </p:cTn>
                                        <p:tgtEl>
                                          <p:spTgt spid="95"/>
                                        </p:tgtEl>
                                        <p:attrNameLst>
                                          <p:attrName>style.visibility</p:attrName>
                                        </p:attrNameLst>
                                      </p:cBhvr>
                                      <p:to>
                                        <p:strVal val="visible"/>
                                      </p:to>
                                    </p:set>
                                    <p:animEffect transition="in" filter="fade">
                                      <p:cBhvr>
                                        <p:cTn id="440" dur="500"/>
                                        <p:tgtEl>
                                          <p:spTgt spid="95"/>
                                        </p:tgtEl>
                                      </p:cBhvr>
                                    </p:animEffect>
                                  </p:childTnLst>
                                </p:cTn>
                              </p:par>
                              <p:par>
                                <p:cTn id="441" presetID="10" presetClass="entr" presetSubtype="0" fill="hold" nodeType="withEffect">
                                  <p:stCondLst>
                                    <p:cond delay="0"/>
                                  </p:stCondLst>
                                  <p:childTnLst>
                                    <p:set>
                                      <p:cBhvr>
                                        <p:cTn id="442" dur="1" fill="hold">
                                          <p:stCondLst>
                                            <p:cond delay="0"/>
                                          </p:stCondLst>
                                        </p:cTn>
                                        <p:tgtEl>
                                          <p:spTgt spid="94"/>
                                        </p:tgtEl>
                                        <p:attrNameLst>
                                          <p:attrName>style.visibility</p:attrName>
                                        </p:attrNameLst>
                                      </p:cBhvr>
                                      <p:to>
                                        <p:strVal val="visible"/>
                                      </p:to>
                                    </p:set>
                                    <p:animEffect transition="in" filter="fade">
                                      <p:cBhvr>
                                        <p:cTn id="443" dur="500"/>
                                        <p:tgtEl>
                                          <p:spTgt spid="94"/>
                                        </p:tgtEl>
                                      </p:cBhvr>
                                    </p:animEffect>
                                  </p:childTnLst>
                                </p:cTn>
                              </p:par>
                              <p:par>
                                <p:cTn id="444" presetID="10" presetClass="entr" presetSubtype="0" fill="hold" nodeType="withEffect">
                                  <p:stCondLst>
                                    <p:cond delay="0"/>
                                  </p:stCondLst>
                                  <p:childTnLst>
                                    <p:set>
                                      <p:cBhvr>
                                        <p:cTn id="445" dur="1" fill="hold">
                                          <p:stCondLst>
                                            <p:cond delay="0"/>
                                          </p:stCondLst>
                                        </p:cTn>
                                        <p:tgtEl>
                                          <p:spTgt spid="141314"/>
                                        </p:tgtEl>
                                        <p:attrNameLst>
                                          <p:attrName>style.visibility</p:attrName>
                                        </p:attrNameLst>
                                      </p:cBhvr>
                                      <p:to>
                                        <p:strVal val="visible"/>
                                      </p:to>
                                    </p:set>
                                    <p:animEffect transition="in" filter="fade">
                                      <p:cBhvr>
                                        <p:cTn id="446" dur="500"/>
                                        <p:tgtEl>
                                          <p:spTgt spid="141314"/>
                                        </p:tgtEl>
                                      </p:cBhvr>
                                    </p:animEffect>
                                  </p:childTnLst>
                                </p:cTn>
                              </p:par>
                              <p:par>
                                <p:cTn id="447" presetID="10" presetClass="entr" presetSubtype="0" fill="hold" nodeType="withEffect">
                                  <p:stCondLst>
                                    <p:cond delay="0"/>
                                  </p:stCondLst>
                                  <p:childTnLst>
                                    <p:set>
                                      <p:cBhvr>
                                        <p:cTn id="448" dur="1" fill="hold">
                                          <p:stCondLst>
                                            <p:cond delay="0"/>
                                          </p:stCondLst>
                                        </p:cTn>
                                        <p:tgtEl>
                                          <p:spTgt spid="143"/>
                                        </p:tgtEl>
                                        <p:attrNameLst>
                                          <p:attrName>style.visibility</p:attrName>
                                        </p:attrNameLst>
                                      </p:cBhvr>
                                      <p:to>
                                        <p:strVal val="visible"/>
                                      </p:to>
                                    </p:set>
                                    <p:animEffect transition="in" filter="fade">
                                      <p:cBhvr>
                                        <p:cTn id="449" dur="500"/>
                                        <p:tgtEl>
                                          <p:spTgt spid="143"/>
                                        </p:tgtEl>
                                      </p:cBhvr>
                                    </p:animEffect>
                                  </p:childTnLst>
                                </p:cTn>
                              </p:par>
                              <p:par>
                                <p:cTn id="450" presetID="10" presetClass="entr" presetSubtype="0" fill="hold" nodeType="withEffect">
                                  <p:stCondLst>
                                    <p:cond delay="0"/>
                                  </p:stCondLst>
                                  <p:childTnLst>
                                    <p:set>
                                      <p:cBhvr>
                                        <p:cTn id="451" dur="1" fill="hold">
                                          <p:stCondLst>
                                            <p:cond delay="0"/>
                                          </p:stCondLst>
                                        </p:cTn>
                                        <p:tgtEl>
                                          <p:spTgt spid="139"/>
                                        </p:tgtEl>
                                        <p:attrNameLst>
                                          <p:attrName>style.visibility</p:attrName>
                                        </p:attrNameLst>
                                      </p:cBhvr>
                                      <p:to>
                                        <p:strVal val="visible"/>
                                      </p:to>
                                    </p:set>
                                    <p:animEffect transition="in" filter="fade">
                                      <p:cBhvr>
                                        <p:cTn id="452" dur="500"/>
                                        <p:tgtEl>
                                          <p:spTgt spid="139"/>
                                        </p:tgtEl>
                                      </p:cBhvr>
                                    </p:animEffect>
                                  </p:childTnLst>
                                </p:cTn>
                              </p:par>
                              <p:par>
                                <p:cTn id="453" presetID="10" presetClass="entr" presetSubtype="0" fill="hold" nodeType="withEffect">
                                  <p:stCondLst>
                                    <p:cond delay="0"/>
                                  </p:stCondLst>
                                  <p:childTnLst>
                                    <p:set>
                                      <p:cBhvr>
                                        <p:cTn id="454" dur="1" fill="hold">
                                          <p:stCondLst>
                                            <p:cond delay="0"/>
                                          </p:stCondLst>
                                        </p:cTn>
                                        <p:tgtEl>
                                          <p:spTgt spid="134"/>
                                        </p:tgtEl>
                                        <p:attrNameLst>
                                          <p:attrName>style.visibility</p:attrName>
                                        </p:attrNameLst>
                                      </p:cBhvr>
                                      <p:to>
                                        <p:strVal val="visible"/>
                                      </p:to>
                                    </p:set>
                                    <p:animEffect transition="in" filter="fade">
                                      <p:cBhvr>
                                        <p:cTn id="455" dur="500"/>
                                        <p:tgtEl>
                                          <p:spTgt spid="134"/>
                                        </p:tgtEl>
                                      </p:cBhvr>
                                    </p:animEffect>
                                  </p:childTnLst>
                                </p:cTn>
                              </p:par>
                              <p:par>
                                <p:cTn id="456" presetID="10" presetClass="entr" presetSubtype="0" fill="hold" nodeType="withEffect">
                                  <p:stCondLst>
                                    <p:cond delay="0"/>
                                  </p:stCondLst>
                                  <p:childTnLst>
                                    <p:set>
                                      <p:cBhvr>
                                        <p:cTn id="457" dur="1" fill="hold">
                                          <p:stCondLst>
                                            <p:cond delay="0"/>
                                          </p:stCondLst>
                                        </p:cTn>
                                        <p:tgtEl>
                                          <p:spTgt spid="133"/>
                                        </p:tgtEl>
                                        <p:attrNameLst>
                                          <p:attrName>style.visibility</p:attrName>
                                        </p:attrNameLst>
                                      </p:cBhvr>
                                      <p:to>
                                        <p:strVal val="visible"/>
                                      </p:to>
                                    </p:set>
                                    <p:animEffect transition="in" filter="fade">
                                      <p:cBhvr>
                                        <p:cTn id="458" dur="500"/>
                                        <p:tgtEl>
                                          <p:spTgt spid="133"/>
                                        </p:tgtEl>
                                      </p:cBhvr>
                                    </p:animEffect>
                                  </p:childTnLst>
                                </p:cTn>
                              </p:par>
                              <p:par>
                                <p:cTn id="459" presetID="10" presetClass="entr" presetSubtype="0" fill="hold" nodeType="withEffect">
                                  <p:stCondLst>
                                    <p:cond delay="0"/>
                                  </p:stCondLst>
                                  <p:childTnLst>
                                    <p:set>
                                      <p:cBhvr>
                                        <p:cTn id="460" dur="1" fill="hold">
                                          <p:stCondLst>
                                            <p:cond delay="0"/>
                                          </p:stCondLst>
                                        </p:cTn>
                                        <p:tgtEl>
                                          <p:spTgt spid="142"/>
                                        </p:tgtEl>
                                        <p:attrNameLst>
                                          <p:attrName>style.visibility</p:attrName>
                                        </p:attrNameLst>
                                      </p:cBhvr>
                                      <p:to>
                                        <p:strVal val="visible"/>
                                      </p:to>
                                    </p:set>
                                    <p:animEffect transition="in" filter="fade">
                                      <p:cBhvr>
                                        <p:cTn id="461" dur="500"/>
                                        <p:tgtEl>
                                          <p:spTgt spid="142"/>
                                        </p:tgtEl>
                                      </p:cBhvr>
                                    </p:animEffect>
                                  </p:childTnLst>
                                </p:cTn>
                              </p:par>
                              <p:par>
                                <p:cTn id="462" presetID="10" presetClass="entr" presetSubtype="0" fill="hold" nodeType="withEffect">
                                  <p:stCondLst>
                                    <p:cond delay="0"/>
                                  </p:stCondLst>
                                  <p:childTnLst>
                                    <p:set>
                                      <p:cBhvr>
                                        <p:cTn id="463" dur="1" fill="hold">
                                          <p:stCondLst>
                                            <p:cond delay="0"/>
                                          </p:stCondLst>
                                        </p:cTn>
                                        <p:tgtEl>
                                          <p:spTgt spid="97"/>
                                        </p:tgtEl>
                                        <p:attrNameLst>
                                          <p:attrName>style.visibility</p:attrName>
                                        </p:attrNameLst>
                                      </p:cBhvr>
                                      <p:to>
                                        <p:strVal val="visible"/>
                                      </p:to>
                                    </p:set>
                                    <p:animEffect transition="in" filter="fade">
                                      <p:cBhvr>
                                        <p:cTn id="464" dur="500"/>
                                        <p:tgtEl>
                                          <p:spTgt spid="97"/>
                                        </p:tgtEl>
                                      </p:cBhvr>
                                    </p:animEffect>
                                  </p:childTnLst>
                                </p:cTn>
                              </p:par>
                              <p:par>
                                <p:cTn id="465" presetID="10" presetClass="entr" presetSubtype="0" fill="hold" nodeType="withEffect">
                                  <p:stCondLst>
                                    <p:cond delay="0"/>
                                  </p:stCondLst>
                                  <p:childTnLst>
                                    <p:set>
                                      <p:cBhvr>
                                        <p:cTn id="466" dur="1" fill="hold">
                                          <p:stCondLst>
                                            <p:cond delay="0"/>
                                          </p:stCondLst>
                                        </p:cTn>
                                        <p:tgtEl>
                                          <p:spTgt spid="100"/>
                                        </p:tgtEl>
                                        <p:attrNameLst>
                                          <p:attrName>style.visibility</p:attrName>
                                        </p:attrNameLst>
                                      </p:cBhvr>
                                      <p:to>
                                        <p:strVal val="visible"/>
                                      </p:to>
                                    </p:set>
                                    <p:animEffect transition="in" filter="fade">
                                      <p:cBhvr>
                                        <p:cTn id="467" dur="500"/>
                                        <p:tgtEl>
                                          <p:spTgt spid="100"/>
                                        </p:tgtEl>
                                      </p:cBhvr>
                                    </p:animEffect>
                                  </p:childTnLst>
                                </p:cTn>
                              </p:par>
                              <p:par>
                                <p:cTn id="468" presetID="10" presetClass="entr" presetSubtype="0" fill="hold" nodeType="withEffect">
                                  <p:stCondLst>
                                    <p:cond delay="0"/>
                                  </p:stCondLst>
                                  <p:childTnLst>
                                    <p:set>
                                      <p:cBhvr>
                                        <p:cTn id="469" dur="1" fill="hold">
                                          <p:stCondLst>
                                            <p:cond delay="0"/>
                                          </p:stCondLst>
                                        </p:cTn>
                                        <p:tgtEl>
                                          <p:spTgt spid="96"/>
                                        </p:tgtEl>
                                        <p:attrNameLst>
                                          <p:attrName>style.visibility</p:attrName>
                                        </p:attrNameLst>
                                      </p:cBhvr>
                                      <p:to>
                                        <p:strVal val="visible"/>
                                      </p:to>
                                    </p:set>
                                    <p:animEffect transition="in" filter="fade">
                                      <p:cBhvr>
                                        <p:cTn id="470" dur="500"/>
                                        <p:tgtEl>
                                          <p:spTgt spid="96"/>
                                        </p:tgtEl>
                                      </p:cBhvr>
                                    </p:animEffect>
                                  </p:childTnLst>
                                </p:cTn>
                              </p:par>
                              <p:par>
                                <p:cTn id="471" presetID="10" presetClass="entr" presetSubtype="0" fill="hold" nodeType="withEffect">
                                  <p:stCondLst>
                                    <p:cond delay="0"/>
                                  </p:stCondLst>
                                  <p:childTnLst>
                                    <p:set>
                                      <p:cBhvr>
                                        <p:cTn id="472" dur="1" fill="hold">
                                          <p:stCondLst>
                                            <p:cond delay="0"/>
                                          </p:stCondLst>
                                        </p:cTn>
                                        <p:tgtEl>
                                          <p:spTgt spid="147"/>
                                        </p:tgtEl>
                                        <p:attrNameLst>
                                          <p:attrName>style.visibility</p:attrName>
                                        </p:attrNameLst>
                                      </p:cBhvr>
                                      <p:to>
                                        <p:strVal val="visible"/>
                                      </p:to>
                                    </p:set>
                                    <p:animEffect transition="in" filter="fade">
                                      <p:cBhvr>
                                        <p:cTn id="473" dur="500"/>
                                        <p:tgtEl>
                                          <p:spTgt spid="147"/>
                                        </p:tgtEl>
                                      </p:cBhvr>
                                    </p:animEffect>
                                  </p:childTnLst>
                                </p:cTn>
                              </p:par>
                              <p:par>
                                <p:cTn id="474" presetID="10" presetClass="entr" presetSubtype="0" fill="hold" nodeType="withEffect">
                                  <p:stCondLst>
                                    <p:cond delay="0"/>
                                  </p:stCondLst>
                                  <p:childTnLst>
                                    <p:set>
                                      <p:cBhvr>
                                        <p:cTn id="475" dur="1" fill="hold">
                                          <p:stCondLst>
                                            <p:cond delay="0"/>
                                          </p:stCondLst>
                                        </p:cTn>
                                        <p:tgtEl>
                                          <p:spTgt spid="144"/>
                                        </p:tgtEl>
                                        <p:attrNameLst>
                                          <p:attrName>style.visibility</p:attrName>
                                        </p:attrNameLst>
                                      </p:cBhvr>
                                      <p:to>
                                        <p:strVal val="visible"/>
                                      </p:to>
                                    </p:set>
                                    <p:animEffect transition="in" filter="fade">
                                      <p:cBhvr>
                                        <p:cTn id="476" dur="500"/>
                                        <p:tgtEl>
                                          <p:spTgt spid="144"/>
                                        </p:tgtEl>
                                      </p:cBhvr>
                                    </p:animEffect>
                                  </p:childTnLst>
                                </p:cTn>
                              </p:par>
                              <p:par>
                                <p:cTn id="477" presetID="10" presetClass="entr" presetSubtype="0" fill="hold" nodeType="withEffect">
                                  <p:stCondLst>
                                    <p:cond delay="0"/>
                                  </p:stCondLst>
                                  <p:childTnLst>
                                    <p:set>
                                      <p:cBhvr>
                                        <p:cTn id="478" dur="1" fill="hold">
                                          <p:stCondLst>
                                            <p:cond delay="0"/>
                                          </p:stCondLst>
                                        </p:cTn>
                                        <p:tgtEl>
                                          <p:spTgt spid="135"/>
                                        </p:tgtEl>
                                        <p:attrNameLst>
                                          <p:attrName>style.visibility</p:attrName>
                                        </p:attrNameLst>
                                      </p:cBhvr>
                                      <p:to>
                                        <p:strVal val="visible"/>
                                      </p:to>
                                    </p:set>
                                    <p:animEffect transition="in" filter="fade">
                                      <p:cBhvr>
                                        <p:cTn id="479" dur="500"/>
                                        <p:tgtEl>
                                          <p:spTgt spid="135"/>
                                        </p:tgtEl>
                                      </p:cBhvr>
                                    </p:animEffect>
                                  </p:childTnLst>
                                </p:cTn>
                              </p:par>
                              <p:par>
                                <p:cTn id="480" presetID="10" presetClass="entr" presetSubtype="0" fill="hold" nodeType="withEffect">
                                  <p:stCondLst>
                                    <p:cond delay="0"/>
                                  </p:stCondLst>
                                  <p:childTnLst>
                                    <p:set>
                                      <p:cBhvr>
                                        <p:cTn id="481" dur="1" fill="hold">
                                          <p:stCondLst>
                                            <p:cond delay="0"/>
                                          </p:stCondLst>
                                        </p:cTn>
                                        <p:tgtEl>
                                          <p:spTgt spid="136"/>
                                        </p:tgtEl>
                                        <p:attrNameLst>
                                          <p:attrName>style.visibility</p:attrName>
                                        </p:attrNameLst>
                                      </p:cBhvr>
                                      <p:to>
                                        <p:strVal val="visible"/>
                                      </p:to>
                                    </p:set>
                                    <p:animEffect transition="in" filter="fade">
                                      <p:cBhvr>
                                        <p:cTn id="482" dur="500"/>
                                        <p:tgtEl>
                                          <p:spTgt spid="136"/>
                                        </p:tgtEl>
                                      </p:cBhvr>
                                    </p:animEffect>
                                  </p:childTnLst>
                                </p:cTn>
                              </p:par>
                              <p:par>
                                <p:cTn id="483" presetID="10" presetClass="entr" presetSubtype="0" fill="hold" nodeType="withEffect">
                                  <p:stCondLst>
                                    <p:cond delay="0"/>
                                  </p:stCondLst>
                                  <p:childTnLst>
                                    <p:set>
                                      <p:cBhvr>
                                        <p:cTn id="484" dur="1" fill="hold">
                                          <p:stCondLst>
                                            <p:cond delay="0"/>
                                          </p:stCondLst>
                                        </p:cTn>
                                        <p:tgtEl>
                                          <p:spTgt spid="151557"/>
                                        </p:tgtEl>
                                        <p:attrNameLst>
                                          <p:attrName>style.visibility</p:attrName>
                                        </p:attrNameLst>
                                      </p:cBhvr>
                                      <p:to>
                                        <p:strVal val="visible"/>
                                      </p:to>
                                    </p:set>
                                    <p:animEffect transition="in" filter="fade">
                                      <p:cBhvr>
                                        <p:cTn id="485" dur="500"/>
                                        <p:tgtEl>
                                          <p:spTgt spid="151557"/>
                                        </p:tgtEl>
                                      </p:cBhvr>
                                    </p:animEffect>
                                  </p:childTnLst>
                                </p:cTn>
                              </p:par>
                              <p:par>
                                <p:cTn id="486" presetID="10" presetClass="entr" presetSubtype="0" fill="hold" nodeType="withEffect">
                                  <p:stCondLst>
                                    <p:cond delay="0"/>
                                  </p:stCondLst>
                                  <p:childTnLst>
                                    <p:set>
                                      <p:cBhvr>
                                        <p:cTn id="487" dur="1" fill="hold">
                                          <p:stCondLst>
                                            <p:cond delay="0"/>
                                          </p:stCondLst>
                                        </p:cTn>
                                        <p:tgtEl>
                                          <p:spTgt spid="140"/>
                                        </p:tgtEl>
                                        <p:attrNameLst>
                                          <p:attrName>style.visibility</p:attrName>
                                        </p:attrNameLst>
                                      </p:cBhvr>
                                      <p:to>
                                        <p:strVal val="visible"/>
                                      </p:to>
                                    </p:set>
                                    <p:animEffect transition="in" filter="fade">
                                      <p:cBhvr>
                                        <p:cTn id="488" dur="500"/>
                                        <p:tgtEl>
                                          <p:spTgt spid="140"/>
                                        </p:tgtEl>
                                      </p:cBhvr>
                                    </p:animEffect>
                                  </p:childTnLst>
                                </p:cTn>
                              </p:par>
                              <p:par>
                                <p:cTn id="489" presetID="10" presetClass="entr" presetSubtype="0" fill="hold" nodeType="withEffect">
                                  <p:stCondLst>
                                    <p:cond delay="0"/>
                                  </p:stCondLst>
                                  <p:childTnLst>
                                    <p:set>
                                      <p:cBhvr>
                                        <p:cTn id="490" dur="1" fill="hold">
                                          <p:stCondLst>
                                            <p:cond delay="0"/>
                                          </p:stCondLst>
                                        </p:cTn>
                                        <p:tgtEl>
                                          <p:spTgt spid="151554"/>
                                        </p:tgtEl>
                                        <p:attrNameLst>
                                          <p:attrName>style.visibility</p:attrName>
                                        </p:attrNameLst>
                                      </p:cBhvr>
                                      <p:to>
                                        <p:strVal val="visible"/>
                                      </p:to>
                                    </p:set>
                                    <p:animEffect transition="in" filter="fade">
                                      <p:cBhvr>
                                        <p:cTn id="491" dur="500"/>
                                        <p:tgtEl>
                                          <p:spTgt spid="151554"/>
                                        </p:tgtEl>
                                      </p:cBhvr>
                                    </p:animEffect>
                                  </p:childTnLst>
                                </p:cTn>
                              </p:par>
                              <p:par>
                                <p:cTn id="492" presetID="1" presetClass="exit" presetSubtype="0" fill="hold" grpId="0" nodeType="withEffect">
                                  <p:stCondLst>
                                    <p:cond delay="0"/>
                                  </p:stCondLst>
                                  <p:childTnLst>
                                    <p:set>
                                      <p:cBhvr>
                                        <p:cTn id="493" dur="1" fill="hold">
                                          <p:stCondLst>
                                            <p:cond delay="0"/>
                                          </p:stCondLst>
                                        </p:cTn>
                                        <p:tgtEl>
                                          <p:spTgt spid="2"/>
                                        </p:tgtEl>
                                        <p:attrNameLst>
                                          <p:attrName>style.visibility</p:attrName>
                                        </p:attrNameLst>
                                      </p:cBhvr>
                                      <p:to>
                                        <p:strVal val="hidden"/>
                                      </p:to>
                                    </p:set>
                                  </p:childTnLst>
                                </p:cTn>
                              </p:par>
                              <p:par>
                                <p:cTn id="494" presetID="1" presetClass="entr" presetSubtype="0" fill="hold" grpId="0" nodeType="withEffect">
                                  <p:stCondLst>
                                    <p:cond delay="0"/>
                                  </p:stCondLst>
                                  <p:childTnLst>
                                    <p:set>
                                      <p:cBhvr>
                                        <p:cTn id="49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9" grpId="1" animBg="1"/>
      <p:bldP spid="12" grpId="0" animBg="1"/>
      <p:bldP spid="12" grpId="1" animBg="1"/>
      <p:bldP spid="57" grpId="0" animBg="1"/>
      <p:bldP spid="57" grpId="1" animBg="1"/>
      <p:bldP spid="78" grpId="0" animBg="1"/>
      <p:bldP spid="78" grpId="1"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95" grpId="0" animBg="1"/>
      <p:bldP spid="1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Flow</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2007928" y="4565136"/>
            <a:ext cx="6743700" cy="11811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a:stretch>
            <a:fillRect/>
          </a:stretch>
        </p:blipFill>
        <p:spPr bwMode="auto">
          <a:xfrm>
            <a:off x="2007928" y="2908952"/>
            <a:ext cx="6743700" cy="118110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2007928" y="1180760"/>
            <a:ext cx="6743700" cy="1181100"/>
          </a:xfrm>
          <a:prstGeom prst="rect">
            <a:avLst/>
          </a:prstGeom>
          <a:noFill/>
          <a:ln w="9525">
            <a:noFill/>
            <a:miter lim="800000"/>
            <a:headEnd/>
            <a:tailEnd/>
          </a:ln>
        </p:spPr>
      </p:pic>
      <p:sp>
        <p:nvSpPr>
          <p:cNvPr id="6" name="Rectangle à coins arrondis 50"/>
          <p:cNvSpPr/>
          <p:nvPr/>
        </p:nvSpPr>
        <p:spPr>
          <a:xfrm>
            <a:off x="2007928" y="1108752"/>
            <a:ext cx="2808312" cy="1368152"/>
          </a:xfrm>
          <a:prstGeom prst="roundRect">
            <a:avLst>
              <a:gd name="adj" fmla="val 9546"/>
            </a:avLst>
          </a:prstGeom>
          <a:noFill/>
          <a:ln w="19050" cap="flat" cmpd="sng" algn="ctr">
            <a:solidFill>
              <a:schemeClr val="accent5"/>
            </a:solidFill>
            <a:prstDash val="solid"/>
          </a:ln>
          <a:effectLst/>
        </p:spPr>
        <p:txBody>
          <a:bodyPr rtlCol="0" anchor="ctr"/>
          <a:lstStyle/>
          <a:p>
            <a:pPr algn="ctr" defTabSz="914400">
              <a:defRPr/>
            </a:pPr>
            <a:endParaRPr lang="fr-FR" sz="1800" kern="0">
              <a:solidFill>
                <a:sysClr val="window" lastClr="FFFFFF"/>
              </a:solidFill>
              <a:latin typeface="Calibri"/>
            </a:endParaRPr>
          </a:p>
        </p:txBody>
      </p:sp>
      <p:sp>
        <p:nvSpPr>
          <p:cNvPr id="7" name="Rectangle à coins arrondis 55"/>
          <p:cNvSpPr/>
          <p:nvPr/>
        </p:nvSpPr>
        <p:spPr>
          <a:xfrm>
            <a:off x="2007928" y="2836944"/>
            <a:ext cx="4752528" cy="1368152"/>
          </a:xfrm>
          <a:prstGeom prst="roundRect">
            <a:avLst>
              <a:gd name="adj" fmla="val 9546"/>
            </a:avLst>
          </a:prstGeom>
          <a:noFill/>
          <a:ln w="19050" cap="flat" cmpd="sng" algn="ctr">
            <a:solidFill>
              <a:schemeClr val="accent5"/>
            </a:solidFill>
            <a:prstDash val="solid"/>
          </a:ln>
          <a:effectLst/>
        </p:spPr>
        <p:txBody>
          <a:bodyPr rtlCol="0" anchor="ctr"/>
          <a:lstStyle/>
          <a:p>
            <a:pPr algn="ctr" defTabSz="914400">
              <a:defRPr/>
            </a:pPr>
            <a:endParaRPr lang="fr-FR" sz="1800" kern="0">
              <a:solidFill>
                <a:sysClr val="window" lastClr="FFFFFF"/>
              </a:solidFill>
              <a:latin typeface="Calibri"/>
            </a:endParaRPr>
          </a:p>
        </p:txBody>
      </p:sp>
      <p:sp>
        <p:nvSpPr>
          <p:cNvPr id="8" name="Rectangle à coins arrondis 56"/>
          <p:cNvSpPr/>
          <p:nvPr/>
        </p:nvSpPr>
        <p:spPr>
          <a:xfrm>
            <a:off x="2007928" y="4565136"/>
            <a:ext cx="6840760" cy="1368152"/>
          </a:xfrm>
          <a:prstGeom prst="roundRect">
            <a:avLst>
              <a:gd name="adj" fmla="val 9546"/>
            </a:avLst>
          </a:prstGeom>
          <a:noFill/>
          <a:ln w="19050" cap="flat" cmpd="sng" algn="ctr">
            <a:solidFill>
              <a:schemeClr val="accent5"/>
            </a:solidFill>
            <a:prstDash val="solid"/>
          </a:ln>
          <a:effectLst/>
        </p:spPr>
        <p:txBody>
          <a:bodyPr rtlCol="0" anchor="ctr"/>
          <a:lstStyle/>
          <a:p>
            <a:pPr algn="ctr" defTabSz="914400">
              <a:defRPr/>
            </a:pPr>
            <a:endParaRPr lang="fr-FR" sz="1800" kern="0">
              <a:solidFill>
                <a:sysClr val="window" lastClr="FFFFFF"/>
              </a:solidFill>
              <a:latin typeface="Calibri"/>
            </a:endParaRPr>
          </a:p>
        </p:txBody>
      </p:sp>
      <p:sp>
        <p:nvSpPr>
          <p:cNvPr id="9" name="ZoneTexte 57"/>
          <p:cNvSpPr txBox="1"/>
          <p:nvPr/>
        </p:nvSpPr>
        <p:spPr>
          <a:xfrm>
            <a:off x="300256" y="1438885"/>
            <a:ext cx="1681871" cy="707886"/>
          </a:xfrm>
          <a:prstGeom prst="rect">
            <a:avLst/>
          </a:prstGeom>
          <a:noFill/>
        </p:spPr>
        <p:txBody>
          <a:bodyPr wrap="none" rtlCol="0">
            <a:spAutoFit/>
          </a:bodyPr>
          <a:lstStyle/>
          <a:p>
            <a:pPr defTabSz="914400">
              <a:defRPr/>
            </a:pPr>
            <a:r>
              <a:rPr lang="en-US" sz="2000" b="1" kern="0" dirty="0" smtClean="0">
                <a:solidFill>
                  <a:srgbClr val="00B0F0"/>
                </a:solidFill>
              </a:rPr>
              <a:t>Continuous </a:t>
            </a:r>
            <a:br>
              <a:rPr lang="en-US" sz="2000" b="1" kern="0" dirty="0" smtClean="0">
                <a:solidFill>
                  <a:srgbClr val="00B0F0"/>
                </a:solidFill>
              </a:rPr>
            </a:br>
            <a:r>
              <a:rPr lang="en-US" sz="2000" b="1" kern="0" dirty="0" smtClean="0">
                <a:solidFill>
                  <a:srgbClr val="00B0F0"/>
                </a:solidFill>
              </a:rPr>
              <a:t>Integration</a:t>
            </a:r>
          </a:p>
        </p:txBody>
      </p:sp>
      <p:sp>
        <p:nvSpPr>
          <p:cNvPr id="10" name="ZoneTexte 58"/>
          <p:cNvSpPr txBox="1"/>
          <p:nvPr/>
        </p:nvSpPr>
        <p:spPr>
          <a:xfrm>
            <a:off x="300256" y="4895269"/>
            <a:ext cx="1681871" cy="707886"/>
          </a:xfrm>
          <a:prstGeom prst="rect">
            <a:avLst/>
          </a:prstGeom>
          <a:noFill/>
        </p:spPr>
        <p:txBody>
          <a:bodyPr wrap="none" rtlCol="0">
            <a:spAutoFit/>
          </a:bodyPr>
          <a:lstStyle/>
          <a:p>
            <a:pPr defTabSz="914400">
              <a:defRPr/>
            </a:pPr>
            <a:r>
              <a:rPr lang="en-US" sz="2000" b="1" kern="0" dirty="0" smtClean="0">
                <a:solidFill>
                  <a:srgbClr val="00B0F0"/>
                </a:solidFill>
              </a:rPr>
              <a:t>Continuous </a:t>
            </a:r>
          </a:p>
          <a:p>
            <a:pPr defTabSz="914400">
              <a:defRPr/>
            </a:pPr>
            <a:r>
              <a:rPr lang="en-US" sz="2000" b="1" kern="0" dirty="0" smtClean="0">
                <a:solidFill>
                  <a:srgbClr val="00B0F0"/>
                </a:solidFill>
              </a:rPr>
              <a:t>Deployment</a:t>
            </a:r>
          </a:p>
        </p:txBody>
      </p:sp>
      <p:sp>
        <p:nvSpPr>
          <p:cNvPr id="11" name="ZoneTexte 59"/>
          <p:cNvSpPr txBox="1"/>
          <p:nvPr/>
        </p:nvSpPr>
        <p:spPr>
          <a:xfrm>
            <a:off x="300256" y="3167077"/>
            <a:ext cx="1681871" cy="707886"/>
          </a:xfrm>
          <a:prstGeom prst="rect">
            <a:avLst/>
          </a:prstGeom>
          <a:noFill/>
        </p:spPr>
        <p:txBody>
          <a:bodyPr wrap="none" rtlCol="0">
            <a:spAutoFit/>
          </a:bodyPr>
          <a:lstStyle/>
          <a:p>
            <a:pPr defTabSz="914400">
              <a:defRPr/>
            </a:pPr>
            <a:r>
              <a:rPr lang="en-US" sz="2000" b="1" kern="0" dirty="0" smtClean="0">
                <a:solidFill>
                  <a:srgbClr val="00B0F0"/>
                </a:solidFill>
              </a:rPr>
              <a:t>Continuous </a:t>
            </a:r>
          </a:p>
          <a:p>
            <a:pPr defTabSz="914400">
              <a:defRPr/>
            </a:pPr>
            <a:r>
              <a:rPr lang="en-US" sz="2000" b="1" kern="0" dirty="0" smtClean="0">
                <a:solidFill>
                  <a:srgbClr val="00B0F0"/>
                </a:solidFill>
              </a:rPr>
              <a:t>Delivery</a:t>
            </a:r>
          </a:p>
        </p:txBody>
      </p:sp>
      <p:pic>
        <p:nvPicPr>
          <p:cNvPr id="12" name="Picture 4"/>
          <p:cNvPicPr>
            <a:picLocks noChangeAspect="1" noChangeArrowheads="1"/>
          </p:cNvPicPr>
          <p:nvPr/>
        </p:nvPicPr>
        <p:blipFill>
          <a:blip r:embed="rId3" cstate="print"/>
          <a:srcRect/>
          <a:stretch>
            <a:fillRect/>
          </a:stretch>
        </p:blipFill>
        <p:spPr bwMode="auto">
          <a:xfrm>
            <a:off x="8920696" y="4925176"/>
            <a:ext cx="571500" cy="742950"/>
          </a:xfrm>
          <a:prstGeom prst="rect">
            <a:avLst/>
          </a:prstGeom>
          <a:noFill/>
          <a:ln w="9525">
            <a:noFill/>
            <a:miter lim="800000"/>
            <a:headEnd/>
            <a:tailEnd/>
          </a:ln>
        </p:spPr>
      </p:pic>
      <p:pic>
        <p:nvPicPr>
          <p:cNvPr id="13" name="Picture 6"/>
          <p:cNvPicPr>
            <a:picLocks noChangeAspect="1" noChangeArrowheads="1"/>
          </p:cNvPicPr>
          <p:nvPr/>
        </p:nvPicPr>
        <p:blipFill>
          <a:blip r:embed="rId4" cstate="print"/>
          <a:srcRect/>
          <a:stretch>
            <a:fillRect/>
          </a:stretch>
        </p:blipFill>
        <p:spPr bwMode="auto">
          <a:xfrm>
            <a:off x="4888248" y="1108752"/>
            <a:ext cx="792088" cy="580537"/>
          </a:xfrm>
          <a:prstGeom prst="rect">
            <a:avLst/>
          </a:prstGeom>
          <a:noFill/>
          <a:ln w="9525">
            <a:noFill/>
            <a:miter lim="800000"/>
            <a:headEnd/>
            <a:tailEnd/>
          </a:ln>
        </p:spPr>
      </p:pic>
      <p:pic>
        <p:nvPicPr>
          <p:cNvPr id="14" name="Picture 6"/>
          <p:cNvPicPr>
            <a:picLocks noChangeAspect="1" noChangeArrowheads="1"/>
          </p:cNvPicPr>
          <p:nvPr/>
        </p:nvPicPr>
        <p:blipFill>
          <a:blip r:embed="rId4" cstate="print"/>
          <a:srcRect/>
          <a:stretch>
            <a:fillRect/>
          </a:stretch>
        </p:blipFill>
        <p:spPr bwMode="auto">
          <a:xfrm>
            <a:off x="6616440" y="1108752"/>
            <a:ext cx="792088" cy="580537"/>
          </a:xfrm>
          <a:prstGeom prst="rect">
            <a:avLst/>
          </a:prstGeom>
          <a:noFill/>
          <a:ln w="9525">
            <a:noFill/>
            <a:miter lim="800000"/>
            <a:headEnd/>
            <a:tailEnd/>
          </a:ln>
        </p:spPr>
      </p:pic>
      <p:pic>
        <p:nvPicPr>
          <p:cNvPr id="15" name="Picture 7"/>
          <p:cNvPicPr>
            <a:picLocks noChangeAspect="1" noChangeArrowheads="1"/>
          </p:cNvPicPr>
          <p:nvPr/>
        </p:nvPicPr>
        <p:blipFill>
          <a:blip r:embed="rId5" cstate="print"/>
          <a:srcRect/>
          <a:stretch>
            <a:fillRect/>
          </a:stretch>
        </p:blipFill>
        <p:spPr bwMode="auto">
          <a:xfrm>
            <a:off x="4849694" y="1679714"/>
            <a:ext cx="537202" cy="720080"/>
          </a:xfrm>
          <a:prstGeom prst="rect">
            <a:avLst/>
          </a:prstGeom>
          <a:noFill/>
          <a:ln w="9525">
            <a:noFill/>
            <a:miter lim="800000"/>
            <a:headEnd/>
            <a:tailEnd/>
          </a:ln>
        </p:spPr>
      </p:pic>
      <p:pic>
        <p:nvPicPr>
          <p:cNvPr id="16" name="Picture 7"/>
          <p:cNvPicPr>
            <a:picLocks noChangeAspect="1" noChangeArrowheads="1"/>
          </p:cNvPicPr>
          <p:nvPr/>
        </p:nvPicPr>
        <p:blipFill>
          <a:blip r:embed="rId5" cstate="print"/>
          <a:srcRect/>
          <a:stretch>
            <a:fillRect/>
          </a:stretch>
        </p:blipFill>
        <p:spPr bwMode="auto">
          <a:xfrm>
            <a:off x="6760456" y="1684816"/>
            <a:ext cx="537202" cy="720080"/>
          </a:xfrm>
          <a:prstGeom prst="rect">
            <a:avLst/>
          </a:prstGeom>
          <a:noFill/>
          <a:ln w="9525">
            <a:noFill/>
            <a:miter lim="800000"/>
            <a:headEnd/>
            <a:tailEnd/>
          </a:ln>
        </p:spPr>
      </p:pic>
      <p:pic>
        <p:nvPicPr>
          <p:cNvPr id="17" name="Picture 7"/>
          <p:cNvPicPr>
            <a:picLocks noChangeAspect="1" noChangeArrowheads="1"/>
          </p:cNvPicPr>
          <p:nvPr/>
        </p:nvPicPr>
        <p:blipFill>
          <a:blip r:embed="rId5" cstate="print"/>
          <a:srcRect/>
          <a:stretch>
            <a:fillRect/>
          </a:stretch>
        </p:blipFill>
        <p:spPr bwMode="auto">
          <a:xfrm>
            <a:off x="6832464" y="3352151"/>
            <a:ext cx="537202" cy="720080"/>
          </a:xfrm>
          <a:prstGeom prst="rect">
            <a:avLst/>
          </a:prstGeom>
          <a:noFill/>
          <a:ln w="9525">
            <a:noFill/>
            <a:miter lim="800000"/>
            <a:headEnd/>
            <a:tailEnd/>
          </a:ln>
        </p:spPr>
      </p:pic>
      <p:pic>
        <p:nvPicPr>
          <p:cNvPr id="18" name="Picture 6"/>
          <p:cNvPicPr>
            <a:picLocks noChangeAspect="1" noChangeArrowheads="1"/>
          </p:cNvPicPr>
          <p:nvPr/>
        </p:nvPicPr>
        <p:blipFill>
          <a:blip r:embed="rId4" cstate="print"/>
          <a:srcRect/>
          <a:stretch>
            <a:fillRect/>
          </a:stretch>
        </p:blipFill>
        <p:spPr bwMode="auto">
          <a:xfrm>
            <a:off x="6832464" y="2764936"/>
            <a:ext cx="792088" cy="580537"/>
          </a:xfrm>
          <a:prstGeom prst="rect">
            <a:avLst/>
          </a:prstGeom>
          <a:noFill/>
          <a:ln w="9525">
            <a:noFill/>
            <a:miter lim="800000"/>
            <a:headEnd/>
            <a:tailEnd/>
          </a:ln>
        </p:spPr>
      </p:pic>
      <p:pic>
        <p:nvPicPr>
          <p:cNvPr id="19" name="Picture 5"/>
          <p:cNvPicPr>
            <a:picLocks noChangeAspect="1" noChangeArrowheads="1"/>
          </p:cNvPicPr>
          <p:nvPr/>
        </p:nvPicPr>
        <p:blipFill>
          <a:blip r:embed="rId6" cstate="print"/>
          <a:srcRect/>
          <a:stretch>
            <a:fillRect/>
          </a:stretch>
        </p:blipFill>
        <p:spPr bwMode="auto">
          <a:xfrm>
            <a:off x="2151944" y="1180760"/>
            <a:ext cx="817113" cy="576064"/>
          </a:xfrm>
          <a:prstGeom prst="rect">
            <a:avLst/>
          </a:prstGeom>
          <a:noFill/>
          <a:ln w="9525">
            <a:noFill/>
            <a:miter lim="800000"/>
            <a:headEnd/>
            <a:tailEnd/>
          </a:ln>
        </p:spPr>
      </p:pic>
      <p:pic>
        <p:nvPicPr>
          <p:cNvPr id="20" name="Picture 8"/>
          <p:cNvPicPr>
            <a:picLocks noChangeAspect="1" noChangeArrowheads="1"/>
          </p:cNvPicPr>
          <p:nvPr/>
        </p:nvPicPr>
        <p:blipFill>
          <a:blip r:embed="rId7" cstate="print"/>
          <a:srcRect/>
          <a:stretch>
            <a:fillRect/>
          </a:stretch>
        </p:blipFill>
        <p:spPr bwMode="auto">
          <a:xfrm>
            <a:off x="4755383" y="3462714"/>
            <a:ext cx="576064" cy="576064"/>
          </a:xfrm>
          <a:prstGeom prst="rect">
            <a:avLst/>
          </a:prstGeom>
          <a:noFill/>
          <a:ln w="9525">
            <a:noFill/>
            <a:miter lim="800000"/>
            <a:headEnd/>
            <a:tailEnd/>
          </a:ln>
        </p:spPr>
      </p:pic>
      <p:pic>
        <p:nvPicPr>
          <p:cNvPr id="21" name="Picture 8"/>
          <p:cNvPicPr>
            <a:picLocks noChangeAspect="1" noChangeArrowheads="1"/>
          </p:cNvPicPr>
          <p:nvPr/>
        </p:nvPicPr>
        <p:blipFill>
          <a:blip r:embed="rId7" cstate="print"/>
          <a:srcRect/>
          <a:stretch>
            <a:fillRect/>
          </a:stretch>
        </p:blipFill>
        <p:spPr bwMode="auto">
          <a:xfrm>
            <a:off x="4755383" y="5118898"/>
            <a:ext cx="576064" cy="576064"/>
          </a:xfrm>
          <a:prstGeom prst="rect">
            <a:avLst/>
          </a:prstGeom>
          <a:noFill/>
          <a:ln w="9525">
            <a:noFill/>
            <a:miter lim="800000"/>
            <a:headEnd/>
            <a:tailEnd/>
          </a:ln>
        </p:spPr>
      </p:pic>
      <p:pic>
        <p:nvPicPr>
          <p:cNvPr id="22" name="Picture 8"/>
          <p:cNvPicPr>
            <a:picLocks noChangeAspect="1" noChangeArrowheads="1"/>
          </p:cNvPicPr>
          <p:nvPr/>
        </p:nvPicPr>
        <p:blipFill>
          <a:blip r:embed="rId7" cstate="print"/>
          <a:srcRect/>
          <a:stretch>
            <a:fillRect/>
          </a:stretch>
        </p:blipFill>
        <p:spPr bwMode="auto">
          <a:xfrm>
            <a:off x="6782758" y="5118898"/>
            <a:ext cx="576064" cy="576064"/>
          </a:xfrm>
          <a:prstGeom prst="rect">
            <a:avLst/>
          </a:prstGeom>
          <a:noFill/>
          <a:ln w="9525">
            <a:noFill/>
            <a:miter lim="800000"/>
            <a:headEnd/>
            <a:tailEnd/>
          </a:ln>
        </p:spPr>
      </p:pic>
    </p:spTree>
    <p:extLst>
      <p:ext uri="{BB962C8B-B14F-4D97-AF65-F5344CB8AC3E}">
        <p14:creationId xmlns:p14="http://schemas.microsoft.com/office/powerpoint/2010/main" val="13671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0-#ppt_h/2"/>
                                          </p:val>
                                        </p:tav>
                                        <p:tav tm="100000">
                                          <p:val>
                                            <p:strVal val="#ppt_y"/>
                                          </p:val>
                                        </p:tav>
                                      </p:tavLst>
                                    </p:anim>
                                  </p:childTnLst>
                                </p:cTn>
                              </p:par>
                              <p:par>
                                <p:cTn id="51" presetID="2" presetClass="entr" presetSubtype="1"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based CI and CD</a:t>
            </a:r>
            <a:endParaRPr lang="en-US" dirty="0"/>
          </a:p>
        </p:txBody>
      </p:sp>
      <p:grpSp>
        <p:nvGrpSpPr>
          <p:cNvPr id="3" name="Groupe 6"/>
          <p:cNvGrpSpPr/>
          <p:nvPr/>
        </p:nvGrpSpPr>
        <p:grpSpPr>
          <a:xfrm>
            <a:off x="683568" y="3573016"/>
            <a:ext cx="1080120" cy="1080120"/>
            <a:chOff x="2699792" y="2204864"/>
            <a:chExt cx="1080120" cy="1080120"/>
          </a:xfrm>
        </p:grpSpPr>
        <p:sp>
          <p:nvSpPr>
            <p:cNvPr id="4" name="Ellipse 4"/>
            <p:cNvSpPr/>
            <p:nvPr/>
          </p:nvSpPr>
          <p:spPr>
            <a:xfrm>
              <a:off x="2699792" y="2204864"/>
              <a:ext cx="1080120" cy="1080120"/>
            </a:xfrm>
            <a:prstGeom prst="ellipse">
              <a:avLst/>
            </a:prstGeom>
            <a:solidFill>
              <a:srgbClr val="4BACC6"/>
            </a:solidFill>
            <a:ln w="25400" cap="flat" cmpd="sng" algn="ctr">
              <a:solidFill>
                <a:srgbClr val="4BACC6">
                  <a:shade val="50000"/>
                </a:srgbClr>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white"/>
                </a:solidFill>
                <a:latin typeface="Calibri"/>
              </a:endParaRPr>
            </a:p>
          </p:txBody>
        </p:sp>
        <p:pic>
          <p:nvPicPr>
            <p:cNvPr id="5" name="Image 3" descr="1401802621_icon-person-stalker.png"/>
            <p:cNvPicPr>
              <a:picLocks noChangeAspect="1"/>
            </p:cNvPicPr>
            <p:nvPr/>
          </p:nvPicPr>
          <p:blipFill>
            <a:blip r:embed="rId2" cstate="print"/>
            <a:stretch>
              <a:fillRect/>
            </a:stretch>
          </p:blipFill>
          <p:spPr>
            <a:xfrm>
              <a:off x="2948867" y="2348880"/>
              <a:ext cx="576064" cy="576064"/>
            </a:xfrm>
            <a:prstGeom prst="rect">
              <a:avLst/>
            </a:prstGeom>
          </p:spPr>
        </p:pic>
        <p:sp>
          <p:nvSpPr>
            <p:cNvPr id="6" name="ZoneTexte 5"/>
            <p:cNvSpPr txBox="1"/>
            <p:nvPr/>
          </p:nvSpPr>
          <p:spPr>
            <a:xfrm>
              <a:off x="2887876" y="2819885"/>
              <a:ext cx="720080" cy="338554"/>
            </a:xfrm>
            <a:prstGeom prst="rect">
              <a:avLst/>
            </a:prstGeom>
            <a:noFill/>
          </p:spPr>
          <p:txBody>
            <a:bodyPr wrap="square" rtlCol="0">
              <a:spAutoFit/>
            </a:bodyPr>
            <a:lstStyle/>
            <a:p>
              <a:pPr algn="ctr" defTabSz="914400">
                <a:defRPr/>
              </a:pPr>
              <a:r>
                <a:rPr lang="fr-FR" sz="1600" b="1" kern="0" dirty="0" err="1" smtClean="0">
                  <a:solidFill>
                    <a:prstClr val="white"/>
                  </a:solidFill>
                  <a:latin typeface="Century Gothic" pitchFamily="34" charset="0"/>
                  <a:ea typeface="Segoe UI" pitchFamily="34" charset="0"/>
                  <a:cs typeface="Segoe UI" pitchFamily="34" charset="0"/>
                </a:rPr>
                <a:t>Dev</a:t>
              </a:r>
              <a:endParaRPr lang="fr-FR" sz="1800" b="1" kern="0" dirty="0" smtClean="0">
                <a:solidFill>
                  <a:prstClr val="white"/>
                </a:solidFill>
                <a:latin typeface="Century Gothic" pitchFamily="34" charset="0"/>
                <a:ea typeface="Segoe UI" pitchFamily="34" charset="0"/>
                <a:cs typeface="Segoe UI" pitchFamily="34" charset="0"/>
              </a:endParaRPr>
            </a:p>
          </p:txBody>
        </p:sp>
      </p:grpSp>
      <p:grpSp>
        <p:nvGrpSpPr>
          <p:cNvPr id="7" name="Groupe 11"/>
          <p:cNvGrpSpPr/>
          <p:nvPr/>
        </p:nvGrpSpPr>
        <p:grpSpPr>
          <a:xfrm>
            <a:off x="7020272" y="3212976"/>
            <a:ext cx="1080120" cy="1080120"/>
            <a:chOff x="5220072" y="2852936"/>
            <a:chExt cx="1080120" cy="1080120"/>
          </a:xfrm>
        </p:grpSpPr>
        <p:sp>
          <p:nvSpPr>
            <p:cNvPr id="8" name="Ellipse 8"/>
            <p:cNvSpPr/>
            <p:nvPr/>
          </p:nvSpPr>
          <p:spPr>
            <a:xfrm>
              <a:off x="5220072" y="2852936"/>
              <a:ext cx="1080120" cy="1080120"/>
            </a:xfrm>
            <a:prstGeom prst="ellipse">
              <a:avLst/>
            </a:prstGeom>
            <a:solidFill>
              <a:srgbClr val="F79646"/>
            </a:solidFill>
            <a:ln w="25400" cap="flat" cmpd="sng" algn="ctr">
              <a:solidFill>
                <a:srgbClr val="F79646">
                  <a:shade val="50000"/>
                </a:srgbClr>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white"/>
                </a:solidFill>
                <a:latin typeface="Calibri"/>
              </a:endParaRPr>
            </a:p>
          </p:txBody>
        </p:sp>
        <p:pic>
          <p:nvPicPr>
            <p:cNvPr id="9" name="Image 9" descr="1401802621_icon-person-stalker.png"/>
            <p:cNvPicPr>
              <a:picLocks noChangeAspect="1"/>
            </p:cNvPicPr>
            <p:nvPr/>
          </p:nvPicPr>
          <p:blipFill>
            <a:blip r:embed="rId2" cstate="print"/>
            <a:stretch>
              <a:fillRect/>
            </a:stretch>
          </p:blipFill>
          <p:spPr>
            <a:xfrm>
              <a:off x="5469147" y="2996952"/>
              <a:ext cx="576064" cy="576064"/>
            </a:xfrm>
            <a:prstGeom prst="rect">
              <a:avLst/>
            </a:prstGeom>
          </p:spPr>
        </p:pic>
        <p:sp>
          <p:nvSpPr>
            <p:cNvPr id="10" name="ZoneTexte 10"/>
            <p:cNvSpPr txBox="1"/>
            <p:nvPr/>
          </p:nvSpPr>
          <p:spPr>
            <a:xfrm>
              <a:off x="5408156" y="3467957"/>
              <a:ext cx="720080" cy="338554"/>
            </a:xfrm>
            <a:prstGeom prst="rect">
              <a:avLst/>
            </a:prstGeom>
            <a:noFill/>
          </p:spPr>
          <p:txBody>
            <a:bodyPr wrap="square" rtlCol="0">
              <a:spAutoFit/>
            </a:bodyPr>
            <a:lstStyle/>
            <a:p>
              <a:pPr algn="ctr" defTabSz="914400">
                <a:defRPr/>
              </a:pPr>
              <a:r>
                <a:rPr lang="fr-FR" sz="1600" b="1" kern="0" dirty="0" err="1" smtClean="0">
                  <a:solidFill>
                    <a:prstClr val="white"/>
                  </a:solidFill>
                  <a:latin typeface="Century Gothic" pitchFamily="34" charset="0"/>
                  <a:ea typeface="Segoe UI" pitchFamily="34" charset="0"/>
                  <a:cs typeface="Segoe UI" pitchFamily="34" charset="0"/>
                </a:rPr>
                <a:t>Ops</a:t>
              </a:r>
              <a:endParaRPr lang="fr-FR" sz="1800" b="1" kern="0" dirty="0" smtClean="0">
                <a:solidFill>
                  <a:prstClr val="white"/>
                </a:solidFill>
                <a:latin typeface="Century Gothic" pitchFamily="34" charset="0"/>
                <a:ea typeface="Segoe UI" pitchFamily="34" charset="0"/>
                <a:cs typeface="Segoe UI" pitchFamily="34" charset="0"/>
              </a:endParaRPr>
            </a:p>
          </p:txBody>
        </p:sp>
      </p:grpSp>
      <p:pic>
        <p:nvPicPr>
          <p:cNvPr id="11" name="Image 13" descr="1401801859_doc.png"/>
          <p:cNvPicPr>
            <a:picLocks noChangeAspect="1"/>
          </p:cNvPicPr>
          <p:nvPr/>
        </p:nvPicPr>
        <p:blipFill>
          <a:blip r:embed="rId3" cstate="print"/>
          <a:stretch>
            <a:fillRect/>
          </a:stretch>
        </p:blipFill>
        <p:spPr>
          <a:xfrm>
            <a:off x="4860032" y="3789040"/>
            <a:ext cx="720080" cy="720080"/>
          </a:xfrm>
          <a:prstGeom prst="rect">
            <a:avLst/>
          </a:prstGeom>
        </p:spPr>
      </p:pic>
      <p:pic>
        <p:nvPicPr>
          <p:cNvPr id="12" name="Image 19" descr="brickwall.png"/>
          <p:cNvPicPr>
            <a:picLocks noChangeAspect="1"/>
          </p:cNvPicPr>
          <p:nvPr/>
        </p:nvPicPr>
        <p:blipFill>
          <a:blip r:embed="rId4" cstate="print"/>
          <a:stretch>
            <a:fillRect/>
          </a:stretch>
        </p:blipFill>
        <p:spPr>
          <a:xfrm>
            <a:off x="3995936" y="2852936"/>
            <a:ext cx="777686" cy="1800200"/>
          </a:xfrm>
          <a:prstGeom prst="rect">
            <a:avLst/>
          </a:prstGeom>
        </p:spPr>
      </p:pic>
      <p:grpSp>
        <p:nvGrpSpPr>
          <p:cNvPr id="13" name="Groupe 22"/>
          <p:cNvGrpSpPr/>
          <p:nvPr/>
        </p:nvGrpSpPr>
        <p:grpSpPr>
          <a:xfrm>
            <a:off x="6948264" y="1556792"/>
            <a:ext cx="944488" cy="792088"/>
            <a:chOff x="4067944" y="2852936"/>
            <a:chExt cx="944488" cy="792088"/>
          </a:xfrm>
        </p:grpSpPr>
        <p:pic>
          <p:nvPicPr>
            <p:cNvPr id="14" name="Image 12" descr="1401801100_text-x-script.png"/>
            <p:cNvPicPr>
              <a:picLocks noChangeAspect="1"/>
            </p:cNvPicPr>
            <p:nvPr/>
          </p:nvPicPr>
          <p:blipFill>
            <a:blip r:embed="rId5" cstate="print"/>
            <a:stretch>
              <a:fillRect/>
            </a:stretch>
          </p:blipFill>
          <p:spPr>
            <a:xfrm>
              <a:off x="4283968" y="2852936"/>
              <a:ext cx="576064" cy="576064"/>
            </a:xfrm>
            <a:prstGeom prst="rect">
              <a:avLst/>
            </a:prstGeom>
          </p:spPr>
        </p:pic>
        <p:pic>
          <p:nvPicPr>
            <p:cNvPr id="15" name="Image 20" descr="1401801100_text-x-script.png"/>
            <p:cNvPicPr>
              <a:picLocks noChangeAspect="1"/>
            </p:cNvPicPr>
            <p:nvPr/>
          </p:nvPicPr>
          <p:blipFill>
            <a:blip r:embed="rId5" cstate="print"/>
            <a:stretch>
              <a:fillRect/>
            </a:stretch>
          </p:blipFill>
          <p:spPr>
            <a:xfrm rot="1232546">
              <a:off x="4436368" y="3005336"/>
              <a:ext cx="576064" cy="576064"/>
            </a:xfrm>
            <a:prstGeom prst="rect">
              <a:avLst/>
            </a:prstGeom>
          </p:spPr>
        </p:pic>
        <p:pic>
          <p:nvPicPr>
            <p:cNvPr id="16" name="Image 21" descr="1401801100_text-x-script.png"/>
            <p:cNvPicPr>
              <a:picLocks noChangeAspect="1"/>
            </p:cNvPicPr>
            <p:nvPr/>
          </p:nvPicPr>
          <p:blipFill>
            <a:blip r:embed="rId5" cstate="print"/>
            <a:stretch>
              <a:fillRect/>
            </a:stretch>
          </p:blipFill>
          <p:spPr>
            <a:xfrm>
              <a:off x="4067944" y="3068960"/>
              <a:ext cx="576064" cy="576064"/>
            </a:xfrm>
            <a:prstGeom prst="rect">
              <a:avLst/>
            </a:prstGeom>
          </p:spPr>
        </p:pic>
      </p:grpSp>
      <p:sp>
        <p:nvSpPr>
          <p:cNvPr id="17" name="ZoneTexte 23"/>
          <p:cNvSpPr txBox="1"/>
          <p:nvPr/>
        </p:nvSpPr>
        <p:spPr>
          <a:xfrm>
            <a:off x="7092280" y="2348880"/>
            <a:ext cx="936104" cy="276999"/>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Scripts</a:t>
            </a:r>
            <a:endParaRPr lang="fr-FR" sz="1200" b="1" dirty="0">
              <a:solidFill>
                <a:srgbClr val="4F81BD">
                  <a:lumMod val="75000"/>
                </a:srgbClr>
              </a:solidFill>
              <a:latin typeface="Segoe UI" pitchFamily="34" charset="0"/>
              <a:ea typeface="Segoe UI" pitchFamily="34" charset="0"/>
              <a:cs typeface="Segoe UI" pitchFamily="34" charset="0"/>
            </a:endParaRPr>
          </a:p>
        </p:txBody>
      </p:sp>
      <p:pic>
        <p:nvPicPr>
          <p:cNvPr id="18" name="Image 24" descr="1401803462_box.png"/>
          <p:cNvPicPr>
            <a:picLocks noChangeAspect="1"/>
          </p:cNvPicPr>
          <p:nvPr/>
        </p:nvPicPr>
        <p:blipFill>
          <a:blip r:embed="rId6" cstate="print"/>
          <a:stretch>
            <a:fillRect/>
          </a:stretch>
        </p:blipFill>
        <p:spPr>
          <a:xfrm>
            <a:off x="5004048" y="3068960"/>
            <a:ext cx="576064" cy="576064"/>
          </a:xfrm>
          <a:prstGeom prst="rect">
            <a:avLst/>
          </a:prstGeom>
        </p:spPr>
      </p:pic>
      <p:grpSp>
        <p:nvGrpSpPr>
          <p:cNvPr id="19" name="Group 18"/>
          <p:cNvGrpSpPr/>
          <p:nvPr/>
        </p:nvGrpSpPr>
        <p:grpSpPr>
          <a:xfrm>
            <a:off x="755577" y="821148"/>
            <a:ext cx="809011" cy="2769339"/>
            <a:chOff x="755577" y="116633"/>
            <a:chExt cx="809011" cy="2769339"/>
          </a:xfrm>
        </p:grpSpPr>
        <p:sp>
          <p:nvSpPr>
            <p:cNvPr id="20" name="Rectangle 19"/>
            <p:cNvSpPr/>
            <p:nvPr/>
          </p:nvSpPr>
          <p:spPr>
            <a:xfrm rot="16200000">
              <a:off x="333467" y="555666"/>
              <a:ext cx="1670154" cy="792088"/>
            </a:xfrm>
            <a:prstGeom prst="rect">
              <a:avLst/>
            </a:prstGeom>
            <a:solidFill>
              <a:sysClr val="window" lastClr="FFFFFF"/>
            </a:solidFill>
            <a:ln w="25400" cap="flat" cmpd="sng" algn="ctr">
              <a:solidFill>
                <a:srgbClr val="4F81BD"/>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black"/>
                </a:solidFill>
                <a:latin typeface="Calibri"/>
              </a:endParaRPr>
            </a:p>
          </p:txBody>
        </p:sp>
        <p:pic>
          <p:nvPicPr>
            <p:cNvPr id="21" name="Image 16" descr="JAVA.png"/>
            <p:cNvPicPr>
              <a:picLocks noChangeAspect="1"/>
            </p:cNvPicPr>
            <p:nvPr/>
          </p:nvPicPr>
          <p:blipFill>
            <a:blip r:embed="rId7" cstate="print"/>
            <a:stretch>
              <a:fillRect/>
            </a:stretch>
          </p:blipFill>
          <p:spPr>
            <a:xfrm>
              <a:off x="1043609" y="1312829"/>
              <a:ext cx="432048" cy="432048"/>
            </a:xfrm>
            <a:prstGeom prst="rect">
              <a:avLst/>
            </a:prstGeom>
          </p:spPr>
        </p:pic>
        <p:pic>
          <p:nvPicPr>
            <p:cNvPr id="22" name="Image 25" descr="1401802177_PixelKit_network_icon.png"/>
            <p:cNvPicPr>
              <a:picLocks noChangeAspect="1"/>
            </p:cNvPicPr>
            <p:nvPr/>
          </p:nvPicPr>
          <p:blipFill>
            <a:blip r:embed="rId8" cstate="print"/>
            <a:stretch>
              <a:fillRect/>
            </a:stretch>
          </p:blipFill>
          <p:spPr>
            <a:xfrm rot="10800000">
              <a:off x="755577" y="1816885"/>
              <a:ext cx="792088" cy="792088"/>
            </a:xfrm>
            <a:prstGeom prst="rect">
              <a:avLst/>
            </a:prstGeom>
            <a:effectLst>
              <a:outerShdw blurRad="50800" dist="38100" dir="2700000" algn="tl" rotWithShape="0">
                <a:prstClr val="black">
                  <a:alpha val="40000"/>
                </a:prstClr>
              </a:outerShdw>
            </a:effectLst>
          </p:spPr>
        </p:pic>
        <p:sp>
          <p:nvSpPr>
            <p:cNvPr id="23" name="ZoneTexte 28"/>
            <p:cNvSpPr txBox="1"/>
            <p:nvPr/>
          </p:nvSpPr>
          <p:spPr>
            <a:xfrm>
              <a:off x="877559" y="2608973"/>
              <a:ext cx="576064" cy="276999"/>
            </a:xfrm>
            <a:prstGeom prst="rect">
              <a:avLst/>
            </a:prstGeom>
            <a:noFill/>
          </p:spPr>
          <p:txBody>
            <a:bodyPr wrap="square" rtlCol="0">
              <a:spAutoFit/>
            </a:bodyPr>
            <a:lstStyle/>
            <a:p>
              <a:pPr algn="ctr" defTabSz="914400"/>
              <a:r>
                <a:rPr lang="fr-FR" sz="1200" b="1" dirty="0" smtClean="0">
                  <a:solidFill>
                    <a:srgbClr val="4F81BD">
                      <a:lumMod val="75000"/>
                    </a:srgbClr>
                  </a:solidFill>
                  <a:latin typeface="Segoe UI" pitchFamily="34" charset="0"/>
                  <a:ea typeface="Segoe UI" pitchFamily="34" charset="0"/>
                  <a:cs typeface="Segoe UI" pitchFamily="34" charset="0"/>
                </a:rPr>
                <a:t>VCS</a:t>
              </a:r>
              <a:endParaRPr lang="fr-FR" sz="1200" b="1" dirty="0">
                <a:solidFill>
                  <a:srgbClr val="4F81BD">
                    <a:lumMod val="75000"/>
                  </a:srgbClr>
                </a:solidFill>
                <a:latin typeface="Segoe UI" pitchFamily="34" charset="0"/>
                <a:ea typeface="Segoe UI" pitchFamily="34" charset="0"/>
                <a:cs typeface="Segoe UI" pitchFamily="34" charset="0"/>
              </a:endParaRPr>
            </a:p>
          </p:txBody>
        </p:sp>
        <p:pic>
          <p:nvPicPr>
            <p:cNvPr id="24" name="Image 29" descr="git-logo.png"/>
            <p:cNvPicPr>
              <a:picLocks noChangeAspect="1"/>
            </p:cNvPicPr>
            <p:nvPr/>
          </p:nvPicPr>
          <p:blipFill>
            <a:blip r:embed="rId9" cstate="print"/>
            <a:stretch>
              <a:fillRect/>
            </a:stretch>
          </p:blipFill>
          <p:spPr>
            <a:xfrm>
              <a:off x="1115617" y="448733"/>
              <a:ext cx="432048" cy="432048"/>
            </a:xfrm>
            <a:prstGeom prst="rect">
              <a:avLst/>
            </a:prstGeom>
          </p:spPr>
        </p:pic>
        <p:pic>
          <p:nvPicPr>
            <p:cNvPr id="25" name="Image 30" descr="Logo_SVN.png"/>
            <p:cNvPicPr>
              <a:picLocks noChangeAspect="1"/>
            </p:cNvPicPr>
            <p:nvPr/>
          </p:nvPicPr>
          <p:blipFill>
            <a:blip r:embed="rId10" cstate="print"/>
            <a:stretch>
              <a:fillRect/>
            </a:stretch>
          </p:blipFill>
          <p:spPr>
            <a:xfrm>
              <a:off x="827585" y="160701"/>
              <a:ext cx="432048" cy="298113"/>
            </a:xfrm>
            <a:prstGeom prst="rect">
              <a:avLst/>
            </a:prstGeom>
          </p:spPr>
        </p:pic>
        <p:pic>
          <p:nvPicPr>
            <p:cNvPr id="26" name="Image 17" descr="logo_html5.png"/>
            <p:cNvPicPr>
              <a:picLocks noChangeAspect="1"/>
            </p:cNvPicPr>
            <p:nvPr/>
          </p:nvPicPr>
          <p:blipFill>
            <a:blip r:embed="rId11" cstate="print"/>
            <a:stretch>
              <a:fillRect/>
            </a:stretch>
          </p:blipFill>
          <p:spPr>
            <a:xfrm>
              <a:off x="827585" y="880781"/>
              <a:ext cx="720080" cy="421922"/>
            </a:xfrm>
            <a:prstGeom prst="rect">
              <a:avLst/>
            </a:prstGeom>
          </p:spPr>
        </p:pic>
      </p:grpSp>
      <p:pic>
        <p:nvPicPr>
          <p:cNvPr id="27" name="Image 14" descr="1401802177_PixelKit_network_icon.png"/>
          <p:cNvPicPr>
            <a:picLocks noChangeAspect="1"/>
          </p:cNvPicPr>
          <p:nvPr/>
        </p:nvPicPr>
        <p:blipFill>
          <a:blip r:embed="rId8" cstate="print"/>
          <a:stretch>
            <a:fillRect/>
          </a:stretch>
        </p:blipFill>
        <p:spPr>
          <a:xfrm rot="10800000">
            <a:off x="2555776" y="2924944"/>
            <a:ext cx="792088" cy="792088"/>
          </a:xfrm>
          <a:prstGeom prst="rect">
            <a:avLst/>
          </a:prstGeom>
          <a:effectLst>
            <a:outerShdw blurRad="50800" dist="38100" dir="2700000" algn="tl" rotWithShape="0">
              <a:prstClr val="black">
                <a:alpha val="40000"/>
              </a:prstClr>
            </a:outerShdw>
          </a:effectLst>
        </p:spPr>
      </p:pic>
      <p:sp>
        <p:nvSpPr>
          <p:cNvPr id="28" name="Rectangle 27"/>
          <p:cNvSpPr/>
          <p:nvPr/>
        </p:nvSpPr>
        <p:spPr>
          <a:xfrm rot="16200000">
            <a:off x="2109758" y="1642770"/>
            <a:ext cx="1684123" cy="792088"/>
          </a:xfrm>
          <a:prstGeom prst="rect">
            <a:avLst/>
          </a:prstGeom>
          <a:solidFill>
            <a:sysClr val="window" lastClr="FFFFFF"/>
          </a:solidFill>
          <a:ln w="25400" cap="flat" cmpd="sng" algn="ctr">
            <a:solidFill>
              <a:srgbClr val="9BBB59"/>
            </a:solidFill>
            <a:prstDash val="solid"/>
          </a:ln>
          <a:effectLst>
            <a:outerShdw blurRad="50800" dist="38100" dir="2700000" algn="tl" rotWithShape="0">
              <a:prstClr val="black">
                <a:alpha val="40000"/>
              </a:prstClr>
            </a:outerShdw>
          </a:effectLst>
        </p:spPr>
        <p:txBody>
          <a:bodyPr rtlCol="0" anchor="ctr"/>
          <a:lstStyle/>
          <a:p>
            <a:pPr algn="ctr" defTabSz="914400">
              <a:defRPr/>
            </a:pPr>
            <a:endParaRPr lang="fr-FR" sz="1800" kern="0" smtClean="0">
              <a:solidFill>
                <a:prstClr val="black"/>
              </a:solidFill>
              <a:latin typeface="Calibri"/>
            </a:endParaRPr>
          </a:p>
        </p:txBody>
      </p:sp>
      <p:sp>
        <p:nvSpPr>
          <p:cNvPr id="29" name="ZoneTexte 31"/>
          <p:cNvSpPr txBox="1"/>
          <p:nvPr/>
        </p:nvSpPr>
        <p:spPr>
          <a:xfrm>
            <a:off x="2699790" y="3717033"/>
            <a:ext cx="576064" cy="276999"/>
          </a:xfrm>
          <a:prstGeom prst="rect">
            <a:avLst/>
          </a:prstGeom>
          <a:noFill/>
        </p:spPr>
        <p:txBody>
          <a:bodyPr wrap="square" rtlCol="0">
            <a:spAutoFit/>
          </a:bodyPr>
          <a:lstStyle/>
          <a:p>
            <a:pPr algn="ctr" defTabSz="914400"/>
            <a:r>
              <a:rPr lang="fr-FR" sz="1200" b="1" dirty="0" smtClean="0">
                <a:solidFill>
                  <a:srgbClr val="9BBB59">
                    <a:lumMod val="75000"/>
                  </a:srgbClr>
                </a:solidFill>
                <a:latin typeface="Segoe UI" pitchFamily="34" charset="0"/>
                <a:ea typeface="Segoe UI" pitchFamily="34" charset="0"/>
                <a:cs typeface="Segoe UI" pitchFamily="34" charset="0"/>
              </a:rPr>
              <a:t>CI</a:t>
            </a:r>
            <a:endParaRPr lang="fr-FR" sz="1200" b="1" dirty="0">
              <a:solidFill>
                <a:srgbClr val="9BBB59">
                  <a:lumMod val="75000"/>
                </a:srgbClr>
              </a:solidFill>
              <a:latin typeface="Segoe UI" pitchFamily="34" charset="0"/>
              <a:ea typeface="Segoe UI" pitchFamily="34" charset="0"/>
              <a:cs typeface="Segoe UI" pitchFamily="34" charset="0"/>
            </a:endParaRPr>
          </a:p>
        </p:txBody>
      </p:sp>
      <p:pic>
        <p:nvPicPr>
          <p:cNvPr id="30" name="Image 32" descr="logo_jenkins.png"/>
          <p:cNvPicPr>
            <a:picLocks noChangeAspect="1"/>
          </p:cNvPicPr>
          <p:nvPr/>
        </p:nvPicPr>
        <p:blipFill>
          <a:blip r:embed="rId12" cstate="print"/>
          <a:stretch>
            <a:fillRect/>
          </a:stretch>
        </p:blipFill>
        <p:spPr>
          <a:xfrm>
            <a:off x="2627782" y="2060849"/>
            <a:ext cx="642367" cy="642367"/>
          </a:xfrm>
          <a:prstGeom prst="rect">
            <a:avLst/>
          </a:prstGeom>
        </p:spPr>
      </p:pic>
      <p:pic>
        <p:nvPicPr>
          <p:cNvPr id="31" name="Image 33" descr="Maven_logo.png"/>
          <p:cNvPicPr>
            <a:picLocks noChangeAspect="1"/>
          </p:cNvPicPr>
          <p:nvPr/>
        </p:nvPicPr>
        <p:blipFill>
          <a:blip r:embed="rId13" cstate="print"/>
          <a:stretch>
            <a:fillRect/>
          </a:stretch>
        </p:blipFill>
        <p:spPr>
          <a:xfrm>
            <a:off x="2483766" y="1700809"/>
            <a:ext cx="855183" cy="213796"/>
          </a:xfrm>
          <a:prstGeom prst="rect">
            <a:avLst/>
          </a:prstGeom>
        </p:spPr>
      </p:pic>
      <p:pic>
        <p:nvPicPr>
          <p:cNvPr id="32" name="Image 34" descr="nxus.jpg"/>
          <p:cNvPicPr>
            <a:picLocks noChangeAspect="1"/>
          </p:cNvPicPr>
          <p:nvPr/>
        </p:nvPicPr>
        <p:blipFill>
          <a:blip r:embed="rId14" cstate="print"/>
          <a:stretch>
            <a:fillRect/>
          </a:stretch>
        </p:blipFill>
        <p:spPr>
          <a:xfrm>
            <a:off x="2627782" y="1412777"/>
            <a:ext cx="709277" cy="144016"/>
          </a:xfrm>
          <a:prstGeom prst="rect">
            <a:avLst/>
          </a:prstGeom>
        </p:spPr>
      </p:pic>
      <p:sp>
        <p:nvSpPr>
          <p:cNvPr id="33" name="ZoneTexte 37"/>
          <p:cNvSpPr txBox="1"/>
          <p:nvPr/>
        </p:nvSpPr>
        <p:spPr>
          <a:xfrm>
            <a:off x="6560284" y="5445224"/>
            <a:ext cx="504056" cy="288032"/>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QA</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34" name="ZoneTexte 39"/>
          <p:cNvSpPr txBox="1"/>
          <p:nvPr/>
        </p:nvSpPr>
        <p:spPr>
          <a:xfrm>
            <a:off x="7884368" y="5445224"/>
            <a:ext cx="1115616" cy="276999"/>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Production</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35" name="ZoneTexte 41"/>
          <p:cNvSpPr txBox="1"/>
          <p:nvPr/>
        </p:nvSpPr>
        <p:spPr>
          <a:xfrm>
            <a:off x="6978744" y="6031833"/>
            <a:ext cx="1174958" cy="276999"/>
          </a:xfrm>
          <a:prstGeom prst="rect">
            <a:avLst/>
          </a:prstGeom>
          <a:noFill/>
        </p:spPr>
        <p:txBody>
          <a:bodyPr wrap="square" rtlCol="0">
            <a:spAutoFit/>
          </a:bodyPr>
          <a:lstStyle/>
          <a:p>
            <a:pPr defTabSz="914400"/>
            <a:r>
              <a:rPr lang="fr-FR" sz="1200" b="1" dirty="0" smtClean="0">
                <a:solidFill>
                  <a:srgbClr val="4F81BD">
                    <a:lumMod val="75000"/>
                  </a:srgbClr>
                </a:solidFill>
                <a:latin typeface="Segoe UI" pitchFamily="34" charset="0"/>
                <a:ea typeface="Segoe UI" pitchFamily="34" charset="0"/>
                <a:cs typeface="Segoe UI" pitchFamily="34" charset="0"/>
              </a:rPr>
              <a:t>Performances</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36" name="ZoneTexte 43"/>
          <p:cNvSpPr txBox="1"/>
          <p:nvPr/>
        </p:nvSpPr>
        <p:spPr>
          <a:xfrm>
            <a:off x="395536" y="5888305"/>
            <a:ext cx="604004" cy="276999"/>
          </a:xfrm>
          <a:prstGeom prst="rect">
            <a:avLst/>
          </a:prstGeom>
          <a:noFill/>
        </p:spPr>
        <p:txBody>
          <a:bodyPr wrap="square" rtlCol="0">
            <a:spAutoFit/>
          </a:bodyPr>
          <a:lstStyle/>
          <a:p>
            <a:pPr defTabSz="914400"/>
            <a:r>
              <a:rPr lang="fr-FR" sz="1200" b="1" dirty="0" err="1" smtClean="0">
                <a:solidFill>
                  <a:srgbClr val="4F81BD">
                    <a:lumMod val="75000"/>
                  </a:srgbClr>
                </a:solidFill>
                <a:latin typeface="Segoe UI" pitchFamily="34" charset="0"/>
                <a:ea typeface="Segoe UI" pitchFamily="34" charset="0"/>
                <a:cs typeface="Segoe UI" pitchFamily="34" charset="0"/>
              </a:rPr>
              <a:t>Dev</a:t>
            </a:r>
            <a:endParaRPr lang="fr-FR" sz="1200" b="1" dirty="0">
              <a:solidFill>
                <a:srgbClr val="4F81BD">
                  <a:lumMod val="75000"/>
                </a:srgbClr>
              </a:solidFill>
              <a:latin typeface="Segoe UI" pitchFamily="34" charset="0"/>
              <a:ea typeface="Segoe UI" pitchFamily="34" charset="0"/>
              <a:cs typeface="Segoe UI" pitchFamily="34" charset="0"/>
            </a:endParaRPr>
          </a:p>
        </p:txBody>
      </p:sp>
      <p:sp>
        <p:nvSpPr>
          <p:cNvPr id="37" name="ZoneTexte 45"/>
          <p:cNvSpPr txBox="1"/>
          <p:nvPr/>
        </p:nvSpPr>
        <p:spPr>
          <a:xfrm>
            <a:off x="1375708" y="5949280"/>
            <a:ext cx="1036052" cy="461665"/>
          </a:xfrm>
          <a:prstGeom prst="rect">
            <a:avLst/>
          </a:prstGeom>
          <a:noFill/>
        </p:spPr>
        <p:txBody>
          <a:bodyPr wrap="square" rtlCol="0">
            <a:spAutoFit/>
          </a:bodyPr>
          <a:lstStyle/>
          <a:p>
            <a:pPr algn="ctr" defTabSz="914400"/>
            <a:r>
              <a:rPr lang="fr-FR" sz="1200" b="1" dirty="0" err="1" smtClean="0">
                <a:solidFill>
                  <a:srgbClr val="4F81BD">
                    <a:lumMod val="75000"/>
                  </a:srgbClr>
                </a:solidFill>
                <a:latin typeface="Segoe UI" pitchFamily="34" charset="0"/>
                <a:ea typeface="Segoe UI" pitchFamily="34" charset="0"/>
                <a:cs typeface="Segoe UI" pitchFamily="34" charset="0"/>
              </a:rPr>
              <a:t>Technical</a:t>
            </a:r>
            <a:r>
              <a:rPr lang="fr-FR" sz="1200" b="1" dirty="0" smtClean="0">
                <a:solidFill>
                  <a:srgbClr val="4F81BD">
                    <a:lumMod val="75000"/>
                  </a:srgbClr>
                </a:solidFill>
                <a:latin typeface="Segoe UI" pitchFamily="34" charset="0"/>
                <a:ea typeface="Segoe UI" pitchFamily="34" charset="0"/>
                <a:cs typeface="Segoe UI" pitchFamily="34" charset="0"/>
              </a:rPr>
              <a:t/>
            </a:r>
            <a:br>
              <a:rPr lang="fr-FR" sz="1200" b="1" dirty="0" smtClean="0">
                <a:solidFill>
                  <a:srgbClr val="4F81BD">
                    <a:lumMod val="75000"/>
                  </a:srgbClr>
                </a:solidFill>
                <a:latin typeface="Segoe UI" pitchFamily="34" charset="0"/>
                <a:ea typeface="Segoe UI" pitchFamily="34" charset="0"/>
                <a:cs typeface="Segoe UI" pitchFamily="34" charset="0"/>
              </a:rPr>
            </a:br>
            <a:r>
              <a:rPr lang="fr-FR" sz="1200" b="1" dirty="0" smtClean="0">
                <a:solidFill>
                  <a:srgbClr val="4F81BD">
                    <a:lumMod val="75000"/>
                  </a:srgbClr>
                </a:solidFill>
                <a:latin typeface="Segoe UI" pitchFamily="34" charset="0"/>
                <a:ea typeface="Segoe UI" pitchFamily="34" charset="0"/>
                <a:cs typeface="Segoe UI" pitchFamily="34" charset="0"/>
              </a:rPr>
              <a:t>Test</a:t>
            </a:r>
            <a:endParaRPr lang="fr-FR" sz="1200" b="1" dirty="0">
              <a:solidFill>
                <a:srgbClr val="4F81BD">
                  <a:lumMod val="75000"/>
                </a:srgbClr>
              </a:solidFill>
              <a:latin typeface="Segoe UI" pitchFamily="34" charset="0"/>
              <a:ea typeface="Segoe UI" pitchFamily="34" charset="0"/>
              <a:cs typeface="Segoe UI" pitchFamily="34" charset="0"/>
            </a:endParaRPr>
          </a:p>
        </p:txBody>
      </p:sp>
      <p:cxnSp>
        <p:nvCxnSpPr>
          <p:cNvPr id="38" name="Connecteur droit avec flèche 59"/>
          <p:cNvCxnSpPr>
            <a:stCxn id="27" idx="1"/>
            <a:endCxn id="18" idx="1"/>
          </p:cNvCxnSpPr>
          <p:nvPr/>
        </p:nvCxnSpPr>
        <p:spPr>
          <a:xfrm>
            <a:off x="3347864" y="3320988"/>
            <a:ext cx="1656184" cy="36004"/>
          </a:xfrm>
          <a:prstGeom prst="straightConnector1">
            <a:avLst/>
          </a:prstGeom>
          <a:noFill/>
          <a:ln w="25400" cap="flat" cmpd="sng" algn="ctr">
            <a:solidFill>
              <a:srgbClr val="4BACC6"/>
            </a:solidFill>
            <a:prstDash val="solid"/>
            <a:tailEnd type="arrow"/>
          </a:ln>
          <a:effectLst>
            <a:outerShdw blurRad="40000" dist="20000" dir="5400000" rotWithShape="0">
              <a:srgbClr val="000000">
                <a:alpha val="38000"/>
              </a:srgbClr>
            </a:outerShdw>
          </a:effectLst>
        </p:spPr>
      </p:cxnSp>
      <p:cxnSp>
        <p:nvCxnSpPr>
          <p:cNvPr id="39" name="Connecteur droit avec flèche 60"/>
          <p:cNvCxnSpPr>
            <a:stCxn id="4" idx="6"/>
            <a:endCxn id="11" idx="1"/>
          </p:cNvCxnSpPr>
          <p:nvPr/>
        </p:nvCxnSpPr>
        <p:spPr>
          <a:xfrm>
            <a:off x="1763688" y="4113076"/>
            <a:ext cx="3096344" cy="36004"/>
          </a:xfrm>
          <a:prstGeom prst="straightConnector1">
            <a:avLst/>
          </a:prstGeom>
          <a:noFill/>
          <a:ln w="25400" cap="flat" cmpd="sng" algn="ctr">
            <a:solidFill>
              <a:srgbClr val="4BACC6"/>
            </a:solidFill>
            <a:prstDash val="solid"/>
            <a:tailEnd type="arrow"/>
          </a:ln>
          <a:effectLst>
            <a:outerShdw blurRad="40000" dist="20000" dir="5400000" rotWithShape="0">
              <a:srgbClr val="000000">
                <a:alpha val="38000"/>
              </a:srgbClr>
            </a:outerShdw>
          </a:effectLst>
        </p:spPr>
      </p:cxnSp>
      <p:cxnSp>
        <p:nvCxnSpPr>
          <p:cNvPr id="40" name="Connecteur droit avec flèche 76"/>
          <p:cNvCxnSpPr>
            <a:stCxn id="17" idx="2"/>
            <a:endCxn id="8" idx="0"/>
          </p:cNvCxnSpPr>
          <p:nvPr/>
        </p:nvCxnSpPr>
        <p:spPr>
          <a:xfrm>
            <a:off x="7560332" y="2625879"/>
            <a:ext cx="0" cy="587097"/>
          </a:xfrm>
          <a:prstGeom prst="straightConnector1">
            <a:avLst/>
          </a:prstGeom>
          <a:noFill/>
          <a:ln w="25400" cap="flat" cmpd="sng" algn="ctr">
            <a:solidFill>
              <a:srgbClr val="F79646"/>
            </a:solidFill>
            <a:prstDash val="solid"/>
            <a:tailEnd type="arrow"/>
          </a:ln>
          <a:effectLst>
            <a:outerShdw blurRad="40000" dist="20000" dir="5400000" rotWithShape="0">
              <a:srgbClr val="000000">
                <a:alpha val="38000"/>
              </a:srgbClr>
            </a:outerShdw>
          </a:effectLst>
        </p:spPr>
      </p:cxnSp>
      <p:cxnSp>
        <p:nvCxnSpPr>
          <p:cNvPr id="41" name="Connecteur en angle 86"/>
          <p:cNvCxnSpPr>
            <a:stCxn id="8" idx="4"/>
          </p:cNvCxnSpPr>
          <p:nvPr/>
        </p:nvCxnSpPr>
        <p:spPr>
          <a:xfrm rot="5400000">
            <a:off x="6912260" y="4149080"/>
            <a:ext cx="504056" cy="792088"/>
          </a:xfrm>
          <a:prstGeom prst="bentConnector3">
            <a:avLst>
              <a:gd name="adj1" fmla="val 50000"/>
            </a:avLst>
          </a:prstGeom>
          <a:noFill/>
          <a:ln w="25400" cap="flat" cmpd="sng" algn="ctr">
            <a:solidFill>
              <a:srgbClr val="F79646"/>
            </a:solidFill>
            <a:prstDash val="solid"/>
            <a:tailEnd type="arrow"/>
          </a:ln>
          <a:effectLst>
            <a:outerShdw blurRad="40000" dist="20000" dir="5400000" rotWithShape="0">
              <a:srgbClr val="000000">
                <a:alpha val="38000"/>
              </a:srgbClr>
            </a:outerShdw>
          </a:effectLst>
        </p:spPr>
      </p:cxnSp>
      <p:cxnSp>
        <p:nvCxnSpPr>
          <p:cNvPr id="42" name="Connecteur en angle 89"/>
          <p:cNvCxnSpPr>
            <a:stCxn id="4" idx="4"/>
          </p:cNvCxnSpPr>
          <p:nvPr/>
        </p:nvCxnSpPr>
        <p:spPr>
          <a:xfrm rot="5400000">
            <a:off x="611560" y="4689140"/>
            <a:ext cx="648072" cy="576064"/>
          </a:xfrm>
          <a:prstGeom prst="bentConnector3">
            <a:avLst>
              <a:gd name="adj1" fmla="val 50000"/>
            </a:avLst>
          </a:prstGeom>
          <a:noFill/>
          <a:ln w="25400" cap="flat" cmpd="sng" algn="ctr">
            <a:solidFill>
              <a:srgbClr val="4BACC6"/>
            </a:solidFill>
            <a:prstDash val="solid"/>
            <a:tailEnd type="arrow"/>
          </a:ln>
          <a:effectLst>
            <a:outerShdw blurRad="40000" dist="20000" dir="5400000" rotWithShape="0">
              <a:srgbClr val="000000">
                <a:alpha val="38000"/>
              </a:srgbClr>
            </a:outerShdw>
          </a:effectLst>
        </p:spPr>
      </p:cxnSp>
      <p:cxnSp>
        <p:nvCxnSpPr>
          <p:cNvPr id="43" name="Connecteur en angle 91"/>
          <p:cNvCxnSpPr>
            <a:stCxn id="4" idx="4"/>
          </p:cNvCxnSpPr>
          <p:nvPr/>
        </p:nvCxnSpPr>
        <p:spPr>
          <a:xfrm rot="16200000" flipH="1">
            <a:off x="1187624" y="4689140"/>
            <a:ext cx="648072" cy="576064"/>
          </a:xfrm>
          <a:prstGeom prst="bentConnector3">
            <a:avLst>
              <a:gd name="adj1" fmla="val 50000"/>
            </a:avLst>
          </a:prstGeom>
          <a:noFill/>
          <a:ln w="25400" cap="flat" cmpd="sng" algn="ctr">
            <a:solidFill>
              <a:srgbClr val="4BACC6"/>
            </a:solidFill>
            <a:prstDash val="solid"/>
            <a:tailEnd type="arrow"/>
          </a:ln>
          <a:effectLst>
            <a:outerShdw blurRad="40000" dist="20000" dir="5400000" rotWithShape="0">
              <a:srgbClr val="000000">
                <a:alpha val="38000"/>
              </a:srgbClr>
            </a:outerShdw>
          </a:effectLst>
        </p:spPr>
      </p:cxnSp>
      <p:cxnSp>
        <p:nvCxnSpPr>
          <p:cNvPr id="44" name="Connecteur en angle 92"/>
          <p:cNvCxnSpPr>
            <a:stCxn id="18" idx="3"/>
            <a:endCxn id="8" idx="2"/>
          </p:cNvCxnSpPr>
          <p:nvPr/>
        </p:nvCxnSpPr>
        <p:spPr>
          <a:xfrm>
            <a:off x="5580112" y="3356992"/>
            <a:ext cx="1440160" cy="396044"/>
          </a:xfrm>
          <a:prstGeom prst="bentConnector3">
            <a:avLst>
              <a:gd name="adj1" fmla="val 50000"/>
            </a:avLst>
          </a:prstGeom>
          <a:noFill/>
          <a:ln w="25400" cap="flat" cmpd="sng" algn="ctr">
            <a:solidFill>
              <a:srgbClr val="F79646"/>
            </a:solidFill>
            <a:prstDash val="solid"/>
            <a:tailEnd type="arrow"/>
          </a:ln>
          <a:effectLst>
            <a:outerShdw blurRad="40000" dist="20000" dir="5400000" rotWithShape="0">
              <a:srgbClr val="000000">
                <a:alpha val="38000"/>
              </a:srgbClr>
            </a:outerShdw>
          </a:effectLst>
        </p:spPr>
      </p:cxnSp>
      <p:cxnSp>
        <p:nvCxnSpPr>
          <p:cNvPr id="45" name="Connecteur en angle 95"/>
          <p:cNvCxnSpPr>
            <a:stCxn id="11" idx="3"/>
            <a:endCxn id="8" idx="2"/>
          </p:cNvCxnSpPr>
          <p:nvPr/>
        </p:nvCxnSpPr>
        <p:spPr>
          <a:xfrm flipV="1">
            <a:off x="5580112" y="3753036"/>
            <a:ext cx="1440160" cy="396044"/>
          </a:xfrm>
          <a:prstGeom prst="bentConnector3">
            <a:avLst>
              <a:gd name="adj1" fmla="val 50000"/>
            </a:avLst>
          </a:prstGeom>
          <a:noFill/>
          <a:ln w="25400" cap="flat" cmpd="sng" algn="ctr">
            <a:solidFill>
              <a:srgbClr val="F79646"/>
            </a:solidFill>
            <a:prstDash val="solid"/>
            <a:tailEnd type="arrow"/>
          </a:ln>
          <a:effectLst>
            <a:outerShdw blurRad="40000" dist="20000" dir="5400000" rotWithShape="0">
              <a:srgbClr val="000000">
                <a:alpha val="38000"/>
              </a:srgbClr>
            </a:outerShdw>
          </a:effectLst>
        </p:spPr>
      </p:cxnSp>
      <p:cxnSp>
        <p:nvCxnSpPr>
          <p:cNvPr id="46" name="Connecteur en angle 98"/>
          <p:cNvCxnSpPr>
            <a:stCxn id="8" idx="4"/>
          </p:cNvCxnSpPr>
          <p:nvPr/>
        </p:nvCxnSpPr>
        <p:spPr>
          <a:xfrm rot="16200000" flipH="1">
            <a:off x="7704348" y="4149080"/>
            <a:ext cx="504056" cy="792088"/>
          </a:xfrm>
          <a:prstGeom prst="bentConnector3">
            <a:avLst>
              <a:gd name="adj1" fmla="val 50000"/>
            </a:avLst>
          </a:prstGeom>
          <a:noFill/>
          <a:ln w="25400" cap="flat" cmpd="sng" algn="ctr">
            <a:solidFill>
              <a:srgbClr val="F79646"/>
            </a:solidFill>
            <a:prstDash val="solid"/>
            <a:tailEnd type="arrow"/>
          </a:ln>
          <a:effectLst>
            <a:outerShdw blurRad="40000" dist="20000" dir="5400000" rotWithShape="0">
              <a:srgbClr val="000000">
                <a:alpha val="38000"/>
              </a:srgbClr>
            </a:outerShdw>
          </a:effectLst>
        </p:spPr>
      </p:cxnSp>
      <p:cxnSp>
        <p:nvCxnSpPr>
          <p:cNvPr id="47" name="Connecteur en angle 102"/>
          <p:cNvCxnSpPr>
            <a:stCxn id="8" idx="4"/>
          </p:cNvCxnSpPr>
          <p:nvPr/>
        </p:nvCxnSpPr>
        <p:spPr>
          <a:xfrm rot="16200000" flipH="1">
            <a:off x="6984268" y="4869160"/>
            <a:ext cx="1152130" cy="2"/>
          </a:xfrm>
          <a:prstGeom prst="bentConnector3">
            <a:avLst>
              <a:gd name="adj1" fmla="val 50000"/>
            </a:avLst>
          </a:prstGeom>
          <a:noFill/>
          <a:ln w="25400" cap="flat" cmpd="sng" algn="ctr">
            <a:solidFill>
              <a:srgbClr val="F79646"/>
            </a:solidFill>
            <a:prstDash val="solid"/>
            <a:tailEnd type="arrow"/>
          </a:ln>
          <a:effectLst>
            <a:outerShdw blurRad="40000" dist="20000" dir="5400000" rotWithShape="0">
              <a:srgbClr val="000000">
                <a:alpha val="38000"/>
              </a:srgbClr>
            </a:outerShdw>
          </a:effectLst>
        </p:spPr>
      </p:cxnSp>
      <p:cxnSp>
        <p:nvCxnSpPr>
          <p:cNvPr id="48" name="Connecteur en angle 106"/>
          <p:cNvCxnSpPr>
            <a:stCxn id="22" idx="1"/>
            <a:endCxn id="27" idx="3"/>
          </p:cNvCxnSpPr>
          <p:nvPr/>
        </p:nvCxnSpPr>
        <p:spPr>
          <a:xfrm>
            <a:off x="1547665" y="2917444"/>
            <a:ext cx="1008111" cy="403544"/>
          </a:xfrm>
          <a:prstGeom prst="bentConnector3">
            <a:avLst>
              <a:gd name="adj1" fmla="val 50000"/>
            </a:avLst>
          </a:prstGeom>
          <a:noFill/>
          <a:ln w="25400" cap="flat" cmpd="sng" algn="ctr">
            <a:solidFill>
              <a:srgbClr val="4BACC6"/>
            </a:solidFill>
            <a:prstDash val="solid"/>
            <a:headEnd type="triangle"/>
            <a:tailEnd type="triangle"/>
          </a:ln>
          <a:effectLst>
            <a:outerShdw blurRad="40000" dist="20000" dir="5400000" rotWithShape="0">
              <a:srgbClr val="000000">
                <a:alpha val="38000"/>
              </a:srgbClr>
            </a:outerShdw>
          </a:effectLst>
        </p:spPr>
      </p:cxnSp>
      <p:cxnSp>
        <p:nvCxnSpPr>
          <p:cNvPr id="49" name="Forme 108"/>
          <p:cNvCxnSpPr>
            <a:stCxn id="22" idx="3"/>
            <a:endCxn id="4" idx="2"/>
          </p:cNvCxnSpPr>
          <p:nvPr/>
        </p:nvCxnSpPr>
        <p:spPr>
          <a:xfrm rot="10800000" flipV="1">
            <a:off x="683569" y="2917444"/>
            <a:ext cx="72009" cy="1195632"/>
          </a:xfrm>
          <a:prstGeom prst="bentConnector3">
            <a:avLst>
              <a:gd name="adj1" fmla="val 417460"/>
            </a:avLst>
          </a:prstGeom>
          <a:noFill/>
          <a:ln w="25400" cap="flat" cmpd="sng" algn="ctr">
            <a:solidFill>
              <a:srgbClr val="4BACC6"/>
            </a:solidFill>
            <a:prstDash val="solid"/>
            <a:headEnd type="triangle"/>
            <a:tailEnd type="triangle"/>
          </a:ln>
          <a:effectLst>
            <a:outerShdw blurRad="40000" dist="20000" dir="5400000" rotWithShape="0">
              <a:srgbClr val="000000">
                <a:alpha val="38000"/>
              </a:srgbClr>
            </a:outerShdw>
          </a:effectLst>
        </p:spPr>
      </p:cxnSp>
      <p:sp>
        <p:nvSpPr>
          <p:cNvPr id="50" name="ZoneTexte 110"/>
          <p:cNvSpPr txBox="1"/>
          <p:nvPr/>
        </p:nvSpPr>
        <p:spPr>
          <a:xfrm>
            <a:off x="4860032" y="4437112"/>
            <a:ext cx="1152128" cy="246221"/>
          </a:xfrm>
          <a:prstGeom prst="rect">
            <a:avLst/>
          </a:prstGeom>
          <a:noFill/>
        </p:spPr>
        <p:txBody>
          <a:bodyPr wrap="square" rtlCol="0">
            <a:spAutoFit/>
          </a:bodyPr>
          <a:lstStyle/>
          <a:p>
            <a:pPr defTabSz="914400"/>
            <a:r>
              <a:rPr lang="fr-FR" sz="1000" b="1" dirty="0" smtClean="0">
                <a:solidFill>
                  <a:srgbClr val="4F81BD">
                    <a:lumMod val="75000"/>
                  </a:srgbClr>
                </a:solidFill>
                <a:latin typeface="Segoe UI" pitchFamily="34" charset="0"/>
                <a:ea typeface="Segoe UI" pitchFamily="34" charset="0"/>
                <a:cs typeface="Segoe UI" pitchFamily="34" charset="0"/>
              </a:rPr>
              <a:t>DEX, PTI …</a:t>
            </a:r>
            <a:endParaRPr lang="fr-FR" sz="1000" b="1" dirty="0">
              <a:solidFill>
                <a:srgbClr val="4F81BD">
                  <a:lumMod val="75000"/>
                </a:srgbClr>
              </a:solidFill>
              <a:latin typeface="Segoe UI" pitchFamily="34" charset="0"/>
              <a:ea typeface="Segoe UI" pitchFamily="34" charset="0"/>
              <a:cs typeface="Segoe UI" pitchFamily="34" charset="0"/>
            </a:endParaRPr>
          </a:p>
        </p:txBody>
      </p:sp>
      <p:sp>
        <p:nvSpPr>
          <p:cNvPr id="51" name="ZoneTexte 111"/>
          <p:cNvSpPr txBox="1"/>
          <p:nvPr/>
        </p:nvSpPr>
        <p:spPr>
          <a:xfrm>
            <a:off x="5004048" y="2852936"/>
            <a:ext cx="1224136" cy="246221"/>
          </a:xfrm>
          <a:prstGeom prst="rect">
            <a:avLst/>
          </a:prstGeom>
          <a:noFill/>
        </p:spPr>
        <p:txBody>
          <a:bodyPr wrap="square" rtlCol="0">
            <a:spAutoFit/>
          </a:bodyPr>
          <a:lstStyle/>
          <a:p>
            <a:pPr defTabSz="914400"/>
            <a:r>
              <a:rPr lang="fr-FR" sz="1000" b="1" dirty="0" smtClean="0">
                <a:solidFill>
                  <a:srgbClr val="4F81BD">
                    <a:lumMod val="75000"/>
                  </a:srgbClr>
                </a:solidFill>
                <a:latin typeface="Segoe UI" pitchFamily="34" charset="0"/>
                <a:ea typeface="Segoe UI" pitchFamily="34" charset="0"/>
                <a:cs typeface="Segoe UI" pitchFamily="34" charset="0"/>
              </a:rPr>
              <a:t>Zip, WAR, JAR …</a:t>
            </a:r>
            <a:endParaRPr lang="fr-FR" sz="1000" b="1" dirty="0">
              <a:solidFill>
                <a:srgbClr val="4F81BD">
                  <a:lumMod val="75000"/>
                </a:srgbClr>
              </a:solidFill>
              <a:latin typeface="Segoe UI" pitchFamily="34" charset="0"/>
              <a:ea typeface="Segoe UI" pitchFamily="34" charset="0"/>
              <a:cs typeface="Segoe UI" pitchFamily="34" charset="0"/>
            </a:endParaRPr>
          </a:p>
        </p:txBody>
      </p:sp>
      <p:pic>
        <p:nvPicPr>
          <p:cNvPr id="52" name="Image 118" descr="1401807817_dedicated_server.png"/>
          <p:cNvPicPr>
            <a:picLocks noChangeAspect="1"/>
          </p:cNvPicPr>
          <p:nvPr/>
        </p:nvPicPr>
        <p:blipFill>
          <a:blip r:embed="rId15" cstate="print"/>
          <a:stretch>
            <a:fillRect/>
          </a:stretch>
        </p:blipFill>
        <p:spPr>
          <a:xfrm>
            <a:off x="323528" y="5373216"/>
            <a:ext cx="576064" cy="576064"/>
          </a:xfrm>
          <a:prstGeom prst="rect">
            <a:avLst/>
          </a:prstGeom>
        </p:spPr>
      </p:pic>
      <p:pic>
        <p:nvPicPr>
          <p:cNvPr id="53" name="Image 119" descr="1401807817_dedicated_server.png"/>
          <p:cNvPicPr>
            <a:picLocks noChangeAspect="1"/>
          </p:cNvPicPr>
          <p:nvPr/>
        </p:nvPicPr>
        <p:blipFill>
          <a:blip r:embed="rId15" cstate="print"/>
          <a:stretch>
            <a:fillRect/>
          </a:stretch>
        </p:blipFill>
        <p:spPr>
          <a:xfrm>
            <a:off x="1605702" y="5373216"/>
            <a:ext cx="576064" cy="576064"/>
          </a:xfrm>
          <a:prstGeom prst="rect">
            <a:avLst/>
          </a:prstGeom>
        </p:spPr>
      </p:pic>
      <p:pic>
        <p:nvPicPr>
          <p:cNvPr id="54" name="Image 120" descr="1401807817_dedicated_server.png"/>
          <p:cNvPicPr>
            <a:picLocks noChangeAspect="1"/>
          </p:cNvPicPr>
          <p:nvPr/>
        </p:nvPicPr>
        <p:blipFill>
          <a:blip r:embed="rId15" cstate="print"/>
          <a:stretch>
            <a:fillRect/>
          </a:stretch>
        </p:blipFill>
        <p:spPr>
          <a:xfrm>
            <a:off x="6444208" y="4869160"/>
            <a:ext cx="576064" cy="576064"/>
          </a:xfrm>
          <a:prstGeom prst="rect">
            <a:avLst/>
          </a:prstGeom>
        </p:spPr>
      </p:pic>
      <p:pic>
        <p:nvPicPr>
          <p:cNvPr id="55" name="Image 121" descr="1401807817_dedicated_server.png"/>
          <p:cNvPicPr>
            <a:picLocks noChangeAspect="1"/>
          </p:cNvPicPr>
          <p:nvPr/>
        </p:nvPicPr>
        <p:blipFill>
          <a:blip r:embed="rId15" cstate="print"/>
          <a:stretch>
            <a:fillRect/>
          </a:stretch>
        </p:blipFill>
        <p:spPr>
          <a:xfrm>
            <a:off x="7266776" y="5527777"/>
            <a:ext cx="576064" cy="576064"/>
          </a:xfrm>
          <a:prstGeom prst="rect">
            <a:avLst/>
          </a:prstGeom>
        </p:spPr>
      </p:pic>
      <p:pic>
        <p:nvPicPr>
          <p:cNvPr id="56" name="Image 122" descr="1401807817_dedicated_server.png"/>
          <p:cNvPicPr>
            <a:picLocks noChangeAspect="1"/>
          </p:cNvPicPr>
          <p:nvPr/>
        </p:nvPicPr>
        <p:blipFill>
          <a:blip r:embed="rId15" cstate="print"/>
          <a:stretch>
            <a:fillRect/>
          </a:stretch>
        </p:blipFill>
        <p:spPr>
          <a:xfrm>
            <a:off x="8028384" y="4869160"/>
            <a:ext cx="576064" cy="576064"/>
          </a:xfrm>
          <a:prstGeom prst="rect">
            <a:avLst/>
          </a:prstGeom>
        </p:spPr>
      </p:pic>
      <p:pic>
        <p:nvPicPr>
          <p:cNvPr id="57" name="Picture 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757198" y="4774551"/>
            <a:ext cx="896867" cy="782068"/>
          </a:xfrm>
          <a:prstGeom prst="rect">
            <a:avLst/>
          </a:prstGeom>
        </p:spPr>
      </p:pic>
      <p:sp>
        <p:nvSpPr>
          <p:cNvPr id="58" name="Rectangle 57"/>
          <p:cNvSpPr/>
          <p:nvPr/>
        </p:nvSpPr>
        <p:spPr>
          <a:xfrm>
            <a:off x="4794492" y="750628"/>
            <a:ext cx="4368504" cy="384721"/>
          </a:xfrm>
          <a:prstGeom prst="rect">
            <a:avLst/>
          </a:prstGeom>
        </p:spPr>
        <p:txBody>
          <a:bodyPr wrap="none">
            <a:spAutoFit/>
          </a:bodyPr>
          <a:lstStyle/>
          <a:p>
            <a:r>
              <a:rPr lang="en-GB" i="1" dirty="0" smtClean="0">
                <a:solidFill>
                  <a:srgbClr val="263147"/>
                </a:solidFill>
              </a:rPr>
              <a:t>Gap </a:t>
            </a:r>
            <a:r>
              <a:rPr lang="en-GB" i="1" dirty="0">
                <a:solidFill>
                  <a:srgbClr val="263147"/>
                </a:solidFill>
              </a:rPr>
              <a:t>between </a:t>
            </a:r>
            <a:r>
              <a:rPr lang="en-GB" i="1" dirty="0" err="1">
                <a:solidFill>
                  <a:srgbClr val="263147"/>
                </a:solidFill>
              </a:rPr>
              <a:t>Dev</a:t>
            </a:r>
            <a:r>
              <a:rPr lang="en-GB" i="1" dirty="0">
                <a:solidFill>
                  <a:srgbClr val="263147"/>
                </a:solidFill>
              </a:rPr>
              <a:t> build and Ops build </a:t>
            </a:r>
            <a:endParaRPr lang="en-US" dirty="0">
              <a:solidFill>
                <a:srgbClr val="263147"/>
              </a:solidFill>
            </a:endParaRPr>
          </a:p>
        </p:txBody>
      </p:sp>
    </p:spTree>
    <p:extLst>
      <p:ext uri="{BB962C8B-B14F-4D97-AF65-F5344CB8AC3E}">
        <p14:creationId xmlns:p14="http://schemas.microsoft.com/office/powerpoint/2010/main" val="136510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animBg="1"/>
      <p:bldP spid="29" grpId="0"/>
      <p:bldP spid="33" grpId="0"/>
      <p:bldP spid="34" grpId="0"/>
      <p:bldP spid="35" grpId="0"/>
      <p:bldP spid="36" grpId="0"/>
      <p:bldP spid="37"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VnBM1ZF5uE2t9nmRFoQGN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3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TotalTime>
  <Words>1747</Words>
  <Application>Microsoft Office PowerPoint</Application>
  <PresentationFormat>A4 Paper (210x297 mm)</PresentationFormat>
  <Paragraphs>463</Paragraphs>
  <Slides>26</Slides>
  <Notes>3</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26</vt:i4>
      </vt:variant>
    </vt:vector>
  </HeadingPairs>
  <TitlesOfParts>
    <vt:vector size="33" baseType="lpstr">
      <vt:lpstr>ppt_Template_Capgemini</vt:lpstr>
      <vt:lpstr>Closing slides</vt:lpstr>
      <vt:lpstr>Section break</vt:lpstr>
      <vt:lpstr>1_ppt_Template_Capgemini</vt:lpstr>
      <vt:lpstr>2_ppt_Template_Capgemini</vt:lpstr>
      <vt:lpstr>3_ppt_Template_Capgemini</vt:lpstr>
      <vt:lpstr>think-cell Slide</vt:lpstr>
      <vt:lpstr>DevOps Proposition</vt:lpstr>
      <vt:lpstr>Agenda</vt:lpstr>
      <vt:lpstr>Lets be on the same page…</vt:lpstr>
      <vt:lpstr>What we want to achieve..</vt:lpstr>
      <vt:lpstr>What Industry is Talking About…Break the Wall…!!</vt:lpstr>
      <vt:lpstr>“NextGen Delivery Model”</vt:lpstr>
      <vt:lpstr>DevOps Automation View</vt:lpstr>
      <vt:lpstr>Implementation Flow</vt:lpstr>
      <vt:lpstr>Container based CI and CD</vt:lpstr>
      <vt:lpstr>Container based CI and CD</vt:lpstr>
      <vt:lpstr>Continuous Deployment Demo</vt:lpstr>
      <vt:lpstr>Achieving the right speed and agility for each application and service depends on the workload</vt:lpstr>
      <vt:lpstr>Minimum Viable Transformation that can be initiated immediately</vt:lpstr>
      <vt:lpstr>DevOps Opportunities View</vt:lpstr>
      <vt:lpstr>Case Studies</vt:lpstr>
      <vt:lpstr>DevOps for a a Major Financial Institution</vt:lpstr>
      <vt:lpstr>Viable DevOps Enabled - Waterfall Scenario </vt:lpstr>
      <vt:lpstr>Recommended DevOps Enabled Agile Scenario</vt:lpstr>
      <vt:lpstr>DevOps Transformation for a Large European Bank</vt:lpstr>
      <vt:lpstr>Tools Used</vt:lpstr>
      <vt:lpstr>Capgemini DevOps Services</vt:lpstr>
      <vt:lpstr>We are the Thought Leaders &amp; have Global DevOps Capabilities</vt:lpstr>
      <vt:lpstr>Capgemini DevOps Service Offerings imparts higher Business Value</vt:lpstr>
      <vt:lpstr>Appendix</vt:lpstr>
      <vt:lpstr>DevOps Automation Maturity Curve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Tanmay K Chand</cp:lastModifiedBy>
  <cp:revision>53</cp:revision>
  <dcterms:created xsi:type="dcterms:W3CDTF">2012-06-29T14:53:14Z</dcterms:created>
  <dcterms:modified xsi:type="dcterms:W3CDTF">2017-06-15T10:36:09Z</dcterms:modified>
</cp:coreProperties>
</file>