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81" r:id="rId2"/>
    <p:sldId id="388" r:id="rId3"/>
    <p:sldId id="425" r:id="rId4"/>
    <p:sldId id="426" r:id="rId5"/>
    <p:sldId id="427" r:id="rId6"/>
    <p:sldId id="428" r:id="rId7"/>
    <p:sldId id="393" r:id="rId8"/>
    <p:sldId id="417" r:id="rId9"/>
    <p:sldId id="419" r:id="rId10"/>
    <p:sldId id="423" r:id="rId11"/>
    <p:sldId id="404" r:id="rId12"/>
    <p:sldId id="403" r:id="rId13"/>
    <p:sldId id="406" r:id="rId14"/>
    <p:sldId id="420" r:id="rId15"/>
    <p:sldId id="421" r:id="rId16"/>
    <p:sldId id="422" r:id="rId17"/>
    <p:sldId id="401" r:id="rId18"/>
    <p:sldId id="408" r:id="rId19"/>
    <p:sldId id="410" r:id="rId20"/>
    <p:sldId id="402" r:id="rId21"/>
    <p:sldId id="411" r:id="rId22"/>
    <p:sldId id="412" r:id="rId23"/>
    <p:sldId id="413" r:id="rId24"/>
    <p:sldId id="424" r:id="rId25"/>
    <p:sldId id="414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0D8E8"/>
    <a:srgbClr val="E6E8F2"/>
    <a:srgbClr val="FFFFCC"/>
    <a:srgbClr val="00A1E4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5" autoAdjust="0"/>
  </p:normalViewPr>
  <p:slideViewPr>
    <p:cSldViewPr>
      <p:cViewPr>
        <p:scale>
          <a:sx n="96" d="100"/>
          <a:sy n="96" d="100"/>
        </p:scale>
        <p:origin x="-396" y="216"/>
      </p:cViewPr>
      <p:guideLst>
        <p:guide orient="horz" pos="516"/>
        <p:guide pos="1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451"/>
    </p:cViewPr>
  </p:sorterViewPr>
  <p:notesViewPr>
    <p:cSldViewPr>
      <p:cViewPr varScale="1">
        <p:scale>
          <a:sx n="38" d="100"/>
          <a:sy n="38" d="100"/>
        </p:scale>
        <p:origin x="-2328" y="-77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12411-2D28-44C7-83FD-26EBECE4F399}" type="datetimeFigureOut">
              <a:rPr lang="en-US" smtClean="0"/>
              <a:t>6/15/2017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2B799-1B79-43EC-B41E-373430A362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1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DE7B7-9C84-4310-8975-D238F9323F57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C0AA9-5F18-48B3-BC22-AF761F352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65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7388"/>
            <a:ext cx="4586287" cy="3440112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90" y="4355383"/>
            <a:ext cx="5031421" cy="4128012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3118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Look at the system as a whole.. Identify bottlenecks, deployment to Prod was a bottleneck</a:t>
            </a:r>
          </a:p>
          <a:p>
            <a:r>
              <a:rPr lang="en-US" baseline="0" dirty="0" smtClean="0"/>
              <a:t>Automated the same to ensure frequent deliveries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4461F-008E-4D81-80A5-82F04BAF73E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9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CCBB5-870A-4099-A852-308DC89FEA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5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C0AA9-5F18-48B3-BC22-AF761F352F7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6/15/2017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12"/>
          <p:cNvGrpSpPr/>
          <p:nvPr userDrawn="1"/>
        </p:nvGrpSpPr>
        <p:grpSpPr>
          <a:xfrm>
            <a:off x="1" y="2589082"/>
            <a:ext cx="9144000" cy="1561431"/>
            <a:chOff x="-5286357" y="2640806"/>
            <a:chExt cx="18289569" cy="1752600"/>
          </a:xfrm>
        </p:grpSpPr>
        <p:sp>
          <p:nvSpPr>
            <p:cNvPr id="5" name="Rectangle 4"/>
            <p:cNvSpPr/>
            <p:nvPr userDrawn="1"/>
          </p:nvSpPr>
          <p:spPr>
            <a:xfrm>
              <a:off x="-5286357" y="2640806"/>
              <a:ext cx="13217568" cy="1752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824032" y="2640806"/>
              <a:ext cx="5179180" cy="1752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Isosceles Triangle 6"/>
          <p:cNvSpPr/>
          <p:nvPr userDrawn="1"/>
        </p:nvSpPr>
        <p:spPr>
          <a:xfrm rot="5400000">
            <a:off x="6451560" y="3100585"/>
            <a:ext cx="646109" cy="48458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US" dirty="0"/>
          </a:p>
        </p:txBody>
      </p:sp>
      <p:pic>
        <p:nvPicPr>
          <p:cNvPr id="8" name="Picture 1" descr="D:\IGATE Logos New sizes\1024--x-76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8433" y="2804452"/>
            <a:ext cx="1511328" cy="11334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6873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71" y="2839641"/>
            <a:ext cx="2640329" cy="11787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39700" y="2695575"/>
            <a:ext cx="5679744" cy="1466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152400" dir="3120000" algn="tr" rotWithShape="0">
              <a:schemeClr val="bg1">
                <a:lumMod val="50000"/>
                <a:alpha val="8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304800" y="6502400"/>
            <a:ext cx="75438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470378" y="6502400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994378" y="6502400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69868" y="6543926"/>
            <a:ext cx="14318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481608" y="6528538"/>
            <a:ext cx="300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D0058B7-07FE-4CE2-98A7-E7A7AB6AF774}" type="slidenum">
              <a:rPr lang="en-US" sz="90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pPr/>
              <a:t>‹#›</a:t>
            </a:fld>
            <a:endParaRPr lang="en-US" sz="900" dirty="0" smtClean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trevolution.com/the-amazing-devops-transformation-of-the-hp-laserjet-firmware-team-gary-gruve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itrevolution.com/the-amazing-devops-transformation-of-the-hp-laserjet-firmware-team-gary-gruver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vu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4503"/>
            <a:ext cx="9144000" cy="25603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93626" y="652887"/>
            <a:ext cx="4818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Candara" panose="020E0502030303020204" pitchFamily="34" charset="0"/>
              </a:rPr>
              <a:t>DevOps Transformation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6869" y="1907426"/>
            <a:ext cx="2436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Presented by: Kiran Khathuria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96326" y="2221123"/>
            <a:ext cx="1988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Candara" panose="020E0502030303020204" pitchFamily="34" charset="0"/>
              </a:rPr>
              <a:t>DevOps COP, 07/15/2015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4" y="1017377"/>
            <a:ext cx="8632685" cy="511192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algn="just">
              <a:spcBef>
                <a:spcPts val="600"/>
              </a:spcBef>
            </a:pPr>
            <a:r>
              <a:rPr lang="en-US" sz="22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2008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- </a:t>
            </a:r>
            <a:r>
              <a:rPr lang="en-US" sz="2200" dirty="0">
                <a:latin typeface="Candara" panose="020E0502030303020204" pitchFamily="34" charset="0"/>
              </a:rPr>
              <a:t>Software developer Patrick Debois plant the seeds of the DevOps movement at the Agile conference in </a:t>
            </a:r>
            <a:r>
              <a:rPr lang="en-US" sz="2200" dirty="0" smtClean="0">
                <a:latin typeface="Candara" panose="020E0502030303020204" pitchFamily="34" charset="0"/>
              </a:rPr>
              <a:t>Toronto</a:t>
            </a:r>
          </a:p>
          <a:p>
            <a:pPr algn="just">
              <a:spcBef>
                <a:spcPts val="600"/>
              </a:spcBef>
            </a:pPr>
            <a:r>
              <a:rPr lang="en-US" sz="2200" b="1" dirty="0" smtClean="0">
                <a:latin typeface="Candara" panose="020E0502030303020204" pitchFamily="34" charset="0"/>
              </a:rPr>
              <a:t>2009 - </a:t>
            </a:r>
            <a:r>
              <a:rPr lang="en-US" sz="2200" dirty="0">
                <a:latin typeface="Candara" panose="020E0502030303020204" pitchFamily="34" charset="0"/>
              </a:rPr>
              <a:t>At the O’Reilly Velocity Conference, two Flickr </a:t>
            </a:r>
            <a:r>
              <a:rPr lang="en-US" sz="2200" dirty="0" smtClean="0">
                <a:latin typeface="Candara" panose="020E0502030303020204" pitchFamily="34" charset="0"/>
              </a:rPr>
              <a:t>employees deliver </a:t>
            </a:r>
            <a:r>
              <a:rPr lang="en-US" sz="2200" dirty="0">
                <a:latin typeface="Candara" panose="020E0502030303020204" pitchFamily="34" charset="0"/>
              </a:rPr>
              <a:t>a seminal talk known as “10+ Deploys per Day: Dev and Ops Cooperation at </a:t>
            </a:r>
            <a:r>
              <a:rPr lang="en-US" sz="2200" dirty="0" smtClean="0">
                <a:latin typeface="Candara" panose="020E0502030303020204" pitchFamily="34" charset="0"/>
              </a:rPr>
              <a:t>Flickr</a:t>
            </a:r>
          </a:p>
          <a:p>
            <a:pPr algn="just">
              <a:spcBef>
                <a:spcPts val="600"/>
              </a:spcBef>
            </a:pPr>
            <a:r>
              <a:rPr lang="en-US" sz="2200" b="1" dirty="0" smtClean="0">
                <a:latin typeface="Candara" panose="020E0502030303020204" pitchFamily="34" charset="0"/>
              </a:rPr>
              <a:t>2010 - </a:t>
            </a:r>
            <a:r>
              <a:rPr lang="en-US" sz="2200" dirty="0">
                <a:latin typeface="Candara" panose="020E0502030303020204" pitchFamily="34" charset="0"/>
              </a:rPr>
              <a:t>The first US Devopsdays is organized. #DevOps Twitter hashtag becomes a rich and essential stream of </a:t>
            </a:r>
            <a:r>
              <a:rPr lang="en-US" sz="2200" dirty="0" smtClean="0">
                <a:latin typeface="Candara" panose="020E0502030303020204" pitchFamily="34" charset="0"/>
              </a:rPr>
              <a:t>information</a:t>
            </a:r>
          </a:p>
          <a:p>
            <a:pPr algn="just"/>
            <a:r>
              <a:rPr lang="en-US" sz="2200" b="1" dirty="0" smtClean="0">
                <a:latin typeface="Candara" panose="020E0502030303020204" pitchFamily="34" charset="0"/>
              </a:rPr>
              <a:t>2011 - </a:t>
            </a:r>
            <a:r>
              <a:rPr lang="en-US" sz="2200" dirty="0" smtClean="0">
                <a:latin typeface="Candara" panose="020E0502030303020204" pitchFamily="34" charset="0"/>
              </a:rPr>
              <a:t>Gartner predicts </a:t>
            </a:r>
            <a:r>
              <a:rPr lang="en-US" sz="2200" dirty="0">
                <a:latin typeface="Candara" panose="020E0502030303020204" pitchFamily="34" charset="0"/>
              </a:rPr>
              <a:t>that by 2015, 20 percent of global 2000 businesses will embrace </a:t>
            </a:r>
            <a:r>
              <a:rPr lang="en-US" sz="2200" dirty="0" smtClean="0">
                <a:latin typeface="Candara" panose="020E0502030303020204" pitchFamily="34" charset="0"/>
              </a:rPr>
              <a:t>DevOps</a:t>
            </a:r>
          </a:p>
          <a:p>
            <a:pPr algn="just"/>
            <a:r>
              <a:rPr lang="en-US" sz="2200" b="1" dirty="0" smtClean="0">
                <a:latin typeface="Candara" panose="020E0502030303020204" pitchFamily="34" charset="0"/>
              </a:rPr>
              <a:t>2012 - </a:t>
            </a:r>
            <a:r>
              <a:rPr lang="en-US" sz="2200" dirty="0">
                <a:latin typeface="Candara" panose="020E0502030303020204" pitchFamily="34" charset="0"/>
              </a:rPr>
              <a:t>Devopsdays are </a:t>
            </a:r>
            <a:r>
              <a:rPr lang="en-US" sz="2200" dirty="0" smtClean="0">
                <a:latin typeface="Candara" panose="020E0502030303020204" pitchFamily="34" charset="0"/>
              </a:rPr>
              <a:t>popping </a:t>
            </a:r>
            <a:r>
              <a:rPr lang="en-US" sz="2200" dirty="0">
                <a:latin typeface="Candara" panose="020E0502030303020204" pitchFamily="34" charset="0"/>
              </a:rPr>
              <a:t>up around the world, from Bangalore to </a:t>
            </a:r>
            <a:r>
              <a:rPr lang="en-US" sz="2200" dirty="0" smtClean="0">
                <a:latin typeface="Candara" panose="020E0502030303020204" pitchFamily="34" charset="0"/>
              </a:rPr>
              <a:t>Boston</a:t>
            </a:r>
            <a:endParaRPr lang="en-US" sz="2200" dirty="0">
              <a:latin typeface="Candara" panose="020E0502030303020204" pitchFamily="34" charset="0"/>
            </a:endParaRPr>
          </a:p>
          <a:p>
            <a:pPr algn="just"/>
            <a:r>
              <a:rPr lang="en-US" sz="2200" b="1" dirty="0" smtClean="0">
                <a:latin typeface="Candara" panose="020E0502030303020204" pitchFamily="34" charset="0"/>
              </a:rPr>
              <a:t>2014 – </a:t>
            </a:r>
            <a:r>
              <a:rPr lang="en-US" sz="2200" dirty="0" smtClean="0">
                <a:latin typeface="Candara" panose="020E0502030303020204" pitchFamily="34" charset="0"/>
              </a:rPr>
              <a:t>16% respondents in a survey </a:t>
            </a:r>
            <a:r>
              <a:rPr lang="en-US" sz="2200" dirty="0">
                <a:latin typeface="Candara" panose="020E0502030303020204" pitchFamily="34" charset="0"/>
              </a:rPr>
              <a:t>say they are part of a DevOps effort within their </a:t>
            </a:r>
            <a:r>
              <a:rPr lang="en-US" sz="2200" dirty="0" smtClean="0">
                <a:latin typeface="Candara" panose="020E0502030303020204" pitchFamily="34" charset="0"/>
              </a:rPr>
              <a:t>organization</a:t>
            </a:r>
          </a:p>
          <a:p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DevOps history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DevOps Maturity Model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3" y="6316197"/>
            <a:ext cx="2928937" cy="17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06515" y="1027489"/>
            <a:ext cx="8632685" cy="528183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prstClr val="black"/>
                </a:solidFill>
                <a:latin typeface="Candara" pitchFamily="34" charset="0"/>
              </a:rPr>
              <a:t>Levels in a maturity model</a:t>
            </a:r>
          </a:p>
          <a:p>
            <a:pPr algn="just"/>
            <a:endParaRPr lang="en-US" sz="2000" b="1" dirty="0" smtClean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Candara" pitchFamily="34" charset="0"/>
              </a:rPr>
              <a:t>Base</a:t>
            </a:r>
            <a:r>
              <a:rPr lang="en-US" sz="2000" dirty="0">
                <a:latin typeface="Candara" pitchFamily="34" charset="0"/>
              </a:rPr>
              <a:t>: </a:t>
            </a:r>
            <a:r>
              <a:rPr lang="en-US" sz="2000" dirty="0" smtClean="0">
                <a:latin typeface="Candara" pitchFamily="34" charset="0"/>
              </a:rPr>
              <a:t>Any process that is not completely manual will fit in here</a:t>
            </a:r>
            <a:endParaRPr lang="en-US" sz="2000" dirty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andara" pitchFamily="34" charset="0"/>
              </a:rPr>
              <a:t>Beginner</a:t>
            </a:r>
            <a:r>
              <a:rPr lang="en-US" sz="2000" dirty="0">
                <a:latin typeface="Candara" pitchFamily="34" charset="0"/>
              </a:rPr>
              <a:t>: </a:t>
            </a:r>
            <a:r>
              <a:rPr lang="en-US" sz="2000" dirty="0" smtClean="0">
                <a:latin typeface="Candara" pitchFamily="34" charset="0"/>
              </a:rPr>
              <a:t>The </a:t>
            </a:r>
            <a:r>
              <a:rPr lang="en-US" sz="2000" dirty="0">
                <a:latin typeface="Candara" pitchFamily="34" charset="0"/>
              </a:rPr>
              <a:t>team is trying to adopt some </a:t>
            </a:r>
            <a:r>
              <a:rPr lang="en-US" sz="2000" dirty="0" smtClean="0">
                <a:latin typeface="Candara" pitchFamily="34" charset="0"/>
              </a:rPr>
              <a:t>practices </a:t>
            </a:r>
            <a:r>
              <a:rPr lang="en-US" sz="2000" dirty="0">
                <a:latin typeface="Candara" pitchFamily="34" charset="0"/>
              </a:rPr>
              <a:t>in earnest but is still performing them at a rudimentary </a:t>
            </a:r>
            <a:r>
              <a:rPr lang="en-US" sz="2000" dirty="0" smtClean="0">
                <a:latin typeface="Candara" pitchFamily="34" charset="0"/>
              </a:rPr>
              <a:t>level</a:t>
            </a:r>
            <a:endParaRPr lang="en-US" sz="2000" dirty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andara" pitchFamily="34" charset="0"/>
              </a:rPr>
              <a:t>Intermediate</a:t>
            </a:r>
            <a:r>
              <a:rPr lang="en-US" sz="2000" dirty="0">
                <a:latin typeface="Candara" pitchFamily="34" charset="0"/>
              </a:rPr>
              <a:t>: Practices are somewhat mature and are delivering fewer errors and more efficiency. For many teams, Intermediate practices may be sufficient.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andara" pitchFamily="34" charset="0"/>
              </a:rPr>
              <a:t>Advanced</a:t>
            </a:r>
            <a:r>
              <a:rPr lang="en-US" sz="2000" dirty="0">
                <a:latin typeface="Candara" pitchFamily="34" charset="0"/>
              </a:rPr>
              <a:t>: The team is doing something well beyond what most of the rest of the industry and is seeing a great deal of efficiency and error </a:t>
            </a:r>
            <a:r>
              <a:rPr lang="en-US" sz="2000" dirty="0" smtClean="0">
                <a:latin typeface="Candara" pitchFamily="34" charset="0"/>
              </a:rPr>
              <a:t>prevention</a:t>
            </a:r>
            <a:endParaRPr lang="en-US" sz="2000" dirty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andara" pitchFamily="34" charset="0"/>
              </a:rPr>
              <a:t>Extreme</a:t>
            </a:r>
            <a:r>
              <a:rPr lang="en-US" sz="2000" dirty="0">
                <a:latin typeface="Candara" pitchFamily="34" charset="0"/>
              </a:rPr>
              <a:t>: Elements within the Extreme category are ones that are expensive to achieve but for some teams should be their </a:t>
            </a:r>
            <a:r>
              <a:rPr lang="en-US" sz="2000" dirty="0" smtClean="0">
                <a:latin typeface="Candara" pitchFamily="34" charset="0"/>
              </a:rPr>
              <a:t>target</a:t>
            </a:r>
            <a:endParaRPr lang="en-US" sz="2000" dirty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latin typeface="Candara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0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DevOps Maturity Model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7" y="6309320"/>
            <a:ext cx="2928937" cy="17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223756"/>
            <a:ext cx="8100899" cy="2127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4" y="3866779"/>
            <a:ext cx="8055895" cy="23581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520" y="863715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510" y="3509718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DevOps Maturity Model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7" y="6309320"/>
            <a:ext cx="2928937" cy="17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1520" y="863715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6525" y="3689738"/>
            <a:ext cx="256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4" y="1219918"/>
            <a:ext cx="8055895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4014065"/>
            <a:ext cx="8119099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5" y="1027489"/>
            <a:ext cx="8632685" cy="523682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>
              <a:spcBef>
                <a:spcPts val="600"/>
              </a:spcBef>
            </a:pPr>
            <a:endParaRPr lang="en-US" sz="20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prstClr val="black"/>
                </a:solidFill>
                <a:latin typeface="Candara" panose="020E0502030303020204" pitchFamily="34" charset="0"/>
              </a:rPr>
              <a:t>Journey for adoption of DevOps practices from the current state to a future state to achieve the set project/organization goals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Building blocks of the journey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ndara" panose="020E0502030303020204" pitchFamily="34" charset="0"/>
              </a:rPr>
              <a:t>Culture – People matter the most in DevOps. If all stakeholders are not sharing the same vision, goal and mindset, DevOps will not be successful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ndara" panose="020E0502030303020204" pitchFamily="34" charset="0"/>
              </a:rPr>
              <a:t>Process – Once the culture is setup, development, testing and operation practices need to be modified to achieve the goals. More importantly, teams need to collaborate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ndara" panose="020E0502030303020204" pitchFamily="34" charset="0"/>
              </a:rPr>
              <a:t>Automation/Tools – DevOps is not about automation but a successful DevOps implementation will rely heavily on automation &amp; tools. These are decided depending on the goals and processes agreed in point 1 &amp; 2</a:t>
            </a:r>
          </a:p>
          <a:p>
            <a:pPr marL="457200" indent="-457200" algn="just">
              <a:spcBef>
                <a:spcPts val="600"/>
              </a:spcBef>
              <a:buAutoNum type="arabicPeriod"/>
            </a:pPr>
            <a:r>
              <a:rPr lang="en-US" sz="2000" dirty="0" smtClean="0">
                <a:solidFill>
                  <a:prstClr val="black"/>
                </a:solidFill>
                <a:latin typeface="Candara" panose="020E0502030303020204" pitchFamily="34" charset="0"/>
              </a:rPr>
              <a:t>Measure/Share – Measure progress and Share learning's</a:t>
            </a:r>
            <a:endParaRPr lang="en-US" sz="20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just">
              <a:spcBef>
                <a:spcPts val="600"/>
              </a:spcBef>
            </a:pPr>
            <a:endParaRPr lang="en-US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 smtClean="0">
                <a:solidFill>
                  <a:prstClr val="black"/>
                </a:solidFill>
                <a:latin typeface="Candara" panose="020E0502030303020204" pitchFamily="34" charset="0"/>
              </a:rPr>
              <a:t>Step 1,2 &amp; 3 are iterative in nature keeping the maturity model into consideration. Measurement is a key aspect which drives future iterations of continuous improvement</a:t>
            </a:r>
            <a:endParaRPr lang="en-US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>
              <a:spcBef>
                <a:spcPts val="600"/>
              </a:spcBef>
            </a:pPr>
            <a:endParaRPr lang="en-US" sz="20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DevOps Adoption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510" y="51374"/>
            <a:ext cx="7772400" cy="81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Steps to DevOps Adoption</a:t>
            </a:r>
            <a:endParaRPr lang="en-US" sz="3600" dirty="0">
              <a:latin typeface="Candara" pitchFamily="34" charset="0"/>
            </a:endParaRPr>
          </a:p>
        </p:txBody>
      </p:sp>
      <p:pic>
        <p:nvPicPr>
          <p:cNvPr id="1026" name="Picture 2" descr="C:\Users\kathurik\AppData\Local\Microsoft\Windows\Temporary Internet Files\Content.IE5\DM8HQNMS\vision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1073429"/>
            <a:ext cx="1170130" cy="13248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852026" y="1043736"/>
            <a:ext cx="1215029" cy="1354578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accent1">
              <a:alpha val="90000"/>
              <a:hueOff val="0"/>
              <a:satOff val="0"/>
              <a:lumOff val="0"/>
              <a:alphaOff val="-13333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ectangle 9"/>
          <p:cNvSpPr/>
          <p:nvPr/>
        </p:nvSpPr>
        <p:spPr>
          <a:xfrm>
            <a:off x="5562216" y="1043735"/>
            <a:ext cx="1215029" cy="1354578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style>
          <a:lnRef idx="2">
            <a:schemeClr val="accent1">
              <a:alpha val="90000"/>
              <a:hueOff val="0"/>
              <a:satOff val="0"/>
              <a:lumOff val="0"/>
              <a:alphaOff val="-26667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Shape 10"/>
          <p:cNvSpPr/>
          <p:nvPr/>
        </p:nvSpPr>
        <p:spPr>
          <a:xfrm>
            <a:off x="6093392" y="3402515"/>
            <a:ext cx="1956718" cy="2392645"/>
          </a:xfrm>
          <a:prstGeom prst="leftCircularArrow">
            <a:avLst>
              <a:gd name="adj1" fmla="val 2927"/>
              <a:gd name="adj2" fmla="val 358305"/>
              <a:gd name="adj3" fmla="val 2133816"/>
              <a:gd name="adj4" fmla="val 9024489"/>
              <a:gd name="adj5" fmla="val 3415"/>
            </a:avLst>
          </a:prstGeom>
        </p:spPr>
        <p:style>
          <a:lnRef idx="0">
            <a:schemeClr val="accent1">
              <a:shade val="90000"/>
              <a:hueOff val="375112"/>
              <a:satOff val="-6927"/>
              <a:lumOff val="32127"/>
              <a:alphaOff val="0"/>
            </a:schemeClr>
          </a:lnRef>
          <a:fillRef idx="1">
            <a:schemeClr val="accent1">
              <a:shade val="90000"/>
              <a:hueOff val="375112"/>
              <a:satOff val="-6927"/>
              <a:lumOff val="32127"/>
              <a:alphaOff val="0"/>
            </a:schemeClr>
          </a:fillRef>
          <a:effectRef idx="0">
            <a:schemeClr val="accent1">
              <a:shade val="90000"/>
              <a:hueOff val="375112"/>
              <a:satOff val="-6927"/>
              <a:lumOff val="32127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272406" y="1043735"/>
            <a:ext cx="1215029" cy="1354578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style>
          <a:lnRef idx="2">
            <a:schemeClr val="accent1">
              <a:alpha val="90000"/>
              <a:hueOff val="0"/>
              <a:satOff val="0"/>
              <a:lumOff val="0"/>
              <a:alphaOff val="-4000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Rectangle 3"/>
          <p:cNvSpPr/>
          <p:nvPr/>
        </p:nvSpPr>
        <p:spPr>
          <a:xfrm>
            <a:off x="2186735" y="1043735"/>
            <a:ext cx="1215029" cy="135457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accent1">
              <a:alpha val="9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Notched Right Arrow 21"/>
          <p:cNvSpPr/>
          <p:nvPr/>
        </p:nvSpPr>
        <p:spPr>
          <a:xfrm>
            <a:off x="1781690" y="1538790"/>
            <a:ext cx="405045" cy="3150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Notched Right Arrow 29"/>
          <p:cNvSpPr/>
          <p:nvPr/>
        </p:nvSpPr>
        <p:spPr>
          <a:xfrm>
            <a:off x="3446875" y="1538790"/>
            <a:ext cx="405045" cy="3150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Notched Right Arrow 30"/>
          <p:cNvSpPr/>
          <p:nvPr/>
        </p:nvSpPr>
        <p:spPr>
          <a:xfrm>
            <a:off x="5112060" y="1538790"/>
            <a:ext cx="405045" cy="3150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Notched Right Arrow 31"/>
          <p:cNvSpPr/>
          <p:nvPr/>
        </p:nvSpPr>
        <p:spPr>
          <a:xfrm>
            <a:off x="6822250" y="1583795"/>
            <a:ext cx="405045" cy="31503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69042" y="3476580"/>
            <a:ext cx="1565155" cy="2742729"/>
          </a:xfrm>
          <a:prstGeom prst="roundRect">
            <a:avLst>
              <a:gd name="adj" fmla="val 3726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Why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do you want to go with DevOps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What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is the end goal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By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When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do you want to achieve this goal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Dev &amp; Ops need to share the same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Why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2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  <p:sp>
        <p:nvSpPr>
          <p:cNvPr id="23" name="Trapezoid 22"/>
          <p:cNvSpPr/>
          <p:nvPr/>
        </p:nvSpPr>
        <p:spPr>
          <a:xfrm>
            <a:off x="364034" y="2465375"/>
            <a:ext cx="1552671" cy="918620"/>
          </a:xfrm>
          <a:prstGeom prst="trapezoid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016735" y="3476580"/>
            <a:ext cx="1565155" cy="2742729"/>
          </a:xfrm>
          <a:prstGeom prst="roundRect">
            <a:avLst>
              <a:gd name="adj" fmla="val 3726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Assess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Where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you are today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Capture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existing Metrics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What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is the budget/ resource  availability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Dev &amp; Ops need to agree on current state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Setup DevOps Culture</a:t>
            </a:r>
            <a:endParaRPr lang="en-US" sz="10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  <p:sp>
        <p:nvSpPr>
          <p:cNvPr id="38" name="Trapezoid 37"/>
          <p:cNvSpPr/>
          <p:nvPr/>
        </p:nvSpPr>
        <p:spPr>
          <a:xfrm>
            <a:off x="2011727" y="2465375"/>
            <a:ext cx="1552671" cy="918620"/>
          </a:xfrm>
          <a:prstGeom prst="trapezoid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681920" y="3476580"/>
            <a:ext cx="1565155" cy="2742729"/>
          </a:xfrm>
          <a:prstGeom prst="roundRect">
            <a:avLst>
              <a:gd name="adj" fmla="val 3726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Analyze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existing roadblocks and workarounds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Create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the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Roadmap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Create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new process for DevOps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Dev &amp; Ops need to agree on the Roadmap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  <p:sp>
        <p:nvSpPr>
          <p:cNvPr id="40" name="Trapezoid 39"/>
          <p:cNvSpPr/>
          <p:nvPr/>
        </p:nvSpPr>
        <p:spPr>
          <a:xfrm>
            <a:off x="3676912" y="2465375"/>
            <a:ext cx="1552671" cy="918620"/>
          </a:xfrm>
          <a:prstGeom prst="trapezoid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392110" y="3476580"/>
            <a:ext cx="1565155" cy="2742729"/>
          </a:xfrm>
          <a:prstGeom prst="roundRect">
            <a:avLst>
              <a:gd name="adj" fmla="val 3726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Use/Evaluate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tools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Implement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automation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Measure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Metrics at every stage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Tools &amp; Process should be common between Dev &amp; Ops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  <p:sp>
        <p:nvSpPr>
          <p:cNvPr id="42" name="Trapezoid 41"/>
          <p:cNvSpPr/>
          <p:nvPr/>
        </p:nvSpPr>
        <p:spPr>
          <a:xfrm>
            <a:off x="5387102" y="2465375"/>
            <a:ext cx="1552671" cy="918620"/>
          </a:xfrm>
          <a:prstGeom prst="trapezoid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102300" y="3476580"/>
            <a:ext cx="1565155" cy="2742729"/>
          </a:xfrm>
          <a:prstGeom prst="roundRect">
            <a:avLst>
              <a:gd name="adj" fmla="val 3726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/>
          <a:lstStyle/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Plan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&amp; 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Execute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 iteratively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DevOps is all about continuous improvement</a:t>
            </a:r>
          </a:p>
          <a:p>
            <a:pPr marL="0" lvl="1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DevOps is a Journey &amp; not a destination</a:t>
            </a:r>
          </a:p>
          <a:p>
            <a:pPr marL="114300" lvl="1" indent="-114300" defTabSz="895350" eaLnBrk="0" hangingPunct="0">
              <a:lnSpc>
                <a:spcPts val="1200"/>
              </a:lnSpc>
              <a:buClr>
                <a:srgbClr val="00A1E4"/>
              </a:buClr>
              <a:buSzPct val="75000"/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  <a:p>
            <a:pPr marL="114300" lvl="1" indent="-114300" defTabSz="895350" eaLnBrk="0" hangingPunct="0">
              <a:lnSpc>
                <a:spcPts val="12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Candara" panose="020E0502030303020204" pitchFamily="34" charset="0"/>
                <a:cs typeface="Calibri" pitchFamily="34" charset="0"/>
              </a:rPr>
              <a:t>Share what you learn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Candara" panose="020E0502030303020204" pitchFamily="34" charset="0"/>
              <a:cs typeface="Calibri" pitchFamily="34" charset="0"/>
            </a:endParaRPr>
          </a:p>
        </p:txBody>
      </p:sp>
      <p:sp>
        <p:nvSpPr>
          <p:cNvPr id="44" name="Trapezoid 43"/>
          <p:cNvSpPr/>
          <p:nvPr/>
        </p:nvSpPr>
        <p:spPr>
          <a:xfrm>
            <a:off x="7097292" y="2465375"/>
            <a:ext cx="1552671" cy="918620"/>
          </a:xfrm>
          <a:prstGeom prst="trapezoid">
            <a:avLst/>
          </a:prstGeom>
          <a:solidFill>
            <a:schemeClr val="accent3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4" y="998730"/>
            <a:ext cx="8632685" cy="378042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algn="just">
              <a:spcBef>
                <a:spcPts val="600"/>
              </a:spcBef>
            </a:pPr>
            <a:endParaRPr lang="en-US" sz="2400" dirty="0" smtClean="0">
              <a:solidFill>
                <a:prstClr val="black"/>
              </a:solidFill>
              <a:latin typeface="Candara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2400" dirty="0" smtClean="0">
                <a:latin typeface="Candara" pitchFamily="34" charset="0"/>
              </a:rPr>
              <a:t>Continuous Delivery is </a:t>
            </a:r>
            <a:r>
              <a:rPr lang="en-US" sz="2400" dirty="0">
                <a:latin typeface="Candara" pitchFamily="34" charset="0"/>
              </a:rPr>
              <a:t>a software engineering approach in which teams keep </a:t>
            </a:r>
            <a:r>
              <a:rPr lang="en-US" sz="2400" dirty="0" smtClean="0">
                <a:latin typeface="Candara" pitchFamily="34" charset="0"/>
              </a:rPr>
              <a:t>deploying quality software </a:t>
            </a:r>
            <a:r>
              <a:rPr lang="en-US" sz="2400" dirty="0">
                <a:latin typeface="Candara" pitchFamily="34" charset="0"/>
              </a:rPr>
              <a:t>in short </a:t>
            </a:r>
            <a:r>
              <a:rPr lang="en-US" sz="2400" dirty="0" smtClean="0">
                <a:latin typeface="Candara" pitchFamily="34" charset="0"/>
              </a:rPr>
              <a:t>cycles</a:t>
            </a:r>
          </a:p>
          <a:p>
            <a:pPr algn="just">
              <a:spcBef>
                <a:spcPts val="600"/>
              </a:spcBef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It is dependent on the following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Continuous Integration – Code is continuously integrated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Continuous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Testing – Code is continuously tested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Continuous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Deployment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- Code is continuously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deployed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Continuous Monitoring – Deployed code is continuously monitored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endParaRPr lang="en-US" sz="24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Continuous Delivery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HP Case Study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>
              <a:spcBef>
                <a:spcPts val="600"/>
              </a:spcBef>
            </a:pPr>
            <a:endParaRPr lang="en-GB" sz="2400" b="1" dirty="0" smtClean="0"/>
          </a:p>
          <a:p>
            <a:pPr lvl="0">
              <a:spcBef>
                <a:spcPts val="600"/>
              </a:spcBef>
            </a:pPr>
            <a:r>
              <a:rPr lang="en-GB" sz="2400" b="1" dirty="0" smtClean="0"/>
              <a:t>Background - </a:t>
            </a:r>
            <a:r>
              <a:rPr lang="en-GB" sz="2400" dirty="0" smtClean="0"/>
              <a:t>G</a:t>
            </a:r>
            <a:r>
              <a:rPr lang="en-US" sz="2400" dirty="0" smtClean="0"/>
              <a:t>roup </a:t>
            </a:r>
            <a:r>
              <a:rPr lang="en-US" sz="2400" dirty="0"/>
              <a:t>was responsible for the firmware code that ran on all the enterprise LaserJet products</a:t>
            </a:r>
            <a:endParaRPr lang="en-GB" sz="2400" b="1" dirty="0"/>
          </a:p>
          <a:p>
            <a:pPr lvl="0">
              <a:spcBef>
                <a:spcPts val="600"/>
              </a:spcBef>
            </a:pPr>
            <a:r>
              <a:rPr lang="en-GB" sz="2400" b="1" dirty="0" smtClean="0"/>
              <a:t>Current State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Commits – 1 per day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/>
              <a:t>5% of Development time spent writing new features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/>
              <a:t>Integrating code into branch – 10% of Dev time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Build cycle time - 1 week</a:t>
            </a:r>
            <a:endParaRPr lang="en-US" sz="2400" b="1" dirty="0" smtClean="0"/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/>
              <a:t>Regression test cycle – </a:t>
            </a:r>
            <a:r>
              <a:rPr lang="en-US" sz="2400" dirty="0" smtClean="0"/>
              <a:t>6 weeks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Slow </a:t>
            </a:r>
            <a:r>
              <a:rPr lang="en-GB" sz="2400" dirty="0"/>
              <a:t>feedback loop. Developers fixing defects introduced 6 weeks </a:t>
            </a:r>
            <a:r>
              <a:rPr lang="en-GB" sz="2400" dirty="0" smtClean="0"/>
              <a:t>back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endParaRPr lang="en-GB" sz="2400" dirty="0"/>
          </a:p>
          <a:p>
            <a:pPr lvl="0">
              <a:spcBef>
                <a:spcPts val="600"/>
              </a:spcBef>
            </a:pPr>
            <a:endParaRPr lang="en-GB" sz="2400" dirty="0" smtClean="0"/>
          </a:p>
          <a:p>
            <a:pPr lvl="0">
              <a:spcBef>
                <a:spcPts val="600"/>
              </a:spcBef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0008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 algn="just">
              <a:spcBef>
                <a:spcPts val="600"/>
              </a:spcBef>
            </a:pPr>
            <a:r>
              <a:rPr lang="en-GB" sz="2400" b="1" dirty="0" smtClean="0">
                <a:latin typeface="Candara" pitchFamily="34" charset="0"/>
              </a:rPr>
              <a:t>Transformation</a:t>
            </a:r>
            <a:endParaRPr lang="en-US" sz="2400" b="1" dirty="0" smtClean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Use of Agile as a development process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Change in branching &amp; merging strategy. Getting everyone to the same code base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Change build policy to create printer specific builds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Implement continuous integration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Implement automated testing using Simulators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Faster feedback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Stop when build, test fails and get it back on track - </a:t>
            </a:r>
            <a:r>
              <a:rPr lang="en-US" sz="2400" dirty="0">
                <a:latin typeface="Candara" pitchFamily="34" charset="0"/>
              </a:rPr>
              <a:t>gated commits </a:t>
            </a:r>
            <a:endParaRPr lang="en-GB" sz="2400" dirty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HP Case Study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 algn="just">
              <a:spcBef>
                <a:spcPts val="600"/>
              </a:spcBef>
            </a:pPr>
            <a:endParaRPr lang="en-GB" sz="2400" b="1" dirty="0" smtClean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endParaRPr lang="en-GB" sz="2400" b="1" dirty="0" smtClean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r>
              <a:rPr lang="en-GB" sz="2400" b="1" dirty="0" smtClean="0">
                <a:latin typeface="Candara" pitchFamily="34" charset="0"/>
              </a:rPr>
              <a:t>Future State</a:t>
            </a:r>
          </a:p>
          <a:p>
            <a:pPr marL="342900" lvl="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Commits – 100 per day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40% </a:t>
            </a:r>
            <a:r>
              <a:rPr lang="en-US" sz="2400" dirty="0">
                <a:latin typeface="Candara" pitchFamily="34" charset="0"/>
              </a:rPr>
              <a:t>of Development time spent writing new features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Integrating code </a:t>
            </a:r>
            <a:r>
              <a:rPr lang="en-US" sz="2400" dirty="0">
                <a:latin typeface="Candara" pitchFamily="34" charset="0"/>
              </a:rPr>
              <a:t>into </a:t>
            </a:r>
            <a:r>
              <a:rPr lang="en-US" sz="2400" dirty="0" smtClean="0">
                <a:latin typeface="Candara" pitchFamily="34" charset="0"/>
              </a:rPr>
              <a:t>branch – 2% of Dev time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>
                <a:latin typeface="Candara" pitchFamily="34" charset="0"/>
              </a:rPr>
              <a:t>Build cycle time </a:t>
            </a:r>
            <a:r>
              <a:rPr lang="en-US" sz="2400" dirty="0" smtClean="0">
                <a:latin typeface="Candara" pitchFamily="34" charset="0"/>
              </a:rPr>
              <a:t>– 3 hours</a:t>
            </a:r>
            <a:endParaRPr lang="en-US" sz="2400" b="1" dirty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Regression test cycle – 24 hours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Fast feedback </a:t>
            </a:r>
            <a:r>
              <a:rPr lang="en-GB" sz="2400" dirty="0">
                <a:latin typeface="Candara" pitchFamily="34" charset="0"/>
              </a:rPr>
              <a:t>loop. </a:t>
            </a:r>
            <a:r>
              <a:rPr lang="en-GB" sz="2400" dirty="0" smtClean="0">
                <a:latin typeface="Candara" pitchFamily="34" charset="0"/>
              </a:rPr>
              <a:t>Defects logged and reported immediately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endParaRPr lang="en-GB" sz="2400" dirty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endParaRPr lang="en-GB" sz="2400" dirty="0" smtClean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endParaRPr lang="en-GB" sz="2400" dirty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endParaRPr lang="en-GB" sz="2400" dirty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6515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HP Case Study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437438" cy="51117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ndara" pitchFamily="34" charset="0"/>
              </a:rPr>
              <a:t>Table of Contents</a:t>
            </a:r>
          </a:p>
        </p:txBody>
      </p:sp>
      <p:sp>
        <p:nvSpPr>
          <p:cNvPr id="112" name="Rectangle 8"/>
          <p:cNvSpPr>
            <a:spLocks noChangeArrowheads="1"/>
          </p:cNvSpPr>
          <p:nvPr/>
        </p:nvSpPr>
        <p:spPr bwMode="auto">
          <a:xfrm>
            <a:off x="376487" y="1657064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DevOps Principles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376487" y="2148131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What DevOps is not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7" name="Rectangle 8"/>
          <p:cNvSpPr>
            <a:spLocks noChangeArrowheads="1"/>
          </p:cNvSpPr>
          <p:nvPr/>
        </p:nvSpPr>
        <p:spPr bwMode="auto">
          <a:xfrm>
            <a:off x="360652" y="4191000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Steps to DevOps Transformation</a:t>
            </a:r>
          </a:p>
        </p:txBody>
      </p:sp>
      <p:sp>
        <p:nvSpPr>
          <p:cNvPr id="142" name="Rectangle 8"/>
          <p:cNvSpPr>
            <a:spLocks noChangeArrowheads="1"/>
          </p:cNvSpPr>
          <p:nvPr/>
        </p:nvSpPr>
        <p:spPr bwMode="auto">
          <a:xfrm>
            <a:off x="376487" y="3657600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What is DevOps 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Transformation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76487" y="3128570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Principles of Continuous delivery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60653" y="1143000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What is DevOps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76487" y="2667000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DevOps Maturity Model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6535" y="4728425"/>
            <a:ext cx="8192589" cy="365760"/>
          </a:xfrm>
          <a:prstGeom prst="roundRect">
            <a:avLst/>
          </a:prstGeom>
          <a:solidFill>
            <a:srgbClr val="D0D8E8"/>
          </a:solidFill>
          <a:ln w="38100">
            <a:solidFill>
              <a:srgbClr val="D0D8E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Case Studies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28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51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BFS Case Study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>
              <a:spcBef>
                <a:spcPts val="600"/>
              </a:spcBef>
            </a:pPr>
            <a:endParaRPr lang="en-GB" sz="2400" b="1" dirty="0" smtClean="0">
              <a:latin typeface="Candara" pitchFamily="34" charset="0"/>
            </a:endParaRPr>
          </a:p>
          <a:p>
            <a:pPr lvl="0">
              <a:spcBef>
                <a:spcPts val="600"/>
              </a:spcBef>
            </a:pPr>
            <a:endParaRPr lang="en-GB" sz="2400" b="1" dirty="0" smtClean="0">
              <a:latin typeface="Candara" pitchFamily="34" charset="0"/>
            </a:endParaRPr>
          </a:p>
          <a:p>
            <a:pPr lvl="0" algn="just">
              <a:spcBef>
                <a:spcPts val="600"/>
              </a:spcBef>
            </a:pPr>
            <a:r>
              <a:rPr lang="en-GB" sz="2400" b="1" dirty="0" smtClean="0">
                <a:latin typeface="Candara" pitchFamily="34" charset="0"/>
              </a:rPr>
              <a:t>Background – </a:t>
            </a:r>
            <a:r>
              <a:rPr lang="en-US" sz="2000" dirty="0" smtClean="0">
                <a:latin typeface="Candara" pitchFamily="34" charset="0"/>
              </a:rPr>
              <a:t>organization </a:t>
            </a:r>
            <a:r>
              <a:rPr lang="en-US" sz="2000" dirty="0">
                <a:latin typeface="Candara" pitchFamily="34" charset="0"/>
              </a:rPr>
              <a:t>of independent financial advisors in the United States. The customer provides an integrated platform of proprietary technology, brokerage, and investment advisory services to over 14,000 financial advisors. </a:t>
            </a:r>
            <a:endParaRPr lang="en-GB" sz="2000" b="1" dirty="0">
              <a:latin typeface="Candara" pitchFamily="34" charset="0"/>
            </a:endParaRPr>
          </a:p>
          <a:p>
            <a:pPr lvl="0">
              <a:spcBef>
                <a:spcPts val="600"/>
              </a:spcBef>
            </a:pPr>
            <a:r>
              <a:rPr lang="en-GB" sz="2400" b="1" dirty="0" smtClean="0">
                <a:latin typeface="Candara" pitchFamily="34" charset="0"/>
              </a:rPr>
              <a:t>Current State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No Continuous integration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>
                <a:latin typeface="Candara" pitchFamily="34" charset="0"/>
              </a:rPr>
              <a:t>No Continuous </a:t>
            </a:r>
            <a:r>
              <a:rPr lang="en-GB" sz="2400" dirty="0" smtClean="0">
                <a:latin typeface="Candara" pitchFamily="34" charset="0"/>
              </a:rPr>
              <a:t>deployment</a:t>
            </a:r>
            <a:endParaRPr lang="en-US" sz="2400" dirty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No Continuous testing</a:t>
            </a:r>
            <a:endParaRPr lang="en-US" sz="2400" b="1" dirty="0" smtClean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No continuous monitoring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Agile Scrum used universally for all projects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Existing staff picked up as scrum masters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Ops team works independently on its own calendar</a:t>
            </a:r>
            <a:endParaRPr lang="en-GB" sz="2400" dirty="0">
              <a:latin typeface="Candara" pitchFamily="34" charset="0"/>
            </a:endParaRPr>
          </a:p>
          <a:p>
            <a:pPr lvl="0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  <a:p>
            <a:pPr lvl="0">
              <a:spcBef>
                <a:spcPts val="600"/>
              </a:spcBef>
            </a:pPr>
            <a:endParaRPr lang="en-GB" sz="2400" dirty="0" smtClean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>
              <a:spcBef>
                <a:spcPts val="600"/>
              </a:spcBef>
            </a:pPr>
            <a:r>
              <a:rPr lang="en-GB" sz="2400" b="1" dirty="0" smtClean="0"/>
              <a:t>Transformation</a:t>
            </a:r>
            <a:endParaRPr lang="en-US" sz="2400" b="1" dirty="0" smtClean="0"/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Use of SAFe Agile as a development process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Invest in training resources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Hiring Agile coaches to improve effectiveness of Agile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Setup culture &amp; tools for Continuous Integration</a:t>
            </a:r>
            <a:r>
              <a:rPr lang="en-US" sz="2400" dirty="0" smtClean="0"/>
              <a:t>, Continuous Deployment, Continuous monitoring and Continuous testing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/>
              <a:t>Create a maturity model for Build, Deploy, Test, Report &amp; Monitor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Invest in creating a DevOps automated framework for the technology. 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/>
              <a:t>Heavy focus on measurement. A custom dashboard developed to report DevOps adoption progress</a:t>
            </a:r>
            <a:endParaRPr lang="en-GB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BFS Case Study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BFS Case Study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8846" y="1001084"/>
            <a:ext cx="8632685" cy="520193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lvl="0">
              <a:spcBef>
                <a:spcPts val="600"/>
              </a:spcBef>
            </a:pPr>
            <a:r>
              <a:rPr lang="en-GB" sz="2400" b="1" dirty="0" smtClean="0">
                <a:latin typeface="Candara" pitchFamily="34" charset="0"/>
              </a:rPr>
              <a:t>Future State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Continuous integration implemented using Teamcity</a:t>
            </a:r>
          </a:p>
          <a:p>
            <a:pPr marL="342900" lvl="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GB" sz="2400" dirty="0" smtClean="0">
                <a:latin typeface="Candara" pitchFamily="34" charset="0"/>
              </a:rPr>
              <a:t>Continuous deployment implemented using OctopusDeploy</a:t>
            </a:r>
            <a:endParaRPr lang="en-US" sz="2400" dirty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Heavy focus on continuous testing using automation</a:t>
            </a:r>
            <a:endParaRPr lang="en-US" sz="2400" b="1" dirty="0" smtClean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Continuous monitoring implemented using Dynatrace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Skills/trained staff for effectiveness of Agile processes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Dev, QA &amp; Ops team under the same roadmap and agreement on setup of common goals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Executive dashboard created for live monitoring of project adoption of DevOps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dirty="0" smtClean="0">
                <a:latin typeface="Candara" pitchFamily="34" charset="0"/>
              </a:rPr>
              <a:t>240 PD’s of effort savings per year for 20 applications on DevOps platform</a:t>
            </a:r>
            <a:endParaRPr lang="en-US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Up-Down Arrow 72"/>
          <p:cNvSpPr/>
          <p:nvPr/>
        </p:nvSpPr>
        <p:spPr>
          <a:xfrm>
            <a:off x="3966206" y="3786129"/>
            <a:ext cx="272517" cy="1289810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11851" y="2961673"/>
            <a:ext cx="6809548" cy="822631"/>
          </a:xfrm>
          <a:prstGeom prst="roundRect">
            <a:avLst/>
          </a:prstGeom>
          <a:solidFill>
            <a:srgbClr val="003E73">
              <a:lumMod val="20000"/>
              <a:lumOff val="80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Software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Engineering Framework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Teamcity</a:t>
            </a:r>
            <a:r>
              <a:rPr lang="en-US" sz="1600" dirty="0" smtClean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</a:rPr>
              <a:t>(CI),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Service</a:t>
            </a:r>
            <a:r>
              <a:rPr kumimoji="0" lang="en-US" sz="1600" b="1" i="0" u="none" strike="noStrike" kern="1200" cap="none" spc="0" normalizeH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&amp; Database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B3CF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Process           Automation	Training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0B3CF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B3CF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     Collaboration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0B3CF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76" name="5-Point Star 75"/>
          <p:cNvSpPr/>
          <p:nvPr/>
        </p:nvSpPr>
        <p:spPr>
          <a:xfrm>
            <a:off x="1974794" y="3521237"/>
            <a:ext cx="136258" cy="113655"/>
          </a:xfrm>
          <a:prstGeom prst="star5">
            <a:avLst/>
          </a:prstGeom>
          <a:gradFill flip="none" rotWithShape="1">
            <a:gsLst>
              <a:gs pos="0">
                <a:srgbClr val="5C8727">
                  <a:shade val="51000"/>
                  <a:satMod val="130000"/>
                </a:srgbClr>
              </a:gs>
              <a:gs pos="80000">
                <a:srgbClr val="5C8727">
                  <a:shade val="93000"/>
                  <a:satMod val="130000"/>
                </a:srgbClr>
              </a:gs>
              <a:gs pos="100000">
                <a:srgbClr val="5C8727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7" name="5-Point Star 76"/>
          <p:cNvSpPr/>
          <p:nvPr/>
        </p:nvSpPr>
        <p:spPr>
          <a:xfrm>
            <a:off x="3009918" y="3521237"/>
            <a:ext cx="136258" cy="113655"/>
          </a:xfrm>
          <a:prstGeom prst="star5">
            <a:avLst/>
          </a:prstGeom>
          <a:gradFill flip="none" rotWithShape="1">
            <a:gsLst>
              <a:gs pos="0">
                <a:srgbClr val="5C8727">
                  <a:shade val="51000"/>
                  <a:satMod val="130000"/>
                </a:srgbClr>
              </a:gs>
              <a:gs pos="80000">
                <a:srgbClr val="5C8727">
                  <a:shade val="93000"/>
                  <a:satMod val="130000"/>
                </a:srgbClr>
              </a:gs>
              <a:gs pos="100000">
                <a:srgbClr val="5C8727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8" name="5-Point Star 77"/>
          <p:cNvSpPr/>
          <p:nvPr/>
        </p:nvSpPr>
        <p:spPr>
          <a:xfrm>
            <a:off x="4427447" y="3521237"/>
            <a:ext cx="136258" cy="113655"/>
          </a:xfrm>
          <a:prstGeom prst="star5">
            <a:avLst/>
          </a:prstGeom>
          <a:gradFill flip="none" rotWithShape="1">
            <a:gsLst>
              <a:gs pos="0">
                <a:srgbClr val="5C8727">
                  <a:shade val="51000"/>
                  <a:satMod val="130000"/>
                </a:srgbClr>
              </a:gs>
              <a:gs pos="80000">
                <a:srgbClr val="5C8727">
                  <a:shade val="93000"/>
                  <a:satMod val="130000"/>
                </a:srgbClr>
              </a:gs>
              <a:gs pos="100000">
                <a:srgbClr val="5C8727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9" name="5-Point Star 78"/>
          <p:cNvSpPr/>
          <p:nvPr/>
        </p:nvSpPr>
        <p:spPr>
          <a:xfrm>
            <a:off x="5475757" y="3521237"/>
            <a:ext cx="136258" cy="113655"/>
          </a:xfrm>
          <a:prstGeom prst="star5">
            <a:avLst/>
          </a:prstGeom>
          <a:gradFill flip="none" rotWithShape="1">
            <a:gsLst>
              <a:gs pos="0">
                <a:srgbClr val="5C8727">
                  <a:shade val="51000"/>
                  <a:satMod val="130000"/>
                </a:srgbClr>
              </a:gs>
              <a:gs pos="80000">
                <a:srgbClr val="5C8727">
                  <a:shade val="93000"/>
                  <a:satMod val="130000"/>
                </a:srgbClr>
              </a:gs>
              <a:gs pos="100000">
                <a:srgbClr val="5C8727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0" name="Up-Down Arrow 79"/>
          <p:cNvSpPr/>
          <p:nvPr/>
        </p:nvSpPr>
        <p:spPr>
          <a:xfrm>
            <a:off x="1871700" y="3748181"/>
            <a:ext cx="272517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Up-Down Arrow 80"/>
          <p:cNvSpPr/>
          <p:nvPr/>
        </p:nvSpPr>
        <p:spPr>
          <a:xfrm>
            <a:off x="6889009" y="2051776"/>
            <a:ext cx="272517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3" name="Up-Down Arrow 82"/>
          <p:cNvSpPr/>
          <p:nvPr/>
        </p:nvSpPr>
        <p:spPr>
          <a:xfrm>
            <a:off x="6040104" y="2051422"/>
            <a:ext cx="247743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4" name="Up-Down Arrow 83"/>
          <p:cNvSpPr/>
          <p:nvPr/>
        </p:nvSpPr>
        <p:spPr>
          <a:xfrm>
            <a:off x="7862081" y="2049941"/>
            <a:ext cx="272517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5" name="Picture 8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7315" r="88503" b="85370"/>
          <a:stretch/>
        </p:blipFill>
        <p:spPr bwMode="auto">
          <a:xfrm>
            <a:off x="7745029" y="1731022"/>
            <a:ext cx="599378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7799" r="78039" b="85477"/>
          <a:stretch/>
        </p:blipFill>
        <p:spPr bwMode="auto">
          <a:xfrm>
            <a:off x="3770572" y="5094185"/>
            <a:ext cx="555989" cy="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6960" r="67832" b="86080"/>
          <a:stretch/>
        </p:blipFill>
        <p:spPr bwMode="auto">
          <a:xfrm>
            <a:off x="1694405" y="4695565"/>
            <a:ext cx="580198" cy="3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8" t="7504" r="57081" b="86285"/>
          <a:stretch/>
        </p:blipFill>
        <p:spPr bwMode="auto">
          <a:xfrm>
            <a:off x="5803739" y="1737068"/>
            <a:ext cx="580197" cy="25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3" t="7482" r="45928" b="85633"/>
          <a:stretch/>
        </p:blipFill>
        <p:spPr bwMode="auto">
          <a:xfrm>
            <a:off x="7418668" y="4771894"/>
            <a:ext cx="576327" cy="2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6960" r="67832" b="86080"/>
          <a:stretch/>
        </p:blipFill>
        <p:spPr bwMode="auto">
          <a:xfrm>
            <a:off x="6725943" y="1713215"/>
            <a:ext cx="580198" cy="3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24"/>
          <p:cNvSpPr txBox="1"/>
          <p:nvPr/>
        </p:nvSpPr>
        <p:spPr>
          <a:xfrm>
            <a:off x="1342329" y="5023551"/>
            <a:ext cx="129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Security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Review</a:t>
            </a:r>
          </a:p>
        </p:txBody>
      </p:sp>
      <p:sp>
        <p:nvSpPr>
          <p:cNvPr id="92" name="TextBox 25"/>
          <p:cNvSpPr txBox="1"/>
          <p:nvPr/>
        </p:nvSpPr>
        <p:spPr>
          <a:xfrm>
            <a:off x="5549910" y="1452283"/>
            <a:ext cx="1176778" cy="37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Integration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Testing</a:t>
            </a:r>
          </a:p>
        </p:txBody>
      </p:sp>
      <p:sp>
        <p:nvSpPr>
          <p:cNvPr id="93" name="TextBox 26"/>
          <p:cNvSpPr txBox="1"/>
          <p:nvPr/>
        </p:nvSpPr>
        <p:spPr>
          <a:xfrm>
            <a:off x="6359438" y="1452283"/>
            <a:ext cx="1294456" cy="37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Functional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Testing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7246024" y="1452283"/>
            <a:ext cx="1294456" cy="37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Regression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Testing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96" name="TextBox 29"/>
          <p:cNvSpPr txBox="1"/>
          <p:nvPr/>
        </p:nvSpPr>
        <p:spPr>
          <a:xfrm>
            <a:off x="3446875" y="5409774"/>
            <a:ext cx="1294456" cy="37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Defect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Management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443002" y="4123902"/>
            <a:ext cx="1013763" cy="1704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Veracode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885708" y="2333975"/>
            <a:ext cx="235620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5C872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QTP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885708" y="2537222"/>
            <a:ext cx="235620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5C872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LPL Automation Factory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610060" y="4272542"/>
            <a:ext cx="101376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TFS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3610060" y="4070098"/>
            <a:ext cx="101376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HPQC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04" name="Up-Down Arrow 103"/>
          <p:cNvSpPr/>
          <p:nvPr/>
        </p:nvSpPr>
        <p:spPr>
          <a:xfrm>
            <a:off x="7595105" y="3748186"/>
            <a:ext cx="272517" cy="968326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5" name="Up-Down Arrow 104"/>
          <p:cNvSpPr/>
          <p:nvPr/>
        </p:nvSpPr>
        <p:spPr>
          <a:xfrm>
            <a:off x="2689781" y="2057063"/>
            <a:ext cx="272517" cy="968326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6" name="Up-Down Arrow 105"/>
          <p:cNvSpPr/>
          <p:nvPr/>
        </p:nvSpPr>
        <p:spPr>
          <a:xfrm>
            <a:off x="6498084" y="3748186"/>
            <a:ext cx="272517" cy="968326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8" name="Up-Down Arrow 107"/>
          <p:cNvSpPr/>
          <p:nvPr/>
        </p:nvSpPr>
        <p:spPr>
          <a:xfrm>
            <a:off x="4033753" y="2055229"/>
            <a:ext cx="272517" cy="968326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10" name="Picture 10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2" t="7799" r="78039" b="85477"/>
          <a:stretch/>
        </p:blipFill>
        <p:spPr bwMode="auto">
          <a:xfrm>
            <a:off x="2555968" y="1735722"/>
            <a:ext cx="555989" cy="26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6960" r="67832" b="86080"/>
          <a:stretch/>
        </p:blipFill>
        <p:spPr bwMode="auto">
          <a:xfrm>
            <a:off x="6342939" y="4754540"/>
            <a:ext cx="580198" cy="32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50"/>
          <p:cNvSpPr txBox="1"/>
          <p:nvPr/>
        </p:nvSpPr>
        <p:spPr>
          <a:xfrm>
            <a:off x="2044446" y="1468454"/>
            <a:ext cx="1717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Code Review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17" name="TextBox 51"/>
          <p:cNvSpPr txBox="1"/>
          <p:nvPr/>
        </p:nvSpPr>
        <p:spPr>
          <a:xfrm>
            <a:off x="3671900" y="1493316"/>
            <a:ext cx="1294456" cy="22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Unit  Testing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18" name="TextBox 52"/>
          <p:cNvSpPr txBox="1"/>
          <p:nvPr/>
        </p:nvSpPr>
        <p:spPr>
          <a:xfrm>
            <a:off x="5980256" y="5022515"/>
            <a:ext cx="1294456" cy="37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Dashboard/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Reporting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19" name="TextBox 53"/>
          <p:cNvSpPr txBox="1"/>
          <p:nvPr/>
        </p:nvSpPr>
        <p:spPr>
          <a:xfrm>
            <a:off x="7122261" y="5023551"/>
            <a:ext cx="1294456" cy="206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Training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2314667" y="2192793"/>
            <a:ext cx="1013493" cy="1280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FxCop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671900" y="2447168"/>
            <a:ext cx="101349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Jasmine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671900" y="2249880"/>
            <a:ext cx="101349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MS Test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6131266" y="4086472"/>
            <a:ext cx="1013763" cy="2876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3E7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AngularJS Reporting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7211684" y="4253642"/>
            <a:ext cx="101376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LPL U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211684" y="4031626"/>
            <a:ext cx="1013763" cy="1704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CBTs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29" name="Up-Down Arrow 128"/>
          <p:cNvSpPr/>
          <p:nvPr/>
        </p:nvSpPr>
        <p:spPr>
          <a:xfrm>
            <a:off x="5292080" y="3786128"/>
            <a:ext cx="272517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30" name="Picture 1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7315" r="88503" b="85370"/>
          <a:stretch/>
        </p:blipFill>
        <p:spPr bwMode="auto">
          <a:xfrm>
            <a:off x="2726795" y="4739685"/>
            <a:ext cx="599378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69"/>
          <p:cNvSpPr txBox="1"/>
          <p:nvPr/>
        </p:nvSpPr>
        <p:spPr>
          <a:xfrm>
            <a:off x="4752020" y="5047420"/>
            <a:ext cx="1294456" cy="275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099EE"/>
                </a:solidFill>
                <a:effectLst/>
                <a:uLnTx/>
                <a:uFillTx/>
                <a:latin typeface="Candara" panose="020E0502030303020204" pitchFamily="34" charset="0"/>
              </a:rPr>
              <a:t>Deployment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6099EE"/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844154" y="4048105"/>
            <a:ext cx="1201699" cy="410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Teamcity/ OctopusDeploy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33" name="Up-Down Arrow 132"/>
          <p:cNvSpPr/>
          <p:nvPr/>
        </p:nvSpPr>
        <p:spPr>
          <a:xfrm>
            <a:off x="2850043" y="3767319"/>
            <a:ext cx="272517" cy="968337"/>
          </a:xfrm>
          <a:prstGeom prst="upDownArrow">
            <a:avLst/>
          </a:prstGeom>
          <a:gradFill flip="none" rotWithShape="1">
            <a:gsLst>
              <a:gs pos="0">
                <a:srgbClr val="50B3CF">
                  <a:shade val="51000"/>
                  <a:satMod val="130000"/>
                </a:srgbClr>
              </a:gs>
              <a:gs pos="80000">
                <a:srgbClr val="50B3CF">
                  <a:shade val="93000"/>
                  <a:satMod val="130000"/>
                </a:srgbClr>
              </a:gs>
              <a:gs pos="100000">
                <a:srgbClr val="50B3CF">
                  <a:shade val="94000"/>
                  <a:satMod val="135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Picture 13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7315" r="88503" b="85370"/>
          <a:stretch/>
        </p:blipFill>
        <p:spPr bwMode="auto">
          <a:xfrm>
            <a:off x="5142752" y="4742179"/>
            <a:ext cx="599378" cy="30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ounded Rectangle 134"/>
          <p:cNvSpPr/>
          <p:nvPr/>
        </p:nvSpPr>
        <p:spPr>
          <a:xfrm>
            <a:off x="2534135" y="4138065"/>
            <a:ext cx="921603" cy="1840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dynaTrace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36" name="TextBox 73"/>
          <p:cNvSpPr txBox="1"/>
          <p:nvPr/>
        </p:nvSpPr>
        <p:spPr>
          <a:xfrm>
            <a:off x="2377444" y="5029890"/>
            <a:ext cx="129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Application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17C4D"/>
                </a:solidFill>
                <a:effectLst/>
                <a:uLnTx/>
                <a:uFillTx/>
                <a:latin typeface="Candara" panose="020E0502030303020204" pitchFamily="34" charset="0"/>
              </a:rPr>
              <a:t> </a:t>
            </a:r>
            <a:r>
              <a:rPr lang="en-US" sz="1200" dirty="0">
                <a:solidFill>
                  <a:srgbClr val="6099EE"/>
                </a:solidFill>
                <a:latin typeface="Candara" panose="020E0502030303020204" pitchFamily="34" charset="0"/>
              </a:rPr>
              <a:t>Monitoring</a:t>
            </a:r>
          </a:p>
        </p:txBody>
      </p:sp>
      <p:pic>
        <p:nvPicPr>
          <p:cNvPr id="139" name="Picture 138" descr="D:\PCP\2013\Opportunities\LPL\LPL TCoE\TCoE Docs\PI Implementation\D1b\ProposalToMo\Omnibus supports close to 45 tools integration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9" t="6960" r="67832" b="86080"/>
          <a:stretch/>
        </p:blipFill>
        <p:spPr bwMode="auto">
          <a:xfrm>
            <a:off x="3950760" y="1698547"/>
            <a:ext cx="479503" cy="2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ounded Rectangle 141"/>
          <p:cNvSpPr/>
          <p:nvPr/>
        </p:nvSpPr>
        <p:spPr>
          <a:xfrm>
            <a:off x="2340829" y="2573905"/>
            <a:ext cx="1013493" cy="116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JSHint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2328350" y="2393885"/>
            <a:ext cx="1013764" cy="1382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</a:rPr>
              <a:t>NDepend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2350334" y="2753925"/>
            <a:ext cx="1013493" cy="1607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0096D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FFFFFF">
                    <a:lumMod val="50000"/>
                  </a:srgbClr>
                </a:solidFill>
                <a:latin typeface="Candara" panose="020E0502030303020204" pitchFamily="34" charset="0"/>
              </a:rPr>
              <a:t>Tibco Custom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152" name="Title 1"/>
          <p:cNvSpPr txBox="1">
            <a:spLocks/>
          </p:cNvSpPr>
          <p:nvPr/>
        </p:nvSpPr>
        <p:spPr>
          <a:xfrm>
            <a:off x="206515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BFS Case Study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DevOps @ IGATE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6505" y="953725"/>
            <a:ext cx="8632685" cy="429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>
                <a:ln>
                  <a:solidFill>
                    <a:schemeClr val="tx1"/>
                  </a:solidFill>
                </a:ln>
                <a:latin typeface="Candara" panose="020E0502030303020204" pitchFamily="34" charset="0"/>
              </a:rPr>
              <a:t>DevOps COE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>
                <a:ln>
                  <a:solidFill>
                    <a:schemeClr val="tx1"/>
                  </a:solidFill>
                </a:ln>
                <a:latin typeface="Candara" panose="020E0502030303020204" pitchFamily="34" charset="0"/>
              </a:rPr>
              <a:t>DevOps COP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>
                <a:ln>
                  <a:solidFill>
                    <a:schemeClr val="tx1"/>
                  </a:solidFill>
                </a:ln>
                <a:latin typeface="Candara" panose="020E0502030303020204" pitchFamily="34" charset="0"/>
              </a:rPr>
              <a:t>DevOps </a:t>
            </a:r>
            <a:r>
              <a:rPr lang="en-US" sz="2200" dirty="0" smtClean="0">
                <a:ln>
                  <a:solidFill>
                    <a:schemeClr val="tx1"/>
                  </a:solidFill>
                </a:ln>
                <a:latin typeface="Candara" panose="020E0502030303020204" pitchFamily="34" charset="0"/>
              </a:rPr>
              <a:t>Maven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ln>
                  <a:solidFill>
                    <a:schemeClr val="tx1"/>
                  </a:solidFill>
                </a:ln>
                <a:latin typeface="Candara" panose="020E0502030303020204" pitchFamily="34" charset="0"/>
              </a:rPr>
              <a:t>Project Case Studies</a:t>
            </a:r>
            <a:endParaRPr lang="en-US" sz="2200" dirty="0">
              <a:ln>
                <a:solidFill>
                  <a:schemeClr val="tx1"/>
                </a:solidFill>
              </a:ln>
              <a:latin typeface="Candara" panose="020E0502030303020204" pitchFamily="34" charset="0"/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4753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980" y="51374"/>
            <a:ext cx="77724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ndara" pitchFamily="34" charset="0"/>
              </a:rPr>
              <a:t>References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8846" y="1043735"/>
            <a:ext cx="8632685" cy="4299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http</a:t>
            </a: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://itrevolution.com/the-amazing-devops-transformation-of-the-hp-laserjet-firmware-team-gary-gruver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/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</a:rPr>
              <a:t> 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https</a:t>
            </a: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://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www.usenix.org/conference/lisa11/devops-transformation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https://developer.ibm.com/urbancode/docs/continuous-delivery-maturity-model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/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http://blog.devopsguys.com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/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http://</a:t>
            </a:r>
            <a:r>
              <a:rPr lang="en-US" sz="1600" dirty="0" smtClean="0">
                <a:ln>
                  <a:solidFill>
                    <a:schemeClr val="tx1"/>
                  </a:solidFill>
                </a:ln>
                <a:hlinkClick r:id="rId3"/>
              </a:rPr>
              <a:t>en.wikipedia.org/wiki/DevOps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1600" dirty="0">
                <a:ln>
                  <a:solidFill>
                    <a:schemeClr val="tx1"/>
                  </a:solidFill>
                </a:ln>
                <a:hlinkClick r:id="rId3"/>
              </a:rPr>
              <a:t>http://www.informationweek.com/strategic-cio/enterprise-agility/6-steps-to-survive-a-devops-transformation/a/d-id/1319704</a:t>
            </a: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  <a:p>
            <a:pPr>
              <a:spcBef>
                <a:spcPts val="600"/>
              </a:spcBef>
            </a:pPr>
            <a:endParaRPr lang="en-US" sz="1600" dirty="0">
              <a:ln>
                <a:solidFill>
                  <a:schemeClr val="tx1"/>
                </a:solidFill>
              </a:ln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761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971800"/>
            <a:ext cx="65147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cs typeface="ＭＳ Ｐゴシック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325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5" y="1027489"/>
            <a:ext cx="8632685" cy="50568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How many deployments do you do in a day/week/month?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</a:t>
            </a:r>
            <a:r>
              <a:rPr lang="en-US" sz="3600" dirty="0" err="1" smtClean="0">
                <a:latin typeface="Candara" pitchFamily="34" charset="0"/>
              </a:rPr>
              <a:t>DevOps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3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5" y="1027489"/>
            <a:ext cx="8632685" cy="50568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Facebook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- twice a day in 2013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Amazon – deployment on a server every 11.6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seconds –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2011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Candara" panose="020E0502030303020204" pitchFamily="34" charset="0"/>
              </a:rPr>
              <a:t>Etsy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 - 10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deployments a day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- 2000. 50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deployments a day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- 2014 </a:t>
            </a:r>
            <a:endParaRPr lang="en-US" sz="2400" dirty="0">
              <a:solidFill>
                <a:prstClr val="black"/>
              </a:solidFill>
              <a:latin typeface="Candara" panose="020E0502030303020204" pitchFamily="34" charset="0"/>
              <a:hlinkClick r:id="rId3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IMVU - 50 </a:t>
            </a:r>
            <a:r>
              <a:rPr lang="en-US" sz="2400" dirty="0">
                <a:solidFill>
                  <a:prstClr val="black"/>
                </a:solidFill>
                <a:latin typeface="Candara" panose="020E0502030303020204" pitchFamily="34" charset="0"/>
              </a:rPr>
              <a:t>deployments a </a:t>
            </a: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day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Netflix – 100+ deployments a day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ndara" panose="020E0502030303020204" pitchFamily="34" charset="0"/>
              </a:rPr>
              <a:t>Google – 50M automated test cases run every day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</a:t>
            </a:r>
            <a:r>
              <a:rPr lang="en-US" sz="3600" dirty="0" err="1" smtClean="0">
                <a:latin typeface="Candara" pitchFamily="34" charset="0"/>
              </a:rPr>
              <a:t>DevOps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6515" y="102747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</a:t>
            </a:r>
            <a:r>
              <a:rPr lang="en-US" sz="3600" dirty="0" err="1" smtClean="0">
                <a:latin typeface="Candara" pitchFamily="34" charset="0"/>
              </a:rPr>
              <a:t>DevOps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00197" y="1072494"/>
            <a:ext cx="8632685" cy="523682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marL="342900" indent="-342900">
              <a:buFont typeface="Arial" pitchFamily="34" charset="0"/>
              <a:buChar char="•"/>
            </a:pPr>
            <a:endParaRPr lang="en-US" sz="22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r>
              <a:rPr lang="en-US" sz="2400" b="1" dirty="0">
                <a:latin typeface="Candara" pitchFamily="34" charset="0"/>
              </a:rPr>
              <a:t>Priorities?</a:t>
            </a:r>
            <a:endParaRPr lang="en-US" sz="2200" b="1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Developer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How many lines of code per day?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How many defects fixed per day?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 followed all the documented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Tester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How many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test cases per day?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How many defects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records per </a:t>
            </a: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day?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I followed all the documented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Operations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SLA is 99% up time?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No unstable code allowed in production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I followed all the documented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Business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How soon can I see this requirement in production?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6515" y="102747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</a:t>
            </a:r>
            <a:r>
              <a:rPr lang="en-US" sz="3600" dirty="0" err="1" smtClean="0">
                <a:latin typeface="Candara" pitchFamily="34" charset="0"/>
              </a:rPr>
              <a:t>DevOps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00197" y="1072494"/>
            <a:ext cx="8632685" cy="523682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endParaRPr lang="en-US" sz="22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r>
              <a:rPr lang="en-US" sz="2200" b="1" dirty="0" smtClean="0">
                <a:solidFill>
                  <a:prstClr val="black"/>
                </a:solidFill>
                <a:latin typeface="Candara" panose="020E0502030303020204" pitchFamily="34" charset="0"/>
              </a:rPr>
              <a:t>Failure Reasons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Developer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It works on my machine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 don’t have production data to test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 followed all the documented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Tester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1 issue fixed, 2 issues introduced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I don’t have production data to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test?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 </a:t>
            </a: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followed all the documented </a:t>
            </a: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Operations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Unstable code deployed by developers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Proper testing not done</a:t>
            </a:r>
            <a:endParaRPr lang="en-US" sz="22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I </a:t>
            </a:r>
            <a:r>
              <a:rPr lang="en-US" sz="2200" dirty="0">
                <a:solidFill>
                  <a:prstClr val="black"/>
                </a:solidFill>
                <a:latin typeface="Candara" panose="020E0502030303020204" pitchFamily="34" charset="0"/>
              </a:rPr>
              <a:t>followed all the documented process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Business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How soon can I see this requirement in production?</a:t>
            </a: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2200" dirty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5" y="1027488"/>
            <a:ext cx="8632685" cy="510181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 algn="just">
              <a:spcBef>
                <a:spcPts val="600"/>
              </a:spcBef>
            </a:pPr>
            <a:endParaRPr lang="en-US" sz="2200" dirty="0" smtClean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Candara" pitchFamily="34" charset="0"/>
              </a:rPr>
              <a:t>DevOps is a blend of </a:t>
            </a:r>
            <a:r>
              <a:rPr lang="en-US" sz="2200" b="1" dirty="0" smtClean="0">
                <a:latin typeface="Candara" pitchFamily="34" charset="0"/>
              </a:rPr>
              <a:t>Dev</a:t>
            </a:r>
            <a:r>
              <a:rPr lang="en-US" sz="2200" dirty="0" smtClean="0">
                <a:latin typeface="Candara" pitchFamily="34" charset="0"/>
              </a:rPr>
              <a:t>elopment &amp; </a:t>
            </a:r>
            <a:r>
              <a:rPr lang="en-US" sz="2200" b="1" dirty="0" smtClean="0">
                <a:latin typeface="Candara" pitchFamily="34" charset="0"/>
              </a:rPr>
              <a:t>Op</a:t>
            </a:r>
            <a:r>
              <a:rPr lang="en-US" sz="2200" dirty="0" smtClean="0">
                <a:latin typeface="Candara" pitchFamily="34" charset="0"/>
              </a:rPr>
              <a:t>eration</a:t>
            </a:r>
            <a:r>
              <a:rPr lang="en-US" sz="2200" b="1" dirty="0" smtClean="0">
                <a:latin typeface="Candara" pitchFamily="34" charset="0"/>
              </a:rPr>
              <a:t>s</a:t>
            </a:r>
            <a:r>
              <a:rPr lang="en-US" sz="2200" dirty="0" smtClean="0">
                <a:latin typeface="Candara" pitchFamily="34" charset="0"/>
              </a:rPr>
              <a:t>. It’s a development method that puts focus on communication &amp; colloboration between different teams and stresses on integration and automation to achieve faster time to market</a:t>
            </a:r>
          </a:p>
          <a:p>
            <a:pPr algn="just">
              <a:spcBef>
                <a:spcPts val="600"/>
              </a:spcBef>
            </a:pPr>
            <a:endParaRPr lang="en-US" sz="2200" dirty="0" smtClean="0"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200" dirty="0" smtClean="0">
                <a:latin typeface="Candara" pitchFamily="34" charset="0"/>
              </a:rPr>
              <a:t>DevOps is a philosophy; it’s a way of life that you can use to transform your methodology to improve business value</a:t>
            </a:r>
          </a:p>
          <a:p>
            <a:pPr algn="just">
              <a:spcBef>
                <a:spcPts val="600"/>
              </a:spcBef>
            </a:pPr>
            <a:endParaRPr lang="en-US" sz="2200" dirty="0">
              <a:solidFill>
                <a:prstClr val="black"/>
              </a:solidFill>
              <a:latin typeface="Candara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200" dirty="0">
                <a:latin typeface="Candara" pitchFamily="34" charset="0"/>
              </a:rPr>
              <a:t>Devops is not about a technology </a:t>
            </a:r>
            <a:r>
              <a:rPr lang="en-US" sz="2200" dirty="0" smtClean="0">
                <a:latin typeface="Candara" pitchFamily="34" charset="0"/>
              </a:rPr>
              <a:t>it's </a:t>
            </a:r>
            <a:r>
              <a:rPr lang="en-US" sz="2200" dirty="0">
                <a:latin typeface="Candara" pitchFamily="34" charset="0"/>
              </a:rPr>
              <a:t>about a business. Need to optimize the whole and not the individual ‘silos’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dirty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is DevOps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Silo organization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791580" y="4194086"/>
            <a:ext cx="2430270" cy="67507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3" name="Flowchart: Extract 2"/>
          <p:cNvSpPr/>
          <p:nvPr/>
        </p:nvSpPr>
        <p:spPr>
          <a:xfrm>
            <a:off x="836585" y="1943836"/>
            <a:ext cx="585065" cy="2340261"/>
          </a:xfrm>
          <a:prstGeom prst="flowChartExtra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</a:t>
            </a:r>
            <a:endParaRPr lang="en-US" sz="1400" dirty="0"/>
          </a:p>
        </p:txBody>
      </p:sp>
      <p:sp>
        <p:nvSpPr>
          <p:cNvPr id="11" name="Flowchart: Extract 10"/>
          <p:cNvSpPr/>
          <p:nvPr/>
        </p:nvSpPr>
        <p:spPr>
          <a:xfrm>
            <a:off x="1511660" y="1943836"/>
            <a:ext cx="585065" cy="2340261"/>
          </a:xfrm>
          <a:prstGeom prst="flowChartExtra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Tech</a:t>
            </a:r>
          </a:p>
          <a:p>
            <a:pPr algn="ctr"/>
            <a:endParaRPr lang="en-US" sz="1400" dirty="0"/>
          </a:p>
        </p:txBody>
      </p:sp>
      <p:sp>
        <p:nvSpPr>
          <p:cNvPr id="13" name="Flowchart: Extract 12"/>
          <p:cNvSpPr/>
          <p:nvPr/>
        </p:nvSpPr>
        <p:spPr>
          <a:xfrm>
            <a:off x="2186735" y="1943836"/>
            <a:ext cx="585065" cy="2340261"/>
          </a:xfrm>
          <a:prstGeom prst="flowChartExtra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Mgmt</a:t>
            </a:r>
          </a:p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81890" y="4194086"/>
            <a:ext cx="2340260" cy="67507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QA</a:t>
            </a:r>
            <a:endParaRPr lang="en-US" dirty="0"/>
          </a:p>
        </p:txBody>
      </p:sp>
      <p:sp>
        <p:nvSpPr>
          <p:cNvPr id="15" name="Flowchart: Extract 14"/>
          <p:cNvSpPr/>
          <p:nvPr/>
        </p:nvSpPr>
        <p:spPr>
          <a:xfrm>
            <a:off x="3626895" y="1943836"/>
            <a:ext cx="585065" cy="2340261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Manual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Flowchart: Extract 15"/>
          <p:cNvSpPr/>
          <p:nvPr/>
        </p:nvSpPr>
        <p:spPr>
          <a:xfrm>
            <a:off x="4301970" y="1943836"/>
            <a:ext cx="585065" cy="2340261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Auto</a:t>
            </a:r>
            <a:endParaRPr lang="en-US" sz="1400" dirty="0"/>
          </a:p>
        </p:txBody>
      </p:sp>
      <p:sp>
        <p:nvSpPr>
          <p:cNvPr id="20" name="Flowchart: Extract 19"/>
          <p:cNvSpPr/>
          <p:nvPr/>
        </p:nvSpPr>
        <p:spPr>
          <a:xfrm>
            <a:off x="4932040" y="1943835"/>
            <a:ext cx="585065" cy="2340261"/>
          </a:xfrm>
          <a:prstGeom prst="flowChartExtra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Perf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>
            <a:off x="6413467" y="4194085"/>
            <a:ext cx="1713928" cy="675075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22" name="Flowchart: Extract 21"/>
          <p:cNvSpPr/>
          <p:nvPr/>
        </p:nvSpPr>
        <p:spPr>
          <a:xfrm>
            <a:off x="6503477" y="1943835"/>
            <a:ext cx="585065" cy="2340261"/>
          </a:xfrm>
          <a:prstGeom prst="flowChartExtra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3" name="Flowchart: Extract 22"/>
          <p:cNvSpPr/>
          <p:nvPr/>
        </p:nvSpPr>
        <p:spPr>
          <a:xfrm>
            <a:off x="7178552" y="1943835"/>
            <a:ext cx="585065" cy="2340261"/>
          </a:xfrm>
          <a:prstGeom prst="flowChartExtra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Support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sp>
        <p:nvSpPr>
          <p:cNvPr id="25" name="Curved Up Arrow 24"/>
          <p:cNvSpPr/>
          <p:nvPr/>
        </p:nvSpPr>
        <p:spPr>
          <a:xfrm flipH="1">
            <a:off x="2591778" y="5049180"/>
            <a:ext cx="1620181" cy="540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Feedback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Curved Up Arrow 26"/>
          <p:cNvSpPr/>
          <p:nvPr/>
        </p:nvSpPr>
        <p:spPr>
          <a:xfrm flipH="1">
            <a:off x="5067054" y="5049180"/>
            <a:ext cx="1620181" cy="5400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Feedback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2681790" y="1268760"/>
            <a:ext cx="1327648" cy="405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Hand off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5314582" y="1268760"/>
            <a:ext cx="1327648" cy="405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Hand off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06514" y="1017378"/>
            <a:ext cx="8632685" cy="376177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  <a:miter lim="800000"/>
            <a:headEnd/>
            <a:tailEnd/>
          </a:ln>
          <a:effectLst>
            <a:prstShdw prst="shdw17" dist="17961" dir="2700000">
              <a:srgbClr val="687686"/>
            </a:prstShdw>
          </a:effectLst>
        </p:spPr>
        <p:txBody>
          <a:bodyPr wrap="square" anchor="ctr" anchorCtr="0"/>
          <a:lstStyle/>
          <a:p>
            <a:pPr>
              <a:spcBef>
                <a:spcPts val="600"/>
              </a:spcBef>
            </a:pPr>
            <a:endParaRPr lang="en-US" sz="2200" b="1" dirty="0" smtClean="0">
              <a:latin typeface="Candara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 smtClean="0">
                <a:latin typeface="Candara" pitchFamily="34" charset="0"/>
              </a:rPr>
              <a:t>Common misconceptions</a:t>
            </a:r>
            <a:endParaRPr lang="en-US" sz="2200" b="1" dirty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latin typeface="Candara" pitchFamily="34" charset="0"/>
              </a:rPr>
              <a:t>DevOps </a:t>
            </a:r>
            <a:r>
              <a:rPr lang="en-US" sz="2200" dirty="0">
                <a:latin typeface="Candara" pitchFamily="34" charset="0"/>
              </a:rPr>
              <a:t>is just </a:t>
            </a:r>
            <a:r>
              <a:rPr lang="en-US" sz="2200" dirty="0" smtClean="0">
                <a:latin typeface="Candara" pitchFamily="34" charset="0"/>
              </a:rPr>
              <a:t>PR</a:t>
            </a:r>
            <a:endParaRPr lang="en-US" sz="2200" dirty="0">
              <a:latin typeface="Candara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latin typeface="Candara" pitchFamily="34" charset="0"/>
              </a:rPr>
              <a:t>One resource does everything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  <a:latin typeface="Candara" pitchFamily="34" charset="0"/>
              </a:rPr>
              <a:t>DevOps is a technology movement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>
                <a:latin typeface="Candara" pitchFamily="34" charset="0"/>
              </a:rPr>
              <a:t>We don’t need Systems Administrators </a:t>
            </a:r>
            <a:r>
              <a:rPr lang="en-US" sz="2200" dirty="0" smtClean="0">
                <a:latin typeface="Candara" pitchFamily="34" charset="0"/>
              </a:rPr>
              <a:t>– NoOps strategy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Let's buy DevOps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DevOps will solve all my problems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DevOps will keep me on my toes 24X7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200" dirty="0" smtClean="0">
                <a:solidFill>
                  <a:prstClr val="black"/>
                </a:solidFill>
                <a:latin typeface="Candara" panose="020E0502030303020204" pitchFamily="34" charset="0"/>
              </a:rPr>
              <a:t>DevOps will add more stress and demotivate the team</a:t>
            </a:r>
          </a:p>
          <a:p>
            <a:pPr>
              <a:spcBef>
                <a:spcPts val="600"/>
              </a:spcBef>
            </a:pPr>
            <a:endParaRPr lang="en-US" sz="2200" dirty="0" smtClea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74" y="71250"/>
            <a:ext cx="7884225" cy="715963"/>
          </a:xfrm>
        </p:spPr>
        <p:txBody>
          <a:bodyPr>
            <a:noAutofit/>
          </a:bodyPr>
          <a:lstStyle/>
          <a:p>
            <a:pPr lvl="0" algn="l"/>
            <a:r>
              <a:rPr lang="en-US" sz="3600" dirty="0" smtClean="0">
                <a:latin typeface="Candara" pitchFamily="34" charset="0"/>
              </a:rPr>
              <a:t>What DevOps is not</a:t>
            </a:r>
            <a:endParaRPr lang="en-US" sz="3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GATE1">
      <a:dk1>
        <a:srgbClr val="000000"/>
      </a:dk1>
      <a:lt1>
        <a:srgbClr val="FFFFFF"/>
      </a:lt1>
      <a:dk2>
        <a:srgbClr val="595959"/>
      </a:dk2>
      <a:lt2>
        <a:srgbClr val="00A1E4"/>
      </a:lt2>
      <a:accent1>
        <a:srgbClr val="A6A6A6"/>
      </a:accent1>
      <a:accent2>
        <a:srgbClr val="00B0F0"/>
      </a:accent2>
      <a:accent3>
        <a:srgbClr val="E6E8F2"/>
      </a:accent3>
      <a:accent4>
        <a:srgbClr val="D0D8E8"/>
      </a:accent4>
      <a:accent5>
        <a:srgbClr val="00A1E4"/>
      </a:accent5>
      <a:accent6>
        <a:srgbClr val="D0D8E8"/>
      </a:accent6>
      <a:hlink>
        <a:srgbClr val="E6E8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1750</Words>
  <Application>Microsoft Office PowerPoint</Application>
  <PresentationFormat>On-screen Show (4:3)</PresentationFormat>
  <Paragraphs>373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Table of Contents</vt:lpstr>
      <vt:lpstr>What is DevOps</vt:lpstr>
      <vt:lpstr>What is DevOps</vt:lpstr>
      <vt:lpstr>What is DevOps</vt:lpstr>
      <vt:lpstr>What is DevOps</vt:lpstr>
      <vt:lpstr>What is DevOps</vt:lpstr>
      <vt:lpstr>Silo organization</vt:lpstr>
      <vt:lpstr>What DevOps is not</vt:lpstr>
      <vt:lpstr>DevOps history</vt:lpstr>
      <vt:lpstr>DevOps Maturity Model</vt:lpstr>
      <vt:lpstr>DevOps Maturity Model</vt:lpstr>
      <vt:lpstr>DevOps Maturity Model</vt:lpstr>
      <vt:lpstr>What is DevOps Adoption</vt:lpstr>
      <vt:lpstr>PowerPoint Presentation</vt:lpstr>
      <vt:lpstr>Continuous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IGATE</dc:creator>
  <cp:lastModifiedBy>Tanmay K Chand</cp:lastModifiedBy>
  <cp:revision>590</cp:revision>
  <dcterms:created xsi:type="dcterms:W3CDTF">2014-04-28T11:21:39Z</dcterms:created>
  <dcterms:modified xsi:type="dcterms:W3CDTF">2017-06-15T10:33:19Z</dcterms:modified>
</cp:coreProperties>
</file>