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70" r:id="rId6"/>
    <p:sldId id="260" r:id="rId7"/>
    <p:sldId id="262" r:id="rId8"/>
    <p:sldId id="271" r:id="rId9"/>
    <p:sldId id="266" r:id="rId10"/>
    <p:sldId id="269" r:id="rId11"/>
    <p:sldId id="263" r:id="rId12"/>
    <p:sldId id="264" r:id="rId13"/>
    <p:sldId id="265" r:id="rId14"/>
  </p:sldIdLst>
  <p:sldSz cx="14630400" cy="8229600"/>
  <p:notesSz cx="8229600" cy="14630400"/>
  <p:embeddedFontLst>
    <p:embeddedFont>
      <p:font typeface="Inter" panose="020B0604020202020204" charset="0"/>
      <p:regular r:id="rId16"/>
    </p:embeddedFont>
    <p:embeddedFont>
      <p:font typeface="Lora" pitchFamily="2" charset="0"/>
      <p:regular r:id="rId17"/>
      <p:bold r:id="rId18"/>
      <p:italic r:id="rId19"/>
      <p:boldItalic r:id="rId20"/>
    </p:embeddedFont>
    <p:embeddedFont>
      <p:font typeface="Petrona Bold" panose="020B0604020202020204" charset="0"/>
      <p:regular r:id="rId21"/>
    </p:embeddedFont>
    <p:embeddedFont>
      <p:font typeface="Segoe UI" panose="020B0502040204020203" pitchFamily="34" charset="0"/>
      <p:regular r:id="rId22"/>
      <p:bold r:id="rId23"/>
      <p:italic r:id="rId24"/>
      <p:boldItalic r:id="rId25"/>
    </p:embeddedFont>
    <p:embeddedFont>
      <p:font typeface="Source Sans Pro" panose="020B050303040302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522" y="4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F136B3-DF57-4DA0-8D42-0365CD58287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3868EF4-2D85-4D97-81CC-298F752CEB3F}">
      <dgm:prSet/>
      <dgm:spPr/>
      <dgm:t>
        <a:bodyPr/>
        <a:lstStyle/>
        <a:p>
          <a:pPr algn="ctr"/>
          <a:r>
            <a:rPr lang="en-IN" b="1" dirty="0">
              <a:latin typeface="Times New Roman"/>
              <a:cs typeface="Times New Roman"/>
            </a:rPr>
            <a:t>PARAMETERS  </a:t>
          </a:r>
        </a:p>
      </dgm:t>
    </dgm:pt>
    <dgm:pt modelId="{C72C76D4-903D-4447-96A8-E102790DDC45}" type="parTrans" cxnId="{7B9037DF-6BD6-48E5-BA81-0C33140E3CD5}">
      <dgm:prSet/>
      <dgm:spPr/>
      <dgm:t>
        <a:bodyPr/>
        <a:lstStyle/>
        <a:p>
          <a:endParaRPr lang="en-IN"/>
        </a:p>
      </dgm:t>
    </dgm:pt>
    <dgm:pt modelId="{E994380B-952F-40FA-B8BE-3ACC35959FD0}" type="sibTrans" cxnId="{7B9037DF-6BD6-48E5-BA81-0C33140E3CD5}">
      <dgm:prSet/>
      <dgm:spPr/>
      <dgm:t>
        <a:bodyPr/>
        <a:lstStyle/>
        <a:p>
          <a:endParaRPr lang="en-IN"/>
        </a:p>
      </dgm:t>
    </dgm:pt>
    <dgm:pt modelId="{2B56C5D0-4F4F-4366-A6EE-80E7B72C7D05}">
      <dgm:prSet/>
      <dgm:spPr/>
      <dgm:t>
        <a:bodyPr/>
        <a:lstStyle/>
        <a:p>
          <a:pPr rtl="0"/>
          <a:r>
            <a:rPr lang="en-IN" dirty="0">
              <a:latin typeface="Times New Roman"/>
              <a:cs typeface="Times New Roman"/>
            </a:rPr>
            <a:t>Resonant Frequency : 1 - 6 GHz</a:t>
          </a:r>
        </a:p>
      </dgm:t>
    </dgm:pt>
    <dgm:pt modelId="{1FA5A20A-7017-4C7D-8784-D66C505564FB}" type="parTrans" cxnId="{7A82FD21-B533-4187-9A1F-06582067B8EF}">
      <dgm:prSet/>
      <dgm:spPr/>
      <dgm:t>
        <a:bodyPr/>
        <a:lstStyle/>
        <a:p>
          <a:endParaRPr lang="en-IN"/>
        </a:p>
      </dgm:t>
    </dgm:pt>
    <dgm:pt modelId="{EEABA007-AE4E-45DD-9EC2-65C6669107ED}" type="sibTrans" cxnId="{7A82FD21-B533-4187-9A1F-06582067B8EF}">
      <dgm:prSet/>
      <dgm:spPr/>
      <dgm:t>
        <a:bodyPr/>
        <a:lstStyle/>
        <a:p>
          <a:endParaRPr lang="en-IN"/>
        </a:p>
      </dgm:t>
    </dgm:pt>
    <dgm:pt modelId="{E2282D42-6BEA-4760-9D43-D45CD47616A9}">
      <dgm:prSet/>
      <dgm:spPr/>
      <dgm:t>
        <a:bodyPr/>
        <a:lstStyle/>
        <a:p>
          <a:r>
            <a:rPr lang="en-IN" dirty="0">
              <a:latin typeface="Times New Roman"/>
              <a:cs typeface="Times New Roman"/>
            </a:rPr>
            <a:t>Dielectric Constant (</a:t>
          </a:r>
          <a:r>
            <a:rPr lang="el-GR" dirty="0">
              <a:latin typeface="Times New Roman"/>
              <a:cs typeface="Times New Roman"/>
            </a:rPr>
            <a:t>ε</a:t>
          </a:r>
          <a:r>
            <a:rPr lang="en-IN" dirty="0">
              <a:latin typeface="Times New Roman"/>
              <a:cs typeface="Times New Roman"/>
            </a:rPr>
            <a:t>r): 4.4 mm</a:t>
          </a:r>
        </a:p>
      </dgm:t>
    </dgm:pt>
    <dgm:pt modelId="{1EF6BBDB-600D-4FC2-82B8-4ECD4A492F9F}" type="parTrans" cxnId="{51978409-BF2D-431D-AD6D-9F3FF1D4E952}">
      <dgm:prSet/>
      <dgm:spPr/>
      <dgm:t>
        <a:bodyPr/>
        <a:lstStyle/>
        <a:p>
          <a:endParaRPr lang="en-IN"/>
        </a:p>
      </dgm:t>
    </dgm:pt>
    <dgm:pt modelId="{6940D3B2-16E8-4B27-806D-507BA4C2399F}" type="sibTrans" cxnId="{51978409-BF2D-431D-AD6D-9F3FF1D4E952}">
      <dgm:prSet/>
      <dgm:spPr/>
      <dgm:t>
        <a:bodyPr/>
        <a:lstStyle/>
        <a:p>
          <a:endParaRPr lang="en-IN"/>
        </a:p>
      </dgm:t>
    </dgm:pt>
    <dgm:pt modelId="{D9EF5214-E760-49AB-9D48-C87F091DE955}">
      <dgm:prSet/>
      <dgm:spPr/>
      <dgm:t>
        <a:bodyPr/>
        <a:lstStyle/>
        <a:p>
          <a:r>
            <a:rPr lang="en-US" dirty="0">
              <a:latin typeface="Times New Roman"/>
              <a:cs typeface="Times New Roman"/>
            </a:rPr>
            <a:t>Dielectric Height (h): 1.6 mm</a:t>
          </a:r>
          <a:endParaRPr lang="en-IN" dirty="0">
            <a:latin typeface="Times New Roman"/>
            <a:cs typeface="Times New Roman"/>
          </a:endParaRPr>
        </a:p>
      </dgm:t>
    </dgm:pt>
    <dgm:pt modelId="{08E12824-BA8B-4E2F-91EF-618930AE77AF}" type="parTrans" cxnId="{668DED5B-4208-4E5A-8F46-DBA9B80E0B96}">
      <dgm:prSet/>
      <dgm:spPr/>
      <dgm:t>
        <a:bodyPr/>
        <a:lstStyle/>
        <a:p>
          <a:endParaRPr lang="en-IN"/>
        </a:p>
      </dgm:t>
    </dgm:pt>
    <dgm:pt modelId="{EC08D44D-198B-4329-8F2C-7232CB6DBE47}" type="sibTrans" cxnId="{668DED5B-4208-4E5A-8F46-DBA9B80E0B96}">
      <dgm:prSet/>
      <dgm:spPr/>
      <dgm:t>
        <a:bodyPr/>
        <a:lstStyle/>
        <a:p>
          <a:endParaRPr lang="en-IN"/>
        </a:p>
      </dgm:t>
    </dgm:pt>
    <dgm:pt modelId="{BC0A4333-8B23-4825-AE3B-2ABC0874C1D3}">
      <dgm:prSet/>
      <dgm:spPr/>
      <dgm:t>
        <a:bodyPr/>
        <a:lstStyle/>
        <a:p>
          <a:pPr rtl="0"/>
          <a:r>
            <a:rPr lang="en-US" dirty="0">
              <a:latin typeface="Times New Roman"/>
              <a:cs typeface="Times New Roman"/>
            </a:rPr>
            <a:t>Width (W</a:t>
          </a:r>
          <a:r>
            <a:rPr lang="en-US">
              <a:latin typeface="Times New Roman"/>
              <a:cs typeface="Times New Roman"/>
            </a:rPr>
            <a:t>): </a:t>
          </a:r>
          <a:r>
            <a:rPr lang="mr-IN">
              <a:latin typeface="Times New Roman"/>
              <a:cs typeface="Times New Roman"/>
            </a:rPr>
            <a:t>4 cm</a:t>
          </a:r>
          <a:endParaRPr lang="en-IN" dirty="0">
            <a:latin typeface="Times New Roman"/>
            <a:cs typeface="Times New Roman"/>
          </a:endParaRPr>
        </a:p>
      </dgm:t>
    </dgm:pt>
    <dgm:pt modelId="{EE2659AD-2F5C-4D48-B74E-4D9298A96051}" type="parTrans" cxnId="{4A53D771-23AE-4DE7-810C-5042E9197F7B}">
      <dgm:prSet/>
      <dgm:spPr/>
      <dgm:t>
        <a:bodyPr/>
        <a:lstStyle/>
        <a:p>
          <a:endParaRPr lang="en-IN"/>
        </a:p>
      </dgm:t>
    </dgm:pt>
    <dgm:pt modelId="{09A1866F-6C8D-4296-A5F9-A829366B198C}" type="sibTrans" cxnId="{4A53D771-23AE-4DE7-810C-5042E9197F7B}">
      <dgm:prSet/>
      <dgm:spPr/>
      <dgm:t>
        <a:bodyPr/>
        <a:lstStyle/>
        <a:p>
          <a:endParaRPr lang="en-IN"/>
        </a:p>
      </dgm:t>
    </dgm:pt>
    <dgm:pt modelId="{185872E4-6E4F-434D-9375-E7944EC76BAF}">
      <dgm:prSet/>
      <dgm:spPr/>
      <dgm:t>
        <a:bodyPr/>
        <a:lstStyle/>
        <a:p>
          <a:pPr rtl="0"/>
          <a:r>
            <a:rPr lang="en-US" dirty="0">
              <a:latin typeface="Times New Roman"/>
              <a:cs typeface="Times New Roman"/>
            </a:rPr>
            <a:t>Length </a:t>
          </a:r>
          <a:r>
            <a:rPr lang="en-US">
              <a:latin typeface="Times New Roman"/>
              <a:cs typeface="Times New Roman"/>
            </a:rPr>
            <a:t>(L</a:t>
          </a:r>
          <a:r>
            <a:rPr lang="mr-IN">
              <a:latin typeface="Times New Roman"/>
              <a:cs typeface="Times New Roman"/>
            </a:rPr>
            <a:t>): 4 cm</a:t>
          </a:r>
          <a:endParaRPr lang="en-IN" dirty="0">
            <a:latin typeface="Times New Roman" panose="02020603050405020304" pitchFamily="18" charset="0"/>
            <a:cs typeface="Times New Roman" panose="02020603050405020304" pitchFamily="18" charset="0"/>
          </a:endParaRPr>
        </a:p>
      </dgm:t>
    </dgm:pt>
    <dgm:pt modelId="{6B80A4A7-9587-4482-B97E-8912234876DC}" type="parTrans" cxnId="{C31FDF3D-8CD9-7C49-BE8E-22BBB3B980CF}">
      <dgm:prSet/>
      <dgm:spPr/>
      <dgm:t>
        <a:bodyPr/>
        <a:lstStyle/>
        <a:p>
          <a:endParaRPr lang="en-IN"/>
        </a:p>
      </dgm:t>
    </dgm:pt>
    <dgm:pt modelId="{A52F55E2-FD8F-4D63-9BD4-89CC24A615BA}" type="sibTrans" cxnId="{C31FDF3D-8CD9-7C49-BE8E-22BBB3B980CF}">
      <dgm:prSet/>
      <dgm:spPr/>
      <dgm:t>
        <a:bodyPr/>
        <a:lstStyle/>
        <a:p>
          <a:endParaRPr lang="en-IN"/>
        </a:p>
      </dgm:t>
    </dgm:pt>
    <dgm:pt modelId="{A2A7DEE3-D54B-453A-BD68-F911A0A450B9}" type="pres">
      <dgm:prSet presAssocID="{F7F136B3-DF57-4DA0-8D42-0365CD58287C}" presName="linear" presStyleCnt="0">
        <dgm:presLayoutVars>
          <dgm:animLvl val="lvl"/>
          <dgm:resizeHandles val="exact"/>
        </dgm:presLayoutVars>
      </dgm:prSet>
      <dgm:spPr/>
    </dgm:pt>
    <dgm:pt modelId="{FFB9E926-0FDD-4894-AC63-99498B7BBFC6}" type="pres">
      <dgm:prSet presAssocID="{E3868EF4-2D85-4D97-81CC-298F752CEB3F}" presName="parentText" presStyleLbl="node1" presStyleIdx="0" presStyleCnt="6">
        <dgm:presLayoutVars>
          <dgm:chMax val="0"/>
          <dgm:bulletEnabled val="1"/>
        </dgm:presLayoutVars>
      </dgm:prSet>
      <dgm:spPr/>
    </dgm:pt>
    <dgm:pt modelId="{75DE3770-1AEA-4451-8122-F9C1EBC54D03}" type="pres">
      <dgm:prSet presAssocID="{E994380B-952F-40FA-B8BE-3ACC35959FD0}" presName="spacer" presStyleCnt="0"/>
      <dgm:spPr/>
    </dgm:pt>
    <dgm:pt modelId="{B3DAC3B8-7418-4E99-96AE-D7E053542CB1}" type="pres">
      <dgm:prSet presAssocID="{2B56C5D0-4F4F-4366-A6EE-80E7B72C7D05}" presName="parentText" presStyleLbl="node1" presStyleIdx="1" presStyleCnt="6">
        <dgm:presLayoutVars>
          <dgm:chMax val="0"/>
          <dgm:bulletEnabled val="1"/>
        </dgm:presLayoutVars>
      </dgm:prSet>
      <dgm:spPr/>
    </dgm:pt>
    <dgm:pt modelId="{F6614C52-1254-4B65-B919-54CF7AA9D81A}" type="pres">
      <dgm:prSet presAssocID="{EEABA007-AE4E-45DD-9EC2-65C6669107ED}" presName="spacer" presStyleCnt="0"/>
      <dgm:spPr/>
    </dgm:pt>
    <dgm:pt modelId="{62CA06F0-BB44-4721-AF9B-EBFE2DD5FB44}" type="pres">
      <dgm:prSet presAssocID="{E2282D42-6BEA-4760-9D43-D45CD47616A9}" presName="parentText" presStyleLbl="node1" presStyleIdx="2" presStyleCnt="6">
        <dgm:presLayoutVars>
          <dgm:chMax val="0"/>
          <dgm:bulletEnabled val="1"/>
        </dgm:presLayoutVars>
      </dgm:prSet>
      <dgm:spPr/>
    </dgm:pt>
    <dgm:pt modelId="{05704DB2-AF44-49AD-B8AC-751C0D705860}" type="pres">
      <dgm:prSet presAssocID="{6940D3B2-16E8-4B27-806D-507BA4C2399F}" presName="spacer" presStyleCnt="0"/>
      <dgm:spPr/>
    </dgm:pt>
    <dgm:pt modelId="{9E4A21DE-F158-4852-8BBB-5FA976FA07CE}" type="pres">
      <dgm:prSet presAssocID="{D9EF5214-E760-49AB-9D48-C87F091DE955}" presName="parentText" presStyleLbl="node1" presStyleIdx="3" presStyleCnt="6">
        <dgm:presLayoutVars>
          <dgm:chMax val="0"/>
          <dgm:bulletEnabled val="1"/>
        </dgm:presLayoutVars>
      </dgm:prSet>
      <dgm:spPr/>
    </dgm:pt>
    <dgm:pt modelId="{4A7C0D71-341D-4E36-B90F-E38DE849FB34}" type="pres">
      <dgm:prSet presAssocID="{EC08D44D-198B-4329-8F2C-7232CB6DBE47}" presName="spacer" presStyleCnt="0"/>
      <dgm:spPr/>
    </dgm:pt>
    <dgm:pt modelId="{C1ACC79E-4230-49E4-9806-B3778EDA684E}" type="pres">
      <dgm:prSet presAssocID="{185872E4-6E4F-434D-9375-E7944EC76BAF}" presName="parentText" presStyleLbl="node1" presStyleIdx="4" presStyleCnt="6">
        <dgm:presLayoutVars>
          <dgm:chMax val="0"/>
          <dgm:bulletEnabled val="1"/>
        </dgm:presLayoutVars>
      </dgm:prSet>
      <dgm:spPr/>
    </dgm:pt>
    <dgm:pt modelId="{8B3358D2-5012-46C8-838C-3A3F1D7A77BA}" type="pres">
      <dgm:prSet presAssocID="{A52F55E2-FD8F-4D63-9BD4-89CC24A615BA}" presName="spacer" presStyleCnt="0"/>
      <dgm:spPr/>
    </dgm:pt>
    <dgm:pt modelId="{DC633F35-A9B9-4C01-A0BB-4F2B9026AB6D}" type="pres">
      <dgm:prSet presAssocID="{BC0A4333-8B23-4825-AE3B-2ABC0874C1D3}" presName="parentText" presStyleLbl="node1" presStyleIdx="5" presStyleCnt="6">
        <dgm:presLayoutVars>
          <dgm:chMax val="0"/>
          <dgm:bulletEnabled val="1"/>
        </dgm:presLayoutVars>
      </dgm:prSet>
      <dgm:spPr/>
    </dgm:pt>
  </dgm:ptLst>
  <dgm:cxnLst>
    <dgm:cxn modelId="{07CB1206-6AC5-4B15-B4AB-D8AFAA5F3F21}" type="presOf" srcId="{E2282D42-6BEA-4760-9D43-D45CD47616A9}" destId="{62CA06F0-BB44-4721-AF9B-EBFE2DD5FB44}" srcOrd="0" destOrd="0" presId="urn:microsoft.com/office/officeart/2005/8/layout/vList2"/>
    <dgm:cxn modelId="{51978409-BF2D-431D-AD6D-9F3FF1D4E952}" srcId="{F7F136B3-DF57-4DA0-8D42-0365CD58287C}" destId="{E2282D42-6BEA-4760-9D43-D45CD47616A9}" srcOrd="2" destOrd="0" parTransId="{1EF6BBDB-600D-4FC2-82B8-4ECD4A492F9F}" sibTransId="{6940D3B2-16E8-4B27-806D-507BA4C2399F}"/>
    <dgm:cxn modelId="{7A82FD21-B533-4187-9A1F-06582067B8EF}" srcId="{F7F136B3-DF57-4DA0-8D42-0365CD58287C}" destId="{2B56C5D0-4F4F-4366-A6EE-80E7B72C7D05}" srcOrd="1" destOrd="0" parTransId="{1FA5A20A-7017-4C7D-8784-D66C505564FB}" sibTransId="{EEABA007-AE4E-45DD-9EC2-65C6669107ED}"/>
    <dgm:cxn modelId="{C31FDF3D-8CD9-7C49-BE8E-22BBB3B980CF}" srcId="{F7F136B3-DF57-4DA0-8D42-0365CD58287C}" destId="{185872E4-6E4F-434D-9375-E7944EC76BAF}" srcOrd="4" destOrd="0" parTransId="{6B80A4A7-9587-4482-B97E-8912234876DC}" sibTransId="{A52F55E2-FD8F-4D63-9BD4-89CC24A615BA}"/>
    <dgm:cxn modelId="{668DED5B-4208-4E5A-8F46-DBA9B80E0B96}" srcId="{F7F136B3-DF57-4DA0-8D42-0365CD58287C}" destId="{D9EF5214-E760-49AB-9D48-C87F091DE955}" srcOrd="3" destOrd="0" parTransId="{08E12824-BA8B-4E2F-91EF-618930AE77AF}" sibTransId="{EC08D44D-198B-4329-8F2C-7232CB6DBE47}"/>
    <dgm:cxn modelId="{4A53D771-23AE-4DE7-810C-5042E9197F7B}" srcId="{F7F136B3-DF57-4DA0-8D42-0365CD58287C}" destId="{BC0A4333-8B23-4825-AE3B-2ABC0874C1D3}" srcOrd="5" destOrd="0" parTransId="{EE2659AD-2F5C-4D48-B74E-4D9298A96051}" sibTransId="{09A1866F-6C8D-4296-A5F9-A829366B198C}"/>
    <dgm:cxn modelId="{235E3D5A-C796-4CBF-A0BE-71469EA86C95}" type="presOf" srcId="{D9EF5214-E760-49AB-9D48-C87F091DE955}" destId="{9E4A21DE-F158-4852-8BBB-5FA976FA07CE}" srcOrd="0" destOrd="0" presId="urn:microsoft.com/office/officeart/2005/8/layout/vList2"/>
    <dgm:cxn modelId="{0536F57F-8246-438A-B3DF-7562E6747C95}" type="presOf" srcId="{BC0A4333-8B23-4825-AE3B-2ABC0874C1D3}" destId="{DC633F35-A9B9-4C01-A0BB-4F2B9026AB6D}" srcOrd="0" destOrd="0" presId="urn:microsoft.com/office/officeart/2005/8/layout/vList2"/>
    <dgm:cxn modelId="{C6B07E84-7EFD-4D51-BE48-FEBB46A257E1}" type="presOf" srcId="{2B56C5D0-4F4F-4366-A6EE-80E7B72C7D05}" destId="{B3DAC3B8-7418-4E99-96AE-D7E053542CB1}" srcOrd="0" destOrd="0" presId="urn:microsoft.com/office/officeart/2005/8/layout/vList2"/>
    <dgm:cxn modelId="{D3C91488-B27B-504C-90E8-47710B3FC5A4}" type="presOf" srcId="{185872E4-6E4F-434D-9375-E7944EC76BAF}" destId="{C1ACC79E-4230-49E4-9806-B3778EDA684E}" srcOrd="0" destOrd="0" presId="urn:microsoft.com/office/officeart/2005/8/layout/vList2"/>
    <dgm:cxn modelId="{DA9A09AE-E3A3-4B40-8E56-3C31234C57D3}" type="presOf" srcId="{E3868EF4-2D85-4D97-81CC-298F752CEB3F}" destId="{FFB9E926-0FDD-4894-AC63-99498B7BBFC6}" srcOrd="0" destOrd="0" presId="urn:microsoft.com/office/officeart/2005/8/layout/vList2"/>
    <dgm:cxn modelId="{7B9037DF-6BD6-48E5-BA81-0C33140E3CD5}" srcId="{F7F136B3-DF57-4DA0-8D42-0365CD58287C}" destId="{E3868EF4-2D85-4D97-81CC-298F752CEB3F}" srcOrd="0" destOrd="0" parTransId="{C72C76D4-903D-4447-96A8-E102790DDC45}" sibTransId="{E994380B-952F-40FA-B8BE-3ACC35959FD0}"/>
    <dgm:cxn modelId="{84D6BBF1-6925-4BDB-BCC3-1360E5ADE0E7}" type="presOf" srcId="{F7F136B3-DF57-4DA0-8D42-0365CD58287C}" destId="{A2A7DEE3-D54B-453A-BD68-F911A0A450B9}" srcOrd="0" destOrd="0" presId="urn:microsoft.com/office/officeart/2005/8/layout/vList2"/>
    <dgm:cxn modelId="{933C1EAF-CAEE-4DBF-B7AE-27E4AE8176DD}" type="presParOf" srcId="{A2A7DEE3-D54B-453A-BD68-F911A0A450B9}" destId="{FFB9E926-0FDD-4894-AC63-99498B7BBFC6}" srcOrd="0" destOrd="0" presId="urn:microsoft.com/office/officeart/2005/8/layout/vList2"/>
    <dgm:cxn modelId="{583F10D4-9AAB-4508-A037-A476D5F05140}" type="presParOf" srcId="{A2A7DEE3-D54B-453A-BD68-F911A0A450B9}" destId="{75DE3770-1AEA-4451-8122-F9C1EBC54D03}" srcOrd="1" destOrd="0" presId="urn:microsoft.com/office/officeart/2005/8/layout/vList2"/>
    <dgm:cxn modelId="{B26FC60E-6FE9-4951-90AA-846A656FCBE5}" type="presParOf" srcId="{A2A7DEE3-D54B-453A-BD68-F911A0A450B9}" destId="{B3DAC3B8-7418-4E99-96AE-D7E053542CB1}" srcOrd="2" destOrd="0" presId="urn:microsoft.com/office/officeart/2005/8/layout/vList2"/>
    <dgm:cxn modelId="{8F35B1B7-AF93-4960-8837-105C27174CFA}" type="presParOf" srcId="{A2A7DEE3-D54B-453A-BD68-F911A0A450B9}" destId="{F6614C52-1254-4B65-B919-54CF7AA9D81A}" srcOrd="3" destOrd="0" presId="urn:microsoft.com/office/officeart/2005/8/layout/vList2"/>
    <dgm:cxn modelId="{51286013-BD6A-404F-8F0D-2230C3E10785}" type="presParOf" srcId="{A2A7DEE3-D54B-453A-BD68-F911A0A450B9}" destId="{62CA06F0-BB44-4721-AF9B-EBFE2DD5FB44}" srcOrd="4" destOrd="0" presId="urn:microsoft.com/office/officeart/2005/8/layout/vList2"/>
    <dgm:cxn modelId="{A14683E9-B030-4369-B42D-196F00196CE2}" type="presParOf" srcId="{A2A7DEE3-D54B-453A-BD68-F911A0A450B9}" destId="{05704DB2-AF44-49AD-B8AC-751C0D705860}" srcOrd="5" destOrd="0" presId="urn:microsoft.com/office/officeart/2005/8/layout/vList2"/>
    <dgm:cxn modelId="{565EB77F-416B-49BA-8228-A69700AE0C95}" type="presParOf" srcId="{A2A7DEE3-D54B-453A-BD68-F911A0A450B9}" destId="{9E4A21DE-F158-4852-8BBB-5FA976FA07CE}" srcOrd="6" destOrd="0" presId="urn:microsoft.com/office/officeart/2005/8/layout/vList2"/>
    <dgm:cxn modelId="{B5D71DFB-23D6-4BEA-8E57-31A2491AF18D}" type="presParOf" srcId="{A2A7DEE3-D54B-453A-BD68-F911A0A450B9}" destId="{4A7C0D71-341D-4E36-B90F-E38DE849FB34}" srcOrd="7" destOrd="0" presId="urn:microsoft.com/office/officeart/2005/8/layout/vList2"/>
    <dgm:cxn modelId="{CB79E44A-A40D-4F46-9852-4306EFCFF79A}" type="presParOf" srcId="{A2A7DEE3-D54B-453A-BD68-F911A0A450B9}" destId="{C1ACC79E-4230-49E4-9806-B3778EDA684E}" srcOrd="8" destOrd="0" presId="urn:microsoft.com/office/officeart/2005/8/layout/vList2"/>
    <dgm:cxn modelId="{23A631FC-904C-C446-8CEF-8B6812153745}" type="presParOf" srcId="{A2A7DEE3-D54B-453A-BD68-F911A0A450B9}" destId="{8B3358D2-5012-46C8-838C-3A3F1D7A77BA}" srcOrd="9" destOrd="0" presId="urn:microsoft.com/office/officeart/2005/8/layout/vList2"/>
    <dgm:cxn modelId="{E3F70846-4AE8-4463-A513-809A88C0AEDA}" type="presParOf" srcId="{A2A7DEE3-D54B-453A-BD68-F911A0A450B9}" destId="{DC633F35-A9B9-4C01-A0BB-4F2B9026AB6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9E926-0FDD-4894-AC63-99498B7BBFC6}">
      <dsp:nvSpPr>
        <dsp:cNvPr id="0" name=""/>
        <dsp:cNvSpPr/>
      </dsp:nvSpPr>
      <dsp:spPr>
        <a:xfrm>
          <a:off x="0" y="33402"/>
          <a:ext cx="10278319" cy="6552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1" kern="1200" dirty="0">
              <a:latin typeface="Times New Roman"/>
              <a:cs typeface="Times New Roman"/>
            </a:rPr>
            <a:t>PARAMETERS  </a:t>
          </a:r>
        </a:p>
      </dsp:txBody>
      <dsp:txXfrm>
        <a:off x="31984" y="65386"/>
        <a:ext cx="10214351" cy="591232"/>
      </dsp:txXfrm>
    </dsp:sp>
    <dsp:sp modelId="{B3DAC3B8-7418-4E99-96AE-D7E053542CB1}">
      <dsp:nvSpPr>
        <dsp:cNvPr id="0" name=""/>
        <dsp:cNvSpPr/>
      </dsp:nvSpPr>
      <dsp:spPr>
        <a:xfrm>
          <a:off x="0" y="769242"/>
          <a:ext cx="10278319" cy="6552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IN" sz="2800" kern="1200" dirty="0">
              <a:latin typeface="Times New Roman"/>
              <a:cs typeface="Times New Roman"/>
            </a:rPr>
            <a:t>Resonant Frequency : 1 - 6 GHz</a:t>
          </a:r>
        </a:p>
      </dsp:txBody>
      <dsp:txXfrm>
        <a:off x="31984" y="801226"/>
        <a:ext cx="10214351" cy="591232"/>
      </dsp:txXfrm>
    </dsp:sp>
    <dsp:sp modelId="{62CA06F0-BB44-4721-AF9B-EBFE2DD5FB44}">
      <dsp:nvSpPr>
        <dsp:cNvPr id="0" name=""/>
        <dsp:cNvSpPr/>
      </dsp:nvSpPr>
      <dsp:spPr>
        <a:xfrm>
          <a:off x="0" y="1505082"/>
          <a:ext cx="10278319" cy="6552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latin typeface="Times New Roman"/>
              <a:cs typeface="Times New Roman"/>
            </a:rPr>
            <a:t>Dielectric Constant (</a:t>
          </a:r>
          <a:r>
            <a:rPr lang="el-GR" sz="2800" kern="1200" dirty="0">
              <a:latin typeface="Times New Roman"/>
              <a:cs typeface="Times New Roman"/>
            </a:rPr>
            <a:t>ε</a:t>
          </a:r>
          <a:r>
            <a:rPr lang="en-IN" sz="2800" kern="1200" dirty="0">
              <a:latin typeface="Times New Roman"/>
              <a:cs typeface="Times New Roman"/>
            </a:rPr>
            <a:t>r): 4.4 mm</a:t>
          </a:r>
        </a:p>
      </dsp:txBody>
      <dsp:txXfrm>
        <a:off x="31984" y="1537066"/>
        <a:ext cx="10214351" cy="591232"/>
      </dsp:txXfrm>
    </dsp:sp>
    <dsp:sp modelId="{9E4A21DE-F158-4852-8BBB-5FA976FA07CE}">
      <dsp:nvSpPr>
        <dsp:cNvPr id="0" name=""/>
        <dsp:cNvSpPr/>
      </dsp:nvSpPr>
      <dsp:spPr>
        <a:xfrm>
          <a:off x="0" y="2240922"/>
          <a:ext cx="10278319" cy="6552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latin typeface="Times New Roman"/>
              <a:cs typeface="Times New Roman"/>
            </a:rPr>
            <a:t>Dielectric Height (h): 1.6 mm</a:t>
          </a:r>
          <a:endParaRPr lang="en-IN" sz="2800" kern="1200" dirty="0">
            <a:latin typeface="Times New Roman"/>
            <a:cs typeface="Times New Roman"/>
          </a:endParaRPr>
        </a:p>
      </dsp:txBody>
      <dsp:txXfrm>
        <a:off x="31984" y="2272906"/>
        <a:ext cx="10214351" cy="591232"/>
      </dsp:txXfrm>
    </dsp:sp>
    <dsp:sp modelId="{C1ACC79E-4230-49E4-9806-B3778EDA684E}">
      <dsp:nvSpPr>
        <dsp:cNvPr id="0" name=""/>
        <dsp:cNvSpPr/>
      </dsp:nvSpPr>
      <dsp:spPr>
        <a:xfrm>
          <a:off x="0" y="2976762"/>
          <a:ext cx="10278319" cy="6552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dirty="0">
              <a:latin typeface="Times New Roman"/>
              <a:cs typeface="Times New Roman"/>
            </a:rPr>
            <a:t>Length </a:t>
          </a:r>
          <a:r>
            <a:rPr lang="en-US" sz="2800" kern="1200">
              <a:latin typeface="Times New Roman"/>
              <a:cs typeface="Times New Roman"/>
            </a:rPr>
            <a:t>(L</a:t>
          </a:r>
          <a:r>
            <a:rPr lang="mr-IN" sz="2800" kern="1200">
              <a:latin typeface="Times New Roman"/>
              <a:cs typeface="Times New Roman"/>
            </a:rPr>
            <a:t>): 4 cm</a:t>
          </a:r>
          <a:endParaRPr lang="en-IN" sz="2800" kern="1200" dirty="0">
            <a:latin typeface="Times New Roman" panose="02020603050405020304" pitchFamily="18" charset="0"/>
            <a:cs typeface="Times New Roman" panose="02020603050405020304" pitchFamily="18" charset="0"/>
          </a:endParaRPr>
        </a:p>
      </dsp:txBody>
      <dsp:txXfrm>
        <a:off x="31984" y="3008746"/>
        <a:ext cx="10214351" cy="591232"/>
      </dsp:txXfrm>
    </dsp:sp>
    <dsp:sp modelId="{DC633F35-A9B9-4C01-A0BB-4F2B9026AB6D}">
      <dsp:nvSpPr>
        <dsp:cNvPr id="0" name=""/>
        <dsp:cNvSpPr/>
      </dsp:nvSpPr>
      <dsp:spPr>
        <a:xfrm>
          <a:off x="0" y="3712602"/>
          <a:ext cx="10278319" cy="6552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dirty="0">
              <a:latin typeface="Times New Roman"/>
              <a:cs typeface="Times New Roman"/>
            </a:rPr>
            <a:t>Width (W</a:t>
          </a:r>
          <a:r>
            <a:rPr lang="en-US" sz="2800" kern="1200">
              <a:latin typeface="Times New Roman"/>
              <a:cs typeface="Times New Roman"/>
            </a:rPr>
            <a:t>): </a:t>
          </a:r>
          <a:r>
            <a:rPr lang="mr-IN" sz="2800" kern="1200">
              <a:latin typeface="Times New Roman"/>
              <a:cs typeface="Times New Roman"/>
            </a:rPr>
            <a:t>4 cm</a:t>
          </a:r>
          <a:endParaRPr lang="en-IN" sz="2800" kern="1200" dirty="0">
            <a:latin typeface="Times New Roman"/>
            <a:cs typeface="Times New Roman"/>
          </a:endParaRPr>
        </a:p>
      </dsp:txBody>
      <dsp:txXfrm>
        <a:off x="31984" y="3744586"/>
        <a:ext cx="10214351" cy="5912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86773750-9D70-4DCA-BD8C-76A92953E429}" type="datetimeFigureOut">
              <a:t>2/27/2025</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6E34F301-DFFF-4361-B0DB-A5D04BC327F3}" type="slidenum">
              <a:t>‹#›</a:t>
            </a:fld>
            <a:endParaRPr lang="en-US"/>
          </a:p>
        </p:txBody>
      </p:sp>
    </p:spTree>
    <p:extLst>
      <p:ext uri="{BB962C8B-B14F-4D97-AF65-F5344CB8AC3E}">
        <p14:creationId xmlns:p14="http://schemas.microsoft.com/office/powerpoint/2010/main" val="616433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381642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xpl/conhome/7504793/proceeding" TargetMode="External"/><Relationship Id="rId7" Type="http://schemas.openxmlformats.org/officeDocument/2006/relationships/image" Target="../media/image3.png"/><Relationship Id="rId2" Type="http://schemas.openxmlformats.org/officeDocument/2006/relationships/hyperlink" Target="https://ieeexplore.ieee.org/xpl/conhome/8379743/proceeding" TargetMode="External"/><Relationship Id="rId1" Type="http://schemas.openxmlformats.org/officeDocument/2006/relationships/slideLayout" Target="../slideLayouts/slideLayout9.xml"/><Relationship Id="rId6" Type="http://schemas.openxmlformats.org/officeDocument/2006/relationships/hyperlink" Target="https://ieeexplore.ieee.org/xpl/tocresult.jsp?isnumber=9913241&amp;punumber=74" TargetMode="External"/><Relationship Id="rId5" Type="http://schemas.openxmlformats.org/officeDocument/2006/relationships/hyperlink" Target="https://ieeexplore.ieee.org/xpl/RecentIssue.jsp?punumber=74" TargetMode="External"/><Relationship Id="rId4" Type="http://schemas.openxmlformats.org/officeDocument/2006/relationships/hyperlink" Target="https://ieeexplore.ieee.org/xpl/conhome/10335696/proceed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00982" y="1424091"/>
            <a:ext cx="13042821" cy="1732947"/>
          </a:xfrm>
          <a:prstGeom prst="rect">
            <a:avLst/>
          </a:prstGeom>
          <a:noFill/>
          <a:ln/>
        </p:spPr>
        <p:txBody>
          <a:bodyPr wrap="square" lIns="0" tIns="0" rIns="0" bIns="0" rtlCol="0" anchor="t"/>
          <a:lstStyle/>
          <a:p>
            <a:pPr algn="ctr"/>
            <a:r>
              <a:rPr lang="en-US" sz="4400" b="1" dirty="0">
                <a:latin typeface="Times New Roman"/>
                <a:cs typeface="Times New Roman"/>
              </a:rPr>
              <a:t>Simulation</a:t>
            </a:r>
            <a:r>
              <a:rPr lang="en-US" sz="4400" b="1" dirty="0">
                <a:latin typeface="Lora"/>
              </a:rPr>
              <a:t> and Analysis of Antenna used for AR/VR technology</a:t>
            </a:r>
          </a:p>
          <a:p>
            <a:pPr marL="0" indent="0" algn="ctr">
              <a:lnSpc>
                <a:spcPts val="8050"/>
              </a:lnSpc>
              <a:buNone/>
            </a:pPr>
            <a:endParaRPr lang="en-US" sz="6450" b="1" dirty="0">
              <a:latin typeface="Petrona Bold"/>
            </a:endParaRPr>
          </a:p>
        </p:txBody>
      </p:sp>
      <p:sp>
        <p:nvSpPr>
          <p:cNvPr id="3" name="Text 1"/>
          <p:cNvSpPr/>
          <p:nvPr/>
        </p:nvSpPr>
        <p:spPr>
          <a:xfrm>
            <a:off x="792813" y="7194852"/>
            <a:ext cx="13031098" cy="667190"/>
          </a:xfrm>
          <a:prstGeom prst="rect">
            <a:avLst/>
          </a:prstGeom>
          <a:noFill/>
          <a:ln/>
        </p:spPr>
        <p:txBody>
          <a:bodyPr wrap="square" lIns="0" tIns="0" rIns="0" bIns="0" rtlCol="0" anchor="t"/>
          <a:lstStyle/>
          <a:p>
            <a:pPr algn="ctr"/>
            <a:r>
              <a:rPr lang="en-US" sz="1900" dirty="0">
                <a:latin typeface="Times New Roman"/>
                <a:ea typeface="Source Sans Pro"/>
                <a:cs typeface="Times New Roman"/>
              </a:rPr>
              <a:t>Department of Electronics &amp; Telecommunication Engineering K. C. College of Engineering &amp; Management Studies &amp; Research, Thane (E) 04/10/2024</a:t>
            </a:r>
          </a:p>
          <a:p>
            <a:pPr marL="0" indent="0">
              <a:lnSpc>
                <a:spcPts val="2850"/>
              </a:lnSpc>
              <a:buNone/>
            </a:pPr>
            <a:endParaRPr lang="en-US" sz="1750" dirty="0">
              <a:solidFill>
                <a:srgbClr val="272525"/>
              </a:solidFill>
              <a:latin typeface="Inter"/>
              <a:ea typeface="Inter"/>
            </a:endParaRPr>
          </a:p>
        </p:txBody>
      </p:sp>
      <p:sp>
        <p:nvSpPr>
          <p:cNvPr id="4" name="Shape 2"/>
          <p:cNvSpPr/>
          <p:nvPr/>
        </p:nvSpPr>
        <p:spPr>
          <a:xfrm>
            <a:off x="793790" y="6134338"/>
            <a:ext cx="362903" cy="362903"/>
          </a:xfrm>
          <a:prstGeom prst="roundRect">
            <a:avLst>
              <a:gd name="adj" fmla="val 25194296"/>
            </a:avLst>
          </a:prstGeom>
          <a:noFill/>
          <a:ln w="7620">
            <a:solidFill>
              <a:srgbClr val="FFFFFF"/>
            </a:solidFill>
            <a:prstDash val="solid"/>
          </a:ln>
        </p:spPr>
      </p:sp>
      <p:sp>
        <p:nvSpPr>
          <p:cNvPr id="7" name="TextBox 6">
            <a:extLst>
              <a:ext uri="{FF2B5EF4-FFF2-40B4-BE49-F238E27FC236}">
                <a16:creationId xmlns:a16="http://schemas.microsoft.com/office/drawing/2014/main" id="{1D10973D-1723-8C7D-DBFA-9E52BC195827}"/>
              </a:ext>
            </a:extLst>
          </p:cNvPr>
          <p:cNvSpPr txBox="1"/>
          <p:nvPr/>
        </p:nvSpPr>
        <p:spPr>
          <a:xfrm>
            <a:off x="2061307" y="3269761"/>
            <a:ext cx="10949355" cy="661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900" dirty="0">
                <a:latin typeface="Times New Roman"/>
                <a:ea typeface="Source Sans Pro"/>
                <a:cs typeface="Times New Roman"/>
              </a:rPr>
              <a:t>For the Degree of Bachelors of Electronics &amp; Telecommunication </a:t>
            </a:r>
          </a:p>
          <a:p>
            <a:pPr algn="l"/>
            <a:endParaRPr lang="en-US" dirty="0">
              <a:latin typeface="Times New Roman"/>
              <a:ea typeface="Calibri"/>
              <a:cs typeface="Calibri"/>
            </a:endParaRPr>
          </a:p>
        </p:txBody>
      </p:sp>
      <p:sp>
        <p:nvSpPr>
          <p:cNvPr id="8" name="TextBox 7">
            <a:extLst>
              <a:ext uri="{FF2B5EF4-FFF2-40B4-BE49-F238E27FC236}">
                <a16:creationId xmlns:a16="http://schemas.microsoft.com/office/drawing/2014/main" id="{F6003C8A-5190-3995-5A77-78437C49335D}"/>
              </a:ext>
            </a:extLst>
          </p:cNvPr>
          <p:cNvSpPr txBox="1"/>
          <p:nvPr/>
        </p:nvSpPr>
        <p:spPr>
          <a:xfrm>
            <a:off x="3535484" y="4118708"/>
            <a:ext cx="8229600" cy="396444"/>
          </a:xfrm>
          <a:prstGeom prst="rect">
            <a:avLst/>
          </a:prstGeom>
          <a:noFill/>
          <a:ln>
            <a:solidFill>
              <a:schemeClr val="tx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latin typeface="Times New Roman"/>
                <a:ea typeface="Source Sans Pro"/>
                <a:cs typeface="Times New Roman"/>
              </a:rPr>
              <a:t>Tanmay Chimankar   Mayur Mane   Mitesh Sawant   Vaishnavi </a:t>
            </a:r>
            <a:r>
              <a:rPr lang="en-US" sz="1900" dirty="0" err="1">
                <a:latin typeface="Times New Roman"/>
                <a:ea typeface="Source Sans Pro"/>
                <a:cs typeface="Times New Roman"/>
              </a:rPr>
              <a:t>Wadkar</a:t>
            </a:r>
            <a:r>
              <a:rPr lang="en-US" sz="1900" dirty="0">
                <a:latin typeface="Times New Roman"/>
                <a:ea typeface="Source Sans Pro"/>
                <a:cs typeface="Times New Roman"/>
              </a:rPr>
              <a:t> </a:t>
            </a:r>
            <a:endParaRPr lang="en-US" dirty="0">
              <a:latin typeface="Times New Roman"/>
              <a:ea typeface="Calibri"/>
              <a:cs typeface="Times New Roman"/>
            </a:endParaRPr>
          </a:p>
        </p:txBody>
      </p:sp>
      <p:sp>
        <p:nvSpPr>
          <p:cNvPr id="9" name="TextBox 8">
            <a:extLst>
              <a:ext uri="{FF2B5EF4-FFF2-40B4-BE49-F238E27FC236}">
                <a16:creationId xmlns:a16="http://schemas.microsoft.com/office/drawing/2014/main" id="{54A1DE90-8BD7-42BD-94D1-786E1DC0C9F6}"/>
              </a:ext>
            </a:extLst>
          </p:cNvPr>
          <p:cNvSpPr txBox="1"/>
          <p:nvPr/>
        </p:nvSpPr>
        <p:spPr>
          <a:xfrm>
            <a:off x="3523762" y="4657970"/>
            <a:ext cx="8229598" cy="396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latin typeface="Times New Roman"/>
                <a:ea typeface="Source Sans Pro"/>
                <a:cs typeface="Times New Roman"/>
              </a:rPr>
              <a:t>  Roll No: 05     Roll No: 30    Roll No:49     Roll No:59 </a:t>
            </a:r>
            <a:endParaRPr lang="en-US" dirty="0">
              <a:latin typeface="Times New Roman"/>
              <a:ea typeface="Calibri"/>
              <a:cs typeface="Times New Roman"/>
            </a:endParaRPr>
          </a:p>
        </p:txBody>
      </p:sp>
      <p:sp>
        <p:nvSpPr>
          <p:cNvPr id="10" name="TextBox 9">
            <a:extLst>
              <a:ext uri="{FF2B5EF4-FFF2-40B4-BE49-F238E27FC236}">
                <a16:creationId xmlns:a16="http://schemas.microsoft.com/office/drawing/2014/main" id="{AD7FB066-8728-28DB-6916-3ABE38BFA72C}"/>
              </a:ext>
            </a:extLst>
          </p:cNvPr>
          <p:cNvSpPr txBox="1"/>
          <p:nvPr/>
        </p:nvSpPr>
        <p:spPr>
          <a:xfrm>
            <a:off x="3110522" y="5350608"/>
            <a:ext cx="8654562" cy="661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900" dirty="0">
                <a:latin typeface="Times New Roman"/>
                <a:ea typeface="Source Sans Pro"/>
                <a:cs typeface="Times New Roman"/>
              </a:rPr>
              <a:t>Guided by : Anupama </a:t>
            </a:r>
            <a:r>
              <a:rPr lang="en-US" sz="1900" dirty="0" err="1">
                <a:latin typeface="Times New Roman"/>
                <a:ea typeface="Source Sans Pro"/>
                <a:cs typeface="Times New Roman"/>
              </a:rPr>
              <a:t>Chaurasia</a:t>
            </a:r>
            <a:r>
              <a:rPr lang="en-US" sz="1900" dirty="0">
                <a:latin typeface="Times New Roman"/>
                <a:ea typeface="Source Sans Pro"/>
                <a:cs typeface="Times New Roman"/>
              </a:rPr>
              <a:t> (Asst Professor EXTC ) </a:t>
            </a:r>
          </a:p>
          <a:p>
            <a:pPr algn="l"/>
            <a:endParaRPr lang="en-US" dirty="0">
              <a:ea typeface="Calibri"/>
              <a:cs typeface="Calibri"/>
            </a:endParaRPr>
          </a:p>
        </p:txBody>
      </p:sp>
      <p:pic>
        <p:nvPicPr>
          <p:cNvPr id="11" name="Picture 10" descr="preencoded.png">
            <a:extLst>
              <a:ext uri="{FF2B5EF4-FFF2-40B4-BE49-F238E27FC236}">
                <a16:creationId xmlns:a16="http://schemas.microsoft.com/office/drawing/2014/main" id="{E580B713-61D0-D5BA-0288-794EB923C674}"/>
              </a:ext>
            </a:extLst>
          </p:cNvPr>
          <p:cNvPicPr>
            <a:picLocks noChangeAspect="1"/>
          </p:cNvPicPr>
          <p:nvPr/>
        </p:nvPicPr>
        <p:blipFill>
          <a:blip r:embed="rId3"/>
          <a:stretch>
            <a:fillRect/>
          </a:stretch>
        </p:blipFill>
        <p:spPr>
          <a:xfrm>
            <a:off x="7091850" y="6130436"/>
            <a:ext cx="866775" cy="857250"/>
          </a:xfrm>
          <a:prstGeom prst="rect">
            <a:avLst/>
          </a:prstGeom>
        </p:spPr>
      </p:pic>
      <p:pic>
        <p:nvPicPr>
          <p:cNvPr id="12" name="Picture 11" descr="A logo of a college of engineering&#10;&#10;Description automatically generated">
            <a:extLst>
              <a:ext uri="{FF2B5EF4-FFF2-40B4-BE49-F238E27FC236}">
                <a16:creationId xmlns:a16="http://schemas.microsoft.com/office/drawing/2014/main" id="{746E8A9E-C253-ED60-3491-C20191D1167E}"/>
              </a:ext>
            </a:extLst>
          </p:cNvPr>
          <p:cNvPicPr>
            <a:picLocks noChangeAspect="1"/>
          </p:cNvPicPr>
          <p:nvPr/>
        </p:nvPicPr>
        <p:blipFill>
          <a:blip r:embed="rId4"/>
          <a:srcRect l="1351" t="1282" r="-1351" b="-3636"/>
          <a:stretch/>
        </p:blipFill>
        <p:spPr>
          <a:xfrm>
            <a:off x="274638" y="109538"/>
            <a:ext cx="873124" cy="947176"/>
          </a:xfrm>
          <a:prstGeom prst="rect">
            <a:avLst/>
          </a:prstGeom>
        </p:spPr>
      </p:pic>
      <p:sp>
        <p:nvSpPr>
          <p:cNvPr id="13" name="TextBox 12">
            <a:extLst>
              <a:ext uri="{FF2B5EF4-FFF2-40B4-BE49-F238E27FC236}">
                <a16:creationId xmlns:a16="http://schemas.microsoft.com/office/drawing/2014/main" id="{60A7E9D3-B83B-A556-D213-AF40DB365DF1}"/>
              </a:ext>
            </a:extLst>
          </p:cNvPr>
          <p:cNvSpPr txBox="1"/>
          <p:nvPr/>
        </p:nvSpPr>
        <p:spPr>
          <a:xfrm>
            <a:off x="1155700" y="3937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baseline="0" dirty="0">
                <a:latin typeface="Times New Roman"/>
              </a:rPr>
              <a:t>KCCEMSR, THANE</a:t>
            </a:r>
            <a:r>
              <a:rPr lang="en-US" sz="1800" b="1" dirty="0">
                <a:latin typeface="Times New Roman"/>
                <a:ea typeface="Times New Roman"/>
                <a:cs typeface="Times New Roman"/>
              </a:rPr>
              <a:t>​</a:t>
            </a:r>
            <a:endParaRPr lang="en-US" b="1" dirty="0">
              <a:ea typeface="Calibri"/>
              <a:cs typeface="Calibri"/>
            </a:endParaRPr>
          </a:p>
        </p:txBody>
      </p:sp>
      <p:sp>
        <p:nvSpPr>
          <p:cNvPr id="15" name="Rectangle 14">
            <a:extLst>
              <a:ext uri="{FF2B5EF4-FFF2-40B4-BE49-F238E27FC236}">
                <a16:creationId xmlns:a16="http://schemas.microsoft.com/office/drawing/2014/main" id="{943503D5-2772-C1D8-1D84-5646B97CA2AF}"/>
              </a:ext>
            </a:extLst>
          </p:cNvPr>
          <p:cNvSpPr/>
          <p:nvPr/>
        </p:nvSpPr>
        <p:spPr>
          <a:xfrm>
            <a:off x="0" y="1117600"/>
            <a:ext cx="14630400" cy="12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028EE7-FC3D-AFA7-92CD-4C709BC9254C}"/>
              </a:ext>
            </a:extLst>
          </p:cNvPr>
          <p:cNvSpPr txBox="1"/>
          <p:nvPr/>
        </p:nvSpPr>
        <p:spPr>
          <a:xfrm>
            <a:off x="1898339" y="1657242"/>
            <a:ext cx="11338443" cy="807913"/>
          </a:xfrm>
          <a:prstGeom prst="rect">
            <a:avLst/>
          </a:prstGeom>
          <a:noFill/>
        </p:spPr>
        <p:txBody>
          <a:bodyPr wrap="square" lIns="91440" tIns="45720" rIns="91440" bIns="45720" rtlCol="0" anchor="t">
            <a:spAutoFit/>
          </a:bodyPr>
          <a:lstStyle/>
          <a:p>
            <a:pPr algn="ctr"/>
            <a:r>
              <a:rPr lang="en-US" sz="4650" b="1" u="sng" dirty="0">
                <a:latin typeface="Times New Roman"/>
                <a:cs typeface="Times New Roman"/>
              </a:rPr>
              <a:t>Components</a:t>
            </a:r>
            <a:endParaRPr lang="en-US" sz="4650" b="1" u="sng" dirty="0">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0EE5FAE9-0326-9599-8BF0-DE4F8488CD71}"/>
              </a:ext>
            </a:extLst>
          </p:cNvPr>
          <p:cNvGraphicFramePr/>
          <p:nvPr>
            <p:extLst>
              <p:ext uri="{D42A27DB-BD31-4B8C-83A1-F6EECF244321}">
                <p14:modId xmlns:p14="http://schemas.microsoft.com/office/powerpoint/2010/main" val="3146760118"/>
              </p:ext>
            </p:extLst>
          </p:nvPr>
        </p:nvGraphicFramePr>
        <p:xfrm>
          <a:off x="2431573" y="3016689"/>
          <a:ext cx="10278319" cy="440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58" name="Picture 357" descr="A logo of a college of engineering&#10;&#10;Description automatically generated">
            <a:extLst>
              <a:ext uri="{FF2B5EF4-FFF2-40B4-BE49-F238E27FC236}">
                <a16:creationId xmlns:a16="http://schemas.microsoft.com/office/drawing/2014/main" id="{BAA9ED55-7E45-8BA8-FF43-F2FCF22CD283}"/>
              </a:ext>
            </a:extLst>
          </p:cNvPr>
          <p:cNvPicPr>
            <a:picLocks noChangeAspect="1"/>
          </p:cNvPicPr>
          <p:nvPr/>
        </p:nvPicPr>
        <p:blipFill>
          <a:blip r:embed="rId7"/>
          <a:srcRect l="1351" t="1282" r="-1351" b="-3636"/>
          <a:stretch/>
        </p:blipFill>
        <p:spPr>
          <a:xfrm>
            <a:off x="274638" y="109538"/>
            <a:ext cx="873124" cy="947176"/>
          </a:xfrm>
          <a:prstGeom prst="rect">
            <a:avLst/>
          </a:prstGeom>
        </p:spPr>
      </p:pic>
      <p:sp>
        <p:nvSpPr>
          <p:cNvPr id="360" name="TextBox 359">
            <a:extLst>
              <a:ext uri="{FF2B5EF4-FFF2-40B4-BE49-F238E27FC236}">
                <a16:creationId xmlns:a16="http://schemas.microsoft.com/office/drawing/2014/main" id="{5CEEB07B-2351-9C7C-626A-F34F110BFCA8}"/>
              </a:ext>
            </a:extLst>
          </p:cNvPr>
          <p:cNvSpPr txBox="1"/>
          <p:nvPr/>
        </p:nvSpPr>
        <p:spPr>
          <a:xfrm>
            <a:off x="1155700" y="3937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baseline="0" dirty="0">
                <a:latin typeface="Times New Roman"/>
              </a:rPr>
              <a:t>KCCEMSR, THANE</a:t>
            </a:r>
            <a:r>
              <a:rPr lang="en-US" sz="1800" b="1" dirty="0">
                <a:latin typeface="Times New Roman"/>
                <a:ea typeface="Times New Roman"/>
                <a:cs typeface="Times New Roman"/>
              </a:rPr>
              <a:t>​</a:t>
            </a:r>
            <a:endParaRPr lang="en-US" b="1" dirty="0">
              <a:ea typeface="Calibri"/>
              <a:cs typeface="Calibri"/>
            </a:endParaRPr>
          </a:p>
        </p:txBody>
      </p:sp>
      <p:sp>
        <p:nvSpPr>
          <p:cNvPr id="362" name="Rectangle 361">
            <a:extLst>
              <a:ext uri="{FF2B5EF4-FFF2-40B4-BE49-F238E27FC236}">
                <a16:creationId xmlns:a16="http://schemas.microsoft.com/office/drawing/2014/main" id="{5944488C-1EDF-2F14-CE51-98EF6F3D0240}"/>
              </a:ext>
            </a:extLst>
          </p:cNvPr>
          <p:cNvSpPr/>
          <p:nvPr/>
        </p:nvSpPr>
        <p:spPr>
          <a:xfrm>
            <a:off x="0" y="1117600"/>
            <a:ext cx="14630400" cy="12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576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4" name="Text 1"/>
          <p:cNvSpPr/>
          <p:nvPr/>
        </p:nvSpPr>
        <p:spPr>
          <a:xfrm>
            <a:off x="4334159" y="1677957"/>
            <a:ext cx="5954197" cy="744260"/>
          </a:xfrm>
          <a:prstGeom prst="rect">
            <a:avLst/>
          </a:prstGeom>
          <a:noFill/>
          <a:ln/>
        </p:spPr>
        <p:txBody>
          <a:bodyPr wrap="none" lIns="0" tIns="0" rIns="0" bIns="0" rtlCol="0" anchor="t"/>
          <a:lstStyle/>
          <a:p>
            <a:pPr marL="0" indent="0" algn="ctr">
              <a:lnSpc>
                <a:spcPts val="5850"/>
              </a:lnSpc>
              <a:buNone/>
            </a:pPr>
            <a:r>
              <a:rPr lang="en-US" sz="4650" b="1" u="sng">
                <a:solidFill>
                  <a:srgbClr val="000000"/>
                </a:solidFill>
                <a:latin typeface="Times New Roman"/>
                <a:ea typeface="Petrona Bold" pitchFamily="34" charset="-122"/>
                <a:cs typeface="Petrona Bold" pitchFamily="34" charset="-120"/>
              </a:rPr>
              <a:t>Conclusion</a:t>
            </a:r>
            <a:endParaRPr lang="en-US" sz="4650" u="sng">
              <a:latin typeface="Times New Roman"/>
              <a:ea typeface="Calibri" panose="020F0502020204030204"/>
              <a:cs typeface="Calibri" panose="020F0502020204030204"/>
            </a:endParaRPr>
          </a:p>
        </p:txBody>
      </p:sp>
      <p:sp>
        <p:nvSpPr>
          <p:cNvPr id="8" name="Text 5"/>
          <p:cNvSpPr/>
          <p:nvPr/>
        </p:nvSpPr>
        <p:spPr>
          <a:xfrm>
            <a:off x="1202660" y="3279503"/>
            <a:ext cx="12810299" cy="1380759"/>
          </a:xfrm>
          <a:prstGeom prst="rect">
            <a:avLst/>
          </a:prstGeom>
          <a:noFill/>
          <a:ln/>
        </p:spPr>
        <p:txBody>
          <a:bodyPr wrap="square" lIns="0" tIns="0" rIns="0" bIns="0" rtlCol="0" anchor="t"/>
          <a:lstStyle/>
          <a:p>
            <a:pPr marL="0" indent="0">
              <a:lnSpc>
                <a:spcPts val="2850"/>
              </a:lnSpc>
              <a:buNone/>
            </a:pPr>
            <a:r>
              <a:rPr lang="en-US" sz="2400" dirty="0">
                <a:solidFill>
                  <a:srgbClr val="272525"/>
                </a:solidFill>
                <a:latin typeface="Inter"/>
                <a:ea typeface="Inter"/>
                <a:cs typeface="Inter" pitchFamily="34" charset="-120"/>
              </a:rPr>
              <a:t>Patch antenna are crucial for enabling seamless AR VR experiences.</a:t>
            </a:r>
            <a:endParaRPr lang="en-US" sz="2400" dirty="0">
              <a:latin typeface="Inter"/>
              <a:ea typeface="Inter"/>
              <a:cs typeface="Calibri"/>
            </a:endParaRPr>
          </a:p>
        </p:txBody>
      </p:sp>
      <p:sp>
        <p:nvSpPr>
          <p:cNvPr id="12" name="Text 9"/>
          <p:cNvSpPr/>
          <p:nvPr/>
        </p:nvSpPr>
        <p:spPr>
          <a:xfrm>
            <a:off x="1155700" y="3910341"/>
            <a:ext cx="13279223" cy="2037251"/>
          </a:xfrm>
          <a:prstGeom prst="rect">
            <a:avLst/>
          </a:prstGeom>
          <a:noFill/>
          <a:ln/>
        </p:spPr>
        <p:txBody>
          <a:bodyPr wrap="square" lIns="0" tIns="0" rIns="0" bIns="0" rtlCol="0" anchor="t"/>
          <a:lstStyle/>
          <a:p>
            <a:pPr marL="0" indent="0">
              <a:lnSpc>
                <a:spcPts val="2850"/>
              </a:lnSpc>
              <a:buNone/>
            </a:pPr>
            <a:r>
              <a:rPr lang="en-US" sz="2400" dirty="0">
                <a:solidFill>
                  <a:srgbClr val="272525"/>
                </a:solidFill>
                <a:latin typeface="Inter"/>
                <a:ea typeface="Inter"/>
                <a:cs typeface="Inter" pitchFamily="34" charset="-120"/>
              </a:rPr>
              <a:t>Further research and development will focus on miniaturization, integration, and enhanced signal processing.</a:t>
            </a:r>
            <a:endParaRPr lang="en-US" sz="2400" dirty="0">
              <a:latin typeface="Inter"/>
              <a:ea typeface="Inter"/>
              <a:cs typeface="Calibri"/>
            </a:endParaRPr>
          </a:p>
        </p:txBody>
      </p:sp>
      <p:sp>
        <p:nvSpPr>
          <p:cNvPr id="16" name="Text 13"/>
          <p:cNvSpPr/>
          <p:nvPr/>
        </p:nvSpPr>
        <p:spPr>
          <a:xfrm>
            <a:off x="1097654" y="4924799"/>
            <a:ext cx="12915305" cy="654954"/>
          </a:xfrm>
          <a:prstGeom prst="rect">
            <a:avLst/>
          </a:prstGeom>
          <a:noFill/>
          <a:ln/>
        </p:spPr>
        <p:txBody>
          <a:bodyPr wrap="square" lIns="0" tIns="0" rIns="0" bIns="0" rtlCol="0" anchor="t"/>
          <a:lstStyle/>
          <a:p>
            <a:pPr marL="0" indent="0">
              <a:lnSpc>
                <a:spcPts val="2850"/>
              </a:lnSpc>
              <a:buNone/>
            </a:pPr>
            <a:r>
              <a:rPr lang="en-US" sz="2400" dirty="0">
                <a:solidFill>
                  <a:srgbClr val="272525"/>
                </a:solidFill>
                <a:latin typeface="Inter"/>
                <a:ea typeface="Inter"/>
                <a:cs typeface="Inter" pitchFamily="34" charset="-120"/>
              </a:rPr>
              <a:t>By optimizing antenna design and performance, AR VR technologies can provide more immersive and realistic experiences.</a:t>
            </a:r>
            <a:endParaRPr lang="en-US" sz="2400" dirty="0">
              <a:latin typeface="Inter"/>
              <a:ea typeface="Inter"/>
              <a:cs typeface="Calibri"/>
            </a:endParaRPr>
          </a:p>
        </p:txBody>
      </p:sp>
      <p:pic>
        <p:nvPicPr>
          <p:cNvPr id="3" name="Picture 2" descr="A logo of a college of engineering&#10;&#10;Description automatically generated">
            <a:extLst>
              <a:ext uri="{FF2B5EF4-FFF2-40B4-BE49-F238E27FC236}">
                <a16:creationId xmlns:a16="http://schemas.microsoft.com/office/drawing/2014/main" id="{47D279A8-2661-E835-3596-006DA43AB53A}"/>
              </a:ext>
            </a:extLst>
          </p:cNvPr>
          <p:cNvPicPr>
            <a:picLocks noChangeAspect="1"/>
          </p:cNvPicPr>
          <p:nvPr/>
        </p:nvPicPr>
        <p:blipFill>
          <a:blip r:embed="rId3"/>
          <a:srcRect l="1351" t="1282" r="-1351" b="-3636"/>
          <a:stretch/>
        </p:blipFill>
        <p:spPr>
          <a:xfrm>
            <a:off x="274638" y="109538"/>
            <a:ext cx="873124" cy="947176"/>
          </a:xfrm>
          <a:prstGeom prst="rect">
            <a:avLst/>
          </a:prstGeom>
        </p:spPr>
      </p:pic>
      <p:sp>
        <p:nvSpPr>
          <p:cNvPr id="6" name="TextBox 5">
            <a:extLst>
              <a:ext uri="{FF2B5EF4-FFF2-40B4-BE49-F238E27FC236}">
                <a16:creationId xmlns:a16="http://schemas.microsoft.com/office/drawing/2014/main" id="{73D53380-BEAF-49C5-22B4-BE4B9DC0A0A3}"/>
              </a:ext>
            </a:extLst>
          </p:cNvPr>
          <p:cNvSpPr txBox="1"/>
          <p:nvPr/>
        </p:nvSpPr>
        <p:spPr>
          <a:xfrm>
            <a:off x="1155700" y="3937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baseline="0" dirty="0">
                <a:latin typeface="Times New Roman"/>
              </a:rPr>
              <a:t>KCCEMSR, THANE</a:t>
            </a:r>
            <a:r>
              <a:rPr lang="en-US" sz="1800" b="1" dirty="0">
                <a:latin typeface="Times New Roman"/>
                <a:ea typeface="Times New Roman"/>
                <a:cs typeface="Times New Roman"/>
              </a:rPr>
              <a:t>​</a:t>
            </a:r>
            <a:endParaRPr lang="en-US" b="1" dirty="0">
              <a:ea typeface="Calibri"/>
              <a:cs typeface="Calibri"/>
            </a:endParaRPr>
          </a:p>
        </p:txBody>
      </p:sp>
      <p:sp>
        <p:nvSpPr>
          <p:cNvPr id="9" name="Rectangle 8">
            <a:extLst>
              <a:ext uri="{FF2B5EF4-FFF2-40B4-BE49-F238E27FC236}">
                <a16:creationId xmlns:a16="http://schemas.microsoft.com/office/drawing/2014/main" id="{A73AB452-4E51-998E-7522-A92546D44573}"/>
              </a:ext>
            </a:extLst>
          </p:cNvPr>
          <p:cNvSpPr/>
          <p:nvPr/>
        </p:nvSpPr>
        <p:spPr>
          <a:xfrm>
            <a:off x="0" y="1117600"/>
            <a:ext cx="14630400" cy="12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C97665-B312-F9B5-63A8-C3ED6AA7D673}"/>
              </a:ext>
            </a:extLst>
          </p:cNvPr>
          <p:cNvSpPr txBox="1"/>
          <p:nvPr/>
        </p:nvSpPr>
        <p:spPr>
          <a:xfrm>
            <a:off x="4771292" y="1658816"/>
            <a:ext cx="5357446" cy="8079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650" b="1" u="sng" dirty="0">
                <a:latin typeface="Times New Roman"/>
                <a:cs typeface="Times New Roman"/>
              </a:rPr>
              <a:t>Acknowledgements</a:t>
            </a:r>
            <a:endParaRPr lang="en-US" sz="4650" u="sng" dirty="0">
              <a:latin typeface="Times New Roman"/>
              <a:ea typeface="Calibri"/>
              <a:cs typeface="Times New Roman"/>
            </a:endParaRPr>
          </a:p>
        </p:txBody>
      </p:sp>
      <p:sp>
        <p:nvSpPr>
          <p:cNvPr id="3" name="TextBox 2">
            <a:extLst>
              <a:ext uri="{FF2B5EF4-FFF2-40B4-BE49-F238E27FC236}">
                <a16:creationId xmlns:a16="http://schemas.microsoft.com/office/drawing/2014/main" id="{99E0DBA1-DE69-C972-CEB5-33D1523F589E}"/>
              </a:ext>
            </a:extLst>
          </p:cNvPr>
          <p:cNvSpPr txBox="1"/>
          <p:nvPr/>
        </p:nvSpPr>
        <p:spPr>
          <a:xfrm>
            <a:off x="1301262" y="3065585"/>
            <a:ext cx="122857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We would like to express our sincere thanks and deep sense of gratitude to K. C. College of Engineering &amp; Technology and Management Studies &amp; Research for giving us an opportunity to integrate the learning from this graduate course. </a:t>
            </a:r>
            <a:r>
              <a:rPr lang="en-US" sz="2400" dirty="0">
                <a:latin typeface="Times New Roman"/>
                <a:ea typeface="Source Sans Pro"/>
                <a:cs typeface="Times New Roman"/>
              </a:rPr>
              <a:t>​</a:t>
            </a:r>
            <a:endParaRPr lang="en-US" sz="2400" dirty="0">
              <a:latin typeface="Times New Roman"/>
              <a:ea typeface="Calibri"/>
              <a:cs typeface="Times New Roman"/>
            </a:endParaRPr>
          </a:p>
        </p:txBody>
      </p:sp>
      <p:sp>
        <p:nvSpPr>
          <p:cNvPr id="4" name="TextBox 3">
            <a:extLst>
              <a:ext uri="{FF2B5EF4-FFF2-40B4-BE49-F238E27FC236}">
                <a16:creationId xmlns:a16="http://schemas.microsoft.com/office/drawing/2014/main" id="{1579CC50-41EB-3EFA-CFEA-E7DF8CA014BC}"/>
              </a:ext>
            </a:extLst>
          </p:cNvPr>
          <p:cNvSpPr txBox="1"/>
          <p:nvPr/>
        </p:nvSpPr>
        <p:spPr>
          <a:xfrm>
            <a:off x="1301262" y="4261339"/>
            <a:ext cx="1248507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Times New Roman"/>
              </a:rPr>
              <a:t>We take this opportunity to express our profound gratitude and regards to our guide, Head of the Electronics and Telecommunication Department, </a:t>
            </a:r>
            <a:r>
              <a:rPr lang="en-US" sz="2400" b="1" dirty="0">
                <a:latin typeface="Times New Roman"/>
                <a:cs typeface="Times New Roman"/>
              </a:rPr>
              <a:t>Dr. Baban U. </a:t>
            </a:r>
            <a:r>
              <a:rPr lang="en-US" sz="2400" b="1" dirty="0" err="1">
                <a:latin typeface="Times New Roman"/>
                <a:cs typeface="Times New Roman"/>
              </a:rPr>
              <a:t>Rindhe</a:t>
            </a:r>
            <a:r>
              <a:rPr lang="en-US" sz="2400" b="1" dirty="0">
                <a:latin typeface="Times New Roman"/>
                <a:cs typeface="Times New Roman"/>
              </a:rPr>
              <a:t> </a:t>
            </a:r>
            <a:r>
              <a:rPr lang="en-US" sz="2400" dirty="0">
                <a:latin typeface="Times New Roman"/>
                <a:cs typeface="Times New Roman"/>
              </a:rPr>
              <a:t>and Guide</a:t>
            </a:r>
            <a:r>
              <a:rPr lang="en-US" sz="2400" b="1" dirty="0">
                <a:latin typeface="Times New Roman"/>
                <a:cs typeface="Times New Roman"/>
              </a:rPr>
              <a:t> Anupama </a:t>
            </a:r>
            <a:r>
              <a:rPr lang="en-US" sz="2400" b="1" dirty="0" err="1">
                <a:latin typeface="Times New Roman"/>
                <a:cs typeface="Times New Roman"/>
              </a:rPr>
              <a:t>Chaurasia</a:t>
            </a:r>
            <a:r>
              <a:rPr lang="en-US" sz="2400" dirty="0">
                <a:latin typeface="Times New Roman"/>
                <a:cs typeface="Times New Roman"/>
              </a:rPr>
              <a:t> for his exemplary guidance, monitoring and constant encouragement throughout our project work titled “S</a:t>
            </a:r>
            <a:r>
              <a:rPr lang="en-US" sz="2400" b="1" dirty="0">
                <a:latin typeface="Times New Roman"/>
                <a:cs typeface="Times New Roman"/>
              </a:rPr>
              <a:t>IMULATION AND ANALYSIS OF ANTENNA USED FOR AR VR TECHNOLOGY</a:t>
            </a:r>
            <a:r>
              <a:rPr lang="en-US" sz="2400" dirty="0">
                <a:latin typeface="Times New Roman"/>
                <a:cs typeface="Times New Roman"/>
              </a:rPr>
              <a:t>” and also thanks to Department Faculty &amp; Technical staff members for their time to time help for our project work.</a:t>
            </a:r>
            <a:r>
              <a:rPr lang="en-US" sz="2400" dirty="0">
                <a:latin typeface="Times New Roman"/>
                <a:ea typeface="Source Sans Pro"/>
                <a:cs typeface="Times New Roman"/>
              </a:rPr>
              <a:t>​</a:t>
            </a:r>
            <a:endParaRPr lang="en-US" sz="2400" dirty="0">
              <a:latin typeface="Times New Roman"/>
              <a:ea typeface="Calibri"/>
              <a:cs typeface="Times New Roman"/>
            </a:endParaRPr>
          </a:p>
        </p:txBody>
      </p:sp>
      <p:pic>
        <p:nvPicPr>
          <p:cNvPr id="6" name="Picture 5" descr="A logo of a college of engineering&#10;&#10;Description automatically generated">
            <a:extLst>
              <a:ext uri="{FF2B5EF4-FFF2-40B4-BE49-F238E27FC236}">
                <a16:creationId xmlns:a16="http://schemas.microsoft.com/office/drawing/2014/main" id="{A6C81E96-BCAB-47BA-BA9F-CD2DD21986A3}"/>
              </a:ext>
            </a:extLst>
          </p:cNvPr>
          <p:cNvPicPr>
            <a:picLocks noChangeAspect="1"/>
          </p:cNvPicPr>
          <p:nvPr/>
        </p:nvPicPr>
        <p:blipFill>
          <a:blip r:embed="rId2"/>
          <a:srcRect l="1351" t="1282" r="-1351" b="-3636"/>
          <a:stretch/>
        </p:blipFill>
        <p:spPr>
          <a:xfrm>
            <a:off x="274638" y="109538"/>
            <a:ext cx="873124" cy="947176"/>
          </a:xfrm>
          <a:prstGeom prst="rect">
            <a:avLst/>
          </a:prstGeom>
        </p:spPr>
      </p:pic>
      <p:sp>
        <p:nvSpPr>
          <p:cNvPr id="8" name="TextBox 7">
            <a:extLst>
              <a:ext uri="{FF2B5EF4-FFF2-40B4-BE49-F238E27FC236}">
                <a16:creationId xmlns:a16="http://schemas.microsoft.com/office/drawing/2014/main" id="{DFE33E6F-9046-0FCA-12BB-1DBC4AB5A66D}"/>
              </a:ext>
            </a:extLst>
          </p:cNvPr>
          <p:cNvSpPr txBox="1"/>
          <p:nvPr/>
        </p:nvSpPr>
        <p:spPr>
          <a:xfrm>
            <a:off x="1155700" y="3937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baseline="0" dirty="0">
                <a:latin typeface="Times New Roman"/>
              </a:rPr>
              <a:t>KCCEMSR, THANE</a:t>
            </a:r>
            <a:r>
              <a:rPr lang="en-US" sz="1800" b="1" dirty="0">
                <a:latin typeface="Times New Roman"/>
                <a:ea typeface="Times New Roman"/>
                <a:cs typeface="Times New Roman"/>
              </a:rPr>
              <a:t>​</a:t>
            </a:r>
            <a:endParaRPr lang="en-US" b="1" dirty="0">
              <a:ea typeface="Calibri"/>
              <a:cs typeface="Calibri"/>
            </a:endParaRPr>
          </a:p>
        </p:txBody>
      </p:sp>
      <p:sp>
        <p:nvSpPr>
          <p:cNvPr id="10" name="Rectangle 9">
            <a:extLst>
              <a:ext uri="{FF2B5EF4-FFF2-40B4-BE49-F238E27FC236}">
                <a16:creationId xmlns:a16="http://schemas.microsoft.com/office/drawing/2014/main" id="{C695E93F-4BC3-5824-5B4A-8DBBC0A30807}"/>
              </a:ext>
            </a:extLst>
          </p:cNvPr>
          <p:cNvSpPr/>
          <p:nvPr/>
        </p:nvSpPr>
        <p:spPr>
          <a:xfrm>
            <a:off x="0" y="1117600"/>
            <a:ext cx="14630400" cy="12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3815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70877F-2CD1-CF8D-DAF3-46EA254D3CEF}"/>
              </a:ext>
            </a:extLst>
          </p:cNvPr>
          <p:cNvSpPr txBox="1"/>
          <p:nvPr/>
        </p:nvSpPr>
        <p:spPr>
          <a:xfrm>
            <a:off x="5627077" y="1436077"/>
            <a:ext cx="3950676" cy="8079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650" b="1" u="sng" dirty="0">
                <a:solidFill>
                  <a:srgbClr val="000000"/>
                </a:solidFill>
                <a:latin typeface="Times New Roman"/>
                <a:cs typeface="Times New Roman"/>
              </a:rPr>
              <a:t>References</a:t>
            </a:r>
            <a:endParaRPr lang="en-US" sz="4650" b="1" u="sng" dirty="0">
              <a:solidFill>
                <a:srgbClr val="000000"/>
              </a:solidFill>
              <a:latin typeface="Times New Roman"/>
              <a:ea typeface="Calibri"/>
              <a:cs typeface="Times New Roman"/>
            </a:endParaRPr>
          </a:p>
        </p:txBody>
      </p:sp>
      <p:sp>
        <p:nvSpPr>
          <p:cNvPr id="4" name="Text 3">
            <a:extLst>
              <a:ext uri="{FF2B5EF4-FFF2-40B4-BE49-F238E27FC236}">
                <a16:creationId xmlns:a16="http://schemas.microsoft.com/office/drawing/2014/main" id="{072CA8D4-6A8A-078E-0A69-B61FA817A201}"/>
              </a:ext>
            </a:extLst>
          </p:cNvPr>
          <p:cNvSpPr/>
          <p:nvPr/>
        </p:nvSpPr>
        <p:spPr>
          <a:xfrm>
            <a:off x="1324928" y="2467863"/>
            <a:ext cx="11980426" cy="616029"/>
          </a:xfrm>
          <a:prstGeom prst="rect">
            <a:avLst/>
          </a:prstGeom>
          <a:noFill/>
          <a:ln/>
        </p:spPr>
        <p:txBody>
          <a:bodyPr wrap="square" lIns="91440" tIns="45720" rIns="91440" bIns="4572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lnSpc>
                <a:spcPts val="2425"/>
              </a:lnSpc>
              <a:buNone/>
            </a:pPr>
            <a:r>
              <a:rPr lang="en-US" sz="2000" b="1" dirty="0">
                <a:solidFill>
                  <a:srgbClr val="000000"/>
                </a:solidFill>
                <a:latin typeface="Times New Roman"/>
                <a:ea typeface="Source Sans Pro"/>
                <a:cs typeface="Times New Roman"/>
              </a:rPr>
              <a:t>[1] Author 1: Tira Nur Fitria </a:t>
            </a:r>
            <a:r>
              <a:rPr lang="en-US" sz="2000" b="1" dirty="0" err="1">
                <a:solidFill>
                  <a:srgbClr val="000000"/>
                </a:solidFill>
                <a:latin typeface="Times New Roman"/>
                <a:ea typeface="Source Sans Pro"/>
                <a:cs typeface="Times New Roman"/>
              </a:rPr>
              <a:t>Institut</a:t>
            </a:r>
            <a:r>
              <a:rPr lang="en-US" sz="2000" b="1" dirty="0">
                <a:solidFill>
                  <a:srgbClr val="000000"/>
                </a:solidFill>
                <a:latin typeface="Times New Roman"/>
                <a:ea typeface="Source Sans Pro"/>
                <a:cs typeface="Times New Roman"/>
              </a:rPr>
              <a:t> </a:t>
            </a:r>
            <a:r>
              <a:rPr lang="en-US" sz="2000" b="1" dirty="0" err="1">
                <a:solidFill>
                  <a:srgbClr val="000000"/>
                </a:solidFill>
                <a:latin typeface="Times New Roman"/>
                <a:ea typeface="Source Sans Pro"/>
                <a:cs typeface="Times New Roman"/>
              </a:rPr>
              <a:t>Teknologi</a:t>
            </a:r>
            <a:r>
              <a:rPr lang="en-US" sz="2000" b="1" dirty="0">
                <a:solidFill>
                  <a:srgbClr val="000000"/>
                </a:solidFill>
                <a:latin typeface="Times New Roman"/>
                <a:ea typeface="Source Sans Pro"/>
                <a:cs typeface="Times New Roman"/>
              </a:rPr>
              <a:t> </a:t>
            </a:r>
            <a:r>
              <a:rPr lang="en-US" sz="2000" b="1" dirty="0" err="1">
                <a:solidFill>
                  <a:srgbClr val="000000"/>
                </a:solidFill>
                <a:latin typeface="Times New Roman"/>
                <a:ea typeface="Source Sans Pro"/>
                <a:cs typeface="Times New Roman"/>
              </a:rPr>
              <a:t>Bisnis</a:t>
            </a:r>
            <a:r>
              <a:rPr lang="en-US" sz="2000" b="1" dirty="0">
                <a:solidFill>
                  <a:srgbClr val="000000"/>
                </a:solidFill>
                <a:latin typeface="Times New Roman"/>
                <a:ea typeface="Source Sans Pro"/>
                <a:cs typeface="Times New Roman"/>
              </a:rPr>
              <a:t> AAS Indonesia, "Augmented Reality (AR) and Virtual Reality (VR) Technology in Education",  International Journal of Computer and Information System (IJCIS) Peer Reviewed – International Journal Vol : Vol. 04, Issue 01, February 2023.</a:t>
            </a:r>
          </a:p>
        </p:txBody>
      </p:sp>
      <p:sp>
        <p:nvSpPr>
          <p:cNvPr id="5" name="Text 4">
            <a:extLst>
              <a:ext uri="{FF2B5EF4-FFF2-40B4-BE49-F238E27FC236}">
                <a16:creationId xmlns:a16="http://schemas.microsoft.com/office/drawing/2014/main" id="{E54EC914-1D67-37C1-6AAB-E985726518A6}"/>
              </a:ext>
            </a:extLst>
          </p:cNvPr>
          <p:cNvSpPr/>
          <p:nvPr/>
        </p:nvSpPr>
        <p:spPr>
          <a:xfrm>
            <a:off x="1324928" y="3417578"/>
            <a:ext cx="11980426" cy="616029"/>
          </a:xfrm>
          <a:prstGeom prst="rect">
            <a:avLst/>
          </a:prstGeom>
          <a:noFill/>
          <a:ln/>
        </p:spPr>
        <p:txBody>
          <a:bodyPr wrap="square" lIns="91440" tIns="45720" rIns="91440" bIns="4572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lnSpc>
                <a:spcPts val="2425"/>
              </a:lnSpc>
              <a:buNone/>
            </a:pPr>
            <a:r>
              <a:rPr lang="en-US" sz="2000" b="1" dirty="0">
                <a:solidFill>
                  <a:srgbClr val="000000"/>
                </a:solidFill>
                <a:latin typeface="Times New Roman"/>
                <a:ea typeface="Source Sans Pro" pitchFamily="34" charset="-122"/>
                <a:cs typeface="Times New Roman"/>
              </a:rPr>
              <a:t>[2] Author 1: Amit Thampan,  Author 2: Adil Razak,  Author 3: Abhay. K, Author 4: Akash. R, Author 5: Manu. M, "Evolution of Augmented Reality (AR) and Virtual Reality (VR)", International Journal of Research Publication and Reviews, Vol 4, no 4, pp 5449-5454, April 2023.</a:t>
            </a:r>
            <a:endParaRPr lang="en-US" sz="2000" b="1" dirty="0">
              <a:solidFill>
                <a:srgbClr val="000000"/>
              </a:solidFill>
              <a:latin typeface="Times New Roman"/>
              <a:cs typeface="Times New Roman"/>
            </a:endParaRPr>
          </a:p>
        </p:txBody>
      </p:sp>
      <p:sp>
        <p:nvSpPr>
          <p:cNvPr id="6" name="Text 5">
            <a:extLst>
              <a:ext uri="{FF2B5EF4-FFF2-40B4-BE49-F238E27FC236}">
                <a16:creationId xmlns:a16="http://schemas.microsoft.com/office/drawing/2014/main" id="{EFC7B380-30DF-08B7-75BD-58326D46641A}"/>
              </a:ext>
            </a:extLst>
          </p:cNvPr>
          <p:cNvSpPr/>
          <p:nvPr/>
        </p:nvSpPr>
        <p:spPr>
          <a:xfrm>
            <a:off x="1324928" y="4414187"/>
            <a:ext cx="11980426" cy="616029"/>
          </a:xfrm>
          <a:prstGeom prst="rect">
            <a:avLst/>
          </a:prstGeom>
          <a:noFill/>
          <a:ln/>
        </p:spPr>
        <p:txBody>
          <a:bodyPr wrap="square" lIns="91440" tIns="45720" rIns="91440" bIns="4572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lnSpc>
                <a:spcPts val="2425"/>
              </a:lnSpc>
              <a:buNone/>
            </a:pPr>
            <a:r>
              <a:rPr lang="en-US" sz="2000" b="1" dirty="0">
                <a:solidFill>
                  <a:srgbClr val="000000"/>
                </a:solidFill>
                <a:latin typeface="Times New Roman"/>
                <a:ea typeface="Source Sans Pro"/>
                <a:cs typeface="Times New Roman"/>
              </a:rPr>
              <a:t>[3] Author 1: P.W. Futter, Author 2: J. Soler, "Antenna design for 5g communications", </a:t>
            </a:r>
            <a:r>
              <a:rPr lang="en-US" sz="2000" b="1" u="sng" dirty="0">
                <a:solidFill>
                  <a:srgbClr val="000000"/>
                </a:solidFill>
                <a:latin typeface="Times New Roman"/>
                <a:ea typeface="Source Sans Pro"/>
                <a:cs typeface="Times New Roman"/>
                <a:hlinkClick r:id="rId2">
                  <a:extLst>
                    <a:ext uri="{A12FA001-AC4F-418D-AE19-62706E023703}">
                      <ahyp:hlinkClr xmlns:ahyp="http://schemas.microsoft.com/office/drawing/2018/hyperlinkcolor" val="tx"/>
                    </a:ext>
                  </a:extLst>
                </a:hlinkClick>
              </a:rPr>
              <a:t>2017 Sixth Asia-Pacific Conference on Antennas and Propagation (APCAP)</a:t>
            </a:r>
            <a:r>
              <a:rPr lang="en-US" sz="2000" b="1" dirty="0">
                <a:solidFill>
                  <a:srgbClr val="000000"/>
                </a:solidFill>
                <a:latin typeface="Times New Roman"/>
                <a:ea typeface="Source Sans Pro"/>
                <a:cs typeface="Times New Roman"/>
              </a:rPr>
              <a:t>, Publisher: IEEE</a:t>
            </a:r>
          </a:p>
        </p:txBody>
      </p:sp>
      <p:sp>
        <p:nvSpPr>
          <p:cNvPr id="7" name="Text 6">
            <a:extLst>
              <a:ext uri="{FF2B5EF4-FFF2-40B4-BE49-F238E27FC236}">
                <a16:creationId xmlns:a16="http://schemas.microsoft.com/office/drawing/2014/main" id="{8C7412DE-D542-685B-2412-33895CB5E533}"/>
              </a:ext>
            </a:extLst>
          </p:cNvPr>
          <p:cNvSpPr/>
          <p:nvPr/>
        </p:nvSpPr>
        <p:spPr>
          <a:xfrm>
            <a:off x="1324928" y="5023934"/>
            <a:ext cx="11980426" cy="924044"/>
          </a:xfrm>
          <a:prstGeom prst="rect">
            <a:avLst/>
          </a:prstGeom>
          <a:noFill/>
          <a:ln/>
        </p:spPr>
        <p:txBody>
          <a:bodyPr wrap="square" lIns="91440" tIns="45720" rIns="91440" bIns="4572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lnSpc>
                <a:spcPts val="2425"/>
              </a:lnSpc>
              <a:buNone/>
            </a:pPr>
            <a:r>
              <a:rPr lang="en-US" sz="2000" b="1" dirty="0">
                <a:solidFill>
                  <a:srgbClr val="000000"/>
                </a:solidFill>
                <a:latin typeface="Times New Roman"/>
                <a:ea typeface="Source Sans Pro"/>
                <a:cs typeface="Times New Roman"/>
              </a:rPr>
              <a:t>[4] Author 1: Houda </a:t>
            </a:r>
            <a:r>
              <a:rPr lang="en-US" sz="2000" b="1" dirty="0" err="1">
                <a:solidFill>
                  <a:srgbClr val="000000"/>
                </a:solidFill>
                <a:latin typeface="Times New Roman"/>
                <a:ea typeface="Source Sans Pro"/>
                <a:cs typeface="Times New Roman"/>
              </a:rPr>
              <a:t>Werfelli</a:t>
            </a:r>
            <a:r>
              <a:rPr lang="en-US" sz="2000" b="1" dirty="0">
                <a:solidFill>
                  <a:srgbClr val="000000"/>
                </a:solidFill>
                <a:latin typeface="Times New Roman"/>
                <a:ea typeface="Source Sans Pro"/>
                <a:cs typeface="Times New Roman"/>
              </a:rPr>
              <a:t>, Author 2: Khaoula Tayari, Author 3: </a:t>
            </a:r>
            <a:r>
              <a:rPr lang="en-US" sz="2000" b="1" dirty="0" err="1">
                <a:solidFill>
                  <a:srgbClr val="000000"/>
                </a:solidFill>
                <a:latin typeface="Times New Roman"/>
                <a:ea typeface="Source Sans Pro"/>
                <a:cs typeface="Times New Roman"/>
              </a:rPr>
              <a:t>Mondher</a:t>
            </a:r>
            <a:r>
              <a:rPr lang="en-US" sz="2000" b="1" dirty="0">
                <a:solidFill>
                  <a:srgbClr val="000000"/>
                </a:solidFill>
                <a:latin typeface="Times New Roman"/>
                <a:ea typeface="Source Sans Pro"/>
                <a:cs typeface="Times New Roman"/>
              </a:rPr>
              <a:t> Chaoui, Author 4: Mongi </a:t>
            </a:r>
            <a:r>
              <a:rPr lang="en-US" sz="2000" b="1" dirty="0" err="1">
                <a:solidFill>
                  <a:srgbClr val="000000"/>
                </a:solidFill>
                <a:latin typeface="Times New Roman"/>
                <a:ea typeface="Source Sans Pro"/>
                <a:cs typeface="Times New Roman"/>
              </a:rPr>
              <a:t>lahiani</a:t>
            </a:r>
            <a:r>
              <a:rPr lang="en-US" sz="2000" b="1" dirty="0">
                <a:solidFill>
                  <a:srgbClr val="000000"/>
                </a:solidFill>
                <a:latin typeface="Times New Roman"/>
                <a:ea typeface="Source Sans Pro"/>
                <a:cs typeface="Times New Roman"/>
              </a:rPr>
              <a:t>, Author 5: Hamadi </a:t>
            </a:r>
            <a:r>
              <a:rPr lang="en-US" sz="2000" b="1" dirty="0" err="1">
                <a:solidFill>
                  <a:srgbClr val="000000"/>
                </a:solidFill>
                <a:latin typeface="Times New Roman"/>
                <a:ea typeface="Source Sans Pro"/>
                <a:cs typeface="Times New Roman"/>
              </a:rPr>
              <a:t>Ghariani</a:t>
            </a:r>
            <a:r>
              <a:rPr lang="en-US" sz="2000" b="1" dirty="0">
                <a:solidFill>
                  <a:srgbClr val="000000"/>
                </a:solidFill>
                <a:latin typeface="Times New Roman"/>
                <a:ea typeface="Source Sans Pro"/>
                <a:cs typeface="Times New Roman"/>
              </a:rPr>
              <a:t>, "Design of rectangular microstrip patch antenna" Published in: </a:t>
            </a:r>
            <a:r>
              <a:rPr lang="en-US" sz="2000" b="1" u="sng" dirty="0">
                <a:solidFill>
                  <a:srgbClr val="000000"/>
                </a:solidFill>
                <a:latin typeface="Times New Roman"/>
                <a:ea typeface="Source Sans Pro"/>
                <a:cs typeface="Times New Roman"/>
                <a:hlinkClick r:id="rId3">
                  <a:extLst>
                    <a:ext uri="{A12FA001-AC4F-418D-AE19-62706E023703}">
                      <ahyp:hlinkClr xmlns:ahyp="http://schemas.microsoft.com/office/drawing/2018/hyperlinkcolor" val="tx"/>
                    </a:ext>
                  </a:extLst>
                </a:hlinkClick>
              </a:rPr>
              <a:t>2016 2nd International Conference on Advanced Technologies for Signal and Image Processing (ATSIP)</a:t>
            </a:r>
            <a:endParaRPr lang="en-US" sz="2000" b="1" dirty="0">
              <a:solidFill>
                <a:srgbClr val="000000"/>
              </a:solidFill>
              <a:latin typeface="Times New Roman"/>
              <a:ea typeface="Source Sans Pro"/>
              <a:cs typeface="Times New Roman"/>
            </a:endParaRPr>
          </a:p>
        </p:txBody>
      </p:sp>
      <p:sp>
        <p:nvSpPr>
          <p:cNvPr id="8" name="Text 7">
            <a:extLst>
              <a:ext uri="{FF2B5EF4-FFF2-40B4-BE49-F238E27FC236}">
                <a16:creationId xmlns:a16="http://schemas.microsoft.com/office/drawing/2014/main" id="{10875CD7-CF10-3077-6D5A-AEAD200BF1B9}"/>
              </a:ext>
            </a:extLst>
          </p:cNvPr>
          <p:cNvSpPr/>
          <p:nvPr/>
        </p:nvSpPr>
        <p:spPr>
          <a:xfrm>
            <a:off x="1324928" y="6035479"/>
            <a:ext cx="11980426" cy="616029"/>
          </a:xfrm>
          <a:prstGeom prst="rect">
            <a:avLst/>
          </a:prstGeom>
          <a:noFill/>
          <a:ln/>
        </p:spPr>
        <p:txBody>
          <a:bodyPr wrap="square" lIns="91440" tIns="45720" rIns="91440" bIns="4572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lnSpc>
                <a:spcPts val="2425"/>
              </a:lnSpc>
              <a:buNone/>
            </a:pPr>
            <a:r>
              <a:rPr lang="en-US" sz="2000" b="1" dirty="0">
                <a:solidFill>
                  <a:srgbClr val="000000"/>
                </a:solidFill>
                <a:latin typeface="Times New Roman"/>
                <a:ea typeface="Source Sans Pro"/>
                <a:cs typeface="Times New Roman"/>
              </a:rPr>
              <a:t>[5] Author 1: Subhash B K, Author 2: Rajashekhar C Biradar, Author 3: Tanweer Ali, "Ultra-Wideband MIMO Antennas: Latest Advances in Design and Technology", Published in: </a:t>
            </a:r>
            <a:r>
              <a:rPr lang="en-US" sz="2000" b="1" u="sng" dirty="0">
                <a:solidFill>
                  <a:srgbClr val="000000"/>
                </a:solidFill>
                <a:latin typeface="Times New Roman"/>
                <a:ea typeface="Source Sans Pro"/>
                <a:cs typeface="Times New Roman"/>
                <a:hlinkClick r:id="rId4">
                  <a:extLst>
                    <a:ext uri="{A12FA001-AC4F-418D-AE19-62706E023703}">
                      <ahyp:hlinkClr xmlns:ahyp="http://schemas.microsoft.com/office/drawing/2018/hyperlinkcolor" val="tx"/>
                    </a:ext>
                  </a:extLst>
                </a:hlinkClick>
              </a:rPr>
              <a:t>2023 Second International Conference on Trends in Electrical, Electronics, and Computer Engineering (TEECCON)</a:t>
            </a:r>
            <a:endParaRPr lang="en-US" sz="2000" b="1" dirty="0">
              <a:solidFill>
                <a:srgbClr val="000000"/>
              </a:solidFill>
              <a:latin typeface="Times New Roman"/>
              <a:ea typeface="Source Sans Pro"/>
              <a:cs typeface="Times New Roman"/>
            </a:endParaRPr>
          </a:p>
        </p:txBody>
      </p:sp>
      <p:sp>
        <p:nvSpPr>
          <p:cNvPr id="9" name="Text 8">
            <a:extLst>
              <a:ext uri="{FF2B5EF4-FFF2-40B4-BE49-F238E27FC236}">
                <a16:creationId xmlns:a16="http://schemas.microsoft.com/office/drawing/2014/main" id="{F2C984F2-5103-85F2-AF53-DE5AFBE749BB}"/>
              </a:ext>
            </a:extLst>
          </p:cNvPr>
          <p:cNvSpPr/>
          <p:nvPr/>
        </p:nvSpPr>
        <p:spPr>
          <a:xfrm>
            <a:off x="1324928" y="7032088"/>
            <a:ext cx="11980426" cy="616029"/>
          </a:xfrm>
          <a:prstGeom prst="rect">
            <a:avLst/>
          </a:prstGeom>
          <a:noFill/>
          <a:ln/>
        </p:spPr>
        <p:txBody>
          <a:bodyPr wrap="square" lIns="91440" tIns="45720" rIns="91440" bIns="4572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lnSpc>
                <a:spcPts val="2425"/>
              </a:lnSpc>
              <a:buNone/>
            </a:pPr>
            <a:r>
              <a:rPr lang="en-US" sz="2000" b="1" dirty="0">
                <a:solidFill>
                  <a:srgbClr val="000000"/>
                </a:solidFill>
                <a:latin typeface="Times New Roman"/>
                <a:ea typeface="Source Sans Pro"/>
                <a:cs typeface="Times New Roman"/>
              </a:rPr>
              <a:t>[6] Author 1: Weiping Dou, Author 2: </a:t>
            </a:r>
            <a:r>
              <a:rPr lang="en-US" sz="2000" b="1" dirty="0" err="1">
                <a:solidFill>
                  <a:srgbClr val="000000"/>
                </a:solidFill>
                <a:latin typeface="Times New Roman"/>
                <a:ea typeface="Source Sans Pro"/>
                <a:cs typeface="Times New Roman"/>
              </a:rPr>
              <a:t>Yuandong</a:t>
            </a:r>
            <a:r>
              <a:rPr lang="en-US" sz="2000" b="1" dirty="0">
                <a:solidFill>
                  <a:srgbClr val="000000"/>
                </a:solidFill>
                <a:latin typeface="Times New Roman"/>
                <a:ea typeface="Source Sans Pro"/>
                <a:cs typeface="Times New Roman"/>
              </a:rPr>
              <a:t> Tian, Author 3: Geng Ye; Author 4: Jiang Zhu, "Antenna Artificial Intelligence: The Relentless Pursuit of Intelligent Antenna Design", Published in: </a:t>
            </a:r>
            <a:r>
              <a:rPr lang="en-US" sz="2000" b="1" u="sng" dirty="0">
                <a:solidFill>
                  <a:srgbClr val="000000"/>
                </a:solidFill>
                <a:latin typeface="Times New Roman"/>
                <a:ea typeface="Source Sans Pro"/>
                <a:cs typeface="Times New Roman"/>
                <a:hlinkClick r:id="rId5">
                  <a:extLst>
                    <a:ext uri="{A12FA001-AC4F-418D-AE19-62706E023703}">
                      <ahyp:hlinkClr xmlns:ahyp="http://schemas.microsoft.com/office/drawing/2018/hyperlinkcolor" val="tx"/>
                    </a:ext>
                  </a:extLst>
                </a:hlinkClick>
              </a:rPr>
              <a:t>IEEE Antennas and Propagation Magazine</a:t>
            </a:r>
            <a:r>
              <a:rPr lang="en-US" sz="2000" b="1" dirty="0">
                <a:solidFill>
                  <a:srgbClr val="000000"/>
                </a:solidFill>
                <a:latin typeface="Times New Roman"/>
                <a:ea typeface="Source Sans Pro"/>
                <a:cs typeface="Times New Roman"/>
              </a:rPr>
              <a:t> ( Volume: 64, </a:t>
            </a:r>
            <a:r>
              <a:rPr lang="en-US" sz="2000" b="1" u="sng" dirty="0">
                <a:solidFill>
                  <a:srgbClr val="000000"/>
                </a:solidFill>
                <a:latin typeface="Times New Roman"/>
                <a:ea typeface="Source Sans Pro"/>
                <a:cs typeface="Times New Roman"/>
                <a:hlinkClick r:id="rId6">
                  <a:extLst>
                    <a:ext uri="{A12FA001-AC4F-418D-AE19-62706E023703}">
                      <ahyp:hlinkClr xmlns:ahyp="http://schemas.microsoft.com/office/drawing/2018/hyperlinkcolor" val="tx"/>
                    </a:ext>
                  </a:extLst>
                </a:hlinkClick>
              </a:rPr>
              <a:t>Issue: 5</a:t>
            </a:r>
            <a:r>
              <a:rPr lang="en-US" sz="2000" b="1" dirty="0">
                <a:solidFill>
                  <a:srgbClr val="000000"/>
                </a:solidFill>
                <a:latin typeface="Times New Roman"/>
                <a:ea typeface="Source Sans Pro"/>
                <a:cs typeface="Times New Roman"/>
              </a:rPr>
              <a:t>, October 2022).</a:t>
            </a:r>
          </a:p>
        </p:txBody>
      </p:sp>
      <p:pic>
        <p:nvPicPr>
          <p:cNvPr id="10" name="Picture 9" descr="A logo of a college of engineering&#10;&#10;Description automatically generated">
            <a:extLst>
              <a:ext uri="{FF2B5EF4-FFF2-40B4-BE49-F238E27FC236}">
                <a16:creationId xmlns:a16="http://schemas.microsoft.com/office/drawing/2014/main" id="{D014522B-26E5-301A-CA98-DC37008D4F75}"/>
              </a:ext>
            </a:extLst>
          </p:cNvPr>
          <p:cNvPicPr>
            <a:picLocks noChangeAspect="1"/>
          </p:cNvPicPr>
          <p:nvPr/>
        </p:nvPicPr>
        <p:blipFill>
          <a:blip r:embed="rId7"/>
          <a:srcRect l="1351" t="1282" r="-1351" b="-3636"/>
          <a:stretch/>
        </p:blipFill>
        <p:spPr>
          <a:xfrm>
            <a:off x="274638" y="109538"/>
            <a:ext cx="873124" cy="947176"/>
          </a:xfrm>
          <a:prstGeom prst="rect">
            <a:avLst/>
          </a:prstGeom>
        </p:spPr>
      </p:pic>
      <p:sp>
        <p:nvSpPr>
          <p:cNvPr id="12" name="TextBox 11">
            <a:extLst>
              <a:ext uri="{FF2B5EF4-FFF2-40B4-BE49-F238E27FC236}">
                <a16:creationId xmlns:a16="http://schemas.microsoft.com/office/drawing/2014/main" id="{ED5F8175-3560-2221-E014-E052CD0B0E37}"/>
              </a:ext>
            </a:extLst>
          </p:cNvPr>
          <p:cNvSpPr txBox="1"/>
          <p:nvPr/>
        </p:nvSpPr>
        <p:spPr>
          <a:xfrm>
            <a:off x="1155700" y="3937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baseline="0" dirty="0">
                <a:latin typeface="Times New Roman"/>
              </a:rPr>
              <a:t>KCCEMSR, THANE</a:t>
            </a:r>
            <a:r>
              <a:rPr lang="en-US" sz="1800" b="1" dirty="0">
                <a:latin typeface="Times New Roman"/>
                <a:ea typeface="Times New Roman"/>
                <a:cs typeface="Times New Roman"/>
              </a:rPr>
              <a:t>​</a:t>
            </a:r>
            <a:endParaRPr lang="en-US" b="1" dirty="0">
              <a:ea typeface="Calibri"/>
              <a:cs typeface="Calibri"/>
            </a:endParaRPr>
          </a:p>
        </p:txBody>
      </p:sp>
      <p:sp>
        <p:nvSpPr>
          <p:cNvPr id="14" name="Rectangle 13">
            <a:extLst>
              <a:ext uri="{FF2B5EF4-FFF2-40B4-BE49-F238E27FC236}">
                <a16:creationId xmlns:a16="http://schemas.microsoft.com/office/drawing/2014/main" id="{A9E7A510-DFFE-72FE-2B6C-A80EC5FAAD08}"/>
              </a:ext>
            </a:extLst>
          </p:cNvPr>
          <p:cNvSpPr/>
          <p:nvPr/>
        </p:nvSpPr>
        <p:spPr>
          <a:xfrm>
            <a:off x="0" y="1117600"/>
            <a:ext cx="14630400" cy="12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4661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3185299" y="1232940"/>
            <a:ext cx="7204728" cy="820303"/>
          </a:xfrm>
          <a:prstGeom prst="rect">
            <a:avLst/>
          </a:prstGeom>
          <a:noFill/>
          <a:ln/>
        </p:spPr>
        <p:txBody>
          <a:bodyPr wrap="square" lIns="0" tIns="0" rIns="0" bIns="0" rtlCol="0" anchor="ctr"/>
          <a:lstStyle/>
          <a:p>
            <a:pPr algn="ctr">
              <a:lnSpc>
                <a:spcPts val="5850"/>
              </a:lnSpc>
            </a:pPr>
            <a:r>
              <a:rPr lang="en-US" sz="4650" b="1" u="sng">
                <a:solidFill>
                  <a:srgbClr val="000000"/>
                </a:solidFill>
                <a:latin typeface="Times New Roman"/>
                <a:ea typeface="Petrona Bold" pitchFamily="34" charset="-122"/>
                <a:cs typeface="Petrona Bold" pitchFamily="34" charset="-120"/>
              </a:rPr>
              <a:t>Introduction </a:t>
            </a:r>
            <a:endParaRPr lang="en-US" sz="4650" b="1" u="sng">
              <a:latin typeface="Times New Roman"/>
              <a:cs typeface="Times New Roman"/>
            </a:endParaRPr>
          </a:p>
        </p:txBody>
      </p:sp>
      <p:sp>
        <p:nvSpPr>
          <p:cNvPr id="3" name="Text 1"/>
          <p:cNvSpPr/>
          <p:nvPr/>
        </p:nvSpPr>
        <p:spPr>
          <a:xfrm>
            <a:off x="934467" y="2561603"/>
            <a:ext cx="2977039" cy="372070"/>
          </a:xfrm>
          <a:prstGeom prst="rect">
            <a:avLst/>
          </a:prstGeom>
          <a:noFill/>
          <a:ln/>
        </p:spPr>
        <p:txBody>
          <a:bodyPr wrap="none" lIns="0" tIns="0" rIns="0" bIns="0" rtlCol="0" anchor="t"/>
          <a:lstStyle/>
          <a:p>
            <a:pPr marL="0" indent="0">
              <a:lnSpc>
                <a:spcPts val="2900"/>
              </a:lnSpc>
              <a:buNone/>
            </a:pPr>
            <a:r>
              <a:rPr lang="en-US" sz="2800" b="1" u="sng">
                <a:solidFill>
                  <a:srgbClr val="000000"/>
                </a:solidFill>
                <a:latin typeface="Times New Roman"/>
                <a:ea typeface="Petrona Bold" pitchFamily="34" charset="-122"/>
                <a:cs typeface="Petrona Bold" pitchFamily="34" charset="-120"/>
              </a:rPr>
              <a:t>Patch Antenna</a:t>
            </a:r>
            <a:endParaRPr lang="en-US" sz="2800" u="sng">
              <a:latin typeface="Times New Roman"/>
              <a:cs typeface="Times New Roman"/>
            </a:endParaRPr>
          </a:p>
        </p:txBody>
      </p:sp>
      <p:sp>
        <p:nvSpPr>
          <p:cNvPr id="4" name="Text 2"/>
          <p:cNvSpPr/>
          <p:nvPr/>
        </p:nvSpPr>
        <p:spPr>
          <a:xfrm>
            <a:off x="934467" y="3207378"/>
            <a:ext cx="12704124" cy="1299722"/>
          </a:xfrm>
          <a:prstGeom prst="rect">
            <a:avLst/>
          </a:prstGeom>
          <a:noFill/>
          <a:ln/>
        </p:spPr>
        <p:txBody>
          <a:bodyPr wrap="square" lIns="0" tIns="0" rIns="0" bIns="0" rtlCol="0" anchor="t"/>
          <a:lstStyle/>
          <a:p>
            <a:pPr marL="0" indent="0">
              <a:lnSpc>
                <a:spcPts val="2850"/>
              </a:lnSpc>
              <a:buNone/>
            </a:pPr>
            <a:r>
              <a:rPr lang="en-US" sz="2400">
                <a:solidFill>
                  <a:srgbClr val="272525"/>
                </a:solidFill>
                <a:latin typeface="Times New Roman"/>
                <a:ea typeface="Inter"/>
                <a:cs typeface="Inter" pitchFamily="34" charset="-120"/>
              </a:rPr>
              <a:t>The patch antenna is a popular choice for AR VR devices, characterized by its compact size, lightweight, and good performance at the desired frequencies.</a:t>
            </a:r>
            <a:endParaRPr lang="en-US" sz="2400">
              <a:latin typeface="Times New Roman"/>
              <a:ea typeface="Inter"/>
              <a:cs typeface="Times New Roman"/>
            </a:endParaRPr>
          </a:p>
        </p:txBody>
      </p:sp>
      <p:pic>
        <p:nvPicPr>
          <p:cNvPr id="8" name="Picture 7" descr="A logo of a college of engineering&#10;&#10;Description automatically generated">
            <a:extLst>
              <a:ext uri="{FF2B5EF4-FFF2-40B4-BE49-F238E27FC236}">
                <a16:creationId xmlns:a16="http://schemas.microsoft.com/office/drawing/2014/main" id="{934B9D1A-F8E9-69F6-BF72-F527D921A7FC}"/>
              </a:ext>
            </a:extLst>
          </p:cNvPr>
          <p:cNvPicPr>
            <a:picLocks noChangeAspect="1"/>
          </p:cNvPicPr>
          <p:nvPr/>
        </p:nvPicPr>
        <p:blipFill>
          <a:blip r:embed="rId3"/>
          <a:srcRect l="1351" t="1282" r="-1351" b="-3636"/>
          <a:stretch/>
        </p:blipFill>
        <p:spPr>
          <a:xfrm>
            <a:off x="274638" y="109538"/>
            <a:ext cx="873124" cy="947176"/>
          </a:xfrm>
          <a:prstGeom prst="rect">
            <a:avLst/>
          </a:prstGeom>
        </p:spPr>
      </p:pic>
      <p:sp>
        <p:nvSpPr>
          <p:cNvPr id="10" name="TextBox 9">
            <a:extLst>
              <a:ext uri="{FF2B5EF4-FFF2-40B4-BE49-F238E27FC236}">
                <a16:creationId xmlns:a16="http://schemas.microsoft.com/office/drawing/2014/main" id="{7D601864-2652-992F-D6D9-A0041F640CD9}"/>
              </a:ext>
            </a:extLst>
          </p:cNvPr>
          <p:cNvSpPr txBox="1"/>
          <p:nvPr/>
        </p:nvSpPr>
        <p:spPr>
          <a:xfrm>
            <a:off x="1155700" y="3937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baseline="0" dirty="0">
                <a:latin typeface="Times New Roman"/>
              </a:rPr>
              <a:t>KCCEMSR, THANE</a:t>
            </a:r>
            <a:r>
              <a:rPr lang="en-US" sz="1800" b="1" dirty="0">
                <a:latin typeface="Times New Roman"/>
                <a:ea typeface="Times New Roman"/>
                <a:cs typeface="Times New Roman"/>
              </a:rPr>
              <a:t>​</a:t>
            </a:r>
            <a:endParaRPr lang="en-US" b="1" dirty="0">
              <a:ea typeface="Calibri"/>
              <a:cs typeface="Calibri"/>
            </a:endParaRPr>
          </a:p>
        </p:txBody>
      </p:sp>
      <p:sp>
        <p:nvSpPr>
          <p:cNvPr id="12" name="Rectangle 11">
            <a:extLst>
              <a:ext uri="{FF2B5EF4-FFF2-40B4-BE49-F238E27FC236}">
                <a16:creationId xmlns:a16="http://schemas.microsoft.com/office/drawing/2014/main" id="{BC267D38-A1C8-5D57-0FB4-DEC1A512C559}"/>
              </a:ext>
            </a:extLst>
          </p:cNvPr>
          <p:cNvSpPr/>
          <p:nvPr/>
        </p:nvSpPr>
        <p:spPr>
          <a:xfrm>
            <a:off x="0" y="1117600"/>
            <a:ext cx="14630400" cy="12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3A0DB96-60E8-E941-BFEC-182C04386EDC}"/>
              </a:ext>
            </a:extLst>
          </p:cNvPr>
          <p:cNvSpPr txBox="1"/>
          <p:nvPr/>
        </p:nvSpPr>
        <p:spPr>
          <a:xfrm>
            <a:off x="934466" y="4041810"/>
            <a:ext cx="12704123" cy="830997"/>
          </a:xfrm>
          <a:prstGeom prst="rect">
            <a:avLst/>
          </a:prstGeom>
          <a:noFill/>
        </p:spPr>
        <p:txBody>
          <a:bodyPr wrap="square">
            <a:spAutoFit/>
          </a:bodyPr>
          <a:lstStyle/>
          <a:p>
            <a:r>
              <a:rPr lang="en-IN" sz="2400" b="1"/>
              <a:t>Compact and Lightweight</a:t>
            </a:r>
            <a:r>
              <a:rPr lang="en-IN" sz="2400"/>
              <a:t>: The small form factor is ideal for integration into portable and wearable devices.</a:t>
            </a:r>
            <a:endParaRPr lang="en-US" sz="2400"/>
          </a:p>
        </p:txBody>
      </p:sp>
      <p:sp>
        <p:nvSpPr>
          <p:cNvPr id="13" name="TextBox 12">
            <a:extLst>
              <a:ext uri="{FF2B5EF4-FFF2-40B4-BE49-F238E27FC236}">
                <a16:creationId xmlns:a16="http://schemas.microsoft.com/office/drawing/2014/main" id="{EBCDD6D2-2344-534E-8190-4407A7A317C6}"/>
              </a:ext>
            </a:extLst>
          </p:cNvPr>
          <p:cNvSpPr txBox="1"/>
          <p:nvPr/>
        </p:nvSpPr>
        <p:spPr>
          <a:xfrm>
            <a:off x="934466" y="4970921"/>
            <a:ext cx="12704122" cy="830997"/>
          </a:xfrm>
          <a:prstGeom prst="rect">
            <a:avLst/>
          </a:prstGeom>
          <a:noFill/>
        </p:spPr>
        <p:txBody>
          <a:bodyPr wrap="square">
            <a:spAutoFit/>
          </a:bodyPr>
          <a:lstStyle/>
          <a:p>
            <a:r>
              <a:rPr lang="en-IN" sz="2400" b="1"/>
              <a:t>Easy to Fabricate</a:t>
            </a:r>
            <a:r>
              <a:rPr lang="en-IN" sz="2400"/>
              <a:t>: Patch antennas can be printed on PCBs, making them cost-efficient for mass production.</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4952959" y="1323773"/>
            <a:ext cx="5954197" cy="744260"/>
          </a:xfrm>
          <a:prstGeom prst="rect">
            <a:avLst/>
          </a:prstGeom>
          <a:noFill/>
          <a:ln/>
        </p:spPr>
        <p:txBody>
          <a:bodyPr wrap="none" lIns="0" tIns="0" rIns="0" bIns="0" rtlCol="0" anchor="ctr"/>
          <a:lstStyle/>
          <a:p>
            <a:pPr marL="0" indent="0" algn="ctr">
              <a:lnSpc>
                <a:spcPts val="5850"/>
              </a:lnSpc>
              <a:buNone/>
            </a:pPr>
            <a:r>
              <a:rPr lang="en-US" sz="4650" b="1" u="sng">
                <a:solidFill>
                  <a:srgbClr val="000000"/>
                </a:solidFill>
                <a:latin typeface="Times New Roman"/>
                <a:ea typeface="Petrona Bold" pitchFamily="34" charset="-122"/>
                <a:cs typeface="Petrona Bold" pitchFamily="34" charset="-120"/>
              </a:rPr>
              <a:t>Problem Statement</a:t>
            </a:r>
            <a:endParaRPr lang="en-US" sz="4650" u="sng">
              <a:latin typeface="Times New Roman"/>
              <a:cs typeface="Times New Roman"/>
            </a:endParaRPr>
          </a:p>
        </p:txBody>
      </p:sp>
      <p:sp>
        <p:nvSpPr>
          <p:cNvPr id="5" name="Text 2"/>
          <p:cNvSpPr/>
          <p:nvPr/>
        </p:nvSpPr>
        <p:spPr>
          <a:xfrm>
            <a:off x="1075116" y="1782109"/>
            <a:ext cx="2977039" cy="372070"/>
          </a:xfrm>
          <a:prstGeom prst="rect">
            <a:avLst/>
          </a:prstGeom>
          <a:noFill/>
          <a:ln/>
        </p:spPr>
        <p:txBody>
          <a:bodyPr wrap="none" lIns="0" tIns="0" rIns="0" bIns="0" rtlCol="0" anchor="t"/>
          <a:lstStyle/>
          <a:p>
            <a:pPr marL="514350" indent="-514350">
              <a:lnSpc>
                <a:spcPts val="2900"/>
              </a:lnSpc>
              <a:buFont typeface="Wingdings"/>
              <a:buChar char="Ø"/>
            </a:pPr>
            <a:endParaRPr lang="en-US" sz="2800" u="sng">
              <a:latin typeface="Times New Roman"/>
              <a:cs typeface="Times New Roman"/>
            </a:endParaRPr>
          </a:p>
        </p:txBody>
      </p:sp>
      <p:sp>
        <p:nvSpPr>
          <p:cNvPr id="6" name="Text 3"/>
          <p:cNvSpPr/>
          <p:nvPr/>
        </p:nvSpPr>
        <p:spPr>
          <a:xfrm>
            <a:off x="1567485" y="2290268"/>
            <a:ext cx="10194671" cy="923559"/>
          </a:xfrm>
          <a:prstGeom prst="rect">
            <a:avLst/>
          </a:prstGeom>
          <a:noFill/>
          <a:ln/>
        </p:spPr>
        <p:txBody>
          <a:bodyPr wrap="square" lIns="0" tIns="0" rIns="0" bIns="0" rtlCol="0" anchor="t"/>
          <a:lstStyle/>
          <a:p>
            <a:pPr marL="0" indent="0">
              <a:lnSpc>
                <a:spcPts val="2850"/>
              </a:lnSpc>
              <a:buNone/>
            </a:pPr>
            <a:endParaRPr lang="en-US" sz="2400">
              <a:latin typeface="Times New Roman"/>
              <a:ea typeface="Inter"/>
              <a:cs typeface="Times New Roman"/>
            </a:endParaRPr>
          </a:p>
        </p:txBody>
      </p:sp>
      <p:sp>
        <p:nvSpPr>
          <p:cNvPr id="8" name="Text 5"/>
          <p:cNvSpPr/>
          <p:nvPr/>
        </p:nvSpPr>
        <p:spPr>
          <a:xfrm>
            <a:off x="1568159" y="3583634"/>
            <a:ext cx="5751625" cy="556572"/>
          </a:xfrm>
          <a:prstGeom prst="rect">
            <a:avLst/>
          </a:prstGeom>
          <a:noFill/>
          <a:ln/>
        </p:spPr>
        <p:txBody>
          <a:bodyPr wrap="square" lIns="0" tIns="0" rIns="0" bIns="0" rtlCol="0" anchor="t"/>
          <a:lstStyle/>
          <a:p>
            <a:pPr marL="514350" indent="-514350">
              <a:lnSpc>
                <a:spcPts val="2900"/>
              </a:lnSpc>
              <a:buFont typeface="Wingdings"/>
              <a:buChar char="Ø"/>
            </a:pPr>
            <a:endParaRPr lang="en-US" sz="2800" u="sng">
              <a:latin typeface="Times New Roman"/>
              <a:cs typeface="Times New Roman"/>
            </a:endParaRPr>
          </a:p>
        </p:txBody>
      </p:sp>
      <p:sp>
        <p:nvSpPr>
          <p:cNvPr id="9" name="Text 6"/>
          <p:cNvSpPr/>
          <p:nvPr/>
        </p:nvSpPr>
        <p:spPr>
          <a:xfrm>
            <a:off x="1567101" y="4116000"/>
            <a:ext cx="10194671" cy="1135087"/>
          </a:xfrm>
          <a:prstGeom prst="rect">
            <a:avLst/>
          </a:prstGeom>
          <a:noFill/>
          <a:ln/>
        </p:spPr>
        <p:txBody>
          <a:bodyPr wrap="square" lIns="0" tIns="0" rIns="0" bIns="0" rtlCol="0" anchor="t"/>
          <a:lstStyle/>
          <a:p>
            <a:pPr marL="0" indent="0">
              <a:lnSpc>
                <a:spcPts val="2850"/>
              </a:lnSpc>
              <a:buNone/>
            </a:pPr>
            <a:endParaRPr lang="en-US" sz="2400">
              <a:latin typeface="Times New Roman"/>
              <a:ea typeface="Inter"/>
              <a:cs typeface="Times New Roman"/>
            </a:endParaRPr>
          </a:p>
        </p:txBody>
      </p:sp>
      <p:sp>
        <p:nvSpPr>
          <p:cNvPr id="11" name="Text 8"/>
          <p:cNvSpPr/>
          <p:nvPr/>
        </p:nvSpPr>
        <p:spPr>
          <a:xfrm>
            <a:off x="1075117" y="5466122"/>
            <a:ext cx="6737710" cy="770654"/>
          </a:xfrm>
          <a:prstGeom prst="rect">
            <a:avLst/>
          </a:prstGeom>
          <a:noFill/>
          <a:ln/>
        </p:spPr>
        <p:txBody>
          <a:bodyPr wrap="none" lIns="0" tIns="0" rIns="0" bIns="0" rtlCol="0" anchor="t"/>
          <a:lstStyle/>
          <a:p>
            <a:pPr marL="457200" indent="-457200">
              <a:lnSpc>
                <a:spcPts val="2900"/>
              </a:lnSpc>
              <a:buFont typeface="Wingdings"/>
              <a:buChar char="Ø"/>
            </a:pPr>
            <a:endParaRPr lang="en-US" sz="2800" u="sng">
              <a:latin typeface="Times New Roman"/>
              <a:ea typeface="Calibri"/>
              <a:cs typeface="Calibri"/>
            </a:endParaRPr>
          </a:p>
        </p:txBody>
      </p:sp>
      <p:sp>
        <p:nvSpPr>
          <p:cNvPr id="12" name="Text 9"/>
          <p:cNvSpPr/>
          <p:nvPr/>
        </p:nvSpPr>
        <p:spPr>
          <a:xfrm>
            <a:off x="1567486" y="5974282"/>
            <a:ext cx="11237522" cy="1252831"/>
          </a:xfrm>
          <a:prstGeom prst="rect">
            <a:avLst/>
          </a:prstGeom>
          <a:noFill/>
          <a:ln/>
        </p:spPr>
        <p:txBody>
          <a:bodyPr wrap="square" lIns="0" tIns="0" rIns="0" bIns="0" rtlCol="0" anchor="t"/>
          <a:lstStyle/>
          <a:p>
            <a:pPr marL="0" indent="0">
              <a:lnSpc>
                <a:spcPts val="2850"/>
              </a:lnSpc>
              <a:buNone/>
            </a:pPr>
            <a:endParaRPr lang="en-US" sz="2400">
              <a:latin typeface="Times New Roman"/>
              <a:ea typeface="Inter"/>
              <a:cs typeface="Times New Roman"/>
            </a:endParaRPr>
          </a:p>
        </p:txBody>
      </p:sp>
      <p:sp>
        <p:nvSpPr>
          <p:cNvPr id="4" name="TextBox 3">
            <a:extLst>
              <a:ext uri="{FF2B5EF4-FFF2-40B4-BE49-F238E27FC236}">
                <a16:creationId xmlns:a16="http://schemas.microsoft.com/office/drawing/2014/main" id="{7CCED22A-97D0-90C9-965D-4CD5B106C0C9}"/>
              </a:ext>
            </a:extLst>
          </p:cNvPr>
          <p:cNvSpPr txBox="1"/>
          <p:nvPr/>
        </p:nvSpPr>
        <p:spPr>
          <a:xfrm>
            <a:off x="1481988" y="2717127"/>
            <a:ext cx="11393358" cy="5015797"/>
          </a:xfrm>
          <a:prstGeom prst="rect">
            <a:avLst/>
          </a:prstGeom>
          <a:noFill/>
        </p:spPr>
        <p:txBody>
          <a:bodyPr wrap="square">
            <a:spAutoFit/>
          </a:bodyPr>
          <a:lstStyle/>
          <a:p>
            <a:pPr marL="514350" indent="-285750" algn="just">
              <a:lnSpc>
                <a:spcPct val="110000"/>
              </a:lnSpc>
              <a:spcAft>
                <a:spcPts val="1255"/>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Designing antennas for AR/VR devices presents unique challenges, such as the need for small size, low power consumption, and high data rates. Additionally, antennas must be integrated into the form factor of AR/VR devices, often with limited space availability.</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10000"/>
              </a:lnSpc>
              <a:spcAft>
                <a:spcPts val="1255"/>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Older AR/VR devices used Monopole antennas, Dipole antennas and Helical antennas which had Lower efficiency compared to more modern antennas. Larger size than patch antennas. Limited gain, more complex design and requires precise construction for optimal performance.</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10000"/>
              </a:lnSpc>
              <a:spcAft>
                <a:spcPts val="1255"/>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Newer devices use advanced antennas like Beamforming Antenna, MIMO Antenna and mm Wave, offering faster data rates, lower latency, and better support for 5G.</a:t>
            </a:r>
            <a:endParaRPr lang="en-IN" sz="2000" dirty="0">
              <a:effectLst/>
              <a:latin typeface="Times New Roman" panose="02020603050405020304" pitchFamily="18" charset="0"/>
              <a:ea typeface="Times New Roman" panose="02020603050405020304" pitchFamily="18" charset="0"/>
            </a:endParaRPr>
          </a:p>
          <a:p>
            <a:pPr marL="514350" indent="-285750" algn="just">
              <a:lnSpc>
                <a:spcPct val="115000"/>
              </a:lnSpc>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Designing antennas against human body is always challenging due to body effects, including de-tuning effects, attenuation effects, and shadowing effects.</a:t>
            </a:r>
            <a:endParaRPr lang="en-IN" sz="2000" dirty="0">
              <a:effectLst/>
              <a:latin typeface="Times New Roman" panose="02020603050405020304" pitchFamily="18" charset="0"/>
              <a:ea typeface="Times New Roman" panose="02020603050405020304" pitchFamily="18" charset="0"/>
            </a:endParaRPr>
          </a:p>
          <a:p>
            <a:br>
              <a:rPr lang="en-IN" sz="1800" dirty="0">
                <a:effectLst/>
                <a:latin typeface="Times New Roman" panose="02020603050405020304" pitchFamily="18" charset="0"/>
                <a:ea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342900" indent="-342900">
              <a:lnSpc>
                <a:spcPts val="3016"/>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pic>
        <p:nvPicPr>
          <p:cNvPr id="7" name="Picture 6" descr="A logo of a college of engineering&#10;&#10;Description automatically generated">
            <a:extLst>
              <a:ext uri="{FF2B5EF4-FFF2-40B4-BE49-F238E27FC236}">
                <a16:creationId xmlns:a16="http://schemas.microsoft.com/office/drawing/2014/main" id="{85068223-139A-9761-0C83-CBF2349940B8}"/>
              </a:ext>
            </a:extLst>
          </p:cNvPr>
          <p:cNvPicPr>
            <a:picLocks noChangeAspect="1"/>
          </p:cNvPicPr>
          <p:nvPr/>
        </p:nvPicPr>
        <p:blipFill>
          <a:blip r:embed="rId3"/>
          <a:srcRect l="1351" t="1282" r="-1351" b="-3636"/>
          <a:stretch/>
        </p:blipFill>
        <p:spPr>
          <a:xfrm>
            <a:off x="274638" y="109538"/>
            <a:ext cx="873124" cy="947176"/>
          </a:xfrm>
          <a:prstGeom prst="rect">
            <a:avLst/>
          </a:prstGeom>
        </p:spPr>
      </p:pic>
      <p:sp>
        <p:nvSpPr>
          <p:cNvPr id="13" name="TextBox 12">
            <a:extLst>
              <a:ext uri="{FF2B5EF4-FFF2-40B4-BE49-F238E27FC236}">
                <a16:creationId xmlns:a16="http://schemas.microsoft.com/office/drawing/2014/main" id="{283D007A-D6AD-B1F9-A97D-CBF30F0C151A}"/>
              </a:ext>
            </a:extLst>
          </p:cNvPr>
          <p:cNvSpPr txBox="1"/>
          <p:nvPr/>
        </p:nvSpPr>
        <p:spPr>
          <a:xfrm>
            <a:off x="1155700" y="3937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baseline="0" dirty="0">
                <a:latin typeface="Times New Roman"/>
              </a:rPr>
              <a:t>KCCEMSR, THANE</a:t>
            </a:r>
            <a:r>
              <a:rPr lang="en-US" sz="1800" b="1" dirty="0">
                <a:latin typeface="Times New Roman"/>
                <a:ea typeface="Times New Roman"/>
                <a:cs typeface="Times New Roman"/>
              </a:rPr>
              <a:t>​</a:t>
            </a:r>
            <a:endParaRPr lang="en-US" b="1" dirty="0">
              <a:ea typeface="Calibri"/>
              <a:cs typeface="Calibri"/>
            </a:endParaRPr>
          </a:p>
        </p:txBody>
      </p:sp>
      <p:sp>
        <p:nvSpPr>
          <p:cNvPr id="15" name="Rectangle 14">
            <a:extLst>
              <a:ext uri="{FF2B5EF4-FFF2-40B4-BE49-F238E27FC236}">
                <a16:creationId xmlns:a16="http://schemas.microsoft.com/office/drawing/2014/main" id="{4360B088-7CE9-C816-A2E8-15A831CC3610}"/>
              </a:ext>
            </a:extLst>
          </p:cNvPr>
          <p:cNvSpPr/>
          <p:nvPr/>
        </p:nvSpPr>
        <p:spPr>
          <a:xfrm>
            <a:off x="0" y="1117600"/>
            <a:ext cx="14630400" cy="12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4533451" y="1320660"/>
            <a:ext cx="5954197" cy="744260"/>
          </a:xfrm>
          <a:prstGeom prst="rect">
            <a:avLst/>
          </a:prstGeom>
          <a:noFill/>
          <a:ln/>
        </p:spPr>
        <p:txBody>
          <a:bodyPr wrap="none" lIns="0" tIns="0" rIns="0" bIns="0" rtlCol="0" anchor="t"/>
          <a:lstStyle/>
          <a:p>
            <a:pPr marL="0" indent="0" algn="ctr">
              <a:lnSpc>
                <a:spcPts val="5850"/>
              </a:lnSpc>
              <a:buNone/>
            </a:pPr>
            <a:r>
              <a:rPr lang="en-US" sz="4650" b="1" u="sng" dirty="0">
                <a:solidFill>
                  <a:srgbClr val="000000"/>
                </a:solidFill>
                <a:latin typeface="Times New Roman"/>
                <a:ea typeface="Petrona Bold" pitchFamily="34" charset="-122"/>
                <a:cs typeface="Petrona Bold" pitchFamily="34" charset="-120"/>
              </a:rPr>
              <a:t>Literature Survey</a:t>
            </a:r>
            <a:endParaRPr lang="en-US" sz="4650" u="sng" dirty="0">
              <a:solidFill>
                <a:srgbClr val="000000"/>
              </a:solidFill>
              <a:latin typeface="Times New Roman"/>
              <a:cs typeface="Times New Roman"/>
            </a:endParaRPr>
          </a:p>
        </p:txBody>
      </p:sp>
      <p:sp>
        <p:nvSpPr>
          <p:cNvPr id="17" name="TextBox 16">
            <a:extLst>
              <a:ext uri="{FF2B5EF4-FFF2-40B4-BE49-F238E27FC236}">
                <a16:creationId xmlns:a16="http://schemas.microsoft.com/office/drawing/2014/main" id="{20E223CB-31F3-312B-EC74-EB95A1403777}"/>
              </a:ext>
            </a:extLst>
          </p:cNvPr>
          <p:cNvSpPr txBox="1"/>
          <p:nvPr/>
        </p:nvSpPr>
        <p:spPr>
          <a:xfrm>
            <a:off x="2102338" y="279106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Lora"/>
              </a:rPr>
              <a:t>Topics</a:t>
            </a:r>
          </a:p>
          <a:p>
            <a:pPr algn="l"/>
            <a:endParaRPr lang="en-US">
              <a:solidFill>
                <a:srgbClr val="000000"/>
              </a:solidFill>
              <a:ea typeface="Calibri"/>
              <a:cs typeface="Calibri"/>
            </a:endParaRPr>
          </a:p>
        </p:txBody>
      </p:sp>
      <p:sp>
        <p:nvSpPr>
          <p:cNvPr id="18" name="TextBox 17">
            <a:extLst>
              <a:ext uri="{FF2B5EF4-FFF2-40B4-BE49-F238E27FC236}">
                <a16:creationId xmlns:a16="http://schemas.microsoft.com/office/drawing/2014/main" id="{D11409AC-07F6-3971-D000-A1678316B3FB}"/>
              </a:ext>
            </a:extLst>
          </p:cNvPr>
          <p:cNvSpPr txBox="1"/>
          <p:nvPr/>
        </p:nvSpPr>
        <p:spPr>
          <a:xfrm>
            <a:off x="6363677" y="2725616"/>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000000"/>
                </a:solidFill>
                <a:latin typeface="Lora"/>
              </a:rPr>
              <a:t>Technology</a:t>
            </a:r>
          </a:p>
          <a:p>
            <a:pPr algn="l"/>
            <a:endParaRPr lang="en-US">
              <a:solidFill>
                <a:srgbClr val="000000"/>
              </a:solidFill>
              <a:ea typeface="Calibri"/>
              <a:cs typeface="Calibri"/>
            </a:endParaRPr>
          </a:p>
        </p:txBody>
      </p:sp>
      <p:sp>
        <p:nvSpPr>
          <p:cNvPr id="19" name="TextBox 18">
            <a:extLst>
              <a:ext uri="{FF2B5EF4-FFF2-40B4-BE49-F238E27FC236}">
                <a16:creationId xmlns:a16="http://schemas.microsoft.com/office/drawing/2014/main" id="{E9E6D87E-2B0E-9B3A-DC47-E57CBAC10C7B}"/>
              </a:ext>
            </a:extLst>
          </p:cNvPr>
          <p:cNvSpPr txBox="1"/>
          <p:nvPr/>
        </p:nvSpPr>
        <p:spPr>
          <a:xfrm>
            <a:off x="10225454" y="272952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000000"/>
                </a:solidFill>
                <a:latin typeface="Lora"/>
              </a:rPr>
              <a:t>Year</a:t>
            </a:r>
          </a:p>
          <a:p>
            <a:pPr algn="l"/>
            <a:endParaRPr lang="en-US">
              <a:solidFill>
                <a:srgbClr val="000000"/>
              </a:solidFill>
              <a:ea typeface="Calibri"/>
              <a:cs typeface="Calibri"/>
            </a:endParaRPr>
          </a:p>
        </p:txBody>
      </p:sp>
      <p:sp>
        <p:nvSpPr>
          <p:cNvPr id="93" name="Text 4">
            <a:extLst>
              <a:ext uri="{FF2B5EF4-FFF2-40B4-BE49-F238E27FC236}">
                <a16:creationId xmlns:a16="http://schemas.microsoft.com/office/drawing/2014/main" id="{1EDAA8AE-B163-BD50-328E-8B3C5C9F6AD2}"/>
              </a:ext>
            </a:extLst>
          </p:cNvPr>
          <p:cNvSpPr/>
          <p:nvPr/>
        </p:nvSpPr>
        <p:spPr>
          <a:xfrm>
            <a:off x="2412573" y="3439249"/>
            <a:ext cx="3313573" cy="48744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2639"/>
              </a:lnSpc>
              <a:buSzPct val="100000"/>
              <a:buFont typeface="+mj-lt"/>
              <a:buAutoNum type="arabicPeriod"/>
            </a:pPr>
            <a:r>
              <a:rPr lang="en-US" sz="1649" dirty="0">
                <a:solidFill>
                  <a:srgbClr val="000000"/>
                </a:solidFill>
                <a:latin typeface="Times New Roman"/>
                <a:ea typeface="Source Sans Pro" pitchFamily="34" charset="-122"/>
                <a:cs typeface="Times New Roman"/>
              </a:rPr>
              <a:t>AR VR technology in Education.</a:t>
            </a:r>
            <a:endParaRPr lang="en-US" sz="1649" dirty="0">
              <a:solidFill>
                <a:srgbClr val="000000"/>
              </a:solidFill>
              <a:latin typeface="Times New Roman"/>
              <a:cs typeface="Times New Roman"/>
            </a:endParaRPr>
          </a:p>
        </p:txBody>
      </p:sp>
      <p:sp>
        <p:nvSpPr>
          <p:cNvPr id="94" name="Text 5">
            <a:extLst>
              <a:ext uri="{FF2B5EF4-FFF2-40B4-BE49-F238E27FC236}">
                <a16:creationId xmlns:a16="http://schemas.microsoft.com/office/drawing/2014/main" id="{3CC2FEC0-A39A-D8B1-BFF8-156BFD9295B0}"/>
              </a:ext>
            </a:extLst>
          </p:cNvPr>
          <p:cNvSpPr/>
          <p:nvPr/>
        </p:nvSpPr>
        <p:spPr>
          <a:xfrm>
            <a:off x="2436019" y="4055608"/>
            <a:ext cx="3172897" cy="53433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2639"/>
              </a:lnSpc>
              <a:buSzPct val="100000"/>
              <a:buFont typeface="+mj-lt"/>
              <a:buAutoNum type="arabicPeriod" startAt="2"/>
            </a:pPr>
            <a:r>
              <a:rPr lang="en-US" sz="1649" dirty="0">
                <a:solidFill>
                  <a:srgbClr val="000000"/>
                </a:solidFill>
                <a:latin typeface="Source Sans Pro" pitchFamily="34" charset="0"/>
                <a:ea typeface="Source Sans Pro" pitchFamily="34" charset="-122"/>
                <a:cs typeface="Source Sans Pro" pitchFamily="34" charset="-120"/>
              </a:rPr>
              <a:t>Evolution of AR VR Technology.</a:t>
            </a:r>
            <a:endParaRPr lang="en-US" sz="1649" dirty="0">
              <a:solidFill>
                <a:srgbClr val="000000"/>
              </a:solidFill>
            </a:endParaRPr>
          </a:p>
        </p:txBody>
      </p:sp>
      <p:sp>
        <p:nvSpPr>
          <p:cNvPr id="95" name="Text 6">
            <a:extLst>
              <a:ext uri="{FF2B5EF4-FFF2-40B4-BE49-F238E27FC236}">
                <a16:creationId xmlns:a16="http://schemas.microsoft.com/office/drawing/2014/main" id="{C5D9EC90-248B-B0A8-F4E3-9A6B80ADE6B6}"/>
              </a:ext>
            </a:extLst>
          </p:cNvPr>
          <p:cNvSpPr/>
          <p:nvPr/>
        </p:nvSpPr>
        <p:spPr>
          <a:xfrm>
            <a:off x="2424297" y="4589905"/>
            <a:ext cx="3559758" cy="670084"/>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2639"/>
              </a:lnSpc>
              <a:buSzPct val="100000"/>
              <a:buFont typeface="+mj-lt"/>
              <a:buAutoNum type="arabicPeriod" startAt="3"/>
            </a:pPr>
            <a:r>
              <a:rPr lang="en-US" sz="1649" dirty="0">
                <a:solidFill>
                  <a:srgbClr val="000000"/>
                </a:solidFill>
                <a:latin typeface="Source Sans Pro" pitchFamily="34" charset="0"/>
                <a:ea typeface="Source Sans Pro" pitchFamily="34" charset="-122"/>
                <a:cs typeface="Source Sans Pro" pitchFamily="34" charset="-120"/>
              </a:rPr>
              <a:t>Antenna design for 5g communication.</a:t>
            </a:r>
            <a:endParaRPr lang="en-US" sz="1649" dirty="0">
              <a:solidFill>
                <a:srgbClr val="000000"/>
              </a:solidFill>
            </a:endParaRPr>
          </a:p>
        </p:txBody>
      </p:sp>
      <p:sp>
        <p:nvSpPr>
          <p:cNvPr id="96" name="Text 7">
            <a:extLst>
              <a:ext uri="{FF2B5EF4-FFF2-40B4-BE49-F238E27FC236}">
                <a16:creationId xmlns:a16="http://schemas.microsoft.com/office/drawing/2014/main" id="{25A1ADEC-DD6A-3BF2-851B-85DB980B516F}"/>
              </a:ext>
            </a:extLst>
          </p:cNvPr>
          <p:cNvSpPr/>
          <p:nvPr/>
        </p:nvSpPr>
        <p:spPr>
          <a:xfrm>
            <a:off x="2424297" y="5330290"/>
            <a:ext cx="3665265" cy="775591"/>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2639"/>
              </a:lnSpc>
              <a:buSzPct val="100000"/>
              <a:buFont typeface="+mj-lt"/>
              <a:buAutoNum type="arabicPeriod" startAt="4"/>
            </a:pPr>
            <a:r>
              <a:rPr lang="en-US" sz="1649" dirty="0">
                <a:solidFill>
                  <a:srgbClr val="000000"/>
                </a:solidFill>
                <a:latin typeface="Source Sans Pro" pitchFamily="34" charset="0"/>
                <a:ea typeface="Source Sans Pro" pitchFamily="34" charset="-122"/>
                <a:cs typeface="Source Sans Pro" pitchFamily="34" charset="-120"/>
              </a:rPr>
              <a:t>Design of rectangular microstrip patch antenna.</a:t>
            </a:r>
            <a:endParaRPr lang="en-US" sz="1649" dirty="0">
              <a:solidFill>
                <a:srgbClr val="000000"/>
              </a:solidFill>
            </a:endParaRPr>
          </a:p>
        </p:txBody>
      </p:sp>
      <p:sp>
        <p:nvSpPr>
          <p:cNvPr id="97" name="Text 8">
            <a:extLst>
              <a:ext uri="{FF2B5EF4-FFF2-40B4-BE49-F238E27FC236}">
                <a16:creationId xmlns:a16="http://schemas.microsoft.com/office/drawing/2014/main" id="{E2051D77-8E72-3D4C-ECCA-558AC06EFF32}"/>
              </a:ext>
            </a:extLst>
          </p:cNvPr>
          <p:cNvSpPr/>
          <p:nvPr/>
        </p:nvSpPr>
        <p:spPr>
          <a:xfrm>
            <a:off x="2424296" y="6035507"/>
            <a:ext cx="3571483" cy="536204"/>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2639"/>
              </a:lnSpc>
              <a:buSzPct val="100000"/>
              <a:buFont typeface="+mj-lt"/>
              <a:buAutoNum type="arabicPeriod" startAt="5"/>
            </a:pPr>
            <a:r>
              <a:rPr lang="en-US" sz="1649" dirty="0">
                <a:solidFill>
                  <a:srgbClr val="000000"/>
                </a:solidFill>
                <a:latin typeface="Source Sans Pro" pitchFamily="34" charset="0"/>
                <a:ea typeface="Source Sans Pro" pitchFamily="34" charset="-122"/>
                <a:cs typeface="Source Sans Pro" pitchFamily="34" charset="-120"/>
              </a:rPr>
              <a:t>Ultra-Wideband MIMO Antennas: Latest Advances in Design and Technology.</a:t>
            </a:r>
            <a:endParaRPr lang="en-US" sz="1649" dirty="0">
              <a:solidFill>
                <a:srgbClr val="000000"/>
              </a:solidFill>
            </a:endParaRPr>
          </a:p>
        </p:txBody>
      </p:sp>
      <p:sp>
        <p:nvSpPr>
          <p:cNvPr id="98" name="Text 9">
            <a:extLst>
              <a:ext uri="{FF2B5EF4-FFF2-40B4-BE49-F238E27FC236}">
                <a16:creationId xmlns:a16="http://schemas.microsoft.com/office/drawing/2014/main" id="{9E96F837-ED04-285B-A3B8-CE7897D96EF2}"/>
              </a:ext>
            </a:extLst>
          </p:cNvPr>
          <p:cNvSpPr/>
          <p:nvPr/>
        </p:nvSpPr>
        <p:spPr>
          <a:xfrm>
            <a:off x="2436020" y="7122658"/>
            <a:ext cx="3219789" cy="1087187"/>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2639"/>
              </a:lnSpc>
              <a:buSzPct val="100000"/>
              <a:buFont typeface="+mj-lt"/>
              <a:buAutoNum type="arabicPeriod" startAt="6"/>
            </a:pPr>
            <a:r>
              <a:rPr lang="en-US" sz="1649" dirty="0">
                <a:solidFill>
                  <a:srgbClr val="000000"/>
                </a:solidFill>
                <a:latin typeface="Source Sans Pro" pitchFamily="34" charset="0"/>
                <a:ea typeface="Source Sans Pro" pitchFamily="34" charset="-122"/>
                <a:cs typeface="Source Sans Pro" pitchFamily="34" charset="-120"/>
              </a:rPr>
              <a:t>Antenna Artificial Intelligence: The Relentless Pursuit of Intelligent Antenna Design.</a:t>
            </a:r>
            <a:endParaRPr lang="en-US" sz="1649" dirty="0">
              <a:solidFill>
                <a:srgbClr val="000000"/>
              </a:solidFill>
            </a:endParaRPr>
          </a:p>
        </p:txBody>
      </p:sp>
      <p:sp>
        <p:nvSpPr>
          <p:cNvPr id="101" name="Text 12">
            <a:extLst>
              <a:ext uri="{FF2B5EF4-FFF2-40B4-BE49-F238E27FC236}">
                <a16:creationId xmlns:a16="http://schemas.microsoft.com/office/drawing/2014/main" id="{D4820711-76B4-1AE2-40D4-15D825DC1E58}"/>
              </a:ext>
            </a:extLst>
          </p:cNvPr>
          <p:cNvSpPr/>
          <p:nvPr/>
        </p:nvSpPr>
        <p:spPr>
          <a:xfrm>
            <a:off x="6070549" y="3439249"/>
            <a:ext cx="4295124" cy="733691"/>
          </a:xfrm>
          <a:prstGeom prst="rect">
            <a:avLst/>
          </a:prstGeom>
          <a:noFill/>
          <a:ln/>
        </p:spPr>
        <p:txBody>
          <a:bodyPr wrap="square" lIns="91440" tIns="45720" rIns="91440" bIns="4572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ts val="2111"/>
              </a:lnSpc>
              <a:buSzPct val="100000"/>
              <a:buChar char="•"/>
            </a:pPr>
            <a:r>
              <a:rPr lang="en-US" sz="1300" b="1" dirty="0">
                <a:solidFill>
                  <a:srgbClr val="000000"/>
                </a:solidFill>
                <a:latin typeface="Source Sans Pro"/>
                <a:ea typeface="Source Sans Pro"/>
                <a:cs typeface="Source Sans Pro" pitchFamily="34" charset="-120"/>
              </a:rPr>
              <a:t>Display Technology</a:t>
            </a:r>
            <a:r>
              <a:rPr lang="en-US" sz="1300" dirty="0">
                <a:solidFill>
                  <a:srgbClr val="000000"/>
                </a:solidFill>
                <a:latin typeface="Source Sans Pro"/>
                <a:ea typeface="Source Sans Pro"/>
                <a:cs typeface="Source Sans Pro" pitchFamily="34" charset="-120"/>
              </a:rPr>
              <a:t>:  OLED, LCD, and </a:t>
            </a:r>
            <a:r>
              <a:rPr lang="en-US" sz="1300" dirty="0" err="1">
                <a:solidFill>
                  <a:srgbClr val="000000"/>
                </a:solidFill>
                <a:latin typeface="Source Sans Pro"/>
                <a:ea typeface="Source Sans Pro"/>
                <a:cs typeface="Source Sans Pro" pitchFamily="34" charset="-120"/>
              </a:rPr>
              <a:t>MicroLED</a:t>
            </a:r>
            <a:r>
              <a:rPr lang="en-US" sz="1300" dirty="0">
                <a:solidFill>
                  <a:srgbClr val="000000"/>
                </a:solidFill>
                <a:latin typeface="Source Sans Pro"/>
                <a:ea typeface="Source Sans Pro"/>
                <a:cs typeface="Source Sans Pro" pitchFamily="34" charset="-120"/>
              </a:rPr>
              <a:t> screens for high-resolution visuals.</a:t>
            </a:r>
            <a:endParaRPr lang="en-US" sz="1300" dirty="0">
              <a:solidFill>
                <a:srgbClr val="000000"/>
              </a:solidFill>
              <a:latin typeface="Source Sans Pro"/>
              <a:ea typeface="Source Sans Pro"/>
            </a:endParaRPr>
          </a:p>
        </p:txBody>
      </p:sp>
      <p:sp>
        <p:nvSpPr>
          <p:cNvPr id="102" name="Text 13">
            <a:extLst>
              <a:ext uri="{FF2B5EF4-FFF2-40B4-BE49-F238E27FC236}">
                <a16:creationId xmlns:a16="http://schemas.microsoft.com/office/drawing/2014/main" id="{4CE1A697-206A-9C59-2190-CA58A992F7E0}"/>
              </a:ext>
            </a:extLst>
          </p:cNvPr>
          <p:cNvSpPr/>
          <p:nvPr/>
        </p:nvSpPr>
        <p:spPr>
          <a:xfrm>
            <a:off x="6058825" y="4126009"/>
            <a:ext cx="4295123" cy="793926"/>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2111"/>
              </a:lnSpc>
              <a:buSzPct val="100000"/>
              <a:buChar char="•"/>
            </a:pPr>
            <a:r>
              <a:rPr lang="en-US" sz="1319" b="1" dirty="0">
                <a:solidFill>
                  <a:srgbClr val="000000"/>
                </a:solidFill>
                <a:latin typeface="Source Sans Pro" pitchFamily="34" charset="0"/>
                <a:ea typeface="Source Sans Pro" pitchFamily="34" charset="-122"/>
                <a:cs typeface="Source Sans Pro" pitchFamily="34" charset="-120"/>
              </a:rPr>
              <a:t>Tracking Systems</a:t>
            </a:r>
            <a:r>
              <a:rPr lang="en-US" sz="1319" dirty="0">
                <a:solidFill>
                  <a:srgbClr val="000000"/>
                </a:solidFill>
                <a:latin typeface="Source Sans Pro" pitchFamily="34" charset="0"/>
                <a:ea typeface="Source Sans Pro" pitchFamily="34" charset="-122"/>
                <a:cs typeface="Source Sans Pro" pitchFamily="34" charset="-120"/>
              </a:rPr>
              <a:t>: Inside-out and outside-in tracking using cameras.</a:t>
            </a:r>
            <a:endParaRPr lang="en-US" sz="1319" dirty="0">
              <a:solidFill>
                <a:srgbClr val="000000"/>
              </a:solidFill>
            </a:endParaRPr>
          </a:p>
        </p:txBody>
      </p:sp>
      <p:sp>
        <p:nvSpPr>
          <p:cNvPr id="103" name="Text 14">
            <a:extLst>
              <a:ext uri="{FF2B5EF4-FFF2-40B4-BE49-F238E27FC236}">
                <a16:creationId xmlns:a16="http://schemas.microsoft.com/office/drawing/2014/main" id="{33D88E9A-1411-4726-E6BE-82AB59879A8E}"/>
              </a:ext>
            </a:extLst>
          </p:cNvPr>
          <p:cNvSpPr/>
          <p:nvPr/>
        </p:nvSpPr>
        <p:spPr>
          <a:xfrm>
            <a:off x="6082272" y="4779224"/>
            <a:ext cx="4166171" cy="979874"/>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2111"/>
              </a:lnSpc>
              <a:buSzPct val="100000"/>
              <a:buChar char="•"/>
            </a:pPr>
            <a:r>
              <a:rPr lang="en-US" sz="1319" b="1" dirty="0">
                <a:solidFill>
                  <a:srgbClr val="000000"/>
                </a:solidFill>
                <a:latin typeface="Source Sans Pro" pitchFamily="34" charset="0"/>
                <a:ea typeface="Source Sans Pro" pitchFamily="34" charset="-122"/>
                <a:cs typeface="Source Sans Pro" pitchFamily="34" charset="-120"/>
              </a:rPr>
              <a:t>Connectivity</a:t>
            </a:r>
            <a:r>
              <a:rPr lang="en-US" sz="1319" dirty="0">
                <a:solidFill>
                  <a:srgbClr val="000000"/>
                </a:solidFill>
                <a:latin typeface="Source Sans Pro" pitchFamily="34" charset="0"/>
                <a:ea typeface="Source Sans Pro" pitchFamily="34" charset="-122"/>
                <a:cs typeface="Source Sans Pro" pitchFamily="34" charset="-120"/>
              </a:rPr>
              <a:t>: Wireless technologies like Bluetooth, Wi-Fi, and 5G for data transmission.</a:t>
            </a:r>
            <a:endParaRPr lang="en-US" sz="1319" dirty="0">
              <a:solidFill>
                <a:srgbClr val="000000"/>
              </a:solidFill>
            </a:endParaRPr>
          </a:p>
        </p:txBody>
      </p:sp>
      <p:sp>
        <p:nvSpPr>
          <p:cNvPr id="105" name="Text 16">
            <a:extLst>
              <a:ext uri="{FF2B5EF4-FFF2-40B4-BE49-F238E27FC236}">
                <a16:creationId xmlns:a16="http://schemas.microsoft.com/office/drawing/2014/main" id="{0A28020C-2E37-755C-6A04-5E2EBDAD0582}"/>
              </a:ext>
            </a:extLst>
          </p:cNvPr>
          <p:cNvSpPr/>
          <p:nvPr/>
        </p:nvSpPr>
        <p:spPr>
          <a:xfrm>
            <a:off x="6070548" y="5437621"/>
            <a:ext cx="4166170" cy="1075279"/>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2111"/>
              </a:lnSpc>
              <a:buSzPct val="100000"/>
              <a:buChar char="•"/>
            </a:pPr>
            <a:r>
              <a:rPr lang="en-US" sz="1319" b="1" dirty="0">
                <a:solidFill>
                  <a:srgbClr val="000000"/>
                </a:solidFill>
                <a:latin typeface="Source Sans Pro" pitchFamily="34" charset="0"/>
                <a:ea typeface="Source Sans Pro" pitchFamily="34" charset="-122"/>
                <a:cs typeface="Source Sans Pro" pitchFamily="34" charset="-120"/>
              </a:rPr>
              <a:t>Haptics</a:t>
            </a:r>
            <a:r>
              <a:rPr lang="en-US" sz="1319" dirty="0">
                <a:solidFill>
                  <a:srgbClr val="000000"/>
                </a:solidFill>
                <a:latin typeface="Source Sans Pro" pitchFamily="34" charset="0"/>
                <a:ea typeface="Source Sans Pro" pitchFamily="34" charset="-122"/>
                <a:cs typeface="Source Sans Pro" pitchFamily="34" charset="-120"/>
              </a:rPr>
              <a:t>: Feedback systems for tactile interaction, like vibrations in controllers.</a:t>
            </a:r>
            <a:endParaRPr lang="en-US" sz="1319" dirty="0">
              <a:solidFill>
                <a:srgbClr val="000000"/>
              </a:solidFill>
            </a:endParaRPr>
          </a:p>
        </p:txBody>
      </p:sp>
      <p:sp>
        <p:nvSpPr>
          <p:cNvPr id="107" name="Text 18">
            <a:extLst>
              <a:ext uri="{FF2B5EF4-FFF2-40B4-BE49-F238E27FC236}">
                <a16:creationId xmlns:a16="http://schemas.microsoft.com/office/drawing/2014/main" id="{D2851070-08D4-CB66-889E-6E2E103D5F27}"/>
              </a:ext>
            </a:extLst>
          </p:cNvPr>
          <p:cNvSpPr/>
          <p:nvPr/>
        </p:nvSpPr>
        <p:spPr>
          <a:xfrm>
            <a:off x="6129165" y="6039024"/>
            <a:ext cx="4166171" cy="1073659"/>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2111"/>
              </a:lnSpc>
              <a:buSzPct val="100000"/>
              <a:buChar char="•"/>
            </a:pPr>
            <a:r>
              <a:rPr lang="en-US" sz="1319" b="1" dirty="0">
                <a:solidFill>
                  <a:srgbClr val="000000"/>
                </a:solidFill>
                <a:latin typeface="Source Sans Pro" pitchFamily="34" charset="0"/>
                <a:ea typeface="Source Sans Pro" pitchFamily="34" charset="-122"/>
                <a:cs typeface="Source Sans Pro" pitchFamily="34" charset="-120"/>
              </a:rPr>
              <a:t>Artificial Intelligence</a:t>
            </a:r>
            <a:r>
              <a:rPr lang="en-US" sz="1319" dirty="0">
                <a:solidFill>
                  <a:srgbClr val="000000"/>
                </a:solidFill>
                <a:latin typeface="Source Sans Pro" pitchFamily="34" charset="0"/>
                <a:ea typeface="Source Sans Pro" pitchFamily="34" charset="-122"/>
                <a:cs typeface="Source Sans Pro" pitchFamily="34" charset="-120"/>
              </a:rPr>
              <a:t>: AI for environment mapping, object recognition, and interaction enhancement.</a:t>
            </a:r>
            <a:endParaRPr lang="en-US" sz="1319" dirty="0">
              <a:solidFill>
                <a:srgbClr val="000000"/>
              </a:solidFill>
            </a:endParaRPr>
          </a:p>
        </p:txBody>
      </p:sp>
      <p:sp>
        <p:nvSpPr>
          <p:cNvPr id="108" name="Text 19">
            <a:extLst>
              <a:ext uri="{FF2B5EF4-FFF2-40B4-BE49-F238E27FC236}">
                <a16:creationId xmlns:a16="http://schemas.microsoft.com/office/drawing/2014/main" id="{35A2BE43-6024-DED4-CB2B-5463286220CC}"/>
              </a:ext>
            </a:extLst>
          </p:cNvPr>
          <p:cNvSpPr/>
          <p:nvPr/>
        </p:nvSpPr>
        <p:spPr>
          <a:xfrm>
            <a:off x="6681888" y="6864832"/>
            <a:ext cx="3203138" cy="268010"/>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111"/>
              </a:lnSpc>
              <a:buNone/>
            </a:pPr>
            <a:endParaRPr lang="en-US" sz="1319">
              <a:solidFill>
                <a:srgbClr val="000000"/>
              </a:solidFill>
            </a:endParaRPr>
          </a:p>
        </p:txBody>
      </p:sp>
      <p:sp>
        <p:nvSpPr>
          <p:cNvPr id="109" name="Text 20">
            <a:extLst>
              <a:ext uri="{FF2B5EF4-FFF2-40B4-BE49-F238E27FC236}">
                <a16:creationId xmlns:a16="http://schemas.microsoft.com/office/drawing/2014/main" id="{2FAE27DA-26BA-3D07-CA34-4E6C10CA624D}"/>
              </a:ext>
            </a:extLst>
          </p:cNvPr>
          <p:cNvSpPr/>
          <p:nvPr/>
        </p:nvSpPr>
        <p:spPr>
          <a:xfrm>
            <a:off x="6129164" y="6650530"/>
            <a:ext cx="3451063" cy="991598"/>
          </a:xfrm>
          <a:prstGeom prst="rect">
            <a:avLst/>
          </a:prstGeom>
          <a:noFill/>
          <a:ln/>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l">
              <a:lnSpc>
                <a:spcPts val="2111"/>
              </a:lnSpc>
              <a:buSzPct val="100000"/>
              <a:buChar char="•"/>
            </a:pPr>
            <a:r>
              <a:rPr lang="en-US" sz="1319" b="1" dirty="0">
                <a:solidFill>
                  <a:srgbClr val="000000"/>
                </a:solidFill>
                <a:latin typeface="Source Sans Pro" pitchFamily="34" charset="0"/>
                <a:ea typeface="Source Sans Pro" pitchFamily="34" charset="-122"/>
                <a:cs typeface="Source Sans Pro" pitchFamily="34" charset="-120"/>
              </a:rPr>
              <a:t>Sensors</a:t>
            </a:r>
            <a:r>
              <a:rPr lang="en-US" sz="1319" dirty="0">
                <a:solidFill>
                  <a:srgbClr val="000000"/>
                </a:solidFill>
                <a:latin typeface="Source Sans Pro" pitchFamily="34" charset="0"/>
                <a:ea typeface="Source Sans Pro" pitchFamily="34" charset="-122"/>
                <a:cs typeface="Source Sans Pro" pitchFamily="34" charset="-120"/>
              </a:rPr>
              <a:t>: Accelerometers, gyroscopes, and magnetometers for detecting head and body movements.</a:t>
            </a:r>
            <a:endParaRPr lang="en-US" sz="1319" dirty="0">
              <a:solidFill>
                <a:srgbClr val="000000"/>
              </a:solidFill>
            </a:endParaRPr>
          </a:p>
        </p:txBody>
      </p:sp>
      <p:sp>
        <p:nvSpPr>
          <p:cNvPr id="110" name="Text 21">
            <a:extLst>
              <a:ext uri="{FF2B5EF4-FFF2-40B4-BE49-F238E27FC236}">
                <a16:creationId xmlns:a16="http://schemas.microsoft.com/office/drawing/2014/main" id="{CE925AAD-5E0F-4116-C756-7512C77B0BF5}"/>
              </a:ext>
            </a:extLst>
          </p:cNvPr>
          <p:cNvSpPr/>
          <p:nvPr/>
        </p:nvSpPr>
        <p:spPr>
          <a:xfrm>
            <a:off x="5720596" y="8050768"/>
            <a:ext cx="3203138" cy="268010"/>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111"/>
              </a:lnSpc>
              <a:buNone/>
            </a:pPr>
            <a:endParaRPr lang="en-US" sz="1319">
              <a:solidFill>
                <a:srgbClr val="000000"/>
              </a:solidFill>
            </a:endParaRPr>
          </a:p>
        </p:txBody>
      </p:sp>
      <p:sp>
        <p:nvSpPr>
          <p:cNvPr id="111" name="Text 22">
            <a:extLst>
              <a:ext uri="{FF2B5EF4-FFF2-40B4-BE49-F238E27FC236}">
                <a16:creationId xmlns:a16="http://schemas.microsoft.com/office/drawing/2014/main" id="{2C515187-98F5-6888-FBE3-C91F6D4F2949}"/>
              </a:ext>
            </a:extLst>
          </p:cNvPr>
          <p:cNvSpPr/>
          <p:nvPr/>
        </p:nvSpPr>
        <p:spPr>
          <a:xfrm>
            <a:off x="6129164" y="7402712"/>
            <a:ext cx="3896540" cy="1073659"/>
          </a:xfrm>
          <a:prstGeom prst="rect">
            <a:avLst/>
          </a:prstGeom>
          <a:noFill/>
          <a:ln/>
        </p:spPr>
        <p:txBody>
          <a:bodyPr wrap="square" lIns="91440" tIns="45720" rIns="91440" bIns="4572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ts val="2111"/>
              </a:lnSpc>
              <a:buSzPct val="100000"/>
              <a:buChar char="•"/>
            </a:pPr>
            <a:r>
              <a:rPr lang="en-US" sz="1300" b="1" dirty="0">
                <a:solidFill>
                  <a:srgbClr val="000000"/>
                </a:solidFill>
                <a:latin typeface="Source Sans Pro"/>
                <a:ea typeface="Source Sans Pro"/>
                <a:cs typeface="Source Sans Pro" pitchFamily="34" charset="-120"/>
              </a:rPr>
              <a:t>Optics</a:t>
            </a:r>
            <a:r>
              <a:rPr lang="en-US" sz="1300" dirty="0">
                <a:solidFill>
                  <a:srgbClr val="000000"/>
                </a:solidFill>
                <a:latin typeface="Source Sans Pro"/>
                <a:ea typeface="Source Sans Pro"/>
                <a:cs typeface="Source Sans Pro" pitchFamily="34" charset="-120"/>
              </a:rPr>
              <a:t>: Lenses such as Fresnel lenses and waveguides to focus and guide light into the eyes.</a:t>
            </a:r>
            <a:endParaRPr lang="en-US" sz="1300" dirty="0">
              <a:solidFill>
                <a:srgbClr val="000000"/>
              </a:solidFill>
              <a:latin typeface="Calibri"/>
              <a:ea typeface="Calibri"/>
              <a:cs typeface="Calibri"/>
            </a:endParaRPr>
          </a:p>
        </p:txBody>
      </p:sp>
      <p:sp>
        <p:nvSpPr>
          <p:cNvPr id="112" name="Text 23">
            <a:extLst>
              <a:ext uri="{FF2B5EF4-FFF2-40B4-BE49-F238E27FC236}">
                <a16:creationId xmlns:a16="http://schemas.microsoft.com/office/drawing/2014/main" id="{D8BFF8BA-C436-CE33-3857-A18EDB004F5B}"/>
              </a:ext>
            </a:extLst>
          </p:cNvPr>
          <p:cNvSpPr/>
          <p:nvPr/>
        </p:nvSpPr>
        <p:spPr>
          <a:xfrm>
            <a:off x="5720596" y="9424273"/>
            <a:ext cx="3203138" cy="268010"/>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111"/>
              </a:lnSpc>
              <a:buNone/>
            </a:pPr>
            <a:endParaRPr lang="en-US" sz="1319">
              <a:solidFill>
                <a:srgbClr val="000000"/>
              </a:solidFill>
            </a:endParaRPr>
          </a:p>
        </p:txBody>
      </p:sp>
      <p:sp>
        <p:nvSpPr>
          <p:cNvPr id="114" name="Text 25">
            <a:extLst>
              <a:ext uri="{FF2B5EF4-FFF2-40B4-BE49-F238E27FC236}">
                <a16:creationId xmlns:a16="http://schemas.microsoft.com/office/drawing/2014/main" id="{B0D233D2-A31B-D388-0519-B6661CC63A7D}"/>
              </a:ext>
            </a:extLst>
          </p:cNvPr>
          <p:cNvSpPr/>
          <p:nvPr/>
        </p:nvSpPr>
        <p:spPr>
          <a:xfrm>
            <a:off x="10125661" y="3556479"/>
            <a:ext cx="3203138" cy="268010"/>
          </a:xfrm>
          <a:prstGeom prst="rect">
            <a:avLst/>
          </a:prstGeom>
          <a:noFill/>
          <a:ln/>
        </p:spPr>
        <p:txBody>
          <a:bodyPr wrap="none" lIns="91440" tIns="45720" rIns="91440" bIns="4572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111"/>
              </a:lnSpc>
            </a:pPr>
            <a:r>
              <a:rPr lang="en-US" sz="1300" dirty="0">
                <a:solidFill>
                  <a:srgbClr val="000000"/>
                </a:solidFill>
                <a:latin typeface="Times New Roman"/>
                <a:ea typeface="Source Sans Pro"/>
                <a:cs typeface="Times New Roman"/>
              </a:rPr>
              <a:t>FEBRUARY 2023</a:t>
            </a:r>
          </a:p>
        </p:txBody>
      </p:sp>
      <p:sp>
        <p:nvSpPr>
          <p:cNvPr id="115" name="Text 26">
            <a:extLst>
              <a:ext uri="{FF2B5EF4-FFF2-40B4-BE49-F238E27FC236}">
                <a16:creationId xmlns:a16="http://schemas.microsoft.com/office/drawing/2014/main" id="{DE9103F3-E911-846B-6DFD-C4918A382859}"/>
              </a:ext>
            </a:extLst>
          </p:cNvPr>
          <p:cNvSpPr/>
          <p:nvPr/>
        </p:nvSpPr>
        <p:spPr>
          <a:xfrm>
            <a:off x="10020153" y="4127622"/>
            <a:ext cx="3203138" cy="268010"/>
          </a:xfrm>
          <a:prstGeom prst="rect">
            <a:avLst/>
          </a:prstGeom>
          <a:noFill/>
          <a:ln/>
        </p:spPr>
        <p:txBody>
          <a:bodyPr wrap="none" lIns="91440" tIns="45720" rIns="91440" bIns="4572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111"/>
              </a:lnSpc>
              <a:buNone/>
            </a:pPr>
            <a:r>
              <a:rPr lang="en-US" sz="1300" dirty="0">
                <a:solidFill>
                  <a:srgbClr val="000000"/>
                </a:solidFill>
                <a:latin typeface="Times New Roman"/>
                <a:ea typeface="Source Sans Pro"/>
                <a:cs typeface="Source Sans Pro" pitchFamily="34" charset="-120"/>
              </a:rPr>
              <a:t>APRIL 2023</a:t>
            </a:r>
            <a:endParaRPr lang="en-US" sz="1300" dirty="0">
              <a:solidFill>
                <a:srgbClr val="000000"/>
              </a:solidFill>
              <a:latin typeface="Times New Roman"/>
              <a:ea typeface="Source Sans Pro"/>
              <a:cs typeface="Times New Roman"/>
            </a:endParaRPr>
          </a:p>
        </p:txBody>
      </p:sp>
      <p:sp>
        <p:nvSpPr>
          <p:cNvPr id="116" name="Text 27">
            <a:extLst>
              <a:ext uri="{FF2B5EF4-FFF2-40B4-BE49-F238E27FC236}">
                <a16:creationId xmlns:a16="http://schemas.microsoft.com/office/drawing/2014/main" id="{13BF15A8-C9D2-D053-4A4F-D12FF8C40A40}"/>
              </a:ext>
            </a:extLst>
          </p:cNvPr>
          <p:cNvSpPr/>
          <p:nvPr/>
        </p:nvSpPr>
        <p:spPr>
          <a:xfrm>
            <a:off x="10125662" y="4780826"/>
            <a:ext cx="3203138" cy="268010"/>
          </a:xfrm>
          <a:prstGeom prst="rect">
            <a:avLst/>
          </a:prstGeom>
          <a:noFill/>
          <a:ln/>
        </p:spPr>
        <p:txBody>
          <a:bodyPr wrap="none" lIns="91440" tIns="45720" rIns="91440" bIns="4572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111"/>
              </a:lnSpc>
              <a:buNone/>
            </a:pPr>
            <a:r>
              <a:rPr lang="en-US" sz="1300" dirty="0">
                <a:solidFill>
                  <a:srgbClr val="000000"/>
                </a:solidFill>
                <a:latin typeface="Times New Roman"/>
                <a:ea typeface="Source Sans Pro"/>
                <a:cs typeface="Source Sans Pro" pitchFamily="34" charset="-120"/>
              </a:rPr>
              <a:t>OCTOBER 2017</a:t>
            </a:r>
            <a:endParaRPr lang="en-US" sz="1300" dirty="0">
              <a:solidFill>
                <a:srgbClr val="000000"/>
              </a:solidFill>
              <a:latin typeface="Times New Roman"/>
              <a:ea typeface="Source Sans Pro"/>
              <a:cs typeface="Times New Roman"/>
            </a:endParaRPr>
          </a:p>
        </p:txBody>
      </p:sp>
      <p:sp>
        <p:nvSpPr>
          <p:cNvPr id="118" name="Text 29">
            <a:extLst>
              <a:ext uri="{FF2B5EF4-FFF2-40B4-BE49-F238E27FC236}">
                <a16:creationId xmlns:a16="http://schemas.microsoft.com/office/drawing/2014/main" id="{D537883C-1065-A7BA-7ECA-27E64DE11817}"/>
              </a:ext>
            </a:extLst>
          </p:cNvPr>
          <p:cNvSpPr/>
          <p:nvPr/>
        </p:nvSpPr>
        <p:spPr>
          <a:xfrm>
            <a:off x="10125662" y="5442466"/>
            <a:ext cx="3203138" cy="268010"/>
          </a:xfrm>
          <a:prstGeom prst="rect">
            <a:avLst/>
          </a:prstGeom>
          <a:noFill/>
          <a:ln/>
        </p:spPr>
        <p:txBody>
          <a:bodyPr wrap="none" lIns="91440" tIns="45720" rIns="91440" bIns="4572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111"/>
              </a:lnSpc>
              <a:buNone/>
            </a:pPr>
            <a:r>
              <a:rPr lang="en-US" sz="1300" dirty="0">
                <a:solidFill>
                  <a:srgbClr val="000000"/>
                </a:solidFill>
                <a:latin typeface="Times New Roman"/>
                <a:ea typeface="Source Sans Pro"/>
                <a:cs typeface="Source Sans Pro" pitchFamily="34" charset="-120"/>
              </a:rPr>
              <a:t>MARCH 2016</a:t>
            </a:r>
            <a:endParaRPr lang="en-US" sz="1300" dirty="0">
              <a:solidFill>
                <a:srgbClr val="000000"/>
              </a:solidFill>
              <a:latin typeface="Times New Roman"/>
              <a:ea typeface="Source Sans Pro"/>
              <a:cs typeface="Times New Roman"/>
            </a:endParaRPr>
          </a:p>
        </p:txBody>
      </p:sp>
      <p:sp>
        <p:nvSpPr>
          <p:cNvPr id="120" name="Text 31">
            <a:extLst>
              <a:ext uri="{FF2B5EF4-FFF2-40B4-BE49-F238E27FC236}">
                <a16:creationId xmlns:a16="http://schemas.microsoft.com/office/drawing/2014/main" id="{865998CD-40B4-1B3C-2B6F-CC1F0A779576}"/>
              </a:ext>
            </a:extLst>
          </p:cNvPr>
          <p:cNvSpPr/>
          <p:nvPr/>
        </p:nvSpPr>
        <p:spPr>
          <a:xfrm>
            <a:off x="10125661" y="6284009"/>
            <a:ext cx="3203138" cy="268010"/>
          </a:xfrm>
          <a:prstGeom prst="rect">
            <a:avLst/>
          </a:prstGeom>
          <a:noFill/>
          <a:ln/>
        </p:spPr>
        <p:txBody>
          <a:bodyPr wrap="none" lIns="91440" tIns="45720" rIns="91440" bIns="4572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111"/>
              </a:lnSpc>
              <a:buNone/>
            </a:pPr>
            <a:r>
              <a:rPr lang="en-US" sz="1300" dirty="0">
                <a:solidFill>
                  <a:srgbClr val="000000"/>
                </a:solidFill>
                <a:latin typeface="Times New Roman"/>
                <a:ea typeface="Source Sans Pro"/>
                <a:cs typeface="Source Sans Pro" pitchFamily="34" charset="-120"/>
              </a:rPr>
              <a:t>AUGUST 2023</a:t>
            </a:r>
            <a:endParaRPr lang="en-US" sz="1300" dirty="0">
              <a:solidFill>
                <a:srgbClr val="000000"/>
              </a:solidFill>
              <a:latin typeface="Times New Roman"/>
              <a:ea typeface="Source Sans Pro"/>
              <a:cs typeface="Times New Roman"/>
            </a:endParaRPr>
          </a:p>
        </p:txBody>
      </p:sp>
      <p:sp>
        <p:nvSpPr>
          <p:cNvPr id="123" name="Text 34">
            <a:extLst>
              <a:ext uri="{FF2B5EF4-FFF2-40B4-BE49-F238E27FC236}">
                <a16:creationId xmlns:a16="http://schemas.microsoft.com/office/drawing/2014/main" id="{C9C012D0-0828-D0F0-19CC-B3AD1E6C3ADC}"/>
              </a:ext>
            </a:extLst>
          </p:cNvPr>
          <p:cNvSpPr/>
          <p:nvPr/>
        </p:nvSpPr>
        <p:spPr>
          <a:xfrm>
            <a:off x="10231169" y="7512735"/>
            <a:ext cx="3203138" cy="268010"/>
          </a:xfrm>
          <a:prstGeom prst="rect">
            <a:avLst/>
          </a:prstGeom>
          <a:noFill/>
          <a:ln/>
        </p:spPr>
        <p:txBody>
          <a:bodyPr wrap="none" lIns="91440" tIns="45720" rIns="91440" bIns="45720"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111"/>
              </a:lnSpc>
              <a:buNone/>
            </a:pPr>
            <a:r>
              <a:rPr lang="en-US" sz="1300" dirty="0">
                <a:solidFill>
                  <a:srgbClr val="000000"/>
                </a:solidFill>
                <a:latin typeface="Times New Roman"/>
                <a:ea typeface="Source Sans Pro"/>
                <a:cs typeface="Source Sans Pro" pitchFamily="34" charset="-120"/>
              </a:rPr>
              <a:t>OCTOBER 2022</a:t>
            </a:r>
            <a:endParaRPr lang="en-US" sz="1300" dirty="0">
              <a:solidFill>
                <a:srgbClr val="000000"/>
              </a:solidFill>
              <a:latin typeface="Times New Roman"/>
              <a:ea typeface="Source Sans Pro"/>
              <a:cs typeface="Times New Roman"/>
            </a:endParaRPr>
          </a:p>
        </p:txBody>
      </p:sp>
      <p:sp>
        <p:nvSpPr>
          <p:cNvPr id="125" name="Text 36">
            <a:extLst>
              <a:ext uri="{FF2B5EF4-FFF2-40B4-BE49-F238E27FC236}">
                <a16:creationId xmlns:a16="http://schemas.microsoft.com/office/drawing/2014/main" id="{5D1A15CB-DBF6-F057-9559-8EA4A0CCF9ED}"/>
              </a:ext>
            </a:extLst>
          </p:cNvPr>
          <p:cNvSpPr/>
          <p:nvPr/>
        </p:nvSpPr>
        <p:spPr>
          <a:xfrm>
            <a:off x="2100977" y="10031492"/>
            <a:ext cx="10428446" cy="268010"/>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111"/>
              </a:lnSpc>
              <a:buNone/>
            </a:pPr>
            <a:endParaRPr lang="en-US" sz="1319">
              <a:solidFill>
                <a:srgbClr val="000000"/>
              </a:solidFill>
            </a:endParaRPr>
          </a:p>
        </p:txBody>
      </p:sp>
      <p:pic>
        <p:nvPicPr>
          <p:cNvPr id="20" name="Picture 19" descr="A logo of a college of engineering&#10;&#10;Description automatically generated">
            <a:extLst>
              <a:ext uri="{FF2B5EF4-FFF2-40B4-BE49-F238E27FC236}">
                <a16:creationId xmlns:a16="http://schemas.microsoft.com/office/drawing/2014/main" id="{01EB97E4-C512-A2CA-1416-7717C535F0C6}"/>
              </a:ext>
            </a:extLst>
          </p:cNvPr>
          <p:cNvPicPr>
            <a:picLocks noChangeAspect="1"/>
          </p:cNvPicPr>
          <p:nvPr/>
        </p:nvPicPr>
        <p:blipFill>
          <a:blip r:embed="rId3"/>
          <a:srcRect l="1351" t="1282" r="-1351" b="-3636"/>
          <a:stretch/>
        </p:blipFill>
        <p:spPr>
          <a:xfrm>
            <a:off x="274638" y="109538"/>
            <a:ext cx="873124" cy="947176"/>
          </a:xfrm>
          <a:prstGeom prst="rect">
            <a:avLst/>
          </a:prstGeom>
        </p:spPr>
      </p:pic>
      <p:sp>
        <p:nvSpPr>
          <p:cNvPr id="22" name="TextBox 21">
            <a:extLst>
              <a:ext uri="{FF2B5EF4-FFF2-40B4-BE49-F238E27FC236}">
                <a16:creationId xmlns:a16="http://schemas.microsoft.com/office/drawing/2014/main" id="{55393E8F-79E0-31E0-5A4F-A947DC6BC8A6}"/>
              </a:ext>
            </a:extLst>
          </p:cNvPr>
          <p:cNvSpPr txBox="1"/>
          <p:nvPr/>
        </p:nvSpPr>
        <p:spPr>
          <a:xfrm>
            <a:off x="1155700" y="3937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baseline="0" dirty="0">
                <a:latin typeface="Times New Roman"/>
              </a:rPr>
              <a:t>KCCEMSR, THANE</a:t>
            </a:r>
            <a:r>
              <a:rPr lang="en-US" sz="1800" b="1" dirty="0">
                <a:latin typeface="Times New Roman"/>
                <a:ea typeface="Times New Roman"/>
                <a:cs typeface="Times New Roman"/>
              </a:rPr>
              <a:t>​</a:t>
            </a:r>
            <a:endParaRPr lang="en-US" b="1" dirty="0">
              <a:ea typeface="Calibri"/>
              <a:cs typeface="Calibri"/>
            </a:endParaRPr>
          </a:p>
        </p:txBody>
      </p:sp>
      <p:sp>
        <p:nvSpPr>
          <p:cNvPr id="24" name="Rectangle 23">
            <a:extLst>
              <a:ext uri="{FF2B5EF4-FFF2-40B4-BE49-F238E27FC236}">
                <a16:creationId xmlns:a16="http://schemas.microsoft.com/office/drawing/2014/main" id="{25655689-705D-2921-89CC-60A9A84D1900}"/>
              </a:ext>
            </a:extLst>
          </p:cNvPr>
          <p:cNvSpPr/>
          <p:nvPr/>
        </p:nvSpPr>
        <p:spPr>
          <a:xfrm>
            <a:off x="0" y="1117600"/>
            <a:ext cx="14630400" cy="12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logo of a college of engineering&#10;&#10;Description automatically generated">
            <a:extLst>
              <a:ext uri="{FF2B5EF4-FFF2-40B4-BE49-F238E27FC236}">
                <a16:creationId xmlns:a16="http://schemas.microsoft.com/office/drawing/2014/main" id="{C8E550BA-5E6B-3D6F-73DA-9847DDAEDA30}"/>
              </a:ext>
            </a:extLst>
          </p:cNvPr>
          <p:cNvPicPr>
            <a:picLocks noChangeAspect="1"/>
          </p:cNvPicPr>
          <p:nvPr/>
        </p:nvPicPr>
        <p:blipFill>
          <a:blip r:embed="rId2"/>
          <a:srcRect l="1351" t="1282" r="-1351" b="-3636"/>
          <a:stretch/>
        </p:blipFill>
        <p:spPr>
          <a:xfrm>
            <a:off x="274638" y="109538"/>
            <a:ext cx="873124" cy="947176"/>
          </a:xfrm>
          <a:prstGeom prst="rect">
            <a:avLst/>
          </a:prstGeom>
        </p:spPr>
      </p:pic>
      <p:sp>
        <p:nvSpPr>
          <p:cNvPr id="5" name="TextBox 4">
            <a:extLst>
              <a:ext uri="{FF2B5EF4-FFF2-40B4-BE49-F238E27FC236}">
                <a16:creationId xmlns:a16="http://schemas.microsoft.com/office/drawing/2014/main" id="{48C9938D-DF0E-6E98-EC16-274D9225CEB9}"/>
              </a:ext>
            </a:extLst>
          </p:cNvPr>
          <p:cNvSpPr txBox="1"/>
          <p:nvPr/>
        </p:nvSpPr>
        <p:spPr>
          <a:xfrm>
            <a:off x="1155700" y="3937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baseline="0" dirty="0">
                <a:latin typeface="Times New Roman"/>
              </a:rPr>
              <a:t>KCCEMSR, THANE</a:t>
            </a:r>
            <a:r>
              <a:rPr lang="en-US" sz="1800" b="1" dirty="0">
                <a:latin typeface="Times New Roman"/>
                <a:ea typeface="Times New Roman"/>
                <a:cs typeface="Times New Roman"/>
              </a:rPr>
              <a:t>​</a:t>
            </a:r>
            <a:endParaRPr lang="en-US" b="1" dirty="0">
              <a:ea typeface="Calibri"/>
              <a:cs typeface="Calibri"/>
            </a:endParaRPr>
          </a:p>
        </p:txBody>
      </p:sp>
      <p:sp>
        <p:nvSpPr>
          <p:cNvPr id="7" name="Rectangle 6">
            <a:extLst>
              <a:ext uri="{FF2B5EF4-FFF2-40B4-BE49-F238E27FC236}">
                <a16:creationId xmlns:a16="http://schemas.microsoft.com/office/drawing/2014/main" id="{54A9A079-0534-9391-6175-2F87882DEB04}"/>
              </a:ext>
            </a:extLst>
          </p:cNvPr>
          <p:cNvSpPr/>
          <p:nvPr/>
        </p:nvSpPr>
        <p:spPr>
          <a:xfrm>
            <a:off x="0" y="1117600"/>
            <a:ext cx="14630400" cy="12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BF77426-AC27-274B-B5E5-287CBCD3D205}"/>
              </a:ext>
            </a:extLst>
          </p:cNvPr>
          <p:cNvSpPr txBox="1"/>
          <p:nvPr/>
        </p:nvSpPr>
        <p:spPr>
          <a:xfrm>
            <a:off x="1512277" y="4120660"/>
            <a:ext cx="405618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Times New Roman"/>
                <a:cs typeface="Segoe UI"/>
              </a:rPr>
              <a:t>10. </a:t>
            </a:r>
            <a:r>
              <a:rPr lang="en-US" sz="1600" dirty="0">
                <a:solidFill>
                  <a:srgbClr val="333333"/>
                </a:solidFill>
                <a:latin typeface="Times New Roman"/>
                <a:cs typeface="Segoe UI"/>
              </a:rPr>
              <a:t>On the impact of VR/AR</a:t>
            </a:r>
            <a:r>
              <a:rPr lang="en-US" sz="1600" dirty="0">
                <a:latin typeface="Times New Roman"/>
                <a:cs typeface="Segoe UI"/>
              </a:rPr>
              <a:t>​</a:t>
            </a:r>
            <a:endParaRPr lang="en-US" dirty="0">
              <a:ea typeface="Calibri" panose="020F0502020204030204"/>
              <a:cs typeface="Calibri" panose="020F0502020204030204"/>
            </a:endParaRPr>
          </a:p>
          <a:p>
            <a:pPr algn="just"/>
            <a:r>
              <a:rPr lang="en-US" sz="1600" dirty="0">
                <a:solidFill>
                  <a:srgbClr val="333333"/>
                </a:solidFill>
                <a:latin typeface="Times New Roman"/>
                <a:cs typeface="Segoe UI"/>
              </a:rPr>
              <a:t>      applications on optical transport </a:t>
            </a:r>
            <a:r>
              <a:rPr lang="en-US" sz="1600" dirty="0">
                <a:latin typeface="Times New Roman"/>
                <a:cs typeface="Segoe UI"/>
              </a:rPr>
              <a:t>​</a:t>
            </a:r>
          </a:p>
          <a:p>
            <a:pPr algn="just"/>
            <a:r>
              <a:rPr lang="en-US" sz="1600" dirty="0">
                <a:solidFill>
                  <a:srgbClr val="333333"/>
                </a:solidFill>
                <a:latin typeface="Times New Roman"/>
                <a:cs typeface="Segoe UI"/>
              </a:rPr>
              <a:t>      networks: First experiments with Meta</a:t>
            </a:r>
            <a:r>
              <a:rPr lang="en-US" sz="1600" dirty="0">
                <a:latin typeface="Times New Roman"/>
                <a:cs typeface="Segoe UI"/>
              </a:rPr>
              <a:t>​</a:t>
            </a:r>
          </a:p>
          <a:p>
            <a:pPr algn="just"/>
            <a:r>
              <a:rPr lang="en-US" sz="1600" dirty="0">
                <a:solidFill>
                  <a:srgbClr val="333333"/>
                </a:solidFill>
                <a:latin typeface="Times New Roman"/>
                <a:cs typeface="Segoe UI"/>
              </a:rPr>
              <a:t>      Quest 3 gaming and conferencing </a:t>
            </a:r>
            <a:r>
              <a:rPr lang="en-US" sz="1600" dirty="0">
                <a:latin typeface="Times New Roman"/>
                <a:cs typeface="Segoe UI"/>
              </a:rPr>
              <a:t>​</a:t>
            </a:r>
          </a:p>
          <a:p>
            <a:pPr algn="just"/>
            <a:r>
              <a:rPr lang="en-US" sz="1600" dirty="0">
                <a:solidFill>
                  <a:srgbClr val="333333"/>
                </a:solidFill>
                <a:latin typeface="Times New Roman"/>
                <a:cs typeface="Segoe UI"/>
              </a:rPr>
              <a:t>      applications</a:t>
            </a:r>
            <a:r>
              <a:rPr lang="en-US" sz="1400" dirty="0">
                <a:solidFill>
                  <a:srgbClr val="333333"/>
                </a:solidFill>
                <a:latin typeface="Times New Roman"/>
                <a:cs typeface="Segoe UI"/>
              </a:rPr>
              <a:t>.</a:t>
            </a:r>
            <a:r>
              <a:rPr lang="en-US" sz="1400" dirty="0">
                <a:latin typeface="Times New Roman"/>
                <a:cs typeface="Segoe UI"/>
              </a:rPr>
              <a:t>​</a:t>
            </a:r>
          </a:p>
          <a:p>
            <a:pPr algn="just"/>
            <a:r>
              <a:rPr lang="en-US" sz="1600" dirty="0">
                <a:latin typeface="Times New Roman"/>
                <a:cs typeface="Segoe UI"/>
              </a:rPr>
              <a:t>  ​</a:t>
            </a:r>
          </a:p>
        </p:txBody>
      </p:sp>
      <p:sp>
        <p:nvSpPr>
          <p:cNvPr id="9" name="TextBox 8">
            <a:extLst>
              <a:ext uri="{FF2B5EF4-FFF2-40B4-BE49-F238E27FC236}">
                <a16:creationId xmlns:a16="http://schemas.microsoft.com/office/drawing/2014/main" id="{1F373270-E750-8AEE-3917-9F2C02884899}"/>
              </a:ext>
            </a:extLst>
          </p:cNvPr>
          <p:cNvSpPr txBox="1"/>
          <p:nvPr/>
        </p:nvSpPr>
        <p:spPr>
          <a:xfrm>
            <a:off x="1512277" y="3393832"/>
            <a:ext cx="33528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Times New Roman"/>
                <a:cs typeface="Segoe UI"/>
              </a:rPr>
              <a:t>9. </a:t>
            </a:r>
            <a:r>
              <a:rPr lang="en-US" sz="1600" dirty="0">
                <a:solidFill>
                  <a:srgbClr val="333333"/>
                </a:solidFill>
                <a:latin typeface="Times New Roman"/>
                <a:cs typeface="Segoe UI"/>
              </a:rPr>
              <a:t>Sub-Terahertz Microstrip Antenna</a:t>
            </a:r>
            <a:r>
              <a:rPr lang="en-US" sz="1600" dirty="0">
                <a:latin typeface="Times New Roman"/>
                <a:cs typeface="Segoe UI"/>
              </a:rPr>
              <a:t>​</a:t>
            </a:r>
            <a:endParaRPr lang="en-US" dirty="0"/>
          </a:p>
          <a:p>
            <a:pPr algn="just"/>
            <a:r>
              <a:rPr lang="en-US" sz="1600" dirty="0">
                <a:solidFill>
                  <a:srgbClr val="333333"/>
                </a:solidFill>
                <a:latin typeface="Times New Roman"/>
                <a:cs typeface="Segoe UI"/>
              </a:rPr>
              <a:t>    Array for Future Communication.</a:t>
            </a:r>
            <a:r>
              <a:rPr lang="en-US" sz="1600" dirty="0">
                <a:latin typeface="Times New Roman"/>
                <a:cs typeface="Segoe UI"/>
              </a:rPr>
              <a:t>​</a:t>
            </a:r>
          </a:p>
          <a:p>
            <a:pPr algn="just"/>
            <a:r>
              <a:rPr lang="en-US" dirty="0">
                <a:cs typeface="Segoe UI"/>
              </a:rPr>
              <a:t>​</a:t>
            </a:r>
            <a:endParaRPr lang="en-US" dirty="0">
              <a:ea typeface="Calibri" panose="020F0502020204030204"/>
              <a:cs typeface="Segoe UI"/>
            </a:endParaRPr>
          </a:p>
        </p:txBody>
      </p:sp>
      <p:sp>
        <p:nvSpPr>
          <p:cNvPr id="10" name="TextBox 9">
            <a:extLst>
              <a:ext uri="{FF2B5EF4-FFF2-40B4-BE49-F238E27FC236}">
                <a16:creationId xmlns:a16="http://schemas.microsoft.com/office/drawing/2014/main" id="{601A0574-2470-A55D-083B-5166CD9EC081}"/>
              </a:ext>
            </a:extLst>
          </p:cNvPr>
          <p:cNvSpPr txBox="1"/>
          <p:nvPr/>
        </p:nvSpPr>
        <p:spPr>
          <a:xfrm>
            <a:off x="1512277" y="2514600"/>
            <a:ext cx="335280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8. </a:t>
            </a:r>
            <a:r>
              <a:rPr lang="en-US" sz="1600" dirty="0">
                <a:solidFill>
                  <a:srgbClr val="333333"/>
                </a:solidFill>
                <a:latin typeface="Times New Roman"/>
                <a:cs typeface="Segoe UI"/>
              </a:rPr>
              <a:t>Augmented-Reality Development  Adaptor for Supporting AR glass.</a:t>
            </a:r>
            <a:r>
              <a:rPr lang="en-US" sz="1600" dirty="0">
                <a:latin typeface="Times New Roman"/>
                <a:cs typeface="Segoe UI"/>
              </a:rPr>
              <a:t>​</a:t>
            </a:r>
            <a:endParaRPr lang="en-US" dirty="0"/>
          </a:p>
          <a:p>
            <a:pPr algn="just"/>
            <a:r>
              <a:rPr lang="en-US" sz="1600" dirty="0">
                <a:latin typeface="Times New Roman"/>
                <a:cs typeface="Segoe UI"/>
              </a:rPr>
              <a:t>​</a:t>
            </a:r>
          </a:p>
        </p:txBody>
      </p:sp>
      <p:sp>
        <p:nvSpPr>
          <p:cNvPr id="11" name="TextBox 10">
            <a:extLst>
              <a:ext uri="{FF2B5EF4-FFF2-40B4-BE49-F238E27FC236}">
                <a16:creationId xmlns:a16="http://schemas.microsoft.com/office/drawing/2014/main" id="{E55B17D4-1B49-BCB9-ED7B-165E0F536937}"/>
              </a:ext>
            </a:extLst>
          </p:cNvPr>
          <p:cNvSpPr txBox="1"/>
          <p:nvPr/>
        </p:nvSpPr>
        <p:spPr>
          <a:xfrm>
            <a:off x="1512277" y="1682261"/>
            <a:ext cx="3809999" cy="842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latin typeface="Times New Roman"/>
                <a:cs typeface="Segoe UI"/>
              </a:rPr>
              <a:t>7. </a:t>
            </a:r>
            <a:r>
              <a:rPr lang="en-US" sz="1600" dirty="0">
                <a:solidFill>
                  <a:srgbClr val="000000"/>
                </a:solidFill>
                <a:latin typeface="Times New Roman"/>
                <a:cs typeface="Segoe UI"/>
              </a:rPr>
              <a:t> </a:t>
            </a:r>
            <a:r>
              <a:rPr lang="en-US" sz="1600" dirty="0">
                <a:solidFill>
                  <a:srgbClr val="333333"/>
                </a:solidFill>
                <a:latin typeface="Times New Roman"/>
                <a:cs typeface="Segoe UI"/>
              </a:rPr>
              <a:t>Design of a Compact Transparent </a:t>
            </a:r>
            <a:r>
              <a:rPr lang="en-US" sz="1600" dirty="0">
                <a:latin typeface="Times New Roman"/>
                <a:cs typeface="Segoe UI"/>
              </a:rPr>
              <a:t>​</a:t>
            </a:r>
            <a:endParaRPr lang="en-US" dirty="0"/>
          </a:p>
          <a:p>
            <a:pPr algn="just"/>
            <a:r>
              <a:rPr lang="en-US" sz="1600" dirty="0">
                <a:solidFill>
                  <a:srgbClr val="333333"/>
                </a:solidFill>
                <a:latin typeface="Times New Roman"/>
                <a:cs typeface="Segoe UI"/>
              </a:rPr>
              <a:t>     Antenna for 5GWireless Applications.</a:t>
            </a:r>
            <a:r>
              <a:rPr lang="en-US" sz="1600" dirty="0">
                <a:latin typeface="Times New Roman"/>
                <a:cs typeface="Segoe UI"/>
              </a:rPr>
              <a:t>​</a:t>
            </a:r>
          </a:p>
          <a:p>
            <a:pPr algn="just"/>
            <a:r>
              <a:rPr lang="en-US" sz="1600" dirty="0">
                <a:latin typeface="Times New Roman"/>
                <a:cs typeface="Segoe UI"/>
              </a:rPr>
              <a:t>​</a:t>
            </a:r>
          </a:p>
        </p:txBody>
      </p:sp>
      <p:sp>
        <p:nvSpPr>
          <p:cNvPr id="13" name="TextBox 12">
            <a:extLst>
              <a:ext uri="{FF2B5EF4-FFF2-40B4-BE49-F238E27FC236}">
                <a16:creationId xmlns:a16="http://schemas.microsoft.com/office/drawing/2014/main" id="{08A149C6-00B3-0D43-C7A5-E08438E47357}"/>
              </a:ext>
            </a:extLst>
          </p:cNvPr>
          <p:cNvSpPr txBox="1"/>
          <p:nvPr/>
        </p:nvSpPr>
        <p:spPr>
          <a:xfrm>
            <a:off x="10550769" y="4378569"/>
            <a:ext cx="2743200"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dirty="0">
                <a:solidFill>
                  <a:srgbClr val="333333"/>
                </a:solidFill>
                <a:latin typeface="Times New Roman"/>
              </a:rPr>
              <a:t>SEPTEMBER 2024</a:t>
            </a:r>
            <a:endParaRPr lang="en-US" dirty="0"/>
          </a:p>
        </p:txBody>
      </p:sp>
      <p:sp>
        <p:nvSpPr>
          <p:cNvPr id="14" name="TextBox 13">
            <a:extLst>
              <a:ext uri="{FF2B5EF4-FFF2-40B4-BE49-F238E27FC236}">
                <a16:creationId xmlns:a16="http://schemas.microsoft.com/office/drawing/2014/main" id="{4B14D9A9-FD46-EAAC-40FE-22383781B764}"/>
              </a:ext>
            </a:extLst>
          </p:cNvPr>
          <p:cNvSpPr txBox="1"/>
          <p:nvPr/>
        </p:nvSpPr>
        <p:spPr>
          <a:xfrm>
            <a:off x="10550769" y="3534507"/>
            <a:ext cx="2743200"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dirty="0">
                <a:latin typeface="Times New Roman"/>
              </a:rPr>
              <a:t>NOVEMBER 2023</a:t>
            </a:r>
            <a:r>
              <a:rPr lang="en-US" sz="1300" dirty="0">
                <a:latin typeface="Times New Roman"/>
                <a:cs typeface="Times New Roman"/>
              </a:rPr>
              <a:t>​</a:t>
            </a:r>
            <a:endParaRPr lang="en-US" dirty="0"/>
          </a:p>
        </p:txBody>
      </p:sp>
      <p:sp>
        <p:nvSpPr>
          <p:cNvPr id="15" name="TextBox 14">
            <a:extLst>
              <a:ext uri="{FF2B5EF4-FFF2-40B4-BE49-F238E27FC236}">
                <a16:creationId xmlns:a16="http://schemas.microsoft.com/office/drawing/2014/main" id="{B36BCF91-28BD-B3C5-6136-63E79D746AF6}"/>
              </a:ext>
            </a:extLst>
          </p:cNvPr>
          <p:cNvSpPr txBox="1"/>
          <p:nvPr/>
        </p:nvSpPr>
        <p:spPr>
          <a:xfrm>
            <a:off x="10550769" y="2702170"/>
            <a:ext cx="2743200"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dirty="0">
                <a:latin typeface="Times New Roman"/>
              </a:rPr>
              <a:t>OCTOBER 2023</a:t>
            </a:r>
            <a:r>
              <a:rPr lang="en-US" sz="1300" dirty="0">
                <a:latin typeface="Times New Roman"/>
                <a:cs typeface="Times New Roman"/>
              </a:rPr>
              <a:t>​</a:t>
            </a:r>
            <a:endParaRPr lang="en-US" dirty="0"/>
          </a:p>
        </p:txBody>
      </p:sp>
      <p:sp>
        <p:nvSpPr>
          <p:cNvPr id="16" name="TextBox 15">
            <a:extLst>
              <a:ext uri="{FF2B5EF4-FFF2-40B4-BE49-F238E27FC236}">
                <a16:creationId xmlns:a16="http://schemas.microsoft.com/office/drawing/2014/main" id="{22C035B4-7694-B9A4-B7F0-D6280BBF0867}"/>
              </a:ext>
            </a:extLst>
          </p:cNvPr>
          <p:cNvSpPr txBox="1"/>
          <p:nvPr/>
        </p:nvSpPr>
        <p:spPr>
          <a:xfrm>
            <a:off x="10550769" y="1682262"/>
            <a:ext cx="2743200"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dirty="0">
                <a:latin typeface="Times New Roman"/>
              </a:rPr>
              <a:t>AUGUST 2023</a:t>
            </a:r>
            <a:r>
              <a:rPr lang="en-US" sz="1300" dirty="0">
                <a:latin typeface="Times New Roman"/>
                <a:cs typeface="Times New Roman"/>
              </a:rPr>
              <a:t>​</a:t>
            </a:r>
            <a:endParaRPr lang="en-US" dirty="0"/>
          </a:p>
        </p:txBody>
      </p:sp>
      <p:sp>
        <p:nvSpPr>
          <p:cNvPr id="17" name="TextBox 16">
            <a:extLst>
              <a:ext uri="{FF2B5EF4-FFF2-40B4-BE49-F238E27FC236}">
                <a16:creationId xmlns:a16="http://schemas.microsoft.com/office/drawing/2014/main" id="{6E7A07D7-E888-E50A-B0B4-A25A11AE2CFC}"/>
              </a:ext>
            </a:extLst>
          </p:cNvPr>
          <p:cNvSpPr txBox="1"/>
          <p:nvPr/>
        </p:nvSpPr>
        <p:spPr>
          <a:xfrm>
            <a:off x="5474677" y="1682262"/>
            <a:ext cx="4419599"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400" dirty="0">
                <a:latin typeface="Times New Roman"/>
                <a:ea typeface="Calibri"/>
                <a:cs typeface="Times New Roman"/>
              </a:rPr>
              <a:t>The study employs transparent glass substrates and CST simulation software to achieve a lightweight, compact antenna with a wide frequency bandwidth for 5G systems.</a:t>
            </a:r>
            <a:endParaRPr lang="en-US" dirty="0">
              <a:ea typeface="Calibri"/>
              <a:cs typeface="Calibri"/>
            </a:endParaRPr>
          </a:p>
          <a:p>
            <a:pPr marL="285750" indent="-285750" algn="just">
              <a:buFont typeface="Arial"/>
              <a:buChar char="•"/>
            </a:pPr>
            <a:endParaRPr lang="en-US" dirty="0">
              <a:ea typeface="Calibri"/>
              <a:cs typeface="Calibri"/>
            </a:endParaRPr>
          </a:p>
        </p:txBody>
      </p:sp>
      <p:sp>
        <p:nvSpPr>
          <p:cNvPr id="18" name="TextBox 17">
            <a:extLst>
              <a:ext uri="{FF2B5EF4-FFF2-40B4-BE49-F238E27FC236}">
                <a16:creationId xmlns:a16="http://schemas.microsoft.com/office/drawing/2014/main" id="{367CED97-FC3B-20D3-8C64-5DDF6AA325AD}"/>
              </a:ext>
            </a:extLst>
          </p:cNvPr>
          <p:cNvSpPr txBox="1"/>
          <p:nvPr/>
        </p:nvSpPr>
        <p:spPr>
          <a:xfrm>
            <a:off x="5474677" y="2596663"/>
            <a:ext cx="4525106"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400" dirty="0">
                <a:latin typeface="Times New Roman"/>
                <a:cs typeface="Times New Roman"/>
              </a:rPr>
              <a:t>The ADA SDK leverages Unity's development framework to streamline AR content creation across diverse devices, enhancing compatibility and adoption in the AR market.</a:t>
            </a:r>
            <a:endParaRPr lang="en-US" sz="1400" dirty="0">
              <a:latin typeface="Times New Roman"/>
              <a:ea typeface="Calibri"/>
              <a:cs typeface="Times New Roman"/>
            </a:endParaRPr>
          </a:p>
          <a:p>
            <a:pPr algn="just"/>
            <a:endParaRPr lang="en-US" sz="1400" dirty="0">
              <a:latin typeface="Times New Roman"/>
              <a:ea typeface="Calibri"/>
              <a:cs typeface="Calibri"/>
            </a:endParaRPr>
          </a:p>
        </p:txBody>
      </p:sp>
    </p:spTree>
    <p:extLst>
      <p:ext uri="{BB962C8B-B14F-4D97-AF65-F5344CB8AC3E}">
        <p14:creationId xmlns:p14="http://schemas.microsoft.com/office/powerpoint/2010/main" val="226809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4611363" y="1320367"/>
            <a:ext cx="5954197" cy="744260"/>
          </a:xfrm>
          <a:prstGeom prst="rect">
            <a:avLst/>
          </a:prstGeom>
          <a:noFill/>
          <a:ln/>
        </p:spPr>
        <p:txBody>
          <a:bodyPr wrap="none" lIns="0" tIns="0" rIns="0" bIns="0" rtlCol="0" anchor="t"/>
          <a:lstStyle/>
          <a:p>
            <a:pPr marL="0" indent="0" algn="ctr">
              <a:lnSpc>
                <a:spcPts val="5850"/>
              </a:lnSpc>
              <a:buNone/>
            </a:pPr>
            <a:r>
              <a:rPr lang="en-US" sz="4650" b="1" u="sng" dirty="0">
                <a:solidFill>
                  <a:srgbClr val="000000"/>
                </a:solidFill>
                <a:latin typeface="Times New Roman"/>
                <a:ea typeface="Petrona Bold" pitchFamily="34" charset="-122"/>
                <a:cs typeface="Petrona Bold" pitchFamily="34" charset="-120"/>
              </a:rPr>
              <a:t>Proposed Solution</a:t>
            </a:r>
            <a:endParaRPr lang="en-US" sz="4650" u="sng" dirty="0">
              <a:latin typeface="Times New Roman"/>
              <a:cs typeface="Times New Roman"/>
            </a:endParaRPr>
          </a:p>
        </p:txBody>
      </p:sp>
      <p:pic>
        <p:nvPicPr>
          <p:cNvPr id="4" name="Image 1" descr="preencoded.png"/>
          <p:cNvPicPr>
            <a:picLocks noChangeAspect="1"/>
          </p:cNvPicPr>
          <p:nvPr/>
        </p:nvPicPr>
        <p:blipFill>
          <a:blip r:embed="rId3"/>
          <a:stretch>
            <a:fillRect/>
          </a:stretch>
        </p:blipFill>
        <p:spPr>
          <a:xfrm>
            <a:off x="1393383" y="2630811"/>
            <a:ext cx="958225" cy="1556606"/>
          </a:xfrm>
          <a:prstGeom prst="rect">
            <a:avLst/>
          </a:prstGeom>
        </p:spPr>
      </p:pic>
      <p:sp>
        <p:nvSpPr>
          <p:cNvPr id="5" name="Text 1"/>
          <p:cNvSpPr/>
          <p:nvPr/>
        </p:nvSpPr>
        <p:spPr>
          <a:xfrm>
            <a:off x="2660451" y="2634459"/>
            <a:ext cx="2977039" cy="372070"/>
          </a:xfrm>
          <a:prstGeom prst="rect">
            <a:avLst/>
          </a:prstGeom>
          <a:noFill/>
          <a:ln/>
        </p:spPr>
        <p:txBody>
          <a:bodyPr wrap="none" lIns="0" tIns="0" rIns="0" bIns="0" rtlCol="0" anchor="t"/>
          <a:lstStyle/>
          <a:p>
            <a:pPr marL="0" indent="0" algn="l">
              <a:lnSpc>
                <a:spcPts val="2900"/>
              </a:lnSpc>
              <a:buNone/>
            </a:pPr>
            <a:r>
              <a:rPr lang="en-US" sz="2800" b="1">
                <a:solidFill>
                  <a:srgbClr val="272525"/>
                </a:solidFill>
                <a:latin typeface="Times New Roman" panose="02020603050405020304" pitchFamily="18" charset="0"/>
                <a:ea typeface="Petrona Bold" pitchFamily="34" charset="-122"/>
                <a:cs typeface="Times New Roman" panose="02020603050405020304" pitchFamily="18" charset="0"/>
              </a:rPr>
              <a:t>Antenna</a:t>
            </a:r>
            <a:r>
              <a:rPr lang="en-US" sz="2300" b="1">
                <a:solidFill>
                  <a:srgbClr val="272525"/>
                </a:solidFill>
                <a:latin typeface="Times New Roman" panose="02020603050405020304" pitchFamily="18" charset="0"/>
                <a:ea typeface="Petrona Bold" pitchFamily="34" charset="-122"/>
                <a:cs typeface="Times New Roman" panose="02020603050405020304" pitchFamily="18" charset="0"/>
              </a:rPr>
              <a:t> </a:t>
            </a:r>
            <a:r>
              <a:rPr lang="en-US" sz="2800" b="1">
                <a:solidFill>
                  <a:srgbClr val="272525"/>
                </a:solidFill>
                <a:latin typeface="Times New Roman" panose="02020603050405020304" pitchFamily="18" charset="0"/>
                <a:ea typeface="Petrona Bold" pitchFamily="34" charset="-122"/>
                <a:cs typeface="Times New Roman" panose="02020603050405020304" pitchFamily="18" charset="0"/>
              </a:rPr>
              <a:t>Selection</a:t>
            </a:r>
            <a:endParaRPr lang="en-US" sz="2800" b="1">
              <a:latin typeface="Times New Roman" panose="02020603050405020304" pitchFamily="18" charset="0"/>
              <a:cs typeface="Times New Roman" panose="02020603050405020304" pitchFamily="18" charset="0"/>
            </a:endParaRPr>
          </a:p>
        </p:txBody>
      </p:sp>
      <p:sp>
        <p:nvSpPr>
          <p:cNvPr id="6" name="Text 2"/>
          <p:cNvSpPr/>
          <p:nvPr/>
        </p:nvSpPr>
        <p:spPr>
          <a:xfrm>
            <a:off x="2660451" y="3328504"/>
            <a:ext cx="6984865" cy="608575"/>
          </a:xfrm>
          <a:prstGeom prst="rect">
            <a:avLst/>
          </a:prstGeom>
          <a:noFill/>
          <a:ln/>
        </p:spPr>
        <p:txBody>
          <a:bodyPr wrap="square" lIns="0" tIns="0" rIns="0" bIns="0" rtlCol="0" anchor="t"/>
          <a:lstStyle/>
          <a:p>
            <a:pPr marL="0" indent="0" algn="l">
              <a:lnSpc>
                <a:spcPts val="2850"/>
              </a:lnSpc>
              <a:buNone/>
            </a:pPr>
            <a:r>
              <a:rPr lang="en-US" sz="1750">
                <a:solidFill>
                  <a:srgbClr val="272525"/>
                </a:solidFill>
                <a:latin typeface="Times New Roman" panose="02020603050405020304" pitchFamily="18" charset="0"/>
                <a:ea typeface="Inter"/>
                <a:cs typeface="Times New Roman" panose="02020603050405020304" pitchFamily="18" charset="0"/>
              </a:rPr>
              <a:t>Selecting an appropriate antenna type based on the specific requirements of the AR VR device.</a:t>
            </a:r>
            <a:endParaRPr lang="en-US" sz="1750">
              <a:latin typeface="Times New Roman" panose="02020603050405020304" pitchFamily="18" charset="0"/>
              <a:ea typeface="Inter"/>
              <a:cs typeface="Times New Roman" panose="02020603050405020304" pitchFamily="18" charset="0"/>
            </a:endParaRPr>
          </a:p>
        </p:txBody>
      </p:sp>
      <p:pic>
        <p:nvPicPr>
          <p:cNvPr id="7" name="Image 2" descr="preencoded.png"/>
          <p:cNvPicPr>
            <a:picLocks noChangeAspect="1"/>
          </p:cNvPicPr>
          <p:nvPr/>
        </p:nvPicPr>
        <p:blipFill>
          <a:blip r:embed="rId4"/>
          <a:stretch>
            <a:fillRect/>
          </a:stretch>
        </p:blipFill>
        <p:spPr>
          <a:xfrm>
            <a:off x="1393383" y="4536884"/>
            <a:ext cx="958224" cy="1462821"/>
          </a:xfrm>
          <a:prstGeom prst="rect">
            <a:avLst/>
          </a:prstGeom>
        </p:spPr>
      </p:pic>
      <p:sp>
        <p:nvSpPr>
          <p:cNvPr id="8" name="Text 3"/>
          <p:cNvSpPr/>
          <p:nvPr/>
        </p:nvSpPr>
        <p:spPr>
          <a:xfrm>
            <a:off x="2658162" y="4540167"/>
            <a:ext cx="4543626" cy="254840"/>
          </a:xfrm>
          <a:prstGeom prst="rect">
            <a:avLst/>
          </a:prstGeom>
          <a:noFill/>
          <a:ln/>
        </p:spPr>
        <p:txBody>
          <a:bodyPr wrap="none" lIns="0" tIns="0" rIns="0" bIns="0" rtlCol="0" anchor="t"/>
          <a:lstStyle/>
          <a:p>
            <a:pPr marL="0" indent="0" algn="l">
              <a:lnSpc>
                <a:spcPts val="2900"/>
              </a:lnSpc>
              <a:buNone/>
            </a:pPr>
            <a:r>
              <a:rPr lang="en-US" sz="2800" b="1" dirty="0">
                <a:solidFill>
                  <a:srgbClr val="272525"/>
                </a:solidFill>
                <a:latin typeface="Times New Roman"/>
                <a:ea typeface="Petrona Bold" pitchFamily="34" charset="-122"/>
                <a:cs typeface="Petrona Bold" pitchFamily="34" charset="-120"/>
              </a:rPr>
              <a:t>Simulation</a:t>
            </a:r>
            <a:r>
              <a:rPr lang="en-US" sz="2800" b="1" dirty="0">
                <a:solidFill>
                  <a:srgbClr val="272525"/>
                </a:solidFill>
                <a:latin typeface="Petrona Bold"/>
                <a:ea typeface="Petrona Bold" pitchFamily="34" charset="-122"/>
                <a:cs typeface="Petrona Bold" pitchFamily="34" charset="-120"/>
              </a:rPr>
              <a:t> </a:t>
            </a:r>
            <a:r>
              <a:rPr lang="en-US" sz="2800" b="1" dirty="0">
                <a:solidFill>
                  <a:srgbClr val="272525"/>
                </a:solidFill>
                <a:latin typeface="Times New Roman" panose="02020603050405020304" pitchFamily="18" charset="0"/>
                <a:ea typeface="Petrona Bold" pitchFamily="34" charset="-122"/>
                <a:cs typeface="Times New Roman" panose="02020603050405020304" pitchFamily="18" charset="0"/>
              </a:rPr>
              <a:t>and Optimization</a:t>
            </a:r>
            <a:endParaRPr lang="en-US" sz="2800" b="1" dirty="0">
              <a:latin typeface="Times New Roman" panose="02020603050405020304" pitchFamily="18" charset="0"/>
              <a:ea typeface="Calibri"/>
              <a:cs typeface="Times New Roman" panose="02020603050405020304" pitchFamily="18" charset="0"/>
            </a:endParaRPr>
          </a:p>
        </p:txBody>
      </p:sp>
      <p:sp>
        <p:nvSpPr>
          <p:cNvPr id="9" name="Text 4"/>
          <p:cNvSpPr/>
          <p:nvPr/>
        </p:nvSpPr>
        <p:spPr>
          <a:xfrm>
            <a:off x="2677989" y="5098972"/>
            <a:ext cx="6258035" cy="749251"/>
          </a:xfrm>
          <a:prstGeom prst="rect">
            <a:avLst/>
          </a:prstGeom>
          <a:noFill/>
          <a:ln/>
        </p:spPr>
        <p:txBody>
          <a:bodyPr wrap="square" lIns="0" tIns="0" rIns="0" bIns="0" rtlCol="0" anchor="t"/>
          <a:lstStyle/>
          <a:p>
            <a:pPr marL="0" indent="0" algn="l">
              <a:lnSpc>
                <a:spcPts val="2850"/>
              </a:lnSpc>
              <a:buNone/>
            </a:pPr>
            <a:r>
              <a:rPr lang="en-US" sz="1750">
                <a:solidFill>
                  <a:srgbClr val="272525"/>
                </a:solidFill>
                <a:latin typeface="Times New Roman"/>
                <a:ea typeface="Inter"/>
                <a:cs typeface="Inter" pitchFamily="34" charset="-120"/>
              </a:rPr>
              <a:t>Utilizing simulation software to evaluate the performance of different antenna designs.</a:t>
            </a:r>
            <a:endParaRPr lang="en-US" sz="1750">
              <a:latin typeface="Times New Roman"/>
              <a:ea typeface="Inter"/>
              <a:cs typeface="Times New Roman"/>
            </a:endParaRPr>
          </a:p>
        </p:txBody>
      </p:sp>
      <p:pic>
        <p:nvPicPr>
          <p:cNvPr id="10" name="Image 3" descr="preencoded.png"/>
          <p:cNvPicPr>
            <a:picLocks noChangeAspect="1"/>
          </p:cNvPicPr>
          <p:nvPr/>
        </p:nvPicPr>
        <p:blipFill>
          <a:blip r:embed="rId5"/>
          <a:stretch>
            <a:fillRect/>
          </a:stretch>
        </p:blipFill>
        <p:spPr>
          <a:xfrm>
            <a:off x="1393383" y="6462705"/>
            <a:ext cx="958224" cy="1462821"/>
          </a:xfrm>
          <a:prstGeom prst="rect">
            <a:avLst/>
          </a:prstGeom>
        </p:spPr>
      </p:pic>
      <p:sp>
        <p:nvSpPr>
          <p:cNvPr id="11" name="Text 5"/>
          <p:cNvSpPr/>
          <p:nvPr/>
        </p:nvSpPr>
        <p:spPr>
          <a:xfrm>
            <a:off x="2658162" y="6457254"/>
            <a:ext cx="3918126" cy="395516"/>
          </a:xfrm>
          <a:prstGeom prst="rect">
            <a:avLst/>
          </a:prstGeom>
          <a:noFill/>
          <a:ln/>
        </p:spPr>
        <p:txBody>
          <a:bodyPr wrap="none" lIns="0" tIns="0" rIns="0" bIns="0" rtlCol="0" anchor="t"/>
          <a:lstStyle/>
          <a:p>
            <a:pPr marL="0" indent="0" algn="l">
              <a:lnSpc>
                <a:spcPts val="2900"/>
              </a:lnSpc>
              <a:buNone/>
            </a:pPr>
            <a:r>
              <a:rPr lang="en-US" sz="2800" b="1">
                <a:solidFill>
                  <a:srgbClr val="272525"/>
                </a:solidFill>
                <a:latin typeface="Times New Roman"/>
                <a:ea typeface="Petrona Bold" pitchFamily="34" charset="-122"/>
                <a:cs typeface="Petrona Bold" pitchFamily="34" charset="-120"/>
              </a:rPr>
              <a:t>Prototype Development</a:t>
            </a:r>
            <a:endParaRPr lang="en-US" sz="2800">
              <a:latin typeface="Times New Roman"/>
            </a:endParaRPr>
          </a:p>
        </p:txBody>
      </p:sp>
      <p:sp>
        <p:nvSpPr>
          <p:cNvPr id="12" name="Text 6"/>
          <p:cNvSpPr/>
          <p:nvPr/>
        </p:nvSpPr>
        <p:spPr>
          <a:xfrm>
            <a:off x="2658162" y="7040797"/>
            <a:ext cx="6082189" cy="725805"/>
          </a:xfrm>
          <a:prstGeom prst="rect">
            <a:avLst/>
          </a:prstGeom>
          <a:noFill/>
          <a:ln/>
        </p:spPr>
        <p:txBody>
          <a:bodyPr wrap="square" lIns="0" tIns="0" rIns="0" bIns="0" rtlCol="0" anchor="t"/>
          <a:lstStyle/>
          <a:p>
            <a:pPr marL="0" indent="0" algn="l">
              <a:lnSpc>
                <a:spcPts val="2850"/>
              </a:lnSpc>
              <a:buNone/>
            </a:pPr>
            <a:r>
              <a:rPr lang="en-US" sz="1750">
                <a:solidFill>
                  <a:srgbClr val="272525"/>
                </a:solidFill>
                <a:latin typeface="Times New Roman" panose="02020603050405020304" pitchFamily="18" charset="0"/>
                <a:ea typeface="Inter"/>
                <a:cs typeface="Times New Roman" panose="02020603050405020304" pitchFamily="18" charset="0"/>
              </a:rPr>
              <a:t>Creating and testing a prototype of the antenna design to validate its performance in real-world conditions.</a:t>
            </a:r>
            <a:endParaRPr lang="en-US" sz="1750">
              <a:latin typeface="Times New Roman" panose="02020603050405020304" pitchFamily="18" charset="0"/>
              <a:ea typeface="Inter"/>
              <a:cs typeface="Times New Roman" panose="02020603050405020304" pitchFamily="18" charset="0"/>
            </a:endParaRPr>
          </a:p>
        </p:txBody>
      </p:sp>
      <p:pic>
        <p:nvPicPr>
          <p:cNvPr id="13" name="Picture 12" descr="A logo of a college of engineering&#10;&#10;Description automatically generated">
            <a:extLst>
              <a:ext uri="{FF2B5EF4-FFF2-40B4-BE49-F238E27FC236}">
                <a16:creationId xmlns:a16="http://schemas.microsoft.com/office/drawing/2014/main" id="{E6EE94EA-7751-B395-23ED-13F2F8EA4AF0}"/>
              </a:ext>
            </a:extLst>
          </p:cNvPr>
          <p:cNvPicPr>
            <a:picLocks noChangeAspect="1"/>
          </p:cNvPicPr>
          <p:nvPr/>
        </p:nvPicPr>
        <p:blipFill>
          <a:blip r:embed="rId6"/>
          <a:srcRect l="1351" t="1282" r="-1351" b="-3636"/>
          <a:stretch/>
        </p:blipFill>
        <p:spPr>
          <a:xfrm>
            <a:off x="274638" y="109538"/>
            <a:ext cx="873124" cy="947176"/>
          </a:xfrm>
          <a:prstGeom prst="rect">
            <a:avLst/>
          </a:prstGeom>
        </p:spPr>
      </p:pic>
      <p:sp>
        <p:nvSpPr>
          <p:cNvPr id="15" name="TextBox 14">
            <a:extLst>
              <a:ext uri="{FF2B5EF4-FFF2-40B4-BE49-F238E27FC236}">
                <a16:creationId xmlns:a16="http://schemas.microsoft.com/office/drawing/2014/main" id="{79C63BDE-537F-D14E-0888-FDE5A088BE72}"/>
              </a:ext>
            </a:extLst>
          </p:cNvPr>
          <p:cNvSpPr txBox="1"/>
          <p:nvPr/>
        </p:nvSpPr>
        <p:spPr>
          <a:xfrm>
            <a:off x="1155700" y="3937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baseline="0" dirty="0">
                <a:latin typeface="Times New Roman"/>
              </a:rPr>
              <a:t>KCCEMSR, THANE</a:t>
            </a:r>
            <a:r>
              <a:rPr lang="en-US" sz="1800" b="1" dirty="0">
                <a:latin typeface="Times New Roman"/>
                <a:ea typeface="Times New Roman"/>
                <a:cs typeface="Times New Roman"/>
              </a:rPr>
              <a:t>​</a:t>
            </a:r>
            <a:endParaRPr lang="en-US" b="1" dirty="0">
              <a:ea typeface="Calibri"/>
              <a:cs typeface="Calibri"/>
            </a:endParaRPr>
          </a:p>
        </p:txBody>
      </p:sp>
      <p:sp>
        <p:nvSpPr>
          <p:cNvPr id="17" name="Rectangle 16">
            <a:extLst>
              <a:ext uri="{FF2B5EF4-FFF2-40B4-BE49-F238E27FC236}">
                <a16:creationId xmlns:a16="http://schemas.microsoft.com/office/drawing/2014/main" id="{36FBA9D6-F20A-1B0F-3D22-A96686ABD73D}"/>
              </a:ext>
            </a:extLst>
          </p:cNvPr>
          <p:cNvSpPr/>
          <p:nvPr/>
        </p:nvSpPr>
        <p:spPr>
          <a:xfrm>
            <a:off x="0" y="1117600"/>
            <a:ext cx="14630400" cy="12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137139"/>
            <a:ext cx="5580184" cy="7092461"/>
          </a:xfrm>
          <a:prstGeom prst="rect">
            <a:avLst/>
          </a:prstGeom>
        </p:spPr>
      </p:pic>
      <p:sp>
        <p:nvSpPr>
          <p:cNvPr id="3" name="Text 0"/>
          <p:cNvSpPr/>
          <p:nvPr/>
        </p:nvSpPr>
        <p:spPr>
          <a:xfrm>
            <a:off x="5849522" y="1614698"/>
            <a:ext cx="8429478" cy="1293384"/>
          </a:xfrm>
          <a:prstGeom prst="rect">
            <a:avLst/>
          </a:prstGeom>
          <a:noFill/>
          <a:ln/>
        </p:spPr>
        <p:txBody>
          <a:bodyPr wrap="square" lIns="0" tIns="0" rIns="0" bIns="0" rtlCol="0" anchor="t"/>
          <a:lstStyle/>
          <a:p>
            <a:pPr marL="0" indent="0" algn="ctr">
              <a:lnSpc>
                <a:spcPts val="4550"/>
              </a:lnSpc>
              <a:buNone/>
            </a:pPr>
            <a:r>
              <a:rPr lang="en-US" sz="4000" b="1" u="sng">
                <a:solidFill>
                  <a:srgbClr val="000000"/>
                </a:solidFill>
                <a:latin typeface="Times New Roman"/>
                <a:ea typeface="Petrona Bold" pitchFamily="34" charset="-122"/>
                <a:cs typeface="Petrona Bold" pitchFamily="34" charset="-120"/>
              </a:rPr>
              <a:t>Hardware and Software Requirements</a:t>
            </a:r>
            <a:endParaRPr lang="en-US" sz="4000" u="sng">
              <a:latin typeface="Times New Roman"/>
              <a:ea typeface="Calibri"/>
              <a:cs typeface="Calibri"/>
            </a:endParaRPr>
          </a:p>
        </p:txBody>
      </p:sp>
      <p:pic>
        <p:nvPicPr>
          <p:cNvPr id="7" name="Image 2" descr="preencoded.png"/>
          <p:cNvPicPr>
            <a:picLocks noChangeAspect="1"/>
          </p:cNvPicPr>
          <p:nvPr/>
        </p:nvPicPr>
        <p:blipFill>
          <a:blip r:embed="rId4"/>
          <a:stretch>
            <a:fillRect/>
          </a:stretch>
        </p:blipFill>
        <p:spPr>
          <a:xfrm>
            <a:off x="6107430" y="2898549"/>
            <a:ext cx="443508" cy="443508"/>
          </a:xfrm>
          <a:prstGeom prst="rect">
            <a:avLst/>
          </a:prstGeom>
        </p:spPr>
      </p:pic>
      <p:sp>
        <p:nvSpPr>
          <p:cNvPr id="8" name="Text 3"/>
          <p:cNvSpPr/>
          <p:nvPr/>
        </p:nvSpPr>
        <p:spPr>
          <a:xfrm>
            <a:off x="6107430" y="3554630"/>
            <a:ext cx="2328863" cy="291108"/>
          </a:xfrm>
          <a:prstGeom prst="rect">
            <a:avLst/>
          </a:prstGeom>
          <a:noFill/>
          <a:ln/>
        </p:spPr>
        <p:txBody>
          <a:bodyPr wrap="none" lIns="0" tIns="0" rIns="0" bIns="0" rtlCol="0" anchor="t"/>
          <a:lstStyle/>
          <a:p>
            <a:pPr marL="0" indent="0" algn="l">
              <a:lnSpc>
                <a:spcPts val="2250"/>
              </a:lnSpc>
              <a:buNone/>
            </a:pPr>
            <a:r>
              <a:rPr lang="en-US" sz="2800" b="1" u="sng">
                <a:solidFill>
                  <a:srgbClr val="272525"/>
                </a:solidFill>
                <a:latin typeface="Times New Roman"/>
                <a:ea typeface="Petrona Bold" pitchFamily="34" charset="-122"/>
                <a:cs typeface="Petrona Bold" pitchFamily="34" charset="-120"/>
              </a:rPr>
              <a:t>Software</a:t>
            </a:r>
            <a:endParaRPr lang="en-US" sz="2800" u="sng">
              <a:latin typeface="Times New Roman"/>
              <a:cs typeface="Times New Roman"/>
            </a:endParaRPr>
          </a:p>
        </p:txBody>
      </p:sp>
      <p:sp>
        <p:nvSpPr>
          <p:cNvPr id="9" name="Text 4"/>
          <p:cNvSpPr/>
          <p:nvPr/>
        </p:nvSpPr>
        <p:spPr>
          <a:xfrm>
            <a:off x="6107430" y="4174917"/>
            <a:ext cx="7901940" cy="567690"/>
          </a:xfrm>
          <a:prstGeom prst="rect">
            <a:avLst/>
          </a:prstGeom>
          <a:noFill/>
          <a:ln/>
        </p:spPr>
        <p:txBody>
          <a:bodyPr wrap="square" lIns="0" tIns="0" rIns="0" bIns="0" rtlCol="0" anchor="t"/>
          <a:lstStyle/>
          <a:p>
            <a:pPr>
              <a:lnSpc>
                <a:spcPts val="2200"/>
              </a:lnSpc>
            </a:pPr>
            <a:r>
              <a:rPr lang="en-US" sz="2400">
                <a:solidFill>
                  <a:srgbClr val="272525"/>
                </a:solidFill>
                <a:latin typeface="Times New Roman"/>
                <a:ea typeface="Inter"/>
                <a:cs typeface="Inter" pitchFamily="34" charset="-120"/>
              </a:rPr>
              <a:t>HFSS 13 . </a:t>
            </a:r>
            <a:endParaRPr lang="en-US" sz="2400">
              <a:solidFill>
                <a:srgbClr val="000000"/>
              </a:solidFill>
              <a:latin typeface="Times New Roman"/>
              <a:ea typeface="Inter"/>
              <a:cs typeface="Times New Roman"/>
            </a:endParaRPr>
          </a:p>
          <a:p>
            <a:pPr>
              <a:lnSpc>
                <a:spcPts val="2200"/>
              </a:lnSpc>
            </a:pPr>
            <a:r>
              <a:rPr lang="en-US" sz="2400">
                <a:solidFill>
                  <a:srgbClr val="272525"/>
                </a:solidFill>
                <a:latin typeface="Times New Roman"/>
                <a:ea typeface="Inter"/>
                <a:cs typeface="Inter" pitchFamily="34" charset="-120"/>
              </a:rPr>
              <a:t>For in future HFSS 18 and 19.</a:t>
            </a:r>
            <a:endParaRPr lang="en-US" sz="2400">
              <a:latin typeface="Times New Roman"/>
              <a:cs typeface="Times New Roman"/>
            </a:endParaRPr>
          </a:p>
        </p:txBody>
      </p:sp>
      <p:pic>
        <p:nvPicPr>
          <p:cNvPr id="10" name="Image 3" descr="preencoded.png"/>
          <p:cNvPicPr>
            <a:picLocks noChangeAspect="1"/>
          </p:cNvPicPr>
          <p:nvPr/>
        </p:nvPicPr>
        <p:blipFill>
          <a:blip r:embed="rId5"/>
          <a:stretch>
            <a:fillRect/>
          </a:stretch>
        </p:blipFill>
        <p:spPr>
          <a:xfrm>
            <a:off x="6107429" y="5345156"/>
            <a:ext cx="443508" cy="560738"/>
          </a:xfrm>
          <a:prstGeom prst="rect">
            <a:avLst/>
          </a:prstGeom>
        </p:spPr>
      </p:pic>
      <p:sp>
        <p:nvSpPr>
          <p:cNvPr id="11" name="Text 5"/>
          <p:cNvSpPr/>
          <p:nvPr/>
        </p:nvSpPr>
        <p:spPr>
          <a:xfrm>
            <a:off x="6013644" y="6177082"/>
            <a:ext cx="4305336" cy="572461"/>
          </a:xfrm>
          <a:prstGeom prst="rect">
            <a:avLst/>
          </a:prstGeom>
          <a:noFill/>
          <a:ln/>
        </p:spPr>
        <p:txBody>
          <a:bodyPr wrap="none" lIns="0" tIns="0" rIns="0" bIns="0" rtlCol="0" anchor="t"/>
          <a:lstStyle/>
          <a:p>
            <a:pPr marL="0" indent="0" algn="l">
              <a:lnSpc>
                <a:spcPts val="2250"/>
              </a:lnSpc>
              <a:buNone/>
            </a:pPr>
            <a:r>
              <a:rPr lang="en-US" sz="2800" b="1" u="sng">
                <a:solidFill>
                  <a:srgbClr val="272525"/>
                </a:solidFill>
                <a:latin typeface="Times New Roman"/>
                <a:ea typeface="Petrona Bold" pitchFamily="34" charset="-122"/>
                <a:cs typeface="Petrona Bold" pitchFamily="34" charset="-120"/>
              </a:rPr>
              <a:t>Measurement Equipment</a:t>
            </a:r>
            <a:endParaRPr lang="en-US" sz="2800" u="sng">
              <a:latin typeface="Times New Roman"/>
              <a:cs typeface="Times New Roman"/>
            </a:endParaRPr>
          </a:p>
        </p:txBody>
      </p:sp>
      <p:sp>
        <p:nvSpPr>
          <p:cNvPr id="12" name="Text 6"/>
          <p:cNvSpPr/>
          <p:nvPr/>
        </p:nvSpPr>
        <p:spPr>
          <a:xfrm>
            <a:off x="6013645" y="6938046"/>
            <a:ext cx="7901940" cy="567690"/>
          </a:xfrm>
          <a:prstGeom prst="rect">
            <a:avLst/>
          </a:prstGeom>
          <a:noFill/>
          <a:ln/>
        </p:spPr>
        <p:txBody>
          <a:bodyPr wrap="square" lIns="0" tIns="0" rIns="0" bIns="0" rtlCol="0" anchor="t"/>
          <a:lstStyle/>
          <a:p>
            <a:pPr marL="0" indent="0" algn="l">
              <a:lnSpc>
                <a:spcPts val="2200"/>
              </a:lnSpc>
              <a:buNone/>
            </a:pPr>
            <a:r>
              <a:rPr lang="en-US" sz="2400">
                <a:solidFill>
                  <a:srgbClr val="272525"/>
                </a:solidFill>
                <a:latin typeface="Times New Roman"/>
                <a:ea typeface="Inter"/>
                <a:cs typeface="Inter" pitchFamily="34" charset="-120"/>
              </a:rPr>
              <a:t>Vector network analyzer, spectrum analyzer, and antenna test chamber for validating antenna performance.</a:t>
            </a:r>
            <a:endParaRPr lang="en-US" sz="2400">
              <a:latin typeface="Times New Roman"/>
              <a:ea typeface="Inter"/>
              <a:cs typeface="Times New Roman"/>
            </a:endParaRPr>
          </a:p>
        </p:txBody>
      </p:sp>
      <p:pic>
        <p:nvPicPr>
          <p:cNvPr id="5" name="Picture 4" descr="A logo of a college of engineering&#10;&#10;Description automatically generated">
            <a:extLst>
              <a:ext uri="{FF2B5EF4-FFF2-40B4-BE49-F238E27FC236}">
                <a16:creationId xmlns:a16="http://schemas.microsoft.com/office/drawing/2014/main" id="{E0F3AC64-ABAD-B678-448C-3353976978FF}"/>
              </a:ext>
            </a:extLst>
          </p:cNvPr>
          <p:cNvPicPr>
            <a:picLocks noChangeAspect="1"/>
          </p:cNvPicPr>
          <p:nvPr/>
        </p:nvPicPr>
        <p:blipFill>
          <a:blip r:embed="rId6"/>
          <a:srcRect l="1351" t="1282" r="-1351" b="-3636"/>
          <a:stretch/>
        </p:blipFill>
        <p:spPr>
          <a:xfrm>
            <a:off x="274638" y="109538"/>
            <a:ext cx="873124" cy="947176"/>
          </a:xfrm>
          <a:prstGeom prst="rect">
            <a:avLst/>
          </a:prstGeom>
        </p:spPr>
      </p:pic>
      <p:sp>
        <p:nvSpPr>
          <p:cNvPr id="13" name="TextBox 12">
            <a:extLst>
              <a:ext uri="{FF2B5EF4-FFF2-40B4-BE49-F238E27FC236}">
                <a16:creationId xmlns:a16="http://schemas.microsoft.com/office/drawing/2014/main" id="{B1F41F50-DD93-1BC5-A7B6-96E4CD657C54}"/>
              </a:ext>
            </a:extLst>
          </p:cNvPr>
          <p:cNvSpPr txBox="1"/>
          <p:nvPr/>
        </p:nvSpPr>
        <p:spPr>
          <a:xfrm>
            <a:off x="1155700" y="3937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baseline="0" dirty="0">
                <a:latin typeface="Times New Roman"/>
              </a:rPr>
              <a:t>KCCEMSR, THANE</a:t>
            </a:r>
            <a:r>
              <a:rPr lang="en-US" sz="1800" b="1" dirty="0">
                <a:latin typeface="Times New Roman"/>
                <a:ea typeface="Times New Roman"/>
                <a:cs typeface="Times New Roman"/>
              </a:rPr>
              <a:t>​</a:t>
            </a:r>
            <a:endParaRPr lang="en-US" b="1" dirty="0">
              <a:ea typeface="Calibri"/>
              <a:cs typeface="Calibri"/>
            </a:endParaRPr>
          </a:p>
        </p:txBody>
      </p:sp>
      <p:sp>
        <p:nvSpPr>
          <p:cNvPr id="15" name="Rectangle 14">
            <a:extLst>
              <a:ext uri="{FF2B5EF4-FFF2-40B4-BE49-F238E27FC236}">
                <a16:creationId xmlns:a16="http://schemas.microsoft.com/office/drawing/2014/main" id="{052BDEAD-273A-00F6-163E-1950D3EDDE3E}"/>
              </a:ext>
            </a:extLst>
          </p:cNvPr>
          <p:cNvSpPr/>
          <p:nvPr/>
        </p:nvSpPr>
        <p:spPr>
          <a:xfrm>
            <a:off x="0" y="1117600"/>
            <a:ext cx="14630400" cy="12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6839E9-FE35-7C78-10AA-7F07374129F3}"/>
              </a:ext>
            </a:extLst>
          </p:cNvPr>
          <p:cNvPicPr>
            <a:picLocks noChangeAspect="1"/>
          </p:cNvPicPr>
          <p:nvPr/>
        </p:nvPicPr>
        <p:blipFill>
          <a:blip r:embed="rId2"/>
          <a:stretch>
            <a:fillRect/>
          </a:stretch>
        </p:blipFill>
        <p:spPr>
          <a:xfrm>
            <a:off x="1795907" y="1932518"/>
            <a:ext cx="10689169" cy="6014268"/>
          </a:xfrm>
          <a:prstGeom prst="rect">
            <a:avLst/>
          </a:prstGeom>
        </p:spPr>
      </p:pic>
      <p:sp>
        <p:nvSpPr>
          <p:cNvPr id="4" name="TextBox 3">
            <a:extLst>
              <a:ext uri="{FF2B5EF4-FFF2-40B4-BE49-F238E27FC236}">
                <a16:creationId xmlns:a16="http://schemas.microsoft.com/office/drawing/2014/main" id="{C3F54758-C296-D9A6-1D4D-779C0C1E1DD6}"/>
              </a:ext>
            </a:extLst>
          </p:cNvPr>
          <p:cNvSpPr txBox="1"/>
          <p:nvPr/>
        </p:nvSpPr>
        <p:spPr>
          <a:xfrm>
            <a:off x="5677938" y="1056714"/>
            <a:ext cx="8956431" cy="1107996"/>
          </a:xfrm>
          <a:prstGeom prst="rect">
            <a:avLst/>
          </a:prstGeom>
          <a:noFill/>
        </p:spPr>
        <p:txBody>
          <a:bodyPr wrap="square" rtlCol="0">
            <a:spAutoFit/>
          </a:bodyPr>
          <a:lstStyle/>
          <a:p>
            <a:r>
              <a:rPr lang="en-IN" sz="4800" b="1" u="sng">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Design</a:t>
            </a:r>
            <a:endParaRPr lang="en-IN" sz="4800" b="1" u="sng"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endParaRPr lang="en-IN" b="1" dirty="0"/>
          </a:p>
        </p:txBody>
      </p:sp>
      <p:pic>
        <p:nvPicPr>
          <p:cNvPr id="6" name="Picture 5" descr="A logo of a college of engineering&#10;&#10;Description automatically generated">
            <a:extLst>
              <a:ext uri="{FF2B5EF4-FFF2-40B4-BE49-F238E27FC236}">
                <a16:creationId xmlns:a16="http://schemas.microsoft.com/office/drawing/2014/main" id="{0AE8F99A-6DCD-1FAC-6839-C62A708EB8C8}"/>
              </a:ext>
            </a:extLst>
          </p:cNvPr>
          <p:cNvPicPr>
            <a:picLocks noChangeAspect="1"/>
          </p:cNvPicPr>
          <p:nvPr/>
        </p:nvPicPr>
        <p:blipFill>
          <a:blip r:embed="rId3"/>
          <a:srcRect l="1351" t="1282" r="-1351" b="-3636"/>
          <a:stretch/>
        </p:blipFill>
        <p:spPr>
          <a:xfrm>
            <a:off x="274638" y="109538"/>
            <a:ext cx="873124" cy="947176"/>
          </a:xfrm>
          <a:prstGeom prst="rect">
            <a:avLst/>
          </a:prstGeom>
        </p:spPr>
      </p:pic>
      <p:sp>
        <p:nvSpPr>
          <p:cNvPr id="7" name="TextBox 6">
            <a:extLst>
              <a:ext uri="{FF2B5EF4-FFF2-40B4-BE49-F238E27FC236}">
                <a16:creationId xmlns:a16="http://schemas.microsoft.com/office/drawing/2014/main" id="{41CDF509-1F27-6CE2-054B-D8E341F10672}"/>
              </a:ext>
            </a:extLst>
          </p:cNvPr>
          <p:cNvSpPr txBox="1"/>
          <p:nvPr/>
        </p:nvSpPr>
        <p:spPr>
          <a:xfrm>
            <a:off x="1155700" y="3937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baseline="0" dirty="0">
                <a:latin typeface="Times New Roman"/>
              </a:rPr>
              <a:t>KCCEMSR, THANE</a:t>
            </a:r>
            <a:r>
              <a:rPr lang="en-US" sz="1800" b="1" dirty="0">
                <a:latin typeface="Times New Roman"/>
                <a:ea typeface="Times New Roman"/>
                <a:cs typeface="Times New Roman"/>
              </a:rPr>
              <a:t>​</a:t>
            </a:r>
            <a:endParaRPr lang="en-US" b="1" dirty="0">
              <a:ea typeface="Calibri"/>
              <a:cs typeface="Calibri"/>
            </a:endParaRPr>
          </a:p>
        </p:txBody>
      </p:sp>
      <p:sp>
        <p:nvSpPr>
          <p:cNvPr id="9" name="Rectangle 8">
            <a:extLst>
              <a:ext uri="{FF2B5EF4-FFF2-40B4-BE49-F238E27FC236}">
                <a16:creationId xmlns:a16="http://schemas.microsoft.com/office/drawing/2014/main" id="{08DF9922-666F-9DAE-3196-4D576E017E32}"/>
              </a:ext>
            </a:extLst>
          </p:cNvPr>
          <p:cNvSpPr/>
          <p:nvPr/>
        </p:nvSpPr>
        <p:spPr>
          <a:xfrm>
            <a:off x="0" y="1117600"/>
            <a:ext cx="14630400" cy="12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534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1580412" y="1548718"/>
            <a:ext cx="10902379" cy="1323975"/>
          </a:xfrm>
          <a:prstGeom prst="rect">
            <a:avLst/>
          </a:prstGeom>
          <a:noFill/>
          <a:ln/>
        </p:spPr>
        <p:txBody>
          <a:bodyPr wrap="square" lIns="0" tIns="0" rIns="0" bIns="0" rtlCol="0" anchor="t"/>
          <a:lstStyle/>
          <a:p>
            <a:pPr marL="0" indent="0" algn="ctr">
              <a:lnSpc>
                <a:spcPts val="5200"/>
              </a:lnSpc>
              <a:buNone/>
            </a:pPr>
            <a:r>
              <a:rPr lang="mr-IN" sz="4650" b="1" u="sng">
                <a:solidFill>
                  <a:srgbClr val="000000"/>
                </a:solidFill>
                <a:latin typeface="Times New Roman" panose="02020603050405020304" pitchFamily="18" charset="0"/>
                <a:cs typeface="Times New Roman" panose="02020603050405020304" pitchFamily="18" charset="0"/>
              </a:rPr>
              <a:t>XY Plot S11 Parameter</a:t>
            </a:r>
            <a:endParaRPr lang="en-US" sz="4650" u="sng">
              <a:latin typeface="Times New Roman" panose="02020603050405020304" pitchFamily="18" charset="0"/>
              <a:cs typeface="Times New Roman" panose="02020603050405020304" pitchFamily="18" charset="0"/>
            </a:endParaRPr>
          </a:p>
        </p:txBody>
      </p:sp>
      <p:sp>
        <p:nvSpPr>
          <p:cNvPr id="16" name="Text 13"/>
          <p:cNvSpPr/>
          <p:nvPr/>
        </p:nvSpPr>
        <p:spPr>
          <a:xfrm>
            <a:off x="4777502" y="5349359"/>
            <a:ext cx="3451146" cy="968693"/>
          </a:xfrm>
          <a:prstGeom prst="rect">
            <a:avLst/>
          </a:prstGeom>
          <a:noFill/>
          <a:ln/>
        </p:spPr>
        <p:txBody>
          <a:bodyPr wrap="square" lIns="0" tIns="0" rIns="0" bIns="0" rtlCol="0" anchor="t"/>
          <a:lstStyle/>
          <a:p>
            <a:pPr marL="0" indent="0">
              <a:lnSpc>
                <a:spcPts val="2500"/>
              </a:lnSpc>
              <a:buNone/>
            </a:pPr>
            <a:endParaRPr lang="en-US" sz="1550"/>
          </a:p>
        </p:txBody>
      </p:sp>
      <p:pic>
        <p:nvPicPr>
          <p:cNvPr id="20" name="Picture 19">
            <a:extLst>
              <a:ext uri="{FF2B5EF4-FFF2-40B4-BE49-F238E27FC236}">
                <a16:creationId xmlns:a16="http://schemas.microsoft.com/office/drawing/2014/main" id="{F0EDE9D4-08C3-D59A-152E-DC3246ED998E}"/>
              </a:ext>
            </a:extLst>
          </p:cNvPr>
          <p:cNvPicPr>
            <a:picLocks noChangeAspect="1"/>
          </p:cNvPicPr>
          <p:nvPr/>
        </p:nvPicPr>
        <p:blipFill>
          <a:blip r:embed="rId3"/>
          <a:stretch>
            <a:fillRect/>
          </a:stretch>
        </p:blipFill>
        <p:spPr>
          <a:xfrm>
            <a:off x="1671180" y="3002844"/>
            <a:ext cx="10717826" cy="5063969"/>
          </a:xfrm>
          <a:prstGeom prst="rect">
            <a:avLst/>
          </a:prstGeom>
        </p:spPr>
      </p:pic>
      <p:pic>
        <p:nvPicPr>
          <p:cNvPr id="4" name="Picture 3" descr="A logo of a college of engineering&#10;&#10;Description automatically generated">
            <a:extLst>
              <a:ext uri="{FF2B5EF4-FFF2-40B4-BE49-F238E27FC236}">
                <a16:creationId xmlns:a16="http://schemas.microsoft.com/office/drawing/2014/main" id="{43AFFF63-C593-3035-8E1B-ED00AF7D0712}"/>
              </a:ext>
            </a:extLst>
          </p:cNvPr>
          <p:cNvPicPr>
            <a:picLocks noChangeAspect="1"/>
          </p:cNvPicPr>
          <p:nvPr/>
        </p:nvPicPr>
        <p:blipFill>
          <a:blip r:embed="rId4"/>
          <a:srcRect l="1351" t="1282" r="-1351" b="-3636"/>
          <a:stretch/>
        </p:blipFill>
        <p:spPr>
          <a:xfrm>
            <a:off x="274638" y="109538"/>
            <a:ext cx="873124" cy="947176"/>
          </a:xfrm>
          <a:prstGeom prst="rect">
            <a:avLst/>
          </a:prstGeom>
        </p:spPr>
      </p:pic>
      <p:sp>
        <p:nvSpPr>
          <p:cNvPr id="6" name="TextBox 5">
            <a:extLst>
              <a:ext uri="{FF2B5EF4-FFF2-40B4-BE49-F238E27FC236}">
                <a16:creationId xmlns:a16="http://schemas.microsoft.com/office/drawing/2014/main" id="{3C9BB238-97B2-7B92-E92E-6242A152A68E}"/>
              </a:ext>
            </a:extLst>
          </p:cNvPr>
          <p:cNvSpPr txBox="1"/>
          <p:nvPr/>
        </p:nvSpPr>
        <p:spPr>
          <a:xfrm>
            <a:off x="1155700" y="3937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baseline="0" dirty="0">
                <a:latin typeface="Times New Roman"/>
              </a:rPr>
              <a:t>KCCEMSR, THANE</a:t>
            </a:r>
            <a:r>
              <a:rPr lang="en-US" sz="1800" b="1" dirty="0">
                <a:latin typeface="Times New Roman"/>
                <a:ea typeface="Times New Roman"/>
                <a:cs typeface="Times New Roman"/>
              </a:rPr>
              <a:t>​</a:t>
            </a:r>
            <a:endParaRPr lang="en-US" b="1" dirty="0">
              <a:ea typeface="Calibri"/>
              <a:cs typeface="Calibri"/>
            </a:endParaRPr>
          </a:p>
        </p:txBody>
      </p:sp>
      <p:sp>
        <p:nvSpPr>
          <p:cNvPr id="8" name="Rectangle 7">
            <a:extLst>
              <a:ext uri="{FF2B5EF4-FFF2-40B4-BE49-F238E27FC236}">
                <a16:creationId xmlns:a16="http://schemas.microsoft.com/office/drawing/2014/main" id="{5DF09692-ADCC-D06A-D295-45910A75998D}"/>
              </a:ext>
            </a:extLst>
          </p:cNvPr>
          <p:cNvSpPr/>
          <p:nvPr/>
        </p:nvSpPr>
        <p:spPr>
          <a:xfrm>
            <a:off x="0" y="1117600"/>
            <a:ext cx="14630400" cy="12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1358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1306</Words>
  <Application>Microsoft Office PowerPoint</Application>
  <PresentationFormat>Custom</PresentationFormat>
  <Paragraphs>117</Paragraphs>
  <Slides>13</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Petrona Bold</vt:lpstr>
      <vt:lpstr>Wingdings</vt:lpstr>
      <vt:lpstr>Lora</vt:lpstr>
      <vt:lpstr>Times New Roman</vt:lpstr>
      <vt:lpstr>Arial</vt:lpstr>
      <vt:lpstr>Source Sans Pro</vt:lpstr>
      <vt:lpstr>Inter</vt:lpstr>
      <vt:lpstr>Calibri</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Tanmay Chimankar</cp:lastModifiedBy>
  <cp:revision>396</cp:revision>
  <dcterms:created xsi:type="dcterms:W3CDTF">2024-10-03T14:36:28Z</dcterms:created>
  <dcterms:modified xsi:type="dcterms:W3CDTF">2025-02-27T19:54:50Z</dcterms:modified>
</cp:coreProperties>
</file>