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66" r:id="rId3"/>
    <p:sldId id="258" r:id="rId4"/>
    <p:sldId id="267" r:id="rId5"/>
    <p:sldId id="259" r:id="rId6"/>
    <p:sldId id="271" r:id="rId7"/>
    <p:sldId id="264" r:id="rId8"/>
    <p:sldId id="268" r:id="rId9"/>
    <p:sldId id="269" r:id="rId10"/>
    <p:sldId id="262" r:id="rId11"/>
    <p:sldId id="263" r:id="rId12"/>
    <p:sldId id="270" r:id="rId13"/>
  </p:sldIdLst>
  <p:sldSz cx="14630400" cy="8229600"/>
  <p:notesSz cx="8229600" cy="14630400"/>
  <p:embeddedFontLst>
    <p:embeddedFont>
      <p:font typeface="Lora" pitchFamily="2" charset="0"/>
      <p:regular r:id="rId15"/>
      <p:bold r:id="rId16"/>
      <p:italic r:id="rId17"/>
      <p:boldItalic r:id="rId18"/>
    </p:embeddedFont>
    <p:embeddedFont>
      <p:font typeface="Verdana" panose="020B0604030504040204"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1286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685410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44604"/>
            <a:ext cx="14630400" cy="8229600"/>
          </a:xfrm>
          <a:prstGeom prst="rect">
            <a:avLst/>
          </a:prstGeom>
          <a:solidFill>
            <a:srgbClr val="EFECE6"/>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42647" y="1593757"/>
            <a:ext cx="13686139" cy="1417558"/>
          </a:xfrm>
          <a:prstGeom prst="rect">
            <a:avLst/>
          </a:prstGeom>
          <a:noFill/>
          <a:ln/>
        </p:spPr>
        <p:txBody>
          <a:bodyPr wrap="square" lIns="0" tIns="0" rIns="0" bIns="0" rtlCol="0" anchor="t"/>
          <a:lstStyle/>
          <a:p>
            <a:pPr marL="0" indent="0" algn="ctr">
              <a:lnSpc>
                <a:spcPts val="5550"/>
              </a:lnSpc>
              <a:buNone/>
            </a:pPr>
            <a:r>
              <a:rPr lang="en-US" sz="4450" b="1" dirty="0">
                <a:solidFill>
                  <a:srgbClr val="282824"/>
                </a:solidFill>
                <a:latin typeface="Times New Roman" panose="02020603050405020304" pitchFamily="18" charset="0"/>
                <a:ea typeface="Lato Bold" pitchFamily="34" charset="-122"/>
                <a:cs typeface="Times New Roman" panose="02020603050405020304" pitchFamily="18" charset="0"/>
              </a:rPr>
              <a:t>Microstrip Antenna Design for AR/VR Devices</a:t>
            </a:r>
            <a:endParaRPr lang="en-US" sz="4450" dirty="0">
              <a:latin typeface="Times New Roman" panose="02020603050405020304" pitchFamily="18" charset="0"/>
              <a:cs typeface="Times New Roman" panose="02020603050405020304" pitchFamily="18" charset="0"/>
            </a:endParaRPr>
          </a:p>
        </p:txBody>
      </p:sp>
      <p:sp>
        <p:nvSpPr>
          <p:cNvPr id="4" name="Text 1"/>
          <p:cNvSpPr/>
          <p:nvPr/>
        </p:nvSpPr>
        <p:spPr>
          <a:xfrm>
            <a:off x="793790" y="4194096"/>
            <a:ext cx="75564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5" name="Text 2"/>
          <p:cNvSpPr/>
          <p:nvPr/>
        </p:nvSpPr>
        <p:spPr>
          <a:xfrm>
            <a:off x="793790" y="4812149"/>
            <a:ext cx="75564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7" name="TextBox 28">
            <a:extLst>
              <a:ext uri="{FF2B5EF4-FFF2-40B4-BE49-F238E27FC236}">
                <a16:creationId xmlns:a16="http://schemas.microsoft.com/office/drawing/2014/main" id="{66BDD3C4-5E10-3CAF-2281-5AD6C584532F}"/>
              </a:ext>
            </a:extLst>
          </p:cNvPr>
          <p:cNvSpPr txBox="1"/>
          <p:nvPr/>
        </p:nvSpPr>
        <p:spPr>
          <a:xfrm>
            <a:off x="1250315" y="425394"/>
            <a:ext cx="4236086" cy="800770"/>
          </a:xfrm>
          <a:prstGeom prst="rect">
            <a:avLst/>
          </a:prstGeom>
        </p:spPr>
        <p:txBody>
          <a:bodyPr lIns="0" tIns="0" rIns="0" bIns="0" rtlCol="0" anchor="t"/>
          <a:lstStyle/>
          <a:p>
            <a:pPr algn="l">
              <a:lnSpc>
                <a:spcPts val="2699"/>
              </a:lnSpc>
            </a:pPr>
            <a:r>
              <a:rPr lang="en-US" sz="2249" b="1" dirty="0">
                <a:solidFill>
                  <a:srgbClr val="2C2821"/>
                </a:solidFill>
                <a:latin typeface="Times New Roman" panose="02020603050405020304" pitchFamily="18" charset="0"/>
                <a:ea typeface="Lora Bold"/>
                <a:cs typeface="Times New Roman" panose="02020603050405020304" pitchFamily="18" charset="0"/>
                <a:sym typeface="Lora Bold"/>
              </a:rPr>
              <a:t>KCCEMSR, THANE</a:t>
            </a:r>
          </a:p>
          <a:p>
            <a:pPr algn="l">
              <a:lnSpc>
                <a:spcPts val="2699"/>
              </a:lnSpc>
            </a:pPr>
            <a:endParaRPr lang="en-US" sz="2249" b="1" dirty="0">
              <a:solidFill>
                <a:srgbClr val="2C2821"/>
              </a:solidFill>
              <a:latin typeface="Times New Roman" panose="02020603050405020304" pitchFamily="18" charset="0"/>
              <a:ea typeface="Lora Bold"/>
              <a:cs typeface="Times New Roman" panose="02020603050405020304" pitchFamily="18" charset="0"/>
              <a:sym typeface="Lora Bold"/>
            </a:endParaRPr>
          </a:p>
        </p:txBody>
      </p:sp>
      <p:sp>
        <p:nvSpPr>
          <p:cNvPr id="8" name="Freeform 6" descr="preencoded.png">
            <a:extLst>
              <a:ext uri="{FF2B5EF4-FFF2-40B4-BE49-F238E27FC236}">
                <a16:creationId xmlns:a16="http://schemas.microsoft.com/office/drawing/2014/main" id="{AFC9F40B-7F16-8E7D-DF65-FFC38D0F629F}"/>
              </a:ext>
            </a:extLst>
          </p:cNvPr>
          <p:cNvSpPr/>
          <p:nvPr/>
        </p:nvSpPr>
        <p:spPr>
          <a:xfrm>
            <a:off x="192473" y="138270"/>
            <a:ext cx="900348" cy="982918"/>
          </a:xfrm>
          <a:custGeom>
            <a:avLst/>
            <a:gdLst/>
            <a:ahLst/>
            <a:cxnLst/>
            <a:rect l="l" t="t" r="r" b="b"/>
            <a:pathLst>
              <a:path w="1180505" h="1279475">
                <a:moveTo>
                  <a:pt x="0" y="0"/>
                </a:moveTo>
                <a:lnTo>
                  <a:pt x="1180506" y="0"/>
                </a:lnTo>
                <a:lnTo>
                  <a:pt x="1180506" y="1279475"/>
                </a:lnTo>
                <a:lnTo>
                  <a:pt x="0" y="1279475"/>
                </a:lnTo>
                <a:lnTo>
                  <a:pt x="0" y="0"/>
                </a:lnTo>
                <a:close/>
              </a:path>
            </a:pathLst>
          </a:custGeom>
          <a:blipFill>
            <a:blip r:embed="rId3"/>
            <a:stretch>
              <a:fillRect l="-147" r="-147"/>
            </a:stretch>
          </a:blipFill>
        </p:spPr>
      </p:sp>
      <p:cxnSp>
        <p:nvCxnSpPr>
          <p:cNvPr id="13" name="Straight Connector 12">
            <a:extLst>
              <a:ext uri="{FF2B5EF4-FFF2-40B4-BE49-F238E27FC236}">
                <a16:creationId xmlns:a16="http://schemas.microsoft.com/office/drawing/2014/main" id="{AE2E2B28-1E5C-757F-DEB2-284D13A40699}"/>
              </a:ext>
            </a:extLst>
          </p:cNvPr>
          <p:cNvCxnSpPr>
            <a:cxnSpLocks/>
          </p:cNvCxnSpPr>
          <p:nvPr/>
        </p:nvCxnSpPr>
        <p:spPr>
          <a:xfrm flipV="1">
            <a:off x="-7937" y="1226164"/>
            <a:ext cx="14638337" cy="108569"/>
          </a:xfrm>
          <a:prstGeom prst="line">
            <a:avLst/>
          </a:prstGeom>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5DF73B6D-A94A-E23A-5B04-9CD002189DEA}"/>
              </a:ext>
            </a:extLst>
          </p:cNvPr>
          <p:cNvSpPr txBox="1"/>
          <p:nvPr/>
        </p:nvSpPr>
        <p:spPr>
          <a:xfrm>
            <a:off x="3652237" y="2411507"/>
            <a:ext cx="7326774" cy="406137"/>
          </a:xfrm>
          <a:prstGeom prst="rect">
            <a:avLst/>
          </a:prstGeom>
          <a:noFill/>
        </p:spPr>
        <p:txBody>
          <a:bodyPr wrap="square">
            <a:spAutoFit/>
          </a:bodyPr>
          <a:lstStyle/>
          <a:p>
            <a:pPr algn="ctr">
              <a:lnSpc>
                <a:spcPts val="2699"/>
              </a:lnSpc>
            </a:pPr>
            <a:r>
              <a:rPr lang="en-US" sz="1800" dirty="0">
                <a:solidFill>
                  <a:srgbClr val="2C2821"/>
                </a:solidFill>
                <a:latin typeface="Times New Roman" panose="02020603050405020304" pitchFamily="18" charset="0"/>
                <a:ea typeface="Lora"/>
                <a:cs typeface="Times New Roman" panose="02020603050405020304" pitchFamily="18" charset="0"/>
                <a:sym typeface="Lora"/>
              </a:rPr>
              <a:t>For the Degree of Bachelors of Electronics &amp; Telecommunication</a:t>
            </a:r>
          </a:p>
        </p:txBody>
      </p:sp>
      <p:sp>
        <p:nvSpPr>
          <p:cNvPr id="18" name="TextBox 17">
            <a:extLst>
              <a:ext uri="{FF2B5EF4-FFF2-40B4-BE49-F238E27FC236}">
                <a16:creationId xmlns:a16="http://schemas.microsoft.com/office/drawing/2014/main" id="{6CBF3A80-FDDA-C01A-F65A-B01F41049C89}"/>
              </a:ext>
            </a:extLst>
          </p:cNvPr>
          <p:cNvSpPr txBox="1"/>
          <p:nvPr/>
        </p:nvSpPr>
        <p:spPr>
          <a:xfrm>
            <a:off x="2812648" y="3120858"/>
            <a:ext cx="8582628" cy="406137"/>
          </a:xfrm>
          <a:prstGeom prst="rect">
            <a:avLst/>
          </a:prstGeom>
          <a:noFill/>
        </p:spPr>
        <p:txBody>
          <a:bodyPr wrap="square">
            <a:spAutoFit/>
          </a:bodyPr>
          <a:lstStyle/>
          <a:p>
            <a:pPr algn="ctr">
              <a:lnSpc>
                <a:spcPts val="2699"/>
              </a:lnSpc>
            </a:pPr>
            <a:r>
              <a:rPr lang="en-US" sz="1800" dirty="0">
                <a:solidFill>
                  <a:srgbClr val="2C2821"/>
                </a:solidFill>
                <a:latin typeface="Times New Roman" panose="02020603050405020304" pitchFamily="18" charset="0"/>
                <a:ea typeface="Lora"/>
                <a:cs typeface="Times New Roman" panose="02020603050405020304" pitchFamily="18" charset="0"/>
                <a:sym typeface="Lora"/>
              </a:rPr>
              <a:t>Tanmay Chimankar   Mayur Mane   Mitesh Sawant   Vaishnavi </a:t>
            </a:r>
            <a:r>
              <a:rPr lang="en-US" sz="1800" dirty="0" err="1">
                <a:solidFill>
                  <a:srgbClr val="2C2821"/>
                </a:solidFill>
                <a:latin typeface="Times New Roman" panose="02020603050405020304" pitchFamily="18" charset="0"/>
                <a:ea typeface="Lora"/>
                <a:cs typeface="Times New Roman" panose="02020603050405020304" pitchFamily="18" charset="0"/>
                <a:sym typeface="Lora"/>
              </a:rPr>
              <a:t>Wadkar</a:t>
            </a:r>
            <a:endParaRPr lang="en-US" sz="1800" dirty="0">
              <a:solidFill>
                <a:srgbClr val="2C2821"/>
              </a:solidFill>
              <a:latin typeface="Times New Roman" panose="02020603050405020304" pitchFamily="18" charset="0"/>
              <a:ea typeface="Lora"/>
              <a:cs typeface="Times New Roman" panose="02020603050405020304" pitchFamily="18" charset="0"/>
              <a:sym typeface="Lora"/>
            </a:endParaRPr>
          </a:p>
        </p:txBody>
      </p:sp>
      <p:sp>
        <p:nvSpPr>
          <p:cNvPr id="20" name="TextBox 19">
            <a:extLst>
              <a:ext uri="{FF2B5EF4-FFF2-40B4-BE49-F238E27FC236}">
                <a16:creationId xmlns:a16="http://schemas.microsoft.com/office/drawing/2014/main" id="{26990CD6-0A04-6638-B72E-04D006666850}"/>
              </a:ext>
            </a:extLst>
          </p:cNvPr>
          <p:cNvSpPr txBox="1"/>
          <p:nvPr/>
        </p:nvSpPr>
        <p:spPr>
          <a:xfrm>
            <a:off x="3647844" y="3974235"/>
            <a:ext cx="7326774" cy="406137"/>
          </a:xfrm>
          <a:prstGeom prst="rect">
            <a:avLst/>
          </a:prstGeom>
          <a:noFill/>
        </p:spPr>
        <p:txBody>
          <a:bodyPr wrap="square">
            <a:spAutoFit/>
          </a:bodyPr>
          <a:lstStyle/>
          <a:p>
            <a:pPr algn="ctr">
              <a:lnSpc>
                <a:spcPts val="2699"/>
              </a:lnSpc>
            </a:pPr>
            <a:r>
              <a:rPr lang="en-US" sz="1800" dirty="0">
                <a:solidFill>
                  <a:srgbClr val="2C2821"/>
                </a:solidFill>
                <a:latin typeface="Times New Roman" panose="02020603050405020304" pitchFamily="18" charset="0"/>
                <a:ea typeface="Lora"/>
                <a:cs typeface="Times New Roman" panose="02020603050405020304" pitchFamily="18" charset="0"/>
                <a:sym typeface="Lora"/>
              </a:rPr>
              <a:t>Roll No: 05    Roll No: </a:t>
            </a:r>
            <a:r>
              <a:rPr lang="en-US" dirty="0">
                <a:solidFill>
                  <a:srgbClr val="2C2821"/>
                </a:solidFill>
                <a:latin typeface="Times New Roman" panose="02020603050405020304" pitchFamily="18" charset="0"/>
                <a:ea typeface="Lora"/>
                <a:cs typeface="Times New Roman" panose="02020603050405020304" pitchFamily="18" charset="0"/>
                <a:sym typeface="Lora"/>
              </a:rPr>
              <a:t>27</a:t>
            </a:r>
            <a:r>
              <a:rPr lang="en-US" sz="1800" dirty="0">
                <a:solidFill>
                  <a:srgbClr val="2C2821"/>
                </a:solidFill>
                <a:latin typeface="Times New Roman" panose="02020603050405020304" pitchFamily="18" charset="0"/>
                <a:ea typeface="Lora"/>
                <a:cs typeface="Times New Roman" panose="02020603050405020304" pitchFamily="18" charset="0"/>
                <a:sym typeface="Lora"/>
              </a:rPr>
              <a:t>    Roll No:46     Roll No:55</a:t>
            </a:r>
          </a:p>
        </p:txBody>
      </p:sp>
      <p:sp>
        <p:nvSpPr>
          <p:cNvPr id="6" name="TextBox 5">
            <a:extLst>
              <a:ext uri="{FF2B5EF4-FFF2-40B4-BE49-F238E27FC236}">
                <a16:creationId xmlns:a16="http://schemas.microsoft.com/office/drawing/2014/main" id="{D6C184DF-A5D7-AD0C-659F-6EB655BF718B}"/>
              </a:ext>
            </a:extLst>
          </p:cNvPr>
          <p:cNvSpPr txBox="1"/>
          <p:nvPr/>
        </p:nvSpPr>
        <p:spPr>
          <a:xfrm>
            <a:off x="3652237" y="4766569"/>
            <a:ext cx="7326350" cy="406137"/>
          </a:xfrm>
          <a:prstGeom prst="rect">
            <a:avLst/>
          </a:prstGeom>
          <a:noFill/>
        </p:spPr>
        <p:txBody>
          <a:bodyPr wrap="square">
            <a:spAutoFit/>
          </a:bodyPr>
          <a:lstStyle/>
          <a:p>
            <a:pPr algn="ctr">
              <a:lnSpc>
                <a:spcPts val="2699"/>
              </a:lnSpc>
            </a:pPr>
            <a:r>
              <a:rPr lang="en-US" sz="1800" dirty="0">
                <a:solidFill>
                  <a:srgbClr val="2C2821"/>
                </a:solidFill>
                <a:latin typeface="Times New Roman" panose="02020603050405020304" pitchFamily="18" charset="0"/>
                <a:ea typeface="Lora"/>
                <a:cs typeface="Times New Roman" panose="02020603050405020304" pitchFamily="18" charset="0"/>
                <a:sym typeface="Lora"/>
              </a:rPr>
              <a:t>Guided by : Anupama Chaurasia (Asst Professor EXTC )</a:t>
            </a:r>
          </a:p>
        </p:txBody>
      </p:sp>
      <p:sp>
        <p:nvSpPr>
          <p:cNvPr id="9" name="Freeform 22" descr="preencoded.png">
            <a:extLst>
              <a:ext uri="{FF2B5EF4-FFF2-40B4-BE49-F238E27FC236}">
                <a16:creationId xmlns:a16="http://schemas.microsoft.com/office/drawing/2014/main" id="{1D18CA20-78BF-DBC1-4188-AF1E272D198C}"/>
              </a:ext>
            </a:extLst>
          </p:cNvPr>
          <p:cNvSpPr/>
          <p:nvPr/>
        </p:nvSpPr>
        <p:spPr>
          <a:xfrm>
            <a:off x="6600008" y="5394913"/>
            <a:ext cx="1314639" cy="1286891"/>
          </a:xfrm>
          <a:custGeom>
            <a:avLst/>
            <a:gdLst/>
            <a:ahLst/>
            <a:cxnLst/>
            <a:rect l="l" t="t" r="r" b="b"/>
            <a:pathLst>
              <a:path w="1643299" h="1608614">
                <a:moveTo>
                  <a:pt x="0" y="0"/>
                </a:moveTo>
                <a:lnTo>
                  <a:pt x="1643299" y="0"/>
                </a:lnTo>
                <a:lnTo>
                  <a:pt x="1643299" y="1608613"/>
                </a:lnTo>
                <a:lnTo>
                  <a:pt x="0" y="1608613"/>
                </a:lnTo>
                <a:lnTo>
                  <a:pt x="0" y="0"/>
                </a:lnTo>
                <a:close/>
              </a:path>
            </a:pathLst>
          </a:custGeom>
          <a:blipFill>
            <a:blip r:embed="rId4"/>
            <a:stretch>
              <a:fillRect t="-114" b="-114"/>
            </a:stretch>
          </a:blipFill>
        </p:spPr>
      </p:sp>
      <p:sp>
        <p:nvSpPr>
          <p:cNvPr id="12" name="TextBox 11">
            <a:extLst>
              <a:ext uri="{FF2B5EF4-FFF2-40B4-BE49-F238E27FC236}">
                <a16:creationId xmlns:a16="http://schemas.microsoft.com/office/drawing/2014/main" id="{4383C8A0-11C5-A744-9560-3093DA4C1E6D}"/>
              </a:ext>
            </a:extLst>
          </p:cNvPr>
          <p:cNvSpPr txBox="1"/>
          <p:nvPr/>
        </p:nvSpPr>
        <p:spPr>
          <a:xfrm>
            <a:off x="1092820" y="7003436"/>
            <a:ext cx="13235965" cy="752385"/>
          </a:xfrm>
          <a:prstGeom prst="rect">
            <a:avLst/>
          </a:prstGeom>
          <a:noFill/>
        </p:spPr>
        <p:txBody>
          <a:bodyPr wrap="square">
            <a:spAutoFit/>
          </a:bodyPr>
          <a:lstStyle/>
          <a:p>
            <a:pPr algn="ctr">
              <a:lnSpc>
                <a:spcPts val="2699"/>
              </a:lnSpc>
            </a:pPr>
            <a:r>
              <a:rPr lang="en-US" sz="1800" dirty="0">
                <a:solidFill>
                  <a:srgbClr val="2C2821"/>
                </a:solidFill>
                <a:latin typeface="Times New Roman" panose="02020603050405020304" pitchFamily="18" charset="0"/>
                <a:ea typeface="Lora"/>
                <a:cs typeface="Times New Roman" panose="02020603050405020304" pitchFamily="18" charset="0"/>
                <a:sym typeface="Lora"/>
              </a:rPr>
              <a:t>Department of Electronics &amp; Telecommunication Engineering K. C. College of Engineering &amp; Management Studies &amp; Research, Thane (E) 25/04/2025</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642647" y="1373674"/>
            <a:ext cx="12021778" cy="690957"/>
          </a:xfrm>
          <a:prstGeom prst="rect">
            <a:avLst/>
          </a:prstGeom>
          <a:noFill/>
          <a:ln/>
        </p:spPr>
        <p:txBody>
          <a:bodyPr wrap="square" lIns="0" tIns="0" rIns="0" bIns="0" rtlCol="0" anchor="t"/>
          <a:lstStyle/>
          <a:p>
            <a:pPr marL="0" indent="0" algn="ctr">
              <a:lnSpc>
                <a:spcPts val="5400"/>
              </a:lnSpc>
              <a:buNone/>
            </a:pPr>
            <a:r>
              <a:rPr lang="en-US" sz="4400" b="1" dirty="0">
                <a:solidFill>
                  <a:srgbClr val="282824"/>
                </a:solidFill>
                <a:latin typeface="Times New Roman" panose="02020603050405020304" pitchFamily="18" charset="0"/>
                <a:ea typeface="Lato Bold" pitchFamily="34" charset="-122"/>
                <a:cs typeface="Times New Roman" panose="02020603050405020304" pitchFamily="18" charset="0"/>
              </a:rPr>
              <a:t>Future Scope: Advancements and Applications</a:t>
            </a:r>
            <a:endParaRPr lang="en-US" sz="4400" dirty="0">
              <a:latin typeface="Times New Roman" panose="02020603050405020304" pitchFamily="18" charset="0"/>
              <a:cs typeface="Times New Roman" panose="02020603050405020304" pitchFamily="18" charset="0"/>
            </a:endParaRPr>
          </a:p>
        </p:txBody>
      </p:sp>
      <p:sp>
        <p:nvSpPr>
          <p:cNvPr id="5" name="Shape 2"/>
          <p:cNvSpPr/>
          <p:nvPr/>
        </p:nvSpPr>
        <p:spPr>
          <a:xfrm>
            <a:off x="1108181" y="2531745"/>
            <a:ext cx="661392" cy="30480"/>
          </a:xfrm>
          <a:prstGeom prst="roundRect">
            <a:avLst>
              <a:gd name="adj" fmla="val 108513"/>
            </a:avLst>
          </a:prstGeom>
          <a:solidFill>
            <a:srgbClr val="CBC5B8"/>
          </a:solidFill>
          <a:ln/>
        </p:spPr>
      </p:sp>
      <p:sp>
        <p:nvSpPr>
          <p:cNvPr id="6" name="Shape 3"/>
          <p:cNvSpPr/>
          <p:nvPr/>
        </p:nvSpPr>
        <p:spPr>
          <a:xfrm>
            <a:off x="642647" y="2298977"/>
            <a:ext cx="496014" cy="496014"/>
          </a:xfrm>
          <a:prstGeom prst="roundRect">
            <a:avLst>
              <a:gd name="adj" fmla="val 6668"/>
            </a:avLst>
          </a:prstGeom>
          <a:solidFill>
            <a:srgbClr val="E5DFD2"/>
          </a:solidFill>
          <a:ln/>
        </p:spPr>
      </p:sp>
      <p:sp>
        <p:nvSpPr>
          <p:cNvPr id="7" name="Text 4"/>
          <p:cNvSpPr/>
          <p:nvPr/>
        </p:nvSpPr>
        <p:spPr>
          <a:xfrm>
            <a:off x="740575" y="2367899"/>
            <a:ext cx="330637" cy="413385"/>
          </a:xfrm>
          <a:prstGeom prst="rect">
            <a:avLst/>
          </a:prstGeom>
          <a:noFill/>
          <a:ln/>
        </p:spPr>
        <p:txBody>
          <a:bodyPr wrap="none" lIns="0" tIns="0" rIns="0" bIns="0" rtlCol="0" anchor="t"/>
          <a:lstStyle/>
          <a:p>
            <a:pPr marL="0" indent="0" algn="ctr">
              <a:lnSpc>
                <a:spcPts val="2600"/>
              </a:lnSpc>
              <a:buNone/>
            </a:pPr>
            <a:r>
              <a:rPr lang="en-US" sz="2600" b="1" dirty="0">
                <a:solidFill>
                  <a:srgbClr val="4A4A45"/>
                </a:solidFill>
                <a:latin typeface="Times New Roman" panose="02020603050405020304" pitchFamily="18" charset="0"/>
                <a:ea typeface="Lato Bold" pitchFamily="34" charset="-122"/>
                <a:cs typeface="Times New Roman" panose="02020603050405020304" pitchFamily="18" charset="0"/>
              </a:rPr>
              <a:t>1</a:t>
            </a:r>
            <a:endParaRPr lang="en-US" sz="2600" dirty="0">
              <a:latin typeface="Times New Roman" panose="02020603050405020304" pitchFamily="18" charset="0"/>
              <a:cs typeface="Times New Roman" panose="02020603050405020304" pitchFamily="18" charset="0"/>
            </a:endParaRPr>
          </a:p>
        </p:txBody>
      </p:sp>
      <p:sp>
        <p:nvSpPr>
          <p:cNvPr id="8" name="Text 5"/>
          <p:cNvSpPr/>
          <p:nvPr/>
        </p:nvSpPr>
        <p:spPr>
          <a:xfrm>
            <a:off x="1993173" y="2374760"/>
            <a:ext cx="2756178" cy="344448"/>
          </a:xfrm>
          <a:prstGeom prst="rect">
            <a:avLst/>
          </a:prstGeom>
          <a:noFill/>
          <a:ln/>
        </p:spPr>
        <p:txBody>
          <a:bodyPr wrap="none" lIns="0" tIns="0" rIns="0" bIns="0" rtlCol="0" anchor="t"/>
          <a:lstStyle/>
          <a:p>
            <a:pPr marL="0" indent="0" algn="l">
              <a:lnSpc>
                <a:spcPts val="2700"/>
              </a:lnSpc>
              <a:buNone/>
            </a:pPr>
            <a:r>
              <a:rPr lang="en-US" sz="2400" b="1" dirty="0">
                <a:solidFill>
                  <a:srgbClr val="4A4A45"/>
                </a:solidFill>
                <a:latin typeface="Times New Roman" panose="02020603050405020304" pitchFamily="18" charset="0"/>
                <a:ea typeface="Lato Bold" pitchFamily="34" charset="-122"/>
                <a:cs typeface="Times New Roman" panose="02020603050405020304" pitchFamily="18" charset="0"/>
              </a:rPr>
              <a:t>Metamaterials</a:t>
            </a:r>
            <a:endParaRPr lang="en-US" sz="2400" dirty="0">
              <a:latin typeface="Times New Roman" panose="02020603050405020304" pitchFamily="18" charset="0"/>
              <a:cs typeface="Times New Roman" panose="02020603050405020304" pitchFamily="18" charset="0"/>
            </a:endParaRPr>
          </a:p>
        </p:txBody>
      </p:sp>
      <p:sp>
        <p:nvSpPr>
          <p:cNvPr id="9" name="Text 6"/>
          <p:cNvSpPr/>
          <p:nvPr/>
        </p:nvSpPr>
        <p:spPr>
          <a:xfrm>
            <a:off x="1993173" y="2807693"/>
            <a:ext cx="4960077" cy="1327377"/>
          </a:xfrm>
          <a:prstGeom prst="rect">
            <a:avLst/>
          </a:prstGeom>
          <a:noFill/>
          <a:ln/>
        </p:spPr>
        <p:txBody>
          <a:bodyPr wrap="square" lIns="0" tIns="0" rIns="0" bIns="0" rtlCol="0" anchor="t"/>
          <a:lstStyle/>
          <a:p>
            <a:pPr marL="0" indent="0" algn="just">
              <a:lnSpc>
                <a:spcPts val="2750"/>
              </a:lnSpc>
              <a:buNone/>
            </a:pPr>
            <a:r>
              <a:rPr lang="en-US" sz="1950" dirty="0">
                <a:latin typeface="Times New Roman" panose="02020603050405020304" pitchFamily="18" charset="0"/>
                <a:ea typeface="Lato" pitchFamily="34" charset="-122"/>
                <a:cs typeface="Times New Roman" panose="02020603050405020304" pitchFamily="18" charset="0"/>
              </a:rPr>
              <a:t>Integration of Metamaterials improves gain, bandwidth, and radiation characteristics. </a:t>
            </a:r>
            <a:r>
              <a:rPr lang="en-US" sz="1950" dirty="0">
                <a:latin typeface="Times New Roman" panose="02020603050405020304" pitchFamily="18" charset="0"/>
                <a:cs typeface="Times New Roman" panose="02020603050405020304" pitchFamily="18" charset="0"/>
              </a:rPr>
              <a:t>Metamaterials manipulate electromagnetic waves to enhance performance while keeping the antenna size small.</a:t>
            </a:r>
          </a:p>
        </p:txBody>
      </p:sp>
      <p:sp>
        <p:nvSpPr>
          <p:cNvPr id="10" name="Shape 7"/>
          <p:cNvSpPr/>
          <p:nvPr/>
        </p:nvSpPr>
        <p:spPr>
          <a:xfrm>
            <a:off x="8334620" y="2516505"/>
            <a:ext cx="661392" cy="30480"/>
          </a:xfrm>
          <a:prstGeom prst="roundRect">
            <a:avLst>
              <a:gd name="adj" fmla="val 108513"/>
            </a:avLst>
          </a:prstGeom>
          <a:solidFill>
            <a:srgbClr val="CBC5B8"/>
          </a:solidFill>
          <a:ln/>
        </p:spPr>
      </p:sp>
      <p:sp>
        <p:nvSpPr>
          <p:cNvPr id="11" name="Shape 8"/>
          <p:cNvSpPr/>
          <p:nvPr/>
        </p:nvSpPr>
        <p:spPr>
          <a:xfrm>
            <a:off x="7921294" y="2268498"/>
            <a:ext cx="496014" cy="496014"/>
          </a:xfrm>
          <a:prstGeom prst="roundRect">
            <a:avLst>
              <a:gd name="adj" fmla="val 6668"/>
            </a:avLst>
          </a:prstGeom>
          <a:solidFill>
            <a:srgbClr val="E5DFD2"/>
          </a:solidFill>
          <a:ln/>
        </p:spPr>
      </p:sp>
      <p:sp>
        <p:nvSpPr>
          <p:cNvPr id="12" name="Text 9"/>
          <p:cNvSpPr/>
          <p:nvPr/>
        </p:nvSpPr>
        <p:spPr>
          <a:xfrm>
            <a:off x="8003983" y="2298977"/>
            <a:ext cx="330637" cy="416345"/>
          </a:xfrm>
          <a:prstGeom prst="rect">
            <a:avLst/>
          </a:prstGeom>
          <a:noFill/>
          <a:ln/>
        </p:spPr>
        <p:txBody>
          <a:bodyPr wrap="none" lIns="0" tIns="0" rIns="0" bIns="0" rtlCol="0" anchor="t"/>
          <a:lstStyle/>
          <a:p>
            <a:pPr marL="0" indent="0" algn="ctr">
              <a:lnSpc>
                <a:spcPts val="2600"/>
              </a:lnSpc>
              <a:buNone/>
            </a:pPr>
            <a:r>
              <a:rPr lang="en-US" sz="2600" b="1" dirty="0">
                <a:solidFill>
                  <a:srgbClr val="4A4A45"/>
                </a:solidFill>
                <a:latin typeface="Times New Roman" panose="02020603050405020304" pitchFamily="18" charset="0"/>
                <a:ea typeface="Lato Bold" pitchFamily="34" charset="-122"/>
                <a:cs typeface="Times New Roman" panose="02020603050405020304" pitchFamily="18" charset="0"/>
              </a:rPr>
              <a:t>2</a:t>
            </a:r>
            <a:endParaRPr lang="en-US" sz="2600" dirty="0">
              <a:latin typeface="Times New Roman" panose="02020603050405020304" pitchFamily="18" charset="0"/>
              <a:cs typeface="Times New Roman" panose="02020603050405020304" pitchFamily="18" charset="0"/>
            </a:endParaRPr>
          </a:p>
        </p:txBody>
      </p:sp>
      <p:sp>
        <p:nvSpPr>
          <p:cNvPr id="13" name="Text 10"/>
          <p:cNvSpPr/>
          <p:nvPr/>
        </p:nvSpPr>
        <p:spPr>
          <a:xfrm>
            <a:off x="9079772" y="2321479"/>
            <a:ext cx="3940837" cy="354806"/>
          </a:xfrm>
          <a:prstGeom prst="rect">
            <a:avLst/>
          </a:prstGeom>
          <a:noFill/>
          <a:ln/>
        </p:spPr>
        <p:txBody>
          <a:bodyPr wrap="none" lIns="0" tIns="0" rIns="0" bIns="0" rtlCol="0" anchor="t"/>
          <a:lstStyle/>
          <a:p>
            <a:pPr marL="0" indent="0" algn="l">
              <a:lnSpc>
                <a:spcPts val="2700"/>
              </a:lnSpc>
              <a:buNone/>
            </a:pPr>
            <a:r>
              <a:rPr lang="en-US" sz="2400" b="1" dirty="0">
                <a:solidFill>
                  <a:srgbClr val="4A4A45"/>
                </a:solidFill>
                <a:latin typeface="Times New Roman" panose="02020603050405020304" pitchFamily="18" charset="0"/>
                <a:ea typeface="Lato Bold" pitchFamily="34" charset="-122"/>
                <a:cs typeface="Times New Roman" panose="02020603050405020304" pitchFamily="18" charset="0"/>
              </a:rPr>
              <a:t>AI and Adaptive Beam Steering</a:t>
            </a:r>
            <a:endParaRPr lang="en-US" sz="2400" dirty="0">
              <a:latin typeface="Times New Roman" panose="02020603050405020304" pitchFamily="18" charset="0"/>
              <a:cs typeface="Times New Roman" panose="02020603050405020304" pitchFamily="18" charset="0"/>
            </a:endParaRPr>
          </a:p>
        </p:txBody>
      </p:sp>
      <p:sp>
        <p:nvSpPr>
          <p:cNvPr id="14" name="Text 11"/>
          <p:cNvSpPr/>
          <p:nvPr/>
        </p:nvSpPr>
        <p:spPr>
          <a:xfrm>
            <a:off x="9079772" y="2809955"/>
            <a:ext cx="4702903" cy="2548718"/>
          </a:xfrm>
          <a:prstGeom prst="rect">
            <a:avLst/>
          </a:prstGeom>
          <a:noFill/>
          <a:ln/>
        </p:spPr>
        <p:txBody>
          <a:bodyPr wrap="square" lIns="0" tIns="0" rIns="0" bIns="0" rtlCol="0" anchor="t"/>
          <a:lstStyle/>
          <a:p>
            <a:pPr marL="0" indent="0" algn="just">
              <a:lnSpc>
                <a:spcPts val="2750"/>
              </a:lnSpc>
              <a:buNone/>
            </a:pPr>
            <a:r>
              <a:rPr lang="en-US" sz="1950" dirty="0">
                <a:latin typeface="Times New Roman" panose="02020603050405020304" pitchFamily="18" charset="0"/>
                <a:ea typeface="Lato" pitchFamily="34" charset="-122"/>
                <a:cs typeface="Times New Roman" panose="02020603050405020304" pitchFamily="18" charset="0"/>
              </a:rPr>
              <a:t>Beam Steering and Beamforming Techniques are used for adaptive AR/VR applications.</a:t>
            </a:r>
          </a:p>
          <a:p>
            <a:pPr marL="0" indent="0" algn="just">
              <a:lnSpc>
                <a:spcPts val="2750"/>
              </a:lnSpc>
              <a:buNone/>
            </a:pPr>
            <a:r>
              <a:rPr lang="en-US" sz="1950" dirty="0">
                <a:latin typeface="Times New Roman" panose="02020603050405020304" pitchFamily="18" charset="0"/>
                <a:cs typeface="Times New Roman" panose="02020603050405020304" pitchFamily="18" charset="0"/>
              </a:rPr>
              <a:t>AI-based antenna tuning dynamically optimizes beam direction for minimal interference and lower latency.</a:t>
            </a:r>
            <a:endParaRPr lang="en-US" sz="1950" dirty="0">
              <a:solidFill>
                <a:srgbClr val="4A4A45"/>
              </a:solidFill>
              <a:latin typeface="Times New Roman" panose="02020603050405020304" pitchFamily="18" charset="0"/>
              <a:ea typeface="Lato" pitchFamily="34" charset="-122"/>
              <a:cs typeface="Times New Roman" panose="02020603050405020304" pitchFamily="18" charset="0"/>
            </a:endParaRPr>
          </a:p>
          <a:p>
            <a:pPr marL="0" indent="0" algn="just">
              <a:lnSpc>
                <a:spcPts val="2750"/>
              </a:lnSpc>
              <a:buNone/>
            </a:pPr>
            <a:endParaRPr lang="en-US" sz="1950" dirty="0">
              <a:latin typeface="Times New Roman" panose="02020603050405020304" pitchFamily="18" charset="0"/>
              <a:cs typeface="Times New Roman" panose="02020603050405020304" pitchFamily="18" charset="0"/>
            </a:endParaRPr>
          </a:p>
        </p:txBody>
      </p:sp>
      <p:sp>
        <p:nvSpPr>
          <p:cNvPr id="23" name="Freeform: Shape 22">
            <a:extLst>
              <a:ext uri="{FF2B5EF4-FFF2-40B4-BE49-F238E27FC236}">
                <a16:creationId xmlns:a16="http://schemas.microsoft.com/office/drawing/2014/main" id="{8E6069EC-2964-4D8F-9C6C-226558F6D470}"/>
              </a:ext>
            </a:extLst>
          </p:cNvPr>
          <p:cNvSpPr/>
          <p:nvPr/>
        </p:nvSpPr>
        <p:spPr>
          <a:xfrm>
            <a:off x="590661" y="4938596"/>
            <a:ext cx="1178912" cy="496014"/>
          </a:xfrm>
          <a:custGeom>
            <a:avLst/>
            <a:gdLst/>
            <a:ahLst/>
            <a:cxnLst/>
            <a:rect l="l" t="t" r="r" b="b"/>
            <a:pathLst>
              <a:path w="1178912" h="496014">
                <a:moveTo>
                  <a:pt x="517519" y="248006"/>
                </a:moveTo>
                <a:lnTo>
                  <a:pt x="517519" y="248007"/>
                </a:lnTo>
                <a:lnTo>
                  <a:pt x="517519" y="248007"/>
                </a:lnTo>
                <a:close/>
                <a:moveTo>
                  <a:pt x="1156051" y="225146"/>
                </a:moveTo>
                <a:cubicBezTo>
                  <a:pt x="1168676" y="225146"/>
                  <a:pt x="1178911" y="235381"/>
                  <a:pt x="1178911" y="248006"/>
                </a:cubicBezTo>
                <a:lnTo>
                  <a:pt x="1178912" y="248006"/>
                </a:lnTo>
                <a:cubicBezTo>
                  <a:pt x="1178912" y="260631"/>
                  <a:pt x="1168677" y="270866"/>
                  <a:pt x="1156052" y="270866"/>
                </a:cubicBezTo>
                <a:lnTo>
                  <a:pt x="540379" y="270866"/>
                </a:lnTo>
                <a:cubicBezTo>
                  <a:pt x="534067" y="270866"/>
                  <a:pt x="528352" y="268307"/>
                  <a:pt x="524215" y="264171"/>
                </a:cubicBezTo>
                <a:lnTo>
                  <a:pt x="517519" y="248007"/>
                </a:lnTo>
                <a:lnTo>
                  <a:pt x="524215" y="231843"/>
                </a:lnTo>
                <a:cubicBezTo>
                  <a:pt x="528352" y="227706"/>
                  <a:pt x="534067" y="225147"/>
                  <a:pt x="540379" y="225147"/>
                </a:cubicBezTo>
                <a:close/>
                <a:moveTo>
                  <a:pt x="33074" y="0"/>
                </a:moveTo>
                <a:lnTo>
                  <a:pt x="462940" y="0"/>
                </a:lnTo>
                <a:cubicBezTo>
                  <a:pt x="481206" y="0"/>
                  <a:pt x="496014" y="14808"/>
                  <a:pt x="496014" y="33074"/>
                </a:cubicBezTo>
                <a:lnTo>
                  <a:pt x="496014" y="462940"/>
                </a:lnTo>
                <a:cubicBezTo>
                  <a:pt x="496014" y="481206"/>
                  <a:pt x="481206" y="496014"/>
                  <a:pt x="462940" y="496014"/>
                </a:cubicBezTo>
                <a:lnTo>
                  <a:pt x="33074" y="496014"/>
                </a:lnTo>
                <a:cubicBezTo>
                  <a:pt x="14808" y="496014"/>
                  <a:pt x="0" y="481206"/>
                  <a:pt x="0" y="462940"/>
                </a:cubicBezTo>
                <a:lnTo>
                  <a:pt x="0" y="33074"/>
                </a:lnTo>
                <a:cubicBezTo>
                  <a:pt x="0" y="14808"/>
                  <a:pt x="14808" y="0"/>
                  <a:pt x="33074" y="0"/>
                </a:cubicBezTo>
                <a:close/>
              </a:path>
            </a:pathLst>
          </a:custGeom>
          <a:solidFill>
            <a:srgbClr val="E5DFD2"/>
          </a:solidFill>
          <a:ln/>
        </p:spPr>
      </p:sp>
      <p:sp>
        <p:nvSpPr>
          <p:cNvPr id="18" name="Text 15"/>
          <p:cNvSpPr/>
          <p:nvPr/>
        </p:nvSpPr>
        <p:spPr>
          <a:xfrm>
            <a:off x="9100206" y="4851734"/>
            <a:ext cx="2756178" cy="344448"/>
          </a:xfrm>
          <a:prstGeom prst="rect">
            <a:avLst/>
          </a:prstGeom>
          <a:noFill/>
          <a:ln/>
        </p:spPr>
        <p:txBody>
          <a:bodyPr wrap="none" lIns="0" tIns="0" rIns="0" bIns="0" rtlCol="0" anchor="t"/>
          <a:lstStyle/>
          <a:p>
            <a:pPr marL="0" indent="0" algn="l">
              <a:lnSpc>
                <a:spcPts val="2700"/>
              </a:lnSpc>
              <a:buNone/>
            </a:pPr>
            <a:r>
              <a:rPr lang="en-US" sz="2400" b="1" dirty="0">
                <a:solidFill>
                  <a:srgbClr val="4A4A45"/>
                </a:solidFill>
                <a:latin typeface="Times New Roman" panose="02020603050405020304" pitchFamily="18" charset="0"/>
                <a:ea typeface="Lato Bold" pitchFamily="34" charset="-122"/>
                <a:cs typeface="Times New Roman" panose="02020603050405020304" pitchFamily="18" charset="0"/>
              </a:rPr>
              <a:t>Multi-Band Designs</a:t>
            </a:r>
            <a:endParaRPr lang="en-US" sz="2400" dirty="0">
              <a:latin typeface="Times New Roman" panose="02020603050405020304" pitchFamily="18" charset="0"/>
              <a:cs typeface="Times New Roman" panose="02020603050405020304" pitchFamily="18" charset="0"/>
            </a:endParaRPr>
          </a:p>
        </p:txBody>
      </p:sp>
      <p:sp>
        <p:nvSpPr>
          <p:cNvPr id="19" name="Text 16"/>
          <p:cNvSpPr/>
          <p:nvPr/>
        </p:nvSpPr>
        <p:spPr>
          <a:xfrm>
            <a:off x="9100206" y="5502702"/>
            <a:ext cx="5034135" cy="1100314"/>
          </a:xfrm>
          <a:prstGeom prst="rect">
            <a:avLst/>
          </a:prstGeom>
          <a:noFill/>
          <a:ln/>
        </p:spPr>
        <p:txBody>
          <a:bodyPr wrap="square" lIns="0" tIns="0" rIns="0" bIns="0" rtlCol="0" anchor="t"/>
          <a:lstStyle/>
          <a:p>
            <a:pPr marL="0" indent="0" algn="just">
              <a:lnSpc>
                <a:spcPts val="2750"/>
              </a:lnSpc>
              <a:buNone/>
            </a:pPr>
            <a:r>
              <a:rPr lang="en-US" sz="1950" dirty="0">
                <a:latin typeface="Times New Roman" panose="02020603050405020304" pitchFamily="18" charset="0"/>
                <a:ea typeface="Lato" pitchFamily="34" charset="-122"/>
                <a:cs typeface="Times New Roman" panose="02020603050405020304" pitchFamily="18" charset="0"/>
              </a:rPr>
              <a:t>Multi-Band and Wideband Antenna Designs support multiple wireless standards in a single antenna.</a:t>
            </a:r>
            <a:endParaRPr lang="en-US" sz="1950" dirty="0">
              <a:latin typeface="Times New Roman" panose="02020603050405020304" pitchFamily="18" charset="0"/>
              <a:cs typeface="Times New Roman" panose="02020603050405020304" pitchFamily="18" charset="0"/>
            </a:endParaRPr>
          </a:p>
        </p:txBody>
      </p:sp>
      <p:sp>
        <p:nvSpPr>
          <p:cNvPr id="20" name="TextBox 28">
            <a:extLst>
              <a:ext uri="{FF2B5EF4-FFF2-40B4-BE49-F238E27FC236}">
                <a16:creationId xmlns:a16="http://schemas.microsoft.com/office/drawing/2014/main" id="{54E95577-6E36-4483-3D90-179A363B808D}"/>
              </a:ext>
            </a:extLst>
          </p:cNvPr>
          <p:cNvSpPr txBox="1"/>
          <p:nvPr/>
        </p:nvSpPr>
        <p:spPr>
          <a:xfrm>
            <a:off x="1250315" y="425394"/>
            <a:ext cx="4236086" cy="800770"/>
          </a:xfrm>
          <a:prstGeom prst="rect">
            <a:avLst/>
          </a:prstGeom>
        </p:spPr>
        <p:txBody>
          <a:bodyPr lIns="0" tIns="0" rIns="0" bIns="0" rtlCol="0" anchor="t"/>
          <a:lstStyle/>
          <a:p>
            <a:pPr algn="l">
              <a:lnSpc>
                <a:spcPts val="2699"/>
              </a:lnSpc>
            </a:pPr>
            <a:r>
              <a:rPr lang="en-US" sz="2249" b="1" dirty="0">
                <a:solidFill>
                  <a:srgbClr val="2C2821"/>
                </a:solidFill>
                <a:latin typeface="Times New Roman" panose="02020603050405020304" pitchFamily="18" charset="0"/>
                <a:ea typeface="Lora Bold"/>
                <a:cs typeface="Times New Roman" panose="02020603050405020304" pitchFamily="18" charset="0"/>
                <a:sym typeface="Lora Bold"/>
              </a:rPr>
              <a:t>KCCEMSR, THANE</a:t>
            </a:r>
          </a:p>
          <a:p>
            <a:pPr algn="l">
              <a:lnSpc>
                <a:spcPts val="2699"/>
              </a:lnSpc>
            </a:pPr>
            <a:endParaRPr lang="en-US" sz="2249" b="1" dirty="0">
              <a:solidFill>
                <a:srgbClr val="2C2821"/>
              </a:solidFill>
              <a:latin typeface="Times New Roman" panose="02020603050405020304" pitchFamily="18" charset="0"/>
              <a:ea typeface="Lora Bold"/>
              <a:cs typeface="Times New Roman" panose="02020603050405020304" pitchFamily="18" charset="0"/>
              <a:sym typeface="Lora Bold"/>
            </a:endParaRPr>
          </a:p>
        </p:txBody>
      </p:sp>
      <p:sp>
        <p:nvSpPr>
          <p:cNvPr id="21" name="Freeform 6" descr="preencoded.png">
            <a:extLst>
              <a:ext uri="{FF2B5EF4-FFF2-40B4-BE49-F238E27FC236}">
                <a16:creationId xmlns:a16="http://schemas.microsoft.com/office/drawing/2014/main" id="{4F802D93-AC1B-56DC-2EB1-54C5D342FD1A}"/>
              </a:ext>
            </a:extLst>
          </p:cNvPr>
          <p:cNvSpPr/>
          <p:nvPr/>
        </p:nvSpPr>
        <p:spPr>
          <a:xfrm>
            <a:off x="192473" y="138270"/>
            <a:ext cx="900348" cy="982918"/>
          </a:xfrm>
          <a:custGeom>
            <a:avLst/>
            <a:gdLst/>
            <a:ahLst/>
            <a:cxnLst/>
            <a:rect l="l" t="t" r="r" b="b"/>
            <a:pathLst>
              <a:path w="1180505" h="1279475">
                <a:moveTo>
                  <a:pt x="0" y="0"/>
                </a:moveTo>
                <a:lnTo>
                  <a:pt x="1180506" y="0"/>
                </a:lnTo>
                <a:lnTo>
                  <a:pt x="1180506" y="1279475"/>
                </a:lnTo>
                <a:lnTo>
                  <a:pt x="0" y="1279475"/>
                </a:lnTo>
                <a:lnTo>
                  <a:pt x="0" y="0"/>
                </a:lnTo>
                <a:close/>
              </a:path>
            </a:pathLst>
          </a:custGeom>
          <a:blipFill>
            <a:blip r:embed="rId3"/>
            <a:stretch>
              <a:fillRect l="-147" r="-147"/>
            </a:stretch>
          </a:blipFill>
        </p:spPr>
      </p:sp>
      <p:cxnSp>
        <p:nvCxnSpPr>
          <p:cNvPr id="22" name="Straight Connector 21">
            <a:extLst>
              <a:ext uri="{FF2B5EF4-FFF2-40B4-BE49-F238E27FC236}">
                <a16:creationId xmlns:a16="http://schemas.microsoft.com/office/drawing/2014/main" id="{F7863A0A-453C-D978-351F-335E08A2373A}"/>
              </a:ext>
            </a:extLst>
          </p:cNvPr>
          <p:cNvCxnSpPr>
            <a:cxnSpLocks/>
          </p:cNvCxnSpPr>
          <p:nvPr/>
        </p:nvCxnSpPr>
        <p:spPr>
          <a:xfrm flipV="1">
            <a:off x="-7937" y="1226164"/>
            <a:ext cx="14638337" cy="108569"/>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6B9A4FC-E9C3-43A2-814E-0F5EDD0E683A}"/>
              </a:ext>
            </a:extLst>
          </p:cNvPr>
          <p:cNvSpPr txBox="1"/>
          <p:nvPr/>
        </p:nvSpPr>
        <p:spPr>
          <a:xfrm>
            <a:off x="661039" y="4911433"/>
            <a:ext cx="330637" cy="492443"/>
          </a:xfrm>
          <a:prstGeom prst="rect">
            <a:avLst/>
          </a:prstGeom>
          <a:noFill/>
        </p:spPr>
        <p:txBody>
          <a:bodyPr wrap="square" rtlCol="0">
            <a:spAutoFit/>
          </a:bodyPr>
          <a:lstStyle/>
          <a:p>
            <a:r>
              <a:rPr lang="en-US" sz="2600" b="1" dirty="0">
                <a:solidFill>
                  <a:srgbClr val="4A4A45"/>
                </a:solidFill>
                <a:latin typeface="Times New Roman" panose="02020603050405020304" pitchFamily="18" charset="0"/>
                <a:ea typeface="Lato Bold" pitchFamily="34" charset="-122"/>
                <a:cs typeface="Times New Roman" panose="02020603050405020304" pitchFamily="18" charset="0"/>
              </a:rPr>
              <a:t>3</a:t>
            </a:r>
            <a:endParaRPr lang="en-US" sz="2600" dirty="0">
              <a:latin typeface="Times New Roman" panose="02020603050405020304" pitchFamily="18" charset="0"/>
              <a:cs typeface="Times New Roman" panose="02020603050405020304" pitchFamily="18" charset="0"/>
            </a:endParaRPr>
          </a:p>
        </p:txBody>
      </p:sp>
      <p:sp>
        <p:nvSpPr>
          <p:cNvPr id="25" name="Freeform: Shape 24">
            <a:extLst>
              <a:ext uri="{FF2B5EF4-FFF2-40B4-BE49-F238E27FC236}">
                <a16:creationId xmlns:a16="http://schemas.microsoft.com/office/drawing/2014/main" id="{E5A6F015-967D-429D-9921-109B45761E81}"/>
              </a:ext>
            </a:extLst>
          </p:cNvPr>
          <p:cNvSpPr/>
          <p:nvPr/>
        </p:nvSpPr>
        <p:spPr>
          <a:xfrm>
            <a:off x="7900860" y="4761982"/>
            <a:ext cx="1178912" cy="496014"/>
          </a:xfrm>
          <a:custGeom>
            <a:avLst/>
            <a:gdLst/>
            <a:ahLst/>
            <a:cxnLst/>
            <a:rect l="l" t="t" r="r" b="b"/>
            <a:pathLst>
              <a:path w="1178912" h="496014">
                <a:moveTo>
                  <a:pt x="517519" y="248006"/>
                </a:moveTo>
                <a:lnTo>
                  <a:pt x="517519" y="248007"/>
                </a:lnTo>
                <a:lnTo>
                  <a:pt x="517519" y="248007"/>
                </a:lnTo>
                <a:close/>
                <a:moveTo>
                  <a:pt x="1156051" y="225146"/>
                </a:moveTo>
                <a:cubicBezTo>
                  <a:pt x="1168676" y="225146"/>
                  <a:pt x="1178911" y="235381"/>
                  <a:pt x="1178911" y="248006"/>
                </a:cubicBezTo>
                <a:lnTo>
                  <a:pt x="1178912" y="248006"/>
                </a:lnTo>
                <a:cubicBezTo>
                  <a:pt x="1178912" y="260631"/>
                  <a:pt x="1168677" y="270866"/>
                  <a:pt x="1156052" y="270866"/>
                </a:cubicBezTo>
                <a:lnTo>
                  <a:pt x="540379" y="270866"/>
                </a:lnTo>
                <a:cubicBezTo>
                  <a:pt x="534067" y="270866"/>
                  <a:pt x="528352" y="268307"/>
                  <a:pt x="524215" y="264171"/>
                </a:cubicBezTo>
                <a:lnTo>
                  <a:pt x="517519" y="248007"/>
                </a:lnTo>
                <a:lnTo>
                  <a:pt x="524215" y="231843"/>
                </a:lnTo>
                <a:cubicBezTo>
                  <a:pt x="528352" y="227706"/>
                  <a:pt x="534067" y="225147"/>
                  <a:pt x="540379" y="225147"/>
                </a:cubicBezTo>
                <a:close/>
                <a:moveTo>
                  <a:pt x="33074" y="0"/>
                </a:moveTo>
                <a:lnTo>
                  <a:pt x="462940" y="0"/>
                </a:lnTo>
                <a:cubicBezTo>
                  <a:pt x="481206" y="0"/>
                  <a:pt x="496014" y="14808"/>
                  <a:pt x="496014" y="33074"/>
                </a:cubicBezTo>
                <a:lnTo>
                  <a:pt x="496014" y="462940"/>
                </a:lnTo>
                <a:cubicBezTo>
                  <a:pt x="496014" y="481206"/>
                  <a:pt x="481206" y="496014"/>
                  <a:pt x="462940" y="496014"/>
                </a:cubicBezTo>
                <a:lnTo>
                  <a:pt x="33074" y="496014"/>
                </a:lnTo>
                <a:cubicBezTo>
                  <a:pt x="14808" y="496014"/>
                  <a:pt x="0" y="481206"/>
                  <a:pt x="0" y="462940"/>
                </a:cubicBezTo>
                <a:lnTo>
                  <a:pt x="0" y="33074"/>
                </a:lnTo>
                <a:cubicBezTo>
                  <a:pt x="0" y="14808"/>
                  <a:pt x="14808" y="0"/>
                  <a:pt x="33074" y="0"/>
                </a:cubicBezTo>
                <a:close/>
              </a:path>
            </a:pathLst>
          </a:custGeom>
          <a:solidFill>
            <a:srgbClr val="E5DFD2"/>
          </a:solidFill>
          <a:ln/>
        </p:spPr>
      </p:sp>
      <p:sp>
        <p:nvSpPr>
          <p:cNvPr id="27" name="TextBox 26">
            <a:extLst>
              <a:ext uri="{FF2B5EF4-FFF2-40B4-BE49-F238E27FC236}">
                <a16:creationId xmlns:a16="http://schemas.microsoft.com/office/drawing/2014/main" id="{FBE3A672-7C00-42AA-8B0C-414516A9BE9E}"/>
              </a:ext>
            </a:extLst>
          </p:cNvPr>
          <p:cNvSpPr txBox="1"/>
          <p:nvPr/>
        </p:nvSpPr>
        <p:spPr>
          <a:xfrm>
            <a:off x="7983548" y="4733287"/>
            <a:ext cx="330637" cy="492443"/>
          </a:xfrm>
          <a:prstGeom prst="rect">
            <a:avLst/>
          </a:prstGeom>
          <a:noFill/>
        </p:spPr>
        <p:txBody>
          <a:bodyPr wrap="square" rtlCol="0">
            <a:spAutoFit/>
          </a:bodyPr>
          <a:lstStyle/>
          <a:p>
            <a:r>
              <a:rPr lang="en-US" sz="2600" b="1" dirty="0">
                <a:solidFill>
                  <a:srgbClr val="4A4A45"/>
                </a:solidFill>
                <a:latin typeface="Times New Roman" panose="02020603050405020304" pitchFamily="18" charset="0"/>
                <a:ea typeface="Lato Bold" pitchFamily="34" charset="-122"/>
                <a:cs typeface="Times New Roman" panose="02020603050405020304" pitchFamily="18" charset="0"/>
              </a:rPr>
              <a:t>4</a:t>
            </a:r>
            <a:endParaRPr lang="en-US" sz="26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8F61A8A3-E578-47A0-9650-B0CF74087FB7}"/>
              </a:ext>
            </a:extLst>
          </p:cNvPr>
          <p:cNvSpPr txBox="1"/>
          <p:nvPr/>
        </p:nvSpPr>
        <p:spPr>
          <a:xfrm>
            <a:off x="1841994" y="4897008"/>
            <a:ext cx="5280970" cy="461665"/>
          </a:xfrm>
          <a:prstGeom prst="rect">
            <a:avLst/>
          </a:prstGeom>
          <a:noFill/>
        </p:spPr>
        <p:txBody>
          <a:bodyPr wrap="square" rtlCol="0">
            <a:spAutoFit/>
          </a:bodyPr>
          <a:lstStyle/>
          <a:p>
            <a:r>
              <a:rPr lang="en-US" sz="2400" b="1" dirty="0">
                <a:solidFill>
                  <a:srgbClr val="4A4A45"/>
                </a:solidFill>
                <a:latin typeface="Times New Roman" panose="02020603050405020304" pitchFamily="18" charset="0"/>
                <a:ea typeface="Lato Bold" pitchFamily="34" charset="-122"/>
                <a:cs typeface="Times New Roman" panose="02020603050405020304" pitchFamily="18" charset="0"/>
              </a:rPr>
              <a:t>MIMO Integration:</a:t>
            </a:r>
            <a:endParaRPr lang="en-US" sz="240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E5C85ECB-7054-4B4F-B275-F41655E722A5}"/>
              </a:ext>
            </a:extLst>
          </p:cNvPr>
          <p:cNvSpPr txBox="1"/>
          <p:nvPr/>
        </p:nvSpPr>
        <p:spPr>
          <a:xfrm>
            <a:off x="1821559" y="5502702"/>
            <a:ext cx="5414441" cy="1892826"/>
          </a:xfrm>
          <a:prstGeom prst="rect">
            <a:avLst/>
          </a:prstGeom>
          <a:noFill/>
        </p:spPr>
        <p:txBody>
          <a:bodyPr wrap="square" rtlCol="0">
            <a:spAutoFit/>
          </a:bodyPr>
          <a:lstStyle/>
          <a:p>
            <a:pPr algn="just"/>
            <a:r>
              <a:rPr lang="en-US" sz="1950" dirty="0">
                <a:latin typeface="Times New Roman" panose="02020603050405020304" pitchFamily="18" charset="0"/>
                <a:cs typeface="Times New Roman" panose="02020603050405020304" pitchFamily="18" charset="0"/>
              </a:rPr>
              <a:t>We can enhance the design by adding multiple antennas (MIMO), which allows the device to send and receive more data at once. This improves speed, reduces lag, and ensures a more stable connection—perfect for smooth and immersive AR/VR experiences.</a:t>
            </a:r>
            <a:endParaRPr lang="en-IN" sz="195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4371279" y="1439709"/>
            <a:ext cx="5670590" cy="708779"/>
          </a:xfrm>
          <a:prstGeom prst="rect">
            <a:avLst/>
          </a:prstGeom>
          <a:noFill/>
          <a:ln/>
        </p:spPr>
        <p:txBody>
          <a:bodyPr wrap="none" lIns="0" tIns="0" rIns="0" bIns="0" rtlCol="0" anchor="t"/>
          <a:lstStyle/>
          <a:p>
            <a:pPr marL="0" indent="0" algn="ctr">
              <a:lnSpc>
                <a:spcPts val="5550"/>
              </a:lnSpc>
              <a:buNone/>
            </a:pPr>
            <a:r>
              <a:rPr lang="en-US" sz="4450" b="1" dirty="0">
                <a:solidFill>
                  <a:srgbClr val="282824"/>
                </a:solidFill>
                <a:latin typeface="Times New Roman" panose="02020603050405020304" pitchFamily="18" charset="0"/>
                <a:ea typeface="Lato Bold" pitchFamily="34" charset="-122"/>
                <a:cs typeface="Times New Roman" panose="02020603050405020304" pitchFamily="18" charset="0"/>
              </a:rPr>
              <a:t>Conclusion</a:t>
            </a:r>
            <a:endParaRPr lang="en-US" sz="4450" dirty="0">
              <a:latin typeface="Times New Roman" panose="02020603050405020304" pitchFamily="18" charset="0"/>
              <a:cs typeface="Times New Roman" panose="02020603050405020304" pitchFamily="18" charset="0"/>
            </a:endParaRPr>
          </a:p>
        </p:txBody>
      </p:sp>
      <p:sp>
        <p:nvSpPr>
          <p:cNvPr id="7" name="TextBox 28">
            <a:extLst>
              <a:ext uri="{FF2B5EF4-FFF2-40B4-BE49-F238E27FC236}">
                <a16:creationId xmlns:a16="http://schemas.microsoft.com/office/drawing/2014/main" id="{D58A9C67-F376-328A-3025-A284DF5A73F3}"/>
              </a:ext>
            </a:extLst>
          </p:cNvPr>
          <p:cNvSpPr txBox="1"/>
          <p:nvPr/>
        </p:nvSpPr>
        <p:spPr>
          <a:xfrm>
            <a:off x="1250315" y="425394"/>
            <a:ext cx="4236086" cy="800770"/>
          </a:xfrm>
          <a:prstGeom prst="rect">
            <a:avLst/>
          </a:prstGeom>
        </p:spPr>
        <p:txBody>
          <a:bodyPr lIns="0" tIns="0" rIns="0" bIns="0" rtlCol="0" anchor="t"/>
          <a:lstStyle/>
          <a:p>
            <a:pPr algn="l">
              <a:lnSpc>
                <a:spcPts val="2699"/>
              </a:lnSpc>
            </a:pPr>
            <a:r>
              <a:rPr lang="en-US" sz="2249" b="1" dirty="0">
                <a:solidFill>
                  <a:srgbClr val="2C2821"/>
                </a:solidFill>
                <a:latin typeface="Times New Roman" panose="02020603050405020304" pitchFamily="18" charset="0"/>
                <a:ea typeface="Lora Bold"/>
                <a:cs typeface="Times New Roman" panose="02020603050405020304" pitchFamily="18" charset="0"/>
                <a:sym typeface="Lora Bold"/>
              </a:rPr>
              <a:t>KCCEMSR, THANE</a:t>
            </a:r>
          </a:p>
          <a:p>
            <a:pPr algn="l">
              <a:lnSpc>
                <a:spcPts val="2699"/>
              </a:lnSpc>
            </a:pPr>
            <a:endParaRPr lang="en-US" sz="2249" b="1" dirty="0">
              <a:solidFill>
                <a:srgbClr val="2C2821"/>
              </a:solidFill>
              <a:latin typeface="Times New Roman" panose="02020603050405020304" pitchFamily="18" charset="0"/>
              <a:ea typeface="Lora Bold"/>
              <a:cs typeface="Times New Roman" panose="02020603050405020304" pitchFamily="18" charset="0"/>
              <a:sym typeface="Lora Bold"/>
            </a:endParaRPr>
          </a:p>
        </p:txBody>
      </p:sp>
      <p:sp>
        <p:nvSpPr>
          <p:cNvPr id="8" name="Freeform 6" descr="preencoded.png">
            <a:extLst>
              <a:ext uri="{FF2B5EF4-FFF2-40B4-BE49-F238E27FC236}">
                <a16:creationId xmlns:a16="http://schemas.microsoft.com/office/drawing/2014/main" id="{CD6B057D-25CF-C77F-70BA-A6BCF2879FDE}"/>
              </a:ext>
            </a:extLst>
          </p:cNvPr>
          <p:cNvSpPr/>
          <p:nvPr/>
        </p:nvSpPr>
        <p:spPr>
          <a:xfrm>
            <a:off x="192473" y="138270"/>
            <a:ext cx="900348" cy="982918"/>
          </a:xfrm>
          <a:custGeom>
            <a:avLst/>
            <a:gdLst/>
            <a:ahLst/>
            <a:cxnLst/>
            <a:rect l="l" t="t" r="r" b="b"/>
            <a:pathLst>
              <a:path w="1180505" h="1279475">
                <a:moveTo>
                  <a:pt x="0" y="0"/>
                </a:moveTo>
                <a:lnTo>
                  <a:pt x="1180506" y="0"/>
                </a:lnTo>
                <a:lnTo>
                  <a:pt x="1180506" y="1279475"/>
                </a:lnTo>
                <a:lnTo>
                  <a:pt x="0" y="1279475"/>
                </a:lnTo>
                <a:lnTo>
                  <a:pt x="0" y="0"/>
                </a:lnTo>
                <a:close/>
              </a:path>
            </a:pathLst>
          </a:custGeom>
          <a:blipFill>
            <a:blip r:embed="rId3"/>
            <a:stretch>
              <a:fillRect l="-147" r="-147"/>
            </a:stretch>
          </a:blipFill>
        </p:spPr>
      </p:sp>
      <p:cxnSp>
        <p:nvCxnSpPr>
          <p:cNvPr id="9" name="Straight Connector 8">
            <a:extLst>
              <a:ext uri="{FF2B5EF4-FFF2-40B4-BE49-F238E27FC236}">
                <a16:creationId xmlns:a16="http://schemas.microsoft.com/office/drawing/2014/main" id="{38EE9CD7-7552-6E0C-4E6D-CCAFC518E0E2}"/>
              </a:ext>
            </a:extLst>
          </p:cNvPr>
          <p:cNvCxnSpPr>
            <a:cxnSpLocks/>
          </p:cNvCxnSpPr>
          <p:nvPr/>
        </p:nvCxnSpPr>
        <p:spPr>
          <a:xfrm flipV="1">
            <a:off x="-7937" y="1226164"/>
            <a:ext cx="14638337" cy="108569"/>
          </a:xfrm>
          <a:prstGeom prst="line">
            <a:avLst/>
          </a:prstGeom>
        </p:spPr>
        <p:style>
          <a:lnRef idx="1">
            <a:schemeClr val="dk1"/>
          </a:lnRef>
          <a:fillRef idx="0">
            <a:schemeClr val="dk1"/>
          </a:fillRef>
          <a:effectRef idx="0">
            <a:schemeClr val="dk1"/>
          </a:effectRef>
          <a:fontRef idx="minor">
            <a:schemeClr val="tx1"/>
          </a:fontRef>
        </p:style>
      </p:cxnSp>
      <p:sp>
        <p:nvSpPr>
          <p:cNvPr id="2" name="Rectangle 3">
            <a:extLst>
              <a:ext uri="{FF2B5EF4-FFF2-40B4-BE49-F238E27FC236}">
                <a16:creationId xmlns:a16="http://schemas.microsoft.com/office/drawing/2014/main" id="{7AD89D12-04A5-BD46-A715-2DD0DBA52F3D}"/>
              </a:ext>
            </a:extLst>
          </p:cNvPr>
          <p:cNvSpPr>
            <a:spLocks noChangeArrowheads="1"/>
          </p:cNvSpPr>
          <p:nvPr/>
        </p:nvSpPr>
        <p:spPr bwMode="auto">
          <a:xfrm>
            <a:off x="791737" y="2620907"/>
            <a:ext cx="1292426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a:cs typeface="Arial"/>
              </a:rPr>
              <a:t>The slotted rectangular patch antenna offers a great mix of compact size, wide bandwidth, and high efficiency, making it ideal for modern wireless systems. </a:t>
            </a:r>
            <a:endParaRPr lang="en-US" sz="2400" dirty="0"/>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a:cs typeface="Arial"/>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a:cs typeface="Arial"/>
              </a:rPr>
              <a:t>Its simple structure allows easy integration into various devices. With growing demand in areas like 5G, IoT, and wearable tech, this antenna has strong potential for future innovations.</a:t>
            </a:r>
            <a:endParaRPr lang="en-US" altLang="en-US" sz="2400" b="0" i="0" u="none" strike="noStrike" cap="none" normalizeH="0" baseline="0" dirty="0">
              <a:ln>
                <a:noFill/>
              </a:ln>
              <a:effectLst/>
              <a:latin typeface="Times New Roman"/>
              <a:cs typeface="Arial"/>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a:cs typeface="Arial"/>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a:cs typeface="Arial"/>
              </a:rPr>
              <a:t>As technology evolves, it’s exciting to see how designs like this will shape next-gen communication. Continued research will likely unlock even more advanced capabilities. Overall, it’s a promising solution for the future of connectivity.</a:t>
            </a:r>
            <a:endParaRPr lang="en-US" altLang="en-US" sz="2400" b="0" i="0" u="none" strike="noStrike" cap="none" normalizeH="0" baseline="0" dirty="0">
              <a:ln>
                <a:noFill/>
              </a:ln>
              <a:effectLst/>
              <a:latin typeface="Times New Roman"/>
              <a:cs typeface="Arial"/>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b="0" i="0" u="none" strike="noStrike" cap="none" normalizeH="0" baseline="0" dirty="0">
              <a:ln>
                <a:noFill/>
              </a:ln>
              <a:effectLst/>
              <a:latin typeface="Times New Roman"/>
              <a:cs typeface="Arial"/>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Times New Roman"/>
                <a:cs typeface="Arial"/>
              </a:rPr>
              <a:t>Thank you for your time and attention!</a:t>
            </a:r>
            <a:endParaRPr lang="en-US" altLang="en-US" sz="2400" b="0" i="0" u="none" strike="noStrike" cap="none" normalizeH="0" baseline="0" dirty="0">
              <a:ln>
                <a:noFill/>
              </a:ln>
              <a:effectLst/>
              <a:latin typeface="Times New Roman"/>
              <a:cs typeface="Arial"/>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2C3CE9-B697-EC26-A2AE-807A6E0FED98}"/>
              </a:ext>
            </a:extLst>
          </p:cNvPr>
          <p:cNvSpPr txBox="1"/>
          <p:nvPr/>
        </p:nvSpPr>
        <p:spPr>
          <a:xfrm>
            <a:off x="542286" y="2129263"/>
            <a:ext cx="13541704" cy="6093976"/>
          </a:xfrm>
          <a:prstGeom prst="rect">
            <a:avLst/>
          </a:prstGeom>
          <a:noFill/>
        </p:spPr>
        <p:txBody>
          <a:bodyPr wrap="square" lIns="91440" tIns="45720" rIns="91440" bIns="45720" rtlCol="0" anchor="t">
            <a:spAutoFit/>
          </a:bodyPr>
          <a:lstStyle/>
          <a:p>
            <a:pPr algn="just"/>
            <a:r>
              <a:rPr lang="en-US" sz="1950" dirty="0">
                <a:latin typeface="Times New Roman"/>
                <a:cs typeface="Arial"/>
              </a:rPr>
              <a:t>[1] C. A. Balanis, Antenna Theory: Analysis and Design, 4th ed. Hoboken, NJ, USA: Wiley, 2016.</a:t>
            </a:r>
            <a:endParaRPr lang="en-US" sz="1950" dirty="0">
              <a:latin typeface="Times New Roman"/>
              <a:cs typeface="Arial" panose="020B0604020202020204" pitchFamily="34" charset="0"/>
            </a:endParaRPr>
          </a:p>
          <a:p>
            <a:pPr algn="just"/>
            <a:r>
              <a:rPr lang="en-US" sz="1950" dirty="0">
                <a:latin typeface="Times New Roman"/>
                <a:cs typeface="Arial"/>
              </a:rPr>
              <a:t>[2] K. L. Wong, “Planar antennas for wireless communications,” Wiley-Interscience, 2003.</a:t>
            </a:r>
            <a:endParaRPr lang="en-US" sz="1950" dirty="0">
              <a:latin typeface="Times New Roman"/>
              <a:cs typeface="Arial" panose="020B0604020202020204" pitchFamily="34" charset="0"/>
            </a:endParaRPr>
          </a:p>
          <a:p>
            <a:pPr algn="just"/>
            <a:r>
              <a:rPr lang="en-US" sz="1950" dirty="0">
                <a:latin typeface="Times New Roman"/>
                <a:cs typeface="Arial"/>
              </a:rPr>
              <a:t>[3] T. Rappaport et al, “Millimeter wave mobile communications for 5G cellular: It will work!,” IEEE Access, vol. 1, pp. 335–                                    349, 2013.</a:t>
            </a:r>
            <a:endParaRPr lang="en-US" sz="1950" dirty="0">
              <a:latin typeface="Times New Roman"/>
              <a:cs typeface="Arial" panose="020B0604020202020204" pitchFamily="34" charset="0"/>
            </a:endParaRPr>
          </a:p>
          <a:p>
            <a:pPr algn="just"/>
            <a:r>
              <a:rPr lang="en-US" sz="1950" dirty="0">
                <a:latin typeface="Times New Roman"/>
                <a:cs typeface="Arial"/>
              </a:rPr>
              <a:t>[4] H. Nakano et al, “A wideband slot antenna backed by an electromagnetic band-gap (EBG)  structure,” IEEE Antennas     Wireless </a:t>
            </a:r>
            <a:r>
              <a:rPr lang="en-US" sz="1950" dirty="0" err="1">
                <a:latin typeface="Times New Roman"/>
                <a:cs typeface="Arial"/>
              </a:rPr>
              <a:t>Propag</a:t>
            </a:r>
            <a:r>
              <a:rPr lang="en-US" sz="1950" dirty="0">
                <a:latin typeface="Times New Roman"/>
                <a:cs typeface="Arial"/>
              </a:rPr>
              <a:t>. Lett, vol. 10, pp. 361–364, 2011.</a:t>
            </a:r>
            <a:endParaRPr lang="en-US" sz="1950" dirty="0">
              <a:latin typeface="Times New Roman"/>
              <a:cs typeface="Arial" panose="020B0604020202020204" pitchFamily="34" charset="0"/>
            </a:endParaRPr>
          </a:p>
          <a:p>
            <a:pPr algn="just"/>
            <a:r>
              <a:rPr lang="en-US" sz="1950" dirty="0">
                <a:latin typeface="Times New Roman"/>
                <a:cs typeface="Arial"/>
              </a:rPr>
              <a:t>[5] S. Zhu and R. Langley, “Dual-band wearable textile antenna on an EBG substrate,” IEEE Trans. Antennas </a:t>
            </a:r>
            <a:r>
              <a:rPr lang="en-US" sz="1950" dirty="0" err="1">
                <a:latin typeface="Times New Roman"/>
                <a:cs typeface="Arial"/>
              </a:rPr>
              <a:t>Propag</a:t>
            </a:r>
            <a:r>
              <a:rPr lang="en-US" sz="1950" dirty="0">
                <a:latin typeface="Times New Roman"/>
                <a:cs typeface="Arial"/>
              </a:rPr>
              <a:t>, vol. 57, no. 4, pp. 926–935, Apr. 2009.</a:t>
            </a:r>
            <a:endParaRPr lang="en-US" sz="1950" dirty="0">
              <a:latin typeface="Times New Roman"/>
              <a:cs typeface="Arial" panose="020B0604020202020204" pitchFamily="34" charset="0"/>
            </a:endParaRPr>
          </a:p>
          <a:p>
            <a:pPr algn="just"/>
            <a:r>
              <a:rPr lang="en-US" sz="1950" dirty="0">
                <a:latin typeface="Times New Roman"/>
                <a:cs typeface="Arial"/>
              </a:rPr>
              <a:t>[6] Y. Lo and S. W. Lee, Antenna Handbook: Theory, Applications, and Design. Springer, 1993.</a:t>
            </a:r>
            <a:endParaRPr lang="en-US" sz="1950" dirty="0">
              <a:latin typeface="Times New Roman"/>
              <a:cs typeface="Arial" panose="020B0604020202020204" pitchFamily="34" charset="0"/>
            </a:endParaRPr>
          </a:p>
          <a:p>
            <a:pPr algn="just"/>
            <a:r>
              <a:rPr lang="en-US" sz="1950" dirty="0">
                <a:latin typeface="Times New Roman"/>
                <a:cs typeface="Arial"/>
              </a:rPr>
              <a:t>[7] H. </a:t>
            </a:r>
            <a:r>
              <a:rPr lang="en-US" sz="1950" dirty="0" err="1">
                <a:latin typeface="Times New Roman"/>
                <a:cs typeface="Arial"/>
              </a:rPr>
              <a:t>Oraizi</a:t>
            </a:r>
            <a:r>
              <a:rPr lang="en-US" sz="1950" dirty="0">
                <a:latin typeface="Times New Roman"/>
                <a:cs typeface="Arial"/>
              </a:rPr>
              <a:t> and S. Jam, “Miniaturization of microstrip antennas by the novel application of the Fibonacci sequence,” IEEE Trans. Antennas </a:t>
            </a:r>
            <a:r>
              <a:rPr lang="en-US" sz="1950" dirty="0" err="1">
                <a:latin typeface="Times New Roman"/>
                <a:cs typeface="Arial"/>
              </a:rPr>
              <a:t>Propag</a:t>
            </a:r>
            <a:r>
              <a:rPr lang="en-US" sz="1950" dirty="0">
                <a:latin typeface="Times New Roman"/>
                <a:cs typeface="Arial"/>
              </a:rPr>
              <a:t>, vol. 60, no. 5, pp. 2305–2311, 2012.</a:t>
            </a:r>
            <a:endParaRPr lang="en-US" sz="1950" dirty="0">
              <a:latin typeface="Times New Roman"/>
              <a:cs typeface="Arial" panose="020B0604020202020204" pitchFamily="34" charset="0"/>
            </a:endParaRPr>
          </a:p>
          <a:p>
            <a:pPr algn="just"/>
            <a:r>
              <a:rPr lang="en-US" sz="1950" dirty="0">
                <a:latin typeface="Times New Roman"/>
                <a:cs typeface="Arial"/>
              </a:rPr>
              <a:t>[8] M. S. </a:t>
            </a:r>
            <a:r>
              <a:rPr lang="en-US" sz="1950" dirty="0" err="1">
                <a:latin typeface="Times New Roman"/>
                <a:cs typeface="Arial"/>
              </a:rPr>
              <a:t>Sharawi</a:t>
            </a:r>
            <a:r>
              <a:rPr lang="en-US" sz="1950" dirty="0">
                <a:latin typeface="Times New Roman"/>
                <a:cs typeface="Arial"/>
              </a:rPr>
              <a:t>, “Printed multi-band MIMO antenna systems and their performance metrics,”  IEEE Antennas </a:t>
            </a:r>
            <a:r>
              <a:rPr lang="en-US" sz="1950" dirty="0" err="1">
                <a:latin typeface="Times New Roman"/>
                <a:cs typeface="Arial"/>
              </a:rPr>
              <a:t>Propag</a:t>
            </a:r>
            <a:r>
              <a:rPr lang="en-US" sz="1950" dirty="0">
                <a:latin typeface="Times New Roman"/>
                <a:cs typeface="Arial"/>
              </a:rPr>
              <a:t>. Mag, vol. 55, no. 5, pp. 218–232, Oct. 2013.</a:t>
            </a:r>
            <a:endParaRPr lang="en-US" sz="1950" dirty="0">
              <a:latin typeface="Times New Roman"/>
              <a:cs typeface="Arial" panose="020B0604020202020204" pitchFamily="34" charset="0"/>
            </a:endParaRPr>
          </a:p>
          <a:p>
            <a:pPr algn="just"/>
            <a:r>
              <a:rPr lang="en-US" sz="1950" dirty="0">
                <a:latin typeface="Times New Roman"/>
                <a:cs typeface="Arial"/>
              </a:rPr>
              <a:t>[9] J. Liu et al, “Design of compact and high-gain 60 GHz slotted patch antennas,” IEEE Antennas Wireless </a:t>
            </a:r>
            <a:r>
              <a:rPr lang="en-US" sz="1950" dirty="0" err="1">
                <a:latin typeface="Times New Roman"/>
                <a:cs typeface="Arial"/>
              </a:rPr>
              <a:t>Propag</a:t>
            </a:r>
            <a:r>
              <a:rPr lang="en-US" sz="1950" dirty="0">
                <a:latin typeface="Times New Roman"/>
                <a:cs typeface="Arial"/>
              </a:rPr>
              <a:t>. Lett, vol. 16, pp. 169–172, 2017.</a:t>
            </a:r>
            <a:endParaRPr lang="en-US" sz="1950" dirty="0">
              <a:latin typeface="Times New Roman"/>
              <a:cs typeface="Arial" panose="020B0604020202020204" pitchFamily="34" charset="0"/>
            </a:endParaRPr>
          </a:p>
          <a:p>
            <a:pPr algn="just"/>
            <a:r>
              <a:rPr lang="en-US" sz="1950" dirty="0">
                <a:latin typeface="Times New Roman"/>
                <a:cs typeface="Arial"/>
              </a:rPr>
              <a:t>[10] S. H. Lee and J. I. Lee, “A slot-loaded patch antenna for 60-GHz applications,” </a:t>
            </a:r>
            <a:r>
              <a:rPr lang="en-US" sz="1950" dirty="0" err="1">
                <a:latin typeface="Times New Roman"/>
                <a:cs typeface="Arial"/>
              </a:rPr>
              <a:t>Microw</a:t>
            </a:r>
            <a:r>
              <a:rPr lang="en-US" sz="1950" dirty="0">
                <a:latin typeface="Times New Roman"/>
                <a:cs typeface="Arial"/>
              </a:rPr>
              <a:t>. Opt. Technol. Lett, vol. 51, no. 6, pp. 1482–1484, 2009.</a:t>
            </a:r>
          </a:p>
          <a:p>
            <a:pPr algn="just"/>
            <a:r>
              <a:rPr lang="en-US" sz="1950" dirty="0">
                <a:latin typeface="Times New Roman"/>
                <a:cs typeface="Arial"/>
              </a:rPr>
              <a:t>[11] D. M. Pozar, Microwave Engineering, 4th ed, Wiley, 2011.</a:t>
            </a:r>
          </a:p>
          <a:p>
            <a:pPr algn="just"/>
            <a:r>
              <a:rPr lang="en-US" sz="1950" dirty="0">
                <a:latin typeface="Times New Roman"/>
                <a:cs typeface="Arial"/>
              </a:rPr>
              <a:t>[12] A. </a:t>
            </a:r>
            <a:r>
              <a:rPr lang="en-US" sz="1950" dirty="0" err="1">
                <a:latin typeface="Times New Roman"/>
                <a:cs typeface="Arial"/>
              </a:rPr>
              <a:t>Kiourti</a:t>
            </a:r>
            <a:r>
              <a:rPr lang="en-US" sz="1950" dirty="0">
                <a:latin typeface="Times New Roman"/>
                <a:cs typeface="Arial"/>
              </a:rPr>
              <a:t> and J. L. Volakis, “High-efficiency antennas for implantable devices: Design, performance, and application,” IEEE Antennas </a:t>
            </a:r>
            <a:r>
              <a:rPr lang="en-US" sz="1950" dirty="0" err="1">
                <a:latin typeface="Times New Roman"/>
                <a:cs typeface="Arial"/>
              </a:rPr>
              <a:t>Propag</a:t>
            </a:r>
            <a:r>
              <a:rPr lang="en-US" sz="1950" dirty="0">
                <a:latin typeface="Times New Roman"/>
                <a:cs typeface="Arial"/>
              </a:rPr>
              <a:t>. Mag, vol. 56, no. 3, pp. 84–93, Jun. 2014.</a:t>
            </a:r>
          </a:p>
        </p:txBody>
      </p:sp>
      <p:sp>
        <p:nvSpPr>
          <p:cNvPr id="4" name="TextBox 3">
            <a:extLst>
              <a:ext uri="{FF2B5EF4-FFF2-40B4-BE49-F238E27FC236}">
                <a16:creationId xmlns:a16="http://schemas.microsoft.com/office/drawing/2014/main" id="{47D4F06C-5541-220D-37EA-6DF8ED200EA7}"/>
              </a:ext>
            </a:extLst>
          </p:cNvPr>
          <p:cNvSpPr txBox="1"/>
          <p:nvPr/>
        </p:nvSpPr>
        <p:spPr>
          <a:xfrm>
            <a:off x="5267825" y="1396920"/>
            <a:ext cx="3742360" cy="769441"/>
          </a:xfrm>
          <a:prstGeom prst="rect">
            <a:avLst/>
          </a:prstGeom>
          <a:noFill/>
        </p:spPr>
        <p:txBody>
          <a:bodyPr wrap="square">
            <a:spAutoFit/>
          </a:bodyPr>
          <a:lstStyle/>
          <a:p>
            <a:r>
              <a:rPr lang="en-US" sz="4400" b="1" dirty="0">
                <a:latin typeface="Times New Roman"/>
                <a:cs typeface="Arial"/>
              </a:rPr>
              <a:t>References</a:t>
            </a:r>
            <a:endParaRPr lang="en-IN" dirty="0"/>
          </a:p>
        </p:txBody>
      </p:sp>
      <p:sp>
        <p:nvSpPr>
          <p:cNvPr id="5" name="Freeform 6" descr="preencoded.png">
            <a:extLst>
              <a:ext uri="{FF2B5EF4-FFF2-40B4-BE49-F238E27FC236}">
                <a16:creationId xmlns:a16="http://schemas.microsoft.com/office/drawing/2014/main" id="{9E167DE1-653B-8F31-E3D5-20DD81A1C067}"/>
              </a:ext>
            </a:extLst>
          </p:cNvPr>
          <p:cNvSpPr/>
          <p:nvPr/>
        </p:nvSpPr>
        <p:spPr>
          <a:xfrm>
            <a:off x="192473" y="138270"/>
            <a:ext cx="900348" cy="982918"/>
          </a:xfrm>
          <a:custGeom>
            <a:avLst/>
            <a:gdLst/>
            <a:ahLst/>
            <a:cxnLst/>
            <a:rect l="l" t="t" r="r" b="b"/>
            <a:pathLst>
              <a:path w="1180505" h="1279475">
                <a:moveTo>
                  <a:pt x="0" y="0"/>
                </a:moveTo>
                <a:lnTo>
                  <a:pt x="1180506" y="0"/>
                </a:lnTo>
                <a:lnTo>
                  <a:pt x="1180506" y="1279475"/>
                </a:lnTo>
                <a:lnTo>
                  <a:pt x="0" y="1279475"/>
                </a:lnTo>
                <a:lnTo>
                  <a:pt x="0" y="0"/>
                </a:lnTo>
                <a:close/>
              </a:path>
            </a:pathLst>
          </a:custGeom>
          <a:blipFill>
            <a:blip r:embed="rId2"/>
            <a:stretch>
              <a:fillRect l="-147" r="-147"/>
            </a:stretch>
          </a:blipFill>
        </p:spPr>
      </p:sp>
      <p:sp>
        <p:nvSpPr>
          <p:cNvPr id="6" name="TextBox 28">
            <a:extLst>
              <a:ext uri="{FF2B5EF4-FFF2-40B4-BE49-F238E27FC236}">
                <a16:creationId xmlns:a16="http://schemas.microsoft.com/office/drawing/2014/main" id="{BE444323-DDD5-D192-F3C9-4C78ACF8D772}"/>
              </a:ext>
            </a:extLst>
          </p:cNvPr>
          <p:cNvSpPr txBox="1"/>
          <p:nvPr/>
        </p:nvSpPr>
        <p:spPr>
          <a:xfrm>
            <a:off x="1250315" y="425394"/>
            <a:ext cx="4236086" cy="800770"/>
          </a:xfrm>
          <a:prstGeom prst="rect">
            <a:avLst/>
          </a:prstGeom>
        </p:spPr>
        <p:txBody>
          <a:bodyPr lIns="0" tIns="0" rIns="0" bIns="0" rtlCol="0" anchor="t"/>
          <a:lstStyle/>
          <a:p>
            <a:pPr algn="l">
              <a:lnSpc>
                <a:spcPts val="2699"/>
              </a:lnSpc>
            </a:pPr>
            <a:r>
              <a:rPr lang="en-US" sz="2249" b="1" dirty="0">
                <a:solidFill>
                  <a:srgbClr val="2C2821"/>
                </a:solidFill>
                <a:latin typeface="Times New Roman" panose="02020603050405020304" pitchFamily="18" charset="0"/>
                <a:ea typeface="Lora Bold"/>
                <a:cs typeface="Times New Roman" panose="02020603050405020304" pitchFamily="18" charset="0"/>
                <a:sym typeface="Lora Bold"/>
              </a:rPr>
              <a:t>KCCEMSR, THANE</a:t>
            </a:r>
          </a:p>
          <a:p>
            <a:pPr algn="l">
              <a:lnSpc>
                <a:spcPts val="2699"/>
              </a:lnSpc>
            </a:pPr>
            <a:endParaRPr lang="en-US" sz="2249" b="1" dirty="0">
              <a:solidFill>
                <a:srgbClr val="2C2821"/>
              </a:solidFill>
              <a:latin typeface="Times New Roman" panose="02020603050405020304" pitchFamily="18" charset="0"/>
              <a:ea typeface="Lora Bold"/>
              <a:cs typeface="Times New Roman" panose="02020603050405020304" pitchFamily="18" charset="0"/>
              <a:sym typeface="Lora Bold"/>
            </a:endParaRPr>
          </a:p>
        </p:txBody>
      </p:sp>
      <p:cxnSp>
        <p:nvCxnSpPr>
          <p:cNvPr id="7" name="Straight Connector 6">
            <a:extLst>
              <a:ext uri="{FF2B5EF4-FFF2-40B4-BE49-F238E27FC236}">
                <a16:creationId xmlns:a16="http://schemas.microsoft.com/office/drawing/2014/main" id="{94824D50-6050-DEA9-4FDD-AFD623C7523E}"/>
              </a:ext>
            </a:extLst>
          </p:cNvPr>
          <p:cNvCxnSpPr>
            <a:cxnSpLocks/>
          </p:cNvCxnSpPr>
          <p:nvPr/>
        </p:nvCxnSpPr>
        <p:spPr>
          <a:xfrm flipV="1">
            <a:off x="-7937" y="1226164"/>
            <a:ext cx="14638337" cy="108569"/>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129007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047FAA-F2B8-A950-C82D-D0F01A65C5B3}"/>
              </a:ext>
            </a:extLst>
          </p:cNvPr>
          <p:cNvSpPr txBox="1"/>
          <p:nvPr/>
        </p:nvSpPr>
        <p:spPr>
          <a:xfrm>
            <a:off x="1469769" y="2809670"/>
            <a:ext cx="12012055"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a:cs typeface="Arial"/>
              </a:rPr>
              <a:t>Augmented Reality (AR) and Virtual Reality (VR) are immersive technologies that enhance or simulate environments.AR overlays digital content on the real world via devices like smartphones or HoloLens. VR creates a fully virtual world using headsets like Meta Quest or HTC </a:t>
            </a:r>
            <a:r>
              <a:rPr lang="en-US" sz="2000" dirty="0" err="1">
                <a:latin typeface="Times New Roman"/>
                <a:cs typeface="Arial"/>
              </a:rPr>
              <a:t>Vive</a:t>
            </a:r>
            <a:r>
              <a:rPr lang="en-US" sz="2000" dirty="0">
                <a:latin typeface="Times New Roman"/>
                <a:cs typeface="Arial"/>
              </a:rPr>
              <a:t>.</a:t>
            </a:r>
          </a:p>
          <a:p>
            <a:pPr algn="just"/>
            <a:endParaRPr lang="en-US" sz="2000" dirty="0">
              <a:latin typeface="Times New Roman"/>
              <a:cs typeface="Arial"/>
            </a:endParaRPr>
          </a:p>
          <a:p>
            <a:pPr algn="just"/>
            <a:r>
              <a:rPr lang="en-US" sz="2000" dirty="0">
                <a:latin typeface="Times New Roman"/>
                <a:cs typeface="Arial"/>
              </a:rPr>
              <a:t>They’re widely used in gaming, education, healthcare, and training. Together, they’re reshaping how we interact with digital and physical </a:t>
            </a:r>
            <a:r>
              <a:rPr lang="en-US" sz="2000" dirty="0" err="1">
                <a:latin typeface="Times New Roman"/>
                <a:cs typeface="Arial"/>
              </a:rPr>
              <a:t>spaces.This</a:t>
            </a:r>
            <a:r>
              <a:rPr lang="en-US" sz="2000" dirty="0">
                <a:latin typeface="Times New Roman"/>
                <a:cs typeface="Arial"/>
              </a:rPr>
              <a:t> project focuses on designing a compact and highly efficient antenna tailored for AR/VR devices. The antenna ensures strong signal performance while maintaining a small footprint suitable for wearable tech. It aims to enhance wireless connectivity and user experience in immersive environments.</a:t>
            </a:r>
          </a:p>
          <a:p>
            <a:pPr algn="just"/>
            <a:endParaRPr lang="en-US" sz="2000" dirty="0">
              <a:latin typeface="Times New Roman"/>
              <a:cs typeface="Arial"/>
            </a:endParaRPr>
          </a:p>
          <a:p>
            <a:pPr algn="just"/>
            <a:r>
              <a:rPr lang="en-US" sz="2000" dirty="0">
                <a:latin typeface="Times New Roman"/>
                <a:cs typeface="Arial"/>
              </a:rPr>
              <a:t>We need this topic because the rapid growth of the AR/VR market, projected to reach $209.2B by 2029, demands advanced wireless solutions. Technologies like 5G and </a:t>
            </a:r>
            <a:r>
              <a:rPr lang="en-US" sz="2000" dirty="0" err="1">
                <a:latin typeface="Times New Roman"/>
                <a:cs typeface="Arial"/>
              </a:rPr>
              <a:t>mmWave</a:t>
            </a:r>
            <a:r>
              <a:rPr lang="en-US" sz="2000" dirty="0">
                <a:latin typeface="Times New Roman"/>
                <a:cs typeface="Arial"/>
              </a:rPr>
              <a:t> require compact, efficient antennas with low latency and high data rates. Microstrip patch antennas, especially in the 24–30 GHz range, are ideal for AR/VR devices due to their low-profile design and ease of integration. These project is essential to optimize their performance and enhance the overall user experience in immersive applications.</a:t>
            </a:r>
          </a:p>
        </p:txBody>
      </p:sp>
      <p:sp>
        <p:nvSpPr>
          <p:cNvPr id="3" name="Freeform 6" descr="preencoded.png">
            <a:extLst>
              <a:ext uri="{FF2B5EF4-FFF2-40B4-BE49-F238E27FC236}">
                <a16:creationId xmlns:a16="http://schemas.microsoft.com/office/drawing/2014/main" id="{BE372F2C-AA34-B3E7-D7F5-C901677A333F}"/>
              </a:ext>
            </a:extLst>
          </p:cNvPr>
          <p:cNvSpPr/>
          <p:nvPr/>
        </p:nvSpPr>
        <p:spPr>
          <a:xfrm>
            <a:off x="192473" y="138270"/>
            <a:ext cx="900348" cy="982918"/>
          </a:xfrm>
          <a:custGeom>
            <a:avLst/>
            <a:gdLst/>
            <a:ahLst/>
            <a:cxnLst/>
            <a:rect l="l" t="t" r="r" b="b"/>
            <a:pathLst>
              <a:path w="1180505" h="1279475">
                <a:moveTo>
                  <a:pt x="0" y="0"/>
                </a:moveTo>
                <a:lnTo>
                  <a:pt x="1180506" y="0"/>
                </a:lnTo>
                <a:lnTo>
                  <a:pt x="1180506" y="1279475"/>
                </a:lnTo>
                <a:lnTo>
                  <a:pt x="0" y="1279475"/>
                </a:lnTo>
                <a:lnTo>
                  <a:pt x="0" y="0"/>
                </a:lnTo>
                <a:close/>
              </a:path>
            </a:pathLst>
          </a:custGeom>
          <a:blipFill>
            <a:blip r:embed="rId2"/>
            <a:stretch>
              <a:fillRect l="-147" r="-147"/>
            </a:stretch>
          </a:blipFill>
        </p:spPr>
      </p:sp>
      <p:sp>
        <p:nvSpPr>
          <p:cNvPr id="4" name="TextBox 28">
            <a:extLst>
              <a:ext uri="{FF2B5EF4-FFF2-40B4-BE49-F238E27FC236}">
                <a16:creationId xmlns:a16="http://schemas.microsoft.com/office/drawing/2014/main" id="{C3E4C5E1-7327-14AA-9B59-B9D3AE685F23}"/>
              </a:ext>
            </a:extLst>
          </p:cNvPr>
          <p:cNvSpPr txBox="1"/>
          <p:nvPr/>
        </p:nvSpPr>
        <p:spPr>
          <a:xfrm>
            <a:off x="1250315" y="425394"/>
            <a:ext cx="4236086" cy="800770"/>
          </a:xfrm>
          <a:prstGeom prst="rect">
            <a:avLst/>
          </a:prstGeom>
        </p:spPr>
        <p:txBody>
          <a:bodyPr lIns="0" tIns="0" rIns="0" bIns="0" rtlCol="0" anchor="t"/>
          <a:lstStyle/>
          <a:p>
            <a:pPr algn="l">
              <a:lnSpc>
                <a:spcPts val="2699"/>
              </a:lnSpc>
            </a:pPr>
            <a:r>
              <a:rPr lang="en-US" sz="2249" b="1" dirty="0">
                <a:solidFill>
                  <a:srgbClr val="2C2821"/>
                </a:solidFill>
                <a:latin typeface="Times New Roman" panose="02020603050405020304" pitchFamily="18" charset="0"/>
                <a:ea typeface="Lora Bold"/>
                <a:cs typeface="Times New Roman" panose="02020603050405020304" pitchFamily="18" charset="0"/>
                <a:sym typeface="Lora Bold"/>
              </a:rPr>
              <a:t>KCCEMSR, THANE</a:t>
            </a:r>
          </a:p>
          <a:p>
            <a:pPr algn="l">
              <a:lnSpc>
                <a:spcPts val="2699"/>
              </a:lnSpc>
            </a:pPr>
            <a:endParaRPr lang="en-US" sz="2249" b="1" dirty="0">
              <a:solidFill>
                <a:srgbClr val="2C2821"/>
              </a:solidFill>
              <a:latin typeface="Times New Roman" panose="02020603050405020304" pitchFamily="18" charset="0"/>
              <a:ea typeface="Lora Bold"/>
              <a:cs typeface="Times New Roman" panose="02020603050405020304" pitchFamily="18" charset="0"/>
              <a:sym typeface="Lora Bold"/>
            </a:endParaRPr>
          </a:p>
        </p:txBody>
      </p:sp>
      <p:cxnSp>
        <p:nvCxnSpPr>
          <p:cNvPr id="5" name="Straight Connector 4">
            <a:extLst>
              <a:ext uri="{FF2B5EF4-FFF2-40B4-BE49-F238E27FC236}">
                <a16:creationId xmlns:a16="http://schemas.microsoft.com/office/drawing/2014/main" id="{4DD31F39-82B7-F0C8-7A6C-2E8ADDC838A3}"/>
              </a:ext>
            </a:extLst>
          </p:cNvPr>
          <p:cNvCxnSpPr>
            <a:cxnSpLocks/>
          </p:cNvCxnSpPr>
          <p:nvPr/>
        </p:nvCxnSpPr>
        <p:spPr>
          <a:xfrm flipV="1">
            <a:off x="-7937" y="1226164"/>
            <a:ext cx="14638337" cy="108569"/>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BE3AA8A5-80FE-164B-E6F9-963A0523495A}"/>
              </a:ext>
            </a:extLst>
          </p:cNvPr>
          <p:cNvSpPr txBox="1"/>
          <p:nvPr/>
        </p:nvSpPr>
        <p:spPr>
          <a:xfrm>
            <a:off x="4973444" y="1702869"/>
            <a:ext cx="4025590" cy="769441"/>
          </a:xfrm>
          <a:prstGeom prst="rect">
            <a:avLst/>
          </a:prstGeom>
          <a:noFill/>
        </p:spPr>
        <p:txBody>
          <a:bodyPr wrap="square">
            <a:spAutoFit/>
          </a:bodyPr>
          <a:lstStyle/>
          <a:p>
            <a:pPr algn="ctr"/>
            <a:r>
              <a:rPr lang="en-US" sz="4400" b="1" dirty="0">
                <a:latin typeface="Times New Roman"/>
                <a:cs typeface="Arial"/>
              </a:rPr>
              <a:t>Introduction</a:t>
            </a:r>
            <a:endParaRPr lang="en-US" sz="4400" b="1" dirty="0">
              <a:latin typeface="Times New Roman"/>
              <a:cs typeface="Arial" panose="020B0604020202020204" pitchFamily="34" charset="0"/>
            </a:endParaRPr>
          </a:p>
        </p:txBody>
      </p:sp>
    </p:spTree>
    <p:extLst>
      <p:ext uri="{BB962C8B-B14F-4D97-AF65-F5344CB8AC3E}">
        <p14:creationId xmlns:p14="http://schemas.microsoft.com/office/powerpoint/2010/main" val="323538403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897798" y="1706969"/>
            <a:ext cx="14322290" cy="1417558"/>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latin typeface="Times New Roman" panose="02020603050405020304" pitchFamily="18" charset="0"/>
                <a:ea typeface="Lato Bold" pitchFamily="34" charset="-122"/>
                <a:cs typeface="Times New Roman" panose="02020603050405020304" pitchFamily="18" charset="0"/>
              </a:rPr>
              <a:t>Project Need: Enhancing AR/VR Device Connectivity</a:t>
            </a:r>
            <a:endParaRPr lang="en-US" sz="4450" b="1" dirty="0">
              <a:latin typeface="Times New Roman" panose="02020603050405020304" pitchFamily="18" charset="0"/>
              <a:cs typeface="Times New Roman" panose="02020603050405020304" pitchFamily="18" charset="0"/>
            </a:endParaRPr>
          </a:p>
        </p:txBody>
      </p:sp>
      <p:sp>
        <p:nvSpPr>
          <p:cNvPr id="4" name="Shape 1"/>
          <p:cNvSpPr/>
          <p:nvPr/>
        </p:nvSpPr>
        <p:spPr>
          <a:xfrm>
            <a:off x="642647" y="3444567"/>
            <a:ext cx="510302" cy="510302"/>
          </a:xfrm>
          <a:prstGeom prst="roundRect">
            <a:avLst>
              <a:gd name="adj" fmla="val 6667"/>
            </a:avLst>
          </a:prstGeom>
          <a:solidFill>
            <a:srgbClr val="E5DFD2"/>
          </a:solidFill>
          <a:ln/>
        </p:spPr>
      </p:sp>
      <p:sp>
        <p:nvSpPr>
          <p:cNvPr id="5" name="Text 2"/>
          <p:cNvSpPr/>
          <p:nvPr/>
        </p:nvSpPr>
        <p:spPr>
          <a:xfrm>
            <a:off x="708779" y="3529578"/>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4A4A45"/>
                </a:solidFill>
                <a:latin typeface="Times New Roman" panose="02020603050405020304" pitchFamily="18" charset="0"/>
                <a:ea typeface="Lato Bold" pitchFamily="34" charset="-122"/>
                <a:cs typeface="Times New Roman" panose="02020603050405020304" pitchFamily="18" charset="0"/>
              </a:rPr>
              <a:t>1</a:t>
            </a:r>
            <a:endParaRPr lang="en-US" sz="2650" dirty="0">
              <a:latin typeface="Times New Roman" panose="02020603050405020304" pitchFamily="18" charset="0"/>
              <a:cs typeface="Times New Roman" panose="02020603050405020304" pitchFamily="18" charset="0"/>
            </a:endParaRPr>
          </a:p>
        </p:txBody>
      </p:sp>
      <p:sp>
        <p:nvSpPr>
          <p:cNvPr id="6" name="Text 3"/>
          <p:cNvSpPr/>
          <p:nvPr/>
        </p:nvSpPr>
        <p:spPr>
          <a:xfrm>
            <a:off x="1379763" y="3444567"/>
            <a:ext cx="3173663" cy="354330"/>
          </a:xfrm>
          <a:prstGeom prst="rect">
            <a:avLst/>
          </a:prstGeom>
          <a:noFill/>
          <a:ln/>
        </p:spPr>
        <p:txBody>
          <a:bodyPr wrap="none" lIns="0" tIns="0" rIns="0" bIns="0" rtlCol="0" anchor="t"/>
          <a:lstStyle/>
          <a:p>
            <a:pPr marL="0" indent="0" algn="l">
              <a:lnSpc>
                <a:spcPts val="2750"/>
              </a:lnSpc>
              <a:buNone/>
            </a:pPr>
            <a:r>
              <a:rPr lang="en-US" sz="2400" b="1" dirty="0">
                <a:solidFill>
                  <a:srgbClr val="4A4A45"/>
                </a:solidFill>
                <a:latin typeface="Times New Roman" panose="02020603050405020304" pitchFamily="18" charset="0"/>
                <a:ea typeface="Lato Bold" pitchFamily="34" charset="-122"/>
                <a:cs typeface="Times New Roman" panose="02020603050405020304" pitchFamily="18" charset="0"/>
              </a:rPr>
              <a:t>Addressing Limitations</a:t>
            </a:r>
            <a:endParaRPr lang="en-US" sz="2400" b="1" dirty="0">
              <a:latin typeface="Times New Roman" panose="02020603050405020304" pitchFamily="18" charset="0"/>
              <a:cs typeface="Times New Roman" panose="02020603050405020304" pitchFamily="18" charset="0"/>
            </a:endParaRPr>
          </a:p>
        </p:txBody>
      </p:sp>
      <p:sp>
        <p:nvSpPr>
          <p:cNvPr id="7" name="Text 4"/>
          <p:cNvSpPr/>
          <p:nvPr/>
        </p:nvSpPr>
        <p:spPr>
          <a:xfrm>
            <a:off x="1379763" y="3934984"/>
            <a:ext cx="3459242" cy="1718683"/>
          </a:xfrm>
          <a:prstGeom prst="rect">
            <a:avLst/>
          </a:prstGeom>
          <a:noFill/>
          <a:ln/>
        </p:spPr>
        <p:txBody>
          <a:bodyPr wrap="square" lIns="0" tIns="0" rIns="0" bIns="0" rtlCol="0" anchor="t"/>
          <a:lstStyle/>
          <a:p>
            <a:pPr marL="0" indent="0" algn="l">
              <a:lnSpc>
                <a:spcPts val="2850"/>
              </a:lnSpc>
              <a:buNone/>
            </a:pPr>
            <a:r>
              <a:rPr lang="en-US" sz="2000" dirty="0">
                <a:latin typeface="Times New Roman" panose="02020603050405020304" pitchFamily="18" charset="0"/>
                <a:ea typeface="Lato" pitchFamily="34" charset="-122"/>
                <a:cs typeface="Times New Roman" panose="02020603050405020304" pitchFamily="18" charset="0"/>
              </a:rPr>
              <a:t>Current AR/VR devices have bulky antennas and limited bandwidth, which results in signal loss.</a:t>
            </a:r>
            <a:endParaRPr lang="en-US" sz="2000" dirty="0">
              <a:latin typeface="Times New Roman" panose="02020603050405020304" pitchFamily="18" charset="0"/>
              <a:cs typeface="Times New Roman" panose="02020603050405020304" pitchFamily="18" charset="0"/>
            </a:endParaRPr>
          </a:p>
        </p:txBody>
      </p:sp>
      <p:sp>
        <p:nvSpPr>
          <p:cNvPr id="8" name="Shape 5"/>
          <p:cNvSpPr/>
          <p:nvPr/>
        </p:nvSpPr>
        <p:spPr>
          <a:xfrm>
            <a:off x="5065819" y="3444567"/>
            <a:ext cx="510302" cy="510302"/>
          </a:xfrm>
          <a:prstGeom prst="roundRect">
            <a:avLst>
              <a:gd name="adj" fmla="val 6667"/>
            </a:avLst>
          </a:prstGeom>
          <a:solidFill>
            <a:srgbClr val="E5DFD2"/>
          </a:solidFill>
          <a:ln/>
        </p:spPr>
      </p:sp>
      <p:sp>
        <p:nvSpPr>
          <p:cNvPr id="9" name="Text 6"/>
          <p:cNvSpPr/>
          <p:nvPr/>
        </p:nvSpPr>
        <p:spPr>
          <a:xfrm>
            <a:off x="5131951" y="3529578"/>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4A4A45"/>
                </a:solidFill>
                <a:latin typeface="Times New Roman" panose="02020603050405020304" pitchFamily="18" charset="0"/>
                <a:ea typeface="Lato Bold" pitchFamily="34" charset="-122"/>
                <a:cs typeface="Times New Roman" panose="02020603050405020304" pitchFamily="18" charset="0"/>
              </a:rPr>
              <a:t>2</a:t>
            </a:r>
            <a:endParaRPr lang="en-US" sz="2650" dirty="0">
              <a:latin typeface="Times New Roman" panose="02020603050405020304" pitchFamily="18" charset="0"/>
              <a:cs typeface="Times New Roman" panose="02020603050405020304" pitchFamily="18" charset="0"/>
            </a:endParaRPr>
          </a:p>
        </p:txBody>
      </p:sp>
      <p:sp>
        <p:nvSpPr>
          <p:cNvPr id="10" name="Text 7"/>
          <p:cNvSpPr/>
          <p:nvPr/>
        </p:nvSpPr>
        <p:spPr>
          <a:xfrm>
            <a:off x="5802935" y="3444567"/>
            <a:ext cx="3107531" cy="354330"/>
          </a:xfrm>
          <a:prstGeom prst="rect">
            <a:avLst/>
          </a:prstGeom>
          <a:noFill/>
          <a:ln/>
        </p:spPr>
        <p:txBody>
          <a:bodyPr wrap="none" lIns="0" tIns="0" rIns="0" bIns="0" rtlCol="0" anchor="t"/>
          <a:lstStyle/>
          <a:p>
            <a:pPr marL="0" indent="0" algn="l">
              <a:lnSpc>
                <a:spcPts val="2750"/>
              </a:lnSpc>
              <a:buNone/>
            </a:pPr>
            <a:r>
              <a:rPr lang="en-US" sz="2400" b="1" dirty="0">
                <a:solidFill>
                  <a:srgbClr val="4A4A45"/>
                </a:solidFill>
                <a:latin typeface="Times New Roman" panose="02020603050405020304" pitchFamily="18" charset="0"/>
                <a:ea typeface="Lato Bold" pitchFamily="34" charset="-122"/>
                <a:cs typeface="Times New Roman" panose="02020603050405020304" pitchFamily="18" charset="0"/>
              </a:rPr>
              <a:t>Miniaturization Demand</a:t>
            </a:r>
            <a:endParaRPr lang="en-US" sz="2400" dirty="0">
              <a:latin typeface="Times New Roman" panose="02020603050405020304" pitchFamily="18" charset="0"/>
              <a:cs typeface="Times New Roman" panose="02020603050405020304" pitchFamily="18" charset="0"/>
            </a:endParaRPr>
          </a:p>
        </p:txBody>
      </p:sp>
      <p:sp>
        <p:nvSpPr>
          <p:cNvPr id="11" name="Text 8"/>
          <p:cNvSpPr/>
          <p:nvPr/>
        </p:nvSpPr>
        <p:spPr>
          <a:xfrm>
            <a:off x="5802935" y="3934985"/>
            <a:ext cx="3459242" cy="1451610"/>
          </a:xfrm>
          <a:prstGeom prst="rect">
            <a:avLst/>
          </a:prstGeom>
          <a:noFill/>
          <a:ln/>
        </p:spPr>
        <p:txBody>
          <a:bodyPr wrap="square" lIns="0" tIns="0" rIns="0" bIns="0" rtlCol="0" anchor="t"/>
          <a:lstStyle/>
          <a:p>
            <a:pPr marL="0" indent="0" algn="l">
              <a:lnSpc>
                <a:spcPts val="2850"/>
              </a:lnSpc>
              <a:buNone/>
            </a:pPr>
            <a:r>
              <a:rPr lang="en-US" sz="2000" dirty="0">
                <a:latin typeface="Times New Roman" panose="02020603050405020304" pitchFamily="18" charset="0"/>
                <a:ea typeface="Lato" pitchFamily="34" charset="-122"/>
                <a:cs typeface="Times New Roman" panose="02020603050405020304" pitchFamily="18" charset="0"/>
              </a:rPr>
              <a:t>Demand for miniaturized, high-performance antenna solutions is very high, without compromising performance.</a:t>
            </a:r>
            <a:endParaRPr lang="en-US" sz="2000" dirty="0">
              <a:latin typeface="Times New Roman" panose="02020603050405020304" pitchFamily="18" charset="0"/>
              <a:cs typeface="Times New Roman" panose="02020603050405020304" pitchFamily="18" charset="0"/>
            </a:endParaRPr>
          </a:p>
        </p:txBody>
      </p:sp>
      <p:sp>
        <p:nvSpPr>
          <p:cNvPr id="12" name="Shape 9"/>
          <p:cNvSpPr/>
          <p:nvPr/>
        </p:nvSpPr>
        <p:spPr>
          <a:xfrm>
            <a:off x="9488991" y="3423523"/>
            <a:ext cx="510302" cy="510302"/>
          </a:xfrm>
          <a:prstGeom prst="roundRect">
            <a:avLst>
              <a:gd name="adj" fmla="val 6667"/>
            </a:avLst>
          </a:prstGeom>
          <a:solidFill>
            <a:srgbClr val="E5DFD2"/>
          </a:solidFill>
          <a:ln/>
        </p:spPr>
        <p:txBody>
          <a:bodyPr/>
          <a:lstStyle/>
          <a:p>
            <a:endParaRPr lang="en-IN" dirty="0">
              <a:latin typeface="Times New Roman" panose="02020603050405020304" pitchFamily="18" charset="0"/>
              <a:cs typeface="Times New Roman" panose="02020603050405020304" pitchFamily="18" charset="0"/>
            </a:endParaRPr>
          </a:p>
        </p:txBody>
      </p:sp>
      <p:sp>
        <p:nvSpPr>
          <p:cNvPr id="13" name="Text 10"/>
          <p:cNvSpPr/>
          <p:nvPr/>
        </p:nvSpPr>
        <p:spPr>
          <a:xfrm>
            <a:off x="9574061" y="3487072"/>
            <a:ext cx="340162" cy="425291"/>
          </a:xfrm>
          <a:prstGeom prst="rect">
            <a:avLst/>
          </a:prstGeom>
          <a:noFill/>
          <a:ln/>
        </p:spPr>
        <p:txBody>
          <a:bodyPr wrap="none" lIns="0" tIns="0" rIns="0" bIns="0" rtlCol="0" anchor="t"/>
          <a:lstStyle/>
          <a:p>
            <a:pPr marL="0" indent="0" algn="ctr">
              <a:lnSpc>
                <a:spcPts val="2650"/>
              </a:lnSpc>
              <a:buNone/>
            </a:pPr>
            <a:r>
              <a:rPr lang="en-US" sz="2650" b="1" dirty="0">
                <a:solidFill>
                  <a:srgbClr val="4A4A45"/>
                </a:solidFill>
                <a:latin typeface="Times New Roman" panose="02020603050405020304" pitchFamily="18" charset="0"/>
                <a:ea typeface="Lato Bold" pitchFamily="34" charset="-122"/>
                <a:cs typeface="Times New Roman" panose="02020603050405020304" pitchFamily="18" charset="0"/>
              </a:rPr>
              <a:t>3</a:t>
            </a:r>
            <a:endParaRPr lang="en-US" sz="2650" dirty="0">
              <a:latin typeface="Times New Roman" panose="02020603050405020304" pitchFamily="18" charset="0"/>
              <a:cs typeface="Times New Roman" panose="02020603050405020304" pitchFamily="18" charset="0"/>
            </a:endParaRPr>
          </a:p>
        </p:txBody>
      </p:sp>
      <p:sp>
        <p:nvSpPr>
          <p:cNvPr id="14" name="Text 11"/>
          <p:cNvSpPr/>
          <p:nvPr/>
        </p:nvSpPr>
        <p:spPr>
          <a:xfrm>
            <a:off x="10226105" y="3444567"/>
            <a:ext cx="3686057" cy="354330"/>
          </a:xfrm>
          <a:prstGeom prst="rect">
            <a:avLst/>
          </a:prstGeom>
          <a:noFill/>
          <a:ln/>
        </p:spPr>
        <p:txBody>
          <a:bodyPr wrap="none" lIns="0" tIns="0" rIns="0" bIns="0" rtlCol="0" anchor="t"/>
          <a:lstStyle/>
          <a:p>
            <a:pPr marL="0" indent="0" algn="l">
              <a:lnSpc>
                <a:spcPts val="2750"/>
              </a:lnSpc>
              <a:buNone/>
            </a:pPr>
            <a:r>
              <a:rPr lang="en-US" sz="2400" b="1" dirty="0">
                <a:solidFill>
                  <a:srgbClr val="4A4A45"/>
                </a:solidFill>
                <a:latin typeface="Times New Roman" panose="02020603050405020304" pitchFamily="18" charset="0"/>
                <a:ea typeface="Lato Bold" pitchFamily="34" charset="-122"/>
                <a:cs typeface="Times New Roman" panose="02020603050405020304" pitchFamily="18" charset="0"/>
              </a:rPr>
              <a:t>Improving User Experience</a:t>
            </a:r>
            <a:endParaRPr lang="en-US" sz="2400" dirty="0">
              <a:latin typeface="Times New Roman" panose="02020603050405020304" pitchFamily="18" charset="0"/>
              <a:cs typeface="Times New Roman" panose="02020603050405020304" pitchFamily="18" charset="0"/>
            </a:endParaRPr>
          </a:p>
        </p:txBody>
      </p:sp>
      <p:sp>
        <p:nvSpPr>
          <p:cNvPr id="15" name="Text 12"/>
          <p:cNvSpPr/>
          <p:nvPr/>
        </p:nvSpPr>
        <p:spPr>
          <a:xfrm>
            <a:off x="10226106" y="3934985"/>
            <a:ext cx="3459242" cy="1451610"/>
          </a:xfrm>
          <a:prstGeom prst="rect">
            <a:avLst/>
          </a:prstGeom>
          <a:noFill/>
          <a:ln/>
        </p:spPr>
        <p:txBody>
          <a:bodyPr wrap="square" lIns="0" tIns="0" rIns="0" bIns="0" rtlCol="0" anchor="t"/>
          <a:lstStyle/>
          <a:p>
            <a:pPr marL="0" indent="0" algn="l">
              <a:lnSpc>
                <a:spcPts val="2850"/>
              </a:lnSpc>
              <a:buNone/>
            </a:pPr>
            <a:r>
              <a:rPr lang="en-US" sz="2000" dirty="0">
                <a:latin typeface="Times New Roman" panose="02020603050405020304" pitchFamily="18" charset="0"/>
                <a:ea typeface="Lato" pitchFamily="34" charset="-122"/>
                <a:cs typeface="Times New Roman" panose="02020603050405020304" pitchFamily="18" charset="0"/>
              </a:rPr>
              <a:t>Enabling untethered AR/VR experiences enhances gaming and enables advanced remote collaboration.</a:t>
            </a:r>
            <a:endParaRPr lang="en-US" sz="2000" dirty="0">
              <a:latin typeface="Times New Roman" panose="02020603050405020304" pitchFamily="18" charset="0"/>
              <a:cs typeface="Times New Roman" panose="02020603050405020304" pitchFamily="18" charset="0"/>
            </a:endParaRPr>
          </a:p>
        </p:txBody>
      </p:sp>
      <p:sp>
        <p:nvSpPr>
          <p:cNvPr id="16" name="TextBox 28">
            <a:extLst>
              <a:ext uri="{FF2B5EF4-FFF2-40B4-BE49-F238E27FC236}">
                <a16:creationId xmlns:a16="http://schemas.microsoft.com/office/drawing/2014/main" id="{D7763245-5224-2281-EA37-7D0695B2D65F}"/>
              </a:ext>
            </a:extLst>
          </p:cNvPr>
          <p:cNvSpPr txBox="1"/>
          <p:nvPr/>
        </p:nvSpPr>
        <p:spPr>
          <a:xfrm>
            <a:off x="1250315" y="425394"/>
            <a:ext cx="4236086" cy="800770"/>
          </a:xfrm>
          <a:prstGeom prst="rect">
            <a:avLst/>
          </a:prstGeom>
        </p:spPr>
        <p:txBody>
          <a:bodyPr lIns="0" tIns="0" rIns="0" bIns="0" rtlCol="0" anchor="t"/>
          <a:lstStyle/>
          <a:p>
            <a:pPr algn="l">
              <a:lnSpc>
                <a:spcPts val="2699"/>
              </a:lnSpc>
            </a:pPr>
            <a:r>
              <a:rPr lang="en-US" sz="2249" b="1" dirty="0">
                <a:solidFill>
                  <a:srgbClr val="2C2821"/>
                </a:solidFill>
                <a:latin typeface="Times New Roman" panose="02020603050405020304" pitchFamily="18" charset="0"/>
                <a:ea typeface="Lora Bold"/>
                <a:cs typeface="Times New Roman" panose="02020603050405020304" pitchFamily="18" charset="0"/>
                <a:sym typeface="Lora Bold"/>
              </a:rPr>
              <a:t>KCCEMSR, THANE</a:t>
            </a:r>
          </a:p>
          <a:p>
            <a:pPr algn="l">
              <a:lnSpc>
                <a:spcPts val="2699"/>
              </a:lnSpc>
            </a:pPr>
            <a:endParaRPr lang="en-US" sz="2249" b="1" dirty="0">
              <a:solidFill>
                <a:srgbClr val="2C2821"/>
              </a:solidFill>
              <a:latin typeface="Times New Roman" panose="02020603050405020304" pitchFamily="18" charset="0"/>
              <a:ea typeface="Lora Bold"/>
              <a:cs typeface="Times New Roman" panose="02020603050405020304" pitchFamily="18" charset="0"/>
              <a:sym typeface="Lora Bold"/>
            </a:endParaRPr>
          </a:p>
        </p:txBody>
      </p:sp>
      <p:sp>
        <p:nvSpPr>
          <p:cNvPr id="17" name="Freeform 6" descr="preencoded.png">
            <a:extLst>
              <a:ext uri="{FF2B5EF4-FFF2-40B4-BE49-F238E27FC236}">
                <a16:creationId xmlns:a16="http://schemas.microsoft.com/office/drawing/2014/main" id="{2A4009DF-E607-4B2C-1501-073BAB44E779}"/>
              </a:ext>
            </a:extLst>
          </p:cNvPr>
          <p:cNvSpPr/>
          <p:nvPr/>
        </p:nvSpPr>
        <p:spPr>
          <a:xfrm>
            <a:off x="192473" y="138270"/>
            <a:ext cx="900348" cy="982918"/>
          </a:xfrm>
          <a:custGeom>
            <a:avLst/>
            <a:gdLst/>
            <a:ahLst/>
            <a:cxnLst/>
            <a:rect l="l" t="t" r="r" b="b"/>
            <a:pathLst>
              <a:path w="1180505" h="1279475">
                <a:moveTo>
                  <a:pt x="0" y="0"/>
                </a:moveTo>
                <a:lnTo>
                  <a:pt x="1180506" y="0"/>
                </a:lnTo>
                <a:lnTo>
                  <a:pt x="1180506" y="1279475"/>
                </a:lnTo>
                <a:lnTo>
                  <a:pt x="0" y="1279475"/>
                </a:lnTo>
                <a:lnTo>
                  <a:pt x="0" y="0"/>
                </a:lnTo>
                <a:close/>
              </a:path>
            </a:pathLst>
          </a:custGeom>
          <a:blipFill>
            <a:blip r:embed="rId3"/>
            <a:stretch>
              <a:fillRect l="-147" r="-147"/>
            </a:stretch>
          </a:blipFill>
        </p:spPr>
      </p:sp>
      <p:cxnSp>
        <p:nvCxnSpPr>
          <p:cNvPr id="18" name="Straight Connector 17">
            <a:extLst>
              <a:ext uri="{FF2B5EF4-FFF2-40B4-BE49-F238E27FC236}">
                <a16:creationId xmlns:a16="http://schemas.microsoft.com/office/drawing/2014/main" id="{8BEE296E-1BC9-E8AF-E445-9258F406733E}"/>
              </a:ext>
            </a:extLst>
          </p:cNvPr>
          <p:cNvCxnSpPr>
            <a:cxnSpLocks/>
          </p:cNvCxnSpPr>
          <p:nvPr/>
        </p:nvCxnSpPr>
        <p:spPr>
          <a:xfrm flipV="1">
            <a:off x="-7937" y="1226164"/>
            <a:ext cx="14638337" cy="108569"/>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6" descr="preencoded.png">
            <a:extLst>
              <a:ext uri="{FF2B5EF4-FFF2-40B4-BE49-F238E27FC236}">
                <a16:creationId xmlns:a16="http://schemas.microsoft.com/office/drawing/2014/main" id="{45BABED7-D3EA-5CD6-7DD6-0E03A27424A2}"/>
              </a:ext>
            </a:extLst>
          </p:cNvPr>
          <p:cNvSpPr/>
          <p:nvPr/>
        </p:nvSpPr>
        <p:spPr>
          <a:xfrm>
            <a:off x="192473" y="138270"/>
            <a:ext cx="900348" cy="982918"/>
          </a:xfrm>
          <a:custGeom>
            <a:avLst/>
            <a:gdLst/>
            <a:ahLst/>
            <a:cxnLst/>
            <a:rect l="l" t="t" r="r" b="b"/>
            <a:pathLst>
              <a:path w="1180505" h="1279475">
                <a:moveTo>
                  <a:pt x="0" y="0"/>
                </a:moveTo>
                <a:lnTo>
                  <a:pt x="1180506" y="0"/>
                </a:lnTo>
                <a:lnTo>
                  <a:pt x="1180506" y="1279475"/>
                </a:lnTo>
                <a:lnTo>
                  <a:pt x="0" y="1279475"/>
                </a:lnTo>
                <a:lnTo>
                  <a:pt x="0" y="0"/>
                </a:lnTo>
                <a:close/>
              </a:path>
            </a:pathLst>
          </a:custGeom>
          <a:blipFill>
            <a:blip r:embed="rId2"/>
            <a:stretch>
              <a:fillRect l="-147" r="-147"/>
            </a:stretch>
          </a:blipFill>
        </p:spPr>
      </p:sp>
      <p:sp>
        <p:nvSpPr>
          <p:cNvPr id="26" name="TextBox 28">
            <a:extLst>
              <a:ext uri="{FF2B5EF4-FFF2-40B4-BE49-F238E27FC236}">
                <a16:creationId xmlns:a16="http://schemas.microsoft.com/office/drawing/2014/main" id="{38A3E33B-7163-F57A-66AC-1413049132CC}"/>
              </a:ext>
            </a:extLst>
          </p:cNvPr>
          <p:cNvSpPr txBox="1"/>
          <p:nvPr/>
        </p:nvSpPr>
        <p:spPr>
          <a:xfrm>
            <a:off x="1250315" y="448835"/>
            <a:ext cx="4236086" cy="800770"/>
          </a:xfrm>
          <a:prstGeom prst="rect">
            <a:avLst/>
          </a:prstGeom>
        </p:spPr>
        <p:txBody>
          <a:bodyPr lIns="0" tIns="0" rIns="0" bIns="0" rtlCol="0" anchor="t"/>
          <a:lstStyle/>
          <a:p>
            <a:pPr algn="l">
              <a:lnSpc>
                <a:spcPts val="2699"/>
              </a:lnSpc>
            </a:pPr>
            <a:r>
              <a:rPr lang="en-US" sz="2249" b="1" dirty="0">
                <a:solidFill>
                  <a:srgbClr val="2C2821"/>
                </a:solidFill>
                <a:latin typeface="Times New Roman" panose="02020603050405020304" pitchFamily="18" charset="0"/>
                <a:ea typeface="Lora Bold"/>
                <a:cs typeface="Times New Roman" panose="02020603050405020304" pitchFamily="18" charset="0"/>
                <a:sym typeface="Lora Bold"/>
              </a:rPr>
              <a:t>KCCEMSR, THANE</a:t>
            </a:r>
          </a:p>
          <a:p>
            <a:pPr algn="l">
              <a:lnSpc>
                <a:spcPts val="2699"/>
              </a:lnSpc>
            </a:pPr>
            <a:endParaRPr lang="en-US" sz="2249" b="1" dirty="0">
              <a:solidFill>
                <a:srgbClr val="2C2821"/>
              </a:solidFill>
              <a:latin typeface="Times New Roman" panose="02020603050405020304" pitchFamily="18" charset="0"/>
              <a:ea typeface="Lora Bold"/>
              <a:cs typeface="Times New Roman" panose="02020603050405020304" pitchFamily="18" charset="0"/>
              <a:sym typeface="Lora Bold"/>
            </a:endParaRPr>
          </a:p>
        </p:txBody>
      </p:sp>
      <p:cxnSp>
        <p:nvCxnSpPr>
          <p:cNvPr id="27" name="Straight Connector 26">
            <a:extLst>
              <a:ext uri="{FF2B5EF4-FFF2-40B4-BE49-F238E27FC236}">
                <a16:creationId xmlns:a16="http://schemas.microsoft.com/office/drawing/2014/main" id="{0C596316-CCEC-4B8B-AB64-5770BF0B7052}"/>
              </a:ext>
            </a:extLst>
          </p:cNvPr>
          <p:cNvCxnSpPr>
            <a:cxnSpLocks/>
          </p:cNvCxnSpPr>
          <p:nvPr/>
        </p:nvCxnSpPr>
        <p:spPr>
          <a:xfrm flipV="1">
            <a:off x="-7937" y="1226164"/>
            <a:ext cx="14638337" cy="108569"/>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5AF8F560-1F20-A0A4-E6DA-4528A4709A3E}"/>
              </a:ext>
            </a:extLst>
          </p:cNvPr>
          <p:cNvSpPr txBox="1"/>
          <p:nvPr/>
        </p:nvSpPr>
        <p:spPr>
          <a:xfrm>
            <a:off x="4774238" y="1321891"/>
            <a:ext cx="5073986" cy="769441"/>
          </a:xfrm>
          <a:prstGeom prst="rect">
            <a:avLst/>
          </a:prstGeom>
          <a:noFill/>
        </p:spPr>
        <p:txBody>
          <a:bodyPr wrap="square">
            <a:spAutoFit/>
          </a:bodyPr>
          <a:lstStyle/>
          <a:p>
            <a:pPr algn="ctr"/>
            <a:r>
              <a:rPr lang="en-US" sz="4400" b="1" dirty="0">
                <a:latin typeface="Times New Roman"/>
                <a:cs typeface="Arial"/>
              </a:rPr>
              <a:t>Literature Review</a:t>
            </a:r>
            <a:endParaRPr lang="en-US" sz="4400" b="1" dirty="0">
              <a:latin typeface="Times New Roman"/>
              <a:cs typeface="Arial" panose="020B0604020202020204" pitchFamily="34" charset="0"/>
            </a:endParaRPr>
          </a:p>
        </p:txBody>
      </p:sp>
      <p:graphicFrame>
        <p:nvGraphicFramePr>
          <p:cNvPr id="3" name="Table 6">
            <a:extLst>
              <a:ext uri="{FF2B5EF4-FFF2-40B4-BE49-F238E27FC236}">
                <a16:creationId xmlns:a16="http://schemas.microsoft.com/office/drawing/2014/main" id="{B56BC238-612E-48CE-A5A0-E20FDA1A8836}"/>
              </a:ext>
            </a:extLst>
          </p:cNvPr>
          <p:cNvGraphicFramePr>
            <a:graphicFrameLocks noGrp="1"/>
          </p:cNvGraphicFramePr>
          <p:nvPr>
            <p:extLst>
              <p:ext uri="{D42A27DB-BD31-4B8C-83A1-F6EECF244321}">
                <p14:modId xmlns:p14="http://schemas.microsoft.com/office/powerpoint/2010/main" val="1930019276"/>
              </p:ext>
            </p:extLst>
          </p:nvPr>
        </p:nvGraphicFramePr>
        <p:xfrm>
          <a:off x="621705" y="2201386"/>
          <a:ext cx="13379052" cy="5614248"/>
        </p:xfrm>
        <a:graphic>
          <a:graphicData uri="http://schemas.openxmlformats.org/drawingml/2006/table">
            <a:tbl>
              <a:tblPr firstRow="1" bandRow="1"/>
              <a:tblGrid>
                <a:gridCol w="4206477">
                  <a:extLst>
                    <a:ext uri="{9D8B030D-6E8A-4147-A177-3AD203B41FA5}">
                      <a16:colId xmlns:a16="http://schemas.microsoft.com/office/drawing/2014/main" val="292531182"/>
                    </a:ext>
                  </a:extLst>
                </a:gridCol>
                <a:gridCol w="6076950">
                  <a:extLst>
                    <a:ext uri="{9D8B030D-6E8A-4147-A177-3AD203B41FA5}">
                      <a16:colId xmlns:a16="http://schemas.microsoft.com/office/drawing/2014/main" val="1120823128"/>
                    </a:ext>
                  </a:extLst>
                </a:gridCol>
                <a:gridCol w="3095625">
                  <a:extLst>
                    <a:ext uri="{9D8B030D-6E8A-4147-A177-3AD203B41FA5}">
                      <a16:colId xmlns:a16="http://schemas.microsoft.com/office/drawing/2014/main" val="2729055831"/>
                    </a:ext>
                  </a:extLst>
                </a:gridCol>
              </a:tblGrid>
              <a:tr h="748242">
                <a:tc>
                  <a:txBody>
                    <a:bodyPr/>
                    <a:lstStyle/>
                    <a:p>
                      <a:pPr marL="0" indent="0" algn="ctr">
                        <a:buFontTx/>
                        <a:buNone/>
                      </a:pPr>
                      <a:r>
                        <a:rPr lang="en-US" sz="3600" b="1" dirty="0">
                          <a:latin typeface="Times New Roman"/>
                          <a:cs typeface="Times New Roman"/>
                        </a:rPr>
                        <a:t>Topics</a:t>
                      </a:r>
                    </a:p>
                  </a:txBody>
                  <a:tcPr/>
                </a:tc>
                <a:tc>
                  <a:txBody>
                    <a:bodyPr/>
                    <a:lstStyle/>
                    <a:p>
                      <a:pPr algn="ctr"/>
                      <a:r>
                        <a:rPr lang="en-US" sz="3600" b="1" dirty="0">
                          <a:solidFill>
                            <a:srgbClr val="000000"/>
                          </a:solidFill>
                          <a:latin typeface="Times New Roman"/>
                          <a:cs typeface="Times New Roman"/>
                        </a:rPr>
                        <a:t>Technology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srgbClr val="000000"/>
                          </a:solidFill>
                          <a:latin typeface="Lora"/>
                          <a:cs typeface="Times New Roman"/>
                        </a:rPr>
                        <a:t>Year</a:t>
                      </a:r>
                    </a:p>
                  </a:txBody>
                  <a:tcPr/>
                </a:tc>
                <a:extLst>
                  <a:ext uri="{0D108BD9-81ED-4DB2-BD59-A6C34878D82A}">
                    <a16:rowId xmlns:a16="http://schemas.microsoft.com/office/drawing/2014/main" val="3367878874"/>
                  </a:ext>
                </a:extLst>
              </a:tr>
              <a:tr h="74824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Times New Roman"/>
                          <a:ea typeface="Source Sans Pro" pitchFamily="34" charset="-122"/>
                          <a:cs typeface="Times New Roman"/>
                        </a:rPr>
                        <a:t>AR VR technology in Education.</a:t>
                      </a:r>
                      <a:endParaRPr lang="en-US" sz="1600" dirty="0">
                        <a:solidFill>
                          <a:srgbClr val="000000"/>
                        </a:solidFill>
                        <a:latin typeface="Times New Roman"/>
                        <a:cs typeface="Times New Roman"/>
                      </a:endParaRPr>
                    </a:p>
                  </a:txBody>
                  <a:tcPr/>
                </a:tc>
                <a:tc>
                  <a:txBody>
                    <a:bodyPr/>
                    <a:lstStyle/>
                    <a:p>
                      <a:pPr algn="just"/>
                      <a:r>
                        <a:rPr lang="en-US" sz="1600" b="1" dirty="0">
                          <a:solidFill>
                            <a:srgbClr val="000000"/>
                          </a:solidFill>
                          <a:latin typeface="Times New Roman"/>
                          <a:ea typeface="Source Sans Pro"/>
                          <a:cs typeface="Source Sans Pro" pitchFamily="34" charset="-120"/>
                        </a:rPr>
                        <a:t>Display Technology</a:t>
                      </a:r>
                      <a:r>
                        <a:rPr lang="en-US" sz="1600" dirty="0">
                          <a:solidFill>
                            <a:srgbClr val="000000"/>
                          </a:solidFill>
                          <a:latin typeface="Times New Roman"/>
                          <a:ea typeface="Source Sans Pro"/>
                          <a:cs typeface="Source Sans Pro" pitchFamily="34" charset="-120"/>
                        </a:rPr>
                        <a:t>:  OLED, LCD, and </a:t>
                      </a:r>
                      <a:r>
                        <a:rPr lang="en-US" sz="1600" dirty="0" err="1">
                          <a:solidFill>
                            <a:srgbClr val="000000"/>
                          </a:solidFill>
                          <a:latin typeface="Times New Roman"/>
                          <a:ea typeface="Source Sans Pro"/>
                          <a:cs typeface="Source Sans Pro" pitchFamily="34" charset="-120"/>
                        </a:rPr>
                        <a:t>MicroLED</a:t>
                      </a:r>
                      <a:r>
                        <a:rPr lang="en-US" sz="1600" dirty="0">
                          <a:solidFill>
                            <a:srgbClr val="000000"/>
                          </a:solidFill>
                          <a:latin typeface="Times New Roman"/>
                          <a:ea typeface="Source Sans Pro"/>
                          <a:cs typeface="Source Sans Pro" pitchFamily="34" charset="-120"/>
                        </a:rPr>
                        <a:t> screens for high-resolution visuals</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Times New Roman"/>
                          <a:ea typeface="Source Sans Pro"/>
                          <a:cs typeface="Times New Roman"/>
                        </a:rPr>
                        <a:t>FEBRUARY 2023</a:t>
                      </a:r>
                    </a:p>
                    <a:p>
                      <a:endParaRPr lang="en-IN" dirty="0"/>
                    </a:p>
                  </a:txBody>
                  <a:tcPr/>
                </a:tc>
                <a:extLst>
                  <a:ext uri="{0D108BD9-81ED-4DB2-BD59-A6C34878D82A}">
                    <a16:rowId xmlns:a16="http://schemas.microsoft.com/office/drawing/2014/main" val="2024525914"/>
                  </a:ext>
                </a:extLst>
              </a:tr>
              <a:tr h="748242">
                <a:tc>
                  <a:txBody>
                    <a:bodyPr/>
                    <a:lstStyle/>
                    <a:p>
                      <a:pPr marL="0" indent="0" algn="l">
                        <a:buFontTx/>
                        <a:buNone/>
                      </a:pPr>
                      <a:r>
                        <a:rPr lang="en-US" sz="1600" dirty="0">
                          <a:solidFill>
                            <a:srgbClr val="000000"/>
                          </a:solidFill>
                          <a:latin typeface="Times New Roman"/>
                          <a:ea typeface="Source Sans Pro"/>
                          <a:cs typeface="Source Sans Pro" pitchFamily="34" charset="-120"/>
                        </a:rPr>
                        <a:t>Evolution of AR VR Technology</a:t>
                      </a:r>
                      <a:endParaRPr lang="en-IN" sz="1600" dirty="0"/>
                    </a:p>
                  </a:txBody>
                  <a:tcPr/>
                </a:tc>
                <a:tc>
                  <a:txBody>
                    <a:bodyPr/>
                    <a:lstStyle/>
                    <a:p>
                      <a:r>
                        <a:rPr lang="en-US" sz="1600" b="1" dirty="0">
                          <a:solidFill>
                            <a:srgbClr val="000000"/>
                          </a:solidFill>
                          <a:latin typeface="Times New Roman"/>
                          <a:ea typeface="Source Sans Pro"/>
                          <a:cs typeface="Source Sans Pro" pitchFamily="34" charset="-120"/>
                        </a:rPr>
                        <a:t>Tracking Systems</a:t>
                      </a:r>
                      <a:r>
                        <a:rPr lang="en-US" sz="1600" dirty="0">
                          <a:solidFill>
                            <a:srgbClr val="000000"/>
                          </a:solidFill>
                          <a:latin typeface="Times New Roman"/>
                          <a:ea typeface="Source Sans Pro"/>
                          <a:cs typeface="Source Sans Pro" pitchFamily="34" charset="-120"/>
                        </a:rPr>
                        <a:t>: Inside-out and outside-in tracking using cameras</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Times New Roman"/>
                          <a:ea typeface="Source Sans Pro"/>
                          <a:cs typeface="Source Sans Pro" pitchFamily="34" charset="-120"/>
                        </a:rPr>
                        <a:t>APRIL 2023</a:t>
                      </a:r>
                      <a:endParaRPr lang="en-US" sz="1600" dirty="0">
                        <a:solidFill>
                          <a:srgbClr val="000000"/>
                        </a:solidFill>
                        <a:latin typeface="Times New Roman"/>
                        <a:ea typeface="Source Sans Pro"/>
                        <a:cs typeface="Times New Roman"/>
                      </a:endParaRPr>
                    </a:p>
                    <a:p>
                      <a:endParaRPr lang="en-IN" dirty="0"/>
                    </a:p>
                  </a:txBody>
                  <a:tcPr/>
                </a:tc>
                <a:extLst>
                  <a:ext uri="{0D108BD9-81ED-4DB2-BD59-A6C34878D82A}">
                    <a16:rowId xmlns:a16="http://schemas.microsoft.com/office/drawing/2014/main" val="2740904457"/>
                  </a:ext>
                </a:extLst>
              </a:tr>
              <a:tr h="748242">
                <a:tc>
                  <a:txBody>
                    <a:bodyPr/>
                    <a:lstStyle/>
                    <a:p>
                      <a:pPr marL="0" indent="0" algn="l">
                        <a:buFontTx/>
                        <a:buNone/>
                      </a:pPr>
                      <a:r>
                        <a:rPr lang="en-US" sz="1600" dirty="0">
                          <a:solidFill>
                            <a:srgbClr val="000000"/>
                          </a:solidFill>
                          <a:latin typeface="Times New Roman"/>
                          <a:ea typeface="Source Sans Pro"/>
                          <a:cs typeface="Source Sans Pro" pitchFamily="34" charset="-120"/>
                        </a:rPr>
                        <a:t>Antenna design for 5g communication</a:t>
                      </a:r>
                      <a:endParaRPr lang="en-IN" sz="1600" dirty="0"/>
                    </a:p>
                  </a:txBody>
                  <a:tcPr/>
                </a:tc>
                <a:tc>
                  <a:txBody>
                    <a:bodyPr/>
                    <a:lstStyle/>
                    <a:p>
                      <a:pPr algn="just"/>
                      <a:r>
                        <a:rPr lang="en-US" sz="1600" b="1" dirty="0">
                          <a:solidFill>
                            <a:srgbClr val="000000"/>
                          </a:solidFill>
                          <a:latin typeface="Times New Roman"/>
                          <a:ea typeface="Source Sans Pro"/>
                          <a:cs typeface="Source Sans Pro" pitchFamily="34" charset="-120"/>
                        </a:rPr>
                        <a:t>Connectivity</a:t>
                      </a:r>
                      <a:r>
                        <a:rPr lang="en-US" sz="1600" dirty="0">
                          <a:solidFill>
                            <a:srgbClr val="000000"/>
                          </a:solidFill>
                          <a:latin typeface="Times New Roman"/>
                          <a:ea typeface="Source Sans Pro"/>
                          <a:cs typeface="Source Sans Pro" pitchFamily="34" charset="-120"/>
                        </a:rPr>
                        <a:t>: Wireless technologies like Bluetooth, Wi-Fi, and 5G for data transmission</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Times New Roman"/>
                          <a:ea typeface="Source Sans Pro"/>
                          <a:cs typeface="Source Sans Pro" pitchFamily="34" charset="-120"/>
                        </a:rPr>
                        <a:t>OCTOBER 2017</a:t>
                      </a:r>
                      <a:endParaRPr lang="en-US" sz="1600" dirty="0">
                        <a:solidFill>
                          <a:srgbClr val="000000"/>
                        </a:solidFill>
                        <a:latin typeface="Times New Roman"/>
                        <a:ea typeface="Source Sans Pro"/>
                        <a:cs typeface="Times New Roman"/>
                      </a:endParaRPr>
                    </a:p>
                    <a:p>
                      <a:endParaRPr lang="en-IN" dirty="0"/>
                    </a:p>
                  </a:txBody>
                  <a:tcPr/>
                </a:tc>
                <a:extLst>
                  <a:ext uri="{0D108BD9-81ED-4DB2-BD59-A6C34878D82A}">
                    <a16:rowId xmlns:a16="http://schemas.microsoft.com/office/drawing/2014/main" val="3349154953"/>
                  </a:ext>
                </a:extLst>
              </a:tr>
              <a:tr h="748242">
                <a:tc>
                  <a:txBody>
                    <a:bodyPr/>
                    <a:lstStyle/>
                    <a:p>
                      <a:pPr marL="0" indent="0" algn="just">
                        <a:buFontTx/>
                        <a:buNone/>
                      </a:pPr>
                      <a:r>
                        <a:rPr lang="en-US" sz="1600" dirty="0">
                          <a:solidFill>
                            <a:srgbClr val="000000"/>
                          </a:solidFill>
                          <a:latin typeface="Times New Roman"/>
                          <a:ea typeface="Source Sans Pro"/>
                          <a:cs typeface="Source Sans Pro" pitchFamily="34" charset="-120"/>
                        </a:rPr>
                        <a:t>Design of rectangular microstrip patch antenna</a:t>
                      </a:r>
                      <a:endParaRPr lang="en-IN" sz="16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Times New Roman"/>
                          <a:ea typeface="Source Sans Pro"/>
                          <a:cs typeface="Source Sans Pro" pitchFamily="34" charset="-120"/>
                        </a:rPr>
                        <a:t>Haptics</a:t>
                      </a:r>
                      <a:r>
                        <a:rPr lang="en-US" sz="1600" dirty="0">
                          <a:solidFill>
                            <a:srgbClr val="000000"/>
                          </a:solidFill>
                          <a:latin typeface="Times New Roman"/>
                          <a:ea typeface="Source Sans Pro"/>
                          <a:cs typeface="Source Sans Pro" pitchFamily="34" charset="-120"/>
                        </a:rPr>
                        <a:t>: Feedback systems for tactile interaction, like vibrations in controllers</a:t>
                      </a:r>
                      <a:r>
                        <a:rPr lang="en-US" sz="1800" dirty="0">
                          <a:solidFill>
                            <a:srgbClr val="000000"/>
                          </a:solidFill>
                          <a:latin typeface="Times New Roman"/>
                          <a:ea typeface="Source Sans Pro"/>
                          <a:cs typeface="Source Sans Pro" pitchFamily="34" charset="-120"/>
                        </a:rPr>
                        <a:t>.</a:t>
                      </a:r>
                      <a:endParaRPr lang="en-US" sz="1800" dirty="0">
                        <a:solidFill>
                          <a:srgbClr val="000000"/>
                        </a:solidFill>
                        <a:latin typeface="Times New Roman"/>
                        <a:ea typeface="Source Sans Pro"/>
                        <a:cs typeface="Arial"/>
                      </a:endParaRP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Times New Roman"/>
                          <a:ea typeface="Source Sans Pro"/>
                          <a:cs typeface="Source Sans Pro" pitchFamily="34" charset="-120"/>
                        </a:rPr>
                        <a:t>MARCH 2016</a:t>
                      </a:r>
                      <a:endParaRPr lang="en-US" sz="1600" dirty="0">
                        <a:solidFill>
                          <a:srgbClr val="000000"/>
                        </a:solidFill>
                        <a:latin typeface="Times New Roman"/>
                        <a:ea typeface="Source Sans Pro"/>
                        <a:cs typeface="Times New Roman"/>
                      </a:endParaRPr>
                    </a:p>
                    <a:p>
                      <a:endParaRPr lang="en-IN" dirty="0"/>
                    </a:p>
                  </a:txBody>
                  <a:tcPr/>
                </a:tc>
                <a:extLst>
                  <a:ext uri="{0D108BD9-81ED-4DB2-BD59-A6C34878D82A}">
                    <a16:rowId xmlns:a16="http://schemas.microsoft.com/office/drawing/2014/main" val="3622373324"/>
                  </a:ext>
                </a:extLst>
              </a:tr>
              <a:tr h="74824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Times New Roman"/>
                          <a:ea typeface="Source Sans Pro"/>
                          <a:cs typeface="Source Sans Pro" pitchFamily="34" charset="-120"/>
                        </a:rPr>
                        <a:t>Ultra-Wideband MIMO Antennas: Latest Advances in Design and Technology</a:t>
                      </a:r>
                      <a:r>
                        <a:rPr lang="en-US" sz="1800" dirty="0">
                          <a:solidFill>
                            <a:srgbClr val="000000"/>
                          </a:solidFill>
                          <a:latin typeface="Times New Roman"/>
                          <a:ea typeface="Source Sans Pro"/>
                          <a:cs typeface="Source Sans Pro" pitchFamily="34" charset="-120"/>
                        </a:rPr>
                        <a:t>.</a:t>
                      </a:r>
                      <a:endParaRPr lang="en-US" sz="1800" dirty="0">
                        <a:solidFill>
                          <a:srgbClr val="000000"/>
                        </a:solidFill>
                        <a:latin typeface="Times New Roman"/>
                        <a:ea typeface="Source Sans Pro"/>
                        <a:cs typeface="Times New Roman"/>
                      </a:endParaRPr>
                    </a:p>
                    <a:p>
                      <a:pPr marL="0" indent="0">
                        <a:buFontTx/>
                        <a:buNone/>
                      </a:pPr>
                      <a:endParaRPr lang="en-IN" dirty="0"/>
                    </a:p>
                  </a:txBody>
                  <a:tcPr/>
                </a:tc>
                <a:tc>
                  <a:txBody>
                    <a:bodyPr/>
                    <a:lstStyle/>
                    <a:p>
                      <a:pPr algn="just"/>
                      <a:r>
                        <a:rPr lang="en-US" sz="1600" b="1" dirty="0">
                          <a:solidFill>
                            <a:srgbClr val="000000"/>
                          </a:solidFill>
                          <a:latin typeface="Times New Roman"/>
                          <a:ea typeface="Source Sans Pro"/>
                          <a:cs typeface="Source Sans Pro" pitchFamily="34" charset="-120"/>
                        </a:rPr>
                        <a:t>Artificial Intelligence</a:t>
                      </a:r>
                      <a:r>
                        <a:rPr lang="en-US" sz="1600" dirty="0">
                          <a:solidFill>
                            <a:srgbClr val="000000"/>
                          </a:solidFill>
                          <a:latin typeface="Times New Roman"/>
                          <a:ea typeface="Source Sans Pro"/>
                          <a:cs typeface="Source Sans Pro" pitchFamily="34" charset="-120"/>
                        </a:rPr>
                        <a:t>: AI for environment mapping, object recognition, and interaction enhancement</a:t>
                      </a:r>
                      <a:endParaRPr lang="en-IN"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Times New Roman"/>
                          <a:ea typeface="Source Sans Pro"/>
                          <a:cs typeface="Source Sans Pro" pitchFamily="34" charset="-120"/>
                        </a:rPr>
                        <a:t>AUGUST 2023</a:t>
                      </a:r>
                      <a:endParaRPr lang="en-US" sz="1600" dirty="0">
                        <a:solidFill>
                          <a:srgbClr val="000000"/>
                        </a:solidFill>
                        <a:latin typeface="Times New Roman"/>
                        <a:ea typeface="Source Sans Pro"/>
                        <a:cs typeface="Times New Roman"/>
                      </a:endParaRPr>
                    </a:p>
                    <a:p>
                      <a:endParaRPr lang="en-IN" dirty="0"/>
                    </a:p>
                  </a:txBody>
                  <a:tcPr/>
                </a:tc>
                <a:extLst>
                  <a:ext uri="{0D108BD9-81ED-4DB2-BD59-A6C34878D82A}">
                    <a16:rowId xmlns:a16="http://schemas.microsoft.com/office/drawing/2014/main" val="2001406526"/>
                  </a:ext>
                </a:extLst>
              </a:tr>
              <a:tr h="571922">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Times New Roman"/>
                          <a:ea typeface="Source Sans Pro"/>
                          <a:cs typeface="Source Sans Pro" pitchFamily="34" charset="-120"/>
                        </a:rPr>
                        <a:t>Antenna Artificial Intelligence: The Relentless Pursuit of Intelligent Antenna Design.</a:t>
                      </a:r>
                      <a:endParaRPr lang="en-US" sz="1600" dirty="0">
                        <a:solidFill>
                          <a:srgbClr val="000000"/>
                        </a:solidFill>
                        <a:latin typeface="Times New Roman"/>
                        <a:ea typeface="Source Sans Pro"/>
                        <a:cs typeface="Times New Roman"/>
                      </a:endParaRPr>
                    </a:p>
                    <a:p>
                      <a:pPr marL="0" indent="0">
                        <a:buFontTx/>
                        <a:buNone/>
                      </a:pP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b="1" dirty="0">
                          <a:solidFill>
                            <a:srgbClr val="000000"/>
                          </a:solidFill>
                          <a:latin typeface="Times New Roman"/>
                          <a:ea typeface="Source Sans Pro"/>
                          <a:cs typeface="Source Sans Pro" pitchFamily="34" charset="-120"/>
                        </a:rPr>
                        <a:t>Sensors</a:t>
                      </a:r>
                      <a:r>
                        <a:rPr lang="en-US" sz="1600" dirty="0">
                          <a:solidFill>
                            <a:srgbClr val="000000"/>
                          </a:solidFill>
                          <a:latin typeface="Times New Roman"/>
                          <a:ea typeface="Source Sans Pro"/>
                          <a:cs typeface="Source Sans Pro" pitchFamily="34" charset="-120"/>
                        </a:rPr>
                        <a:t>: Accelerometers, gyroscopes, and magnetometers for detecting head and body movements.</a:t>
                      </a:r>
                      <a:endParaRPr lang="en-US" sz="1600" dirty="0">
                        <a:solidFill>
                          <a:srgbClr val="000000"/>
                        </a:solidFill>
                        <a:latin typeface="Times New Roman"/>
                        <a:ea typeface="Source Sans Pro"/>
                        <a:cs typeface="Arial"/>
                      </a:endParaRPr>
                    </a:p>
                    <a:p>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000000"/>
                          </a:solidFill>
                          <a:latin typeface="Times New Roman"/>
                          <a:ea typeface="Source Sans Pro"/>
                          <a:cs typeface="Source Sans Pro" pitchFamily="34" charset="-120"/>
                        </a:rPr>
                        <a:t>OCTOBER 2022</a:t>
                      </a:r>
                      <a:endParaRPr lang="en-US" sz="1600" dirty="0">
                        <a:solidFill>
                          <a:srgbClr val="000000"/>
                        </a:solidFill>
                        <a:latin typeface="Times New Roman"/>
                        <a:ea typeface="Source Sans Pro"/>
                        <a:cs typeface="Times New Roman"/>
                      </a:endParaRPr>
                    </a:p>
                    <a:p>
                      <a:endParaRPr lang="en-IN" dirty="0"/>
                    </a:p>
                  </a:txBody>
                  <a:tcPr/>
                </a:tc>
                <a:extLst>
                  <a:ext uri="{0D108BD9-81ED-4DB2-BD59-A6C34878D82A}">
                    <a16:rowId xmlns:a16="http://schemas.microsoft.com/office/drawing/2014/main" val="1386726210"/>
                  </a:ext>
                </a:extLst>
              </a:tr>
            </a:tbl>
          </a:graphicData>
        </a:graphic>
      </p:graphicFrame>
    </p:spTree>
    <p:extLst>
      <p:ext uri="{BB962C8B-B14F-4D97-AF65-F5344CB8AC3E}">
        <p14:creationId xmlns:p14="http://schemas.microsoft.com/office/powerpoint/2010/main" val="420411374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2116004" y="1518730"/>
            <a:ext cx="10896481" cy="708779"/>
          </a:xfrm>
          <a:prstGeom prst="rect">
            <a:avLst/>
          </a:prstGeom>
          <a:noFill/>
          <a:ln/>
        </p:spPr>
        <p:txBody>
          <a:bodyPr wrap="none" lIns="0" tIns="0" rIns="0" bIns="0" rtlCol="0" anchor="t"/>
          <a:lstStyle/>
          <a:p>
            <a:pPr marL="0" indent="0" algn="ctr">
              <a:lnSpc>
                <a:spcPts val="5550"/>
              </a:lnSpc>
              <a:buNone/>
            </a:pPr>
            <a:r>
              <a:rPr lang="en-US" sz="4400" b="1" dirty="0">
                <a:solidFill>
                  <a:srgbClr val="282824"/>
                </a:solidFill>
                <a:latin typeface="Times New Roman" panose="02020603050405020304" pitchFamily="18" charset="0"/>
                <a:ea typeface="Lato Bold" pitchFamily="34" charset="-122"/>
                <a:cs typeface="Times New Roman" panose="02020603050405020304" pitchFamily="18" charset="0"/>
              </a:rPr>
              <a:t>Design: Slotted Rectangular Patch Antenna</a:t>
            </a:r>
            <a:endParaRPr lang="en-US" sz="4400" dirty="0">
              <a:latin typeface="Times New Roman" panose="02020603050405020304" pitchFamily="18" charset="0"/>
              <a:cs typeface="Times New Roman" panose="02020603050405020304" pitchFamily="18" charset="0"/>
            </a:endParaRPr>
          </a:p>
        </p:txBody>
      </p:sp>
      <p:sp>
        <p:nvSpPr>
          <p:cNvPr id="5" name="Text 1"/>
          <p:cNvSpPr/>
          <p:nvPr/>
        </p:nvSpPr>
        <p:spPr>
          <a:xfrm>
            <a:off x="1004952" y="2948364"/>
            <a:ext cx="3410931" cy="1452186"/>
          </a:xfrm>
          <a:prstGeom prst="rect">
            <a:avLst/>
          </a:prstGeom>
          <a:noFill/>
          <a:ln/>
        </p:spPr>
        <p:txBody>
          <a:bodyPr wrap="square" lIns="0" tIns="0" rIns="0" bIns="0" rtlCol="0" anchor="t"/>
          <a:lstStyle/>
          <a:p>
            <a:pPr marL="0" indent="0" algn="just">
              <a:lnSpc>
                <a:spcPts val="2850"/>
              </a:lnSpc>
              <a:buNone/>
            </a:pPr>
            <a:r>
              <a:rPr lang="en-US" sz="2000" b="1" dirty="0">
                <a:latin typeface="Times New Roman" panose="02020603050405020304" pitchFamily="18" charset="0"/>
                <a:ea typeface="Lato" pitchFamily="34" charset="-122"/>
                <a:cs typeface="Times New Roman" panose="02020603050405020304" pitchFamily="18" charset="0"/>
              </a:rPr>
              <a:t>Antenna Configuration: </a:t>
            </a:r>
            <a:r>
              <a:rPr lang="en-US" sz="2000" dirty="0">
                <a:latin typeface="Times New Roman" panose="02020603050405020304" pitchFamily="18" charset="0"/>
                <a:ea typeface="Lato" pitchFamily="34" charset="-122"/>
                <a:cs typeface="Times New Roman" panose="02020603050405020304" pitchFamily="18" charset="0"/>
              </a:rPr>
              <a:t>Slotted Rectangular Patch Microstrip Antenna with specified patch dimensions.</a:t>
            </a:r>
            <a:endParaRPr lang="en-US" sz="2000" dirty="0">
              <a:latin typeface="Times New Roman" panose="02020603050405020304" pitchFamily="18" charset="0"/>
              <a:cs typeface="Times New Roman" panose="02020603050405020304" pitchFamily="18" charset="0"/>
            </a:endParaRPr>
          </a:p>
        </p:txBody>
      </p:sp>
      <p:sp>
        <p:nvSpPr>
          <p:cNvPr id="7" name="Text 2"/>
          <p:cNvSpPr/>
          <p:nvPr/>
        </p:nvSpPr>
        <p:spPr>
          <a:xfrm>
            <a:off x="5431536" y="2953502"/>
            <a:ext cx="3578649" cy="1447047"/>
          </a:xfrm>
          <a:prstGeom prst="rect">
            <a:avLst/>
          </a:prstGeom>
          <a:noFill/>
          <a:ln/>
        </p:spPr>
        <p:txBody>
          <a:bodyPr wrap="square" lIns="0" tIns="0" rIns="0" bIns="0" rtlCol="0" anchor="t"/>
          <a:lstStyle/>
          <a:p>
            <a:pPr marL="0" indent="0" algn="just">
              <a:lnSpc>
                <a:spcPts val="2850"/>
              </a:lnSpc>
              <a:buNone/>
            </a:pPr>
            <a:r>
              <a:rPr lang="en-US" sz="2000" b="1" dirty="0">
                <a:latin typeface="Times New Roman" panose="02020603050405020304" pitchFamily="18" charset="0"/>
                <a:ea typeface="Lato" pitchFamily="34" charset="-122"/>
                <a:cs typeface="Times New Roman" panose="02020603050405020304" pitchFamily="18" charset="0"/>
              </a:rPr>
              <a:t>Substrate Material: </a:t>
            </a:r>
            <a:r>
              <a:rPr lang="en-US" sz="2000" dirty="0">
                <a:latin typeface="Times New Roman" panose="02020603050405020304" pitchFamily="18" charset="0"/>
                <a:ea typeface="Lato" pitchFamily="34" charset="-122"/>
                <a:cs typeface="Times New Roman" panose="02020603050405020304" pitchFamily="18" charset="0"/>
              </a:rPr>
              <a:t>Rogers RT/Duroid 5880, dielectric constant (εr): 2.2, specified thickness.</a:t>
            </a:r>
            <a:endParaRPr lang="en-US" sz="2000" dirty="0">
              <a:latin typeface="Times New Roman" panose="02020603050405020304" pitchFamily="18" charset="0"/>
              <a:cs typeface="Times New Roman" panose="02020603050405020304" pitchFamily="18" charset="0"/>
            </a:endParaRPr>
          </a:p>
        </p:txBody>
      </p:sp>
      <p:sp>
        <p:nvSpPr>
          <p:cNvPr id="9" name="Text 3"/>
          <p:cNvSpPr/>
          <p:nvPr/>
        </p:nvSpPr>
        <p:spPr>
          <a:xfrm>
            <a:off x="9801579" y="2948364"/>
            <a:ext cx="3523783" cy="1640234"/>
          </a:xfrm>
          <a:prstGeom prst="rect">
            <a:avLst/>
          </a:prstGeom>
          <a:noFill/>
          <a:ln/>
        </p:spPr>
        <p:txBody>
          <a:bodyPr wrap="square" lIns="0" tIns="0" rIns="0" bIns="0" rtlCol="0" anchor="t"/>
          <a:lstStyle/>
          <a:p>
            <a:pPr marL="0" indent="0" algn="just">
              <a:lnSpc>
                <a:spcPts val="2850"/>
              </a:lnSpc>
              <a:buNone/>
            </a:pPr>
            <a:r>
              <a:rPr lang="en-US" sz="2000" dirty="0">
                <a:latin typeface="Times New Roman" panose="02020603050405020304" pitchFamily="18" charset="0"/>
                <a:ea typeface="Lato" pitchFamily="34" charset="-122"/>
                <a:cs typeface="Times New Roman" panose="02020603050405020304" pitchFamily="18" charset="0"/>
              </a:rPr>
              <a:t>Optimized for a specified frequency band, e.g., 24-30 GHz mmWave band, enhancing connectivity.</a:t>
            </a:r>
            <a:endParaRPr lang="en-US" sz="2000" dirty="0">
              <a:latin typeface="Times New Roman" panose="02020603050405020304" pitchFamily="18" charset="0"/>
              <a:cs typeface="Times New Roman" panose="02020603050405020304" pitchFamily="18" charset="0"/>
            </a:endParaRPr>
          </a:p>
        </p:txBody>
      </p:sp>
      <p:sp>
        <p:nvSpPr>
          <p:cNvPr id="10" name="TextBox 28">
            <a:extLst>
              <a:ext uri="{FF2B5EF4-FFF2-40B4-BE49-F238E27FC236}">
                <a16:creationId xmlns:a16="http://schemas.microsoft.com/office/drawing/2014/main" id="{0BD097CF-B127-35F7-01D7-543A3718F99C}"/>
              </a:ext>
            </a:extLst>
          </p:cNvPr>
          <p:cNvSpPr txBox="1"/>
          <p:nvPr/>
        </p:nvSpPr>
        <p:spPr>
          <a:xfrm>
            <a:off x="1250315" y="425394"/>
            <a:ext cx="4236086" cy="800770"/>
          </a:xfrm>
          <a:prstGeom prst="rect">
            <a:avLst/>
          </a:prstGeom>
        </p:spPr>
        <p:txBody>
          <a:bodyPr lIns="0" tIns="0" rIns="0" bIns="0" rtlCol="0" anchor="t"/>
          <a:lstStyle/>
          <a:p>
            <a:pPr algn="l">
              <a:lnSpc>
                <a:spcPts val="2699"/>
              </a:lnSpc>
            </a:pPr>
            <a:r>
              <a:rPr lang="en-US" sz="2249" b="1" dirty="0">
                <a:solidFill>
                  <a:srgbClr val="2C2821"/>
                </a:solidFill>
                <a:latin typeface="Times New Roman" panose="02020603050405020304" pitchFamily="18" charset="0"/>
                <a:ea typeface="Lora Bold"/>
                <a:cs typeface="Times New Roman" panose="02020603050405020304" pitchFamily="18" charset="0"/>
                <a:sym typeface="Lora Bold"/>
              </a:rPr>
              <a:t>KCCEMSR, THANE</a:t>
            </a:r>
          </a:p>
          <a:p>
            <a:pPr algn="l">
              <a:lnSpc>
                <a:spcPts val="2699"/>
              </a:lnSpc>
            </a:pPr>
            <a:endParaRPr lang="en-US" sz="2249" b="1" dirty="0">
              <a:solidFill>
                <a:srgbClr val="2C2821"/>
              </a:solidFill>
              <a:latin typeface="Times New Roman" panose="02020603050405020304" pitchFamily="18" charset="0"/>
              <a:ea typeface="Lora Bold"/>
              <a:cs typeface="Times New Roman" panose="02020603050405020304" pitchFamily="18" charset="0"/>
              <a:sym typeface="Lora Bold"/>
            </a:endParaRPr>
          </a:p>
        </p:txBody>
      </p:sp>
      <p:sp>
        <p:nvSpPr>
          <p:cNvPr id="11" name="Freeform 6" descr="preencoded.png">
            <a:extLst>
              <a:ext uri="{FF2B5EF4-FFF2-40B4-BE49-F238E27FC236}">
                <a16:creationId xmlns:a16="http://schemas.microsoft.com/office/drawing/2014/main" id="{BB406675-B73D-58D2-DB74-E092DA445D37}"/>
              </a:ext>
            </a:extLst>
          </p:cNvPr>
          <p:cNvSpPr/>
          <p:nvPr/>
        </p:nvSpPr>
        <p:spPr>
          <a:xfrm>
            <a:off x="192473" y="138270"/>
            <a:ext cx="900348" cy="982918"/>
          </a:xfrm>
          <a:custGeom>
            <a:avLst/>
            <a:gdLst/>
            <a:ahLst/>
            <a:cxnLst/>
            <a:rect l="l" t="t" r="r" b="b"/>
            <a:pathLst>
              <a:path w="1180505" h="1279475">
                <a:moveTo>
                  <a:pt x="0" y="0"/>
                </a:moveTo>
                <a:lnTo>
                  <a:pt x="1180506" y="0"/>
                </a:lnTo>
                <a:lnTo>
                  <a:pt x="1180506" y="1279475"/>
                </a:lnTo>
                <a:lnTo>
                  <a:pt x="0" y="1279475"/>
                </a:lnTo>
                <a:lnTo>
                  <a:pt x="0" y="0"/>
                </a:lnTo>
                <a:close/>
              </a:path>
            </a:pathLst>
          </a:custGeom>
          <a:blipFill>
            <a:blip r:embed="rId3"/>
            <a:stretch>
              <a:fillRect l="-147" r="-147"/>
            </a:stretch>
          </a:blipFill>
        </p:spPr>
      </p:sp>
      <p:cxnSp>
        <p:nvCxnSpPr>
          <p:cNvPr id="12" name="Straight Connector 11">
            <a:extLst>
              <a:ext uri="{FF2B5EF4-FFF2-40B4-BE49-F238E27FC236}">
                <a16:creationId xmlns:a16="http://schemas.microsoft.com/office/drawing/2014/main" id="{4DBF0580-AD24-A814-1F20-E4F11A075CE0}"/>
              </a:ext>
            </a:extLst>
          </p:cNvPr>
          <p:cNvCxnSpPr>
            <a:cxnSpLocks/>
          </p:cNvCxnSpPr>
          <p:nvPr/>
        </p:nvCxnSpPr>
        <p:spPr>
          <a:xfrm flipV="1">
            <a:off x="-7937" y="1226164"/>
            <a:ext cx="14638337" cy="108569"/>
          </a:xfrm>
          <a:prstGeom prst="line">
            <a:avLst/>
          </a:prstGeom>
        </p:spPr>
        <p:style>
          <a:lnRef idx="1">
            <a:schemeClr val="dk1"/>
          </a:lnRef>
          <a:fillRef idx="0">
            <a:schemeClr val="dk1"/>
          </a:fillRef>
          <a:effectRef idx="0">
            <a:schemeClr val="dk1"/>
          </a:effectRef>
          <a:fontRef idx="minor">
            <a:schemeClr val="tx1"/>
          </a:fontRef>
        </p:style>
      </p:cxnSp>
      <p:pic>
        <p:nvPicPr>
          <p:cNvPr id="2" name="Picture 1" descr="A yellow square with a blue and black dot on it&#10;&#10;AI-generated content may be incorrect.">
            <a:extLst>
              <a:ext uri="{FF2B5EF4-FFF2-40B4-BE49-F238E27FC236}">
                <a16:creationId xmlns:a16="http://schemas.microsoft.com/office/drawing/2014/main" id="{C53B5B21-C393-B50B-6171-83A7A2F8C795}"/>
              </a:ext>
            </a:extLst>
          </p:cNvPr>
          <p:cNvPicPr>
            <a:picLocks noChangeAspect="1"/>
          </p:cNvPicPr>
          <p:nvPr/>
        </p:nvPicPr>
        <p:blipFill>
          <a:blip r:embed="rId4"/>
          <a:stretch>
            <a:fillRect/>
          </a:stretch>
        </p:blipFill>
        <p:spPr>
          <a:xfrm>
            <a:off x="1004951" y="5040351"/>
            <a:ext cx="3410932" cy="2322992"/>
          </a:xfrm>
          <a:prstGeom prst="rect">
            <a:avLst/>
          </a:prstGeom>
        </p:spPr>
      </p:pic>
      <p:pic>
        <p:nvPicPr>
          <p:cNvPr id="17" name="Picture 16" descr="A yellow and orange square with a blue object in the center&#10;&#10;AI-generated content may be incorrect.">
            <a:extLst>
              <a:ext uri="{FF2B5EF4-FFF2-40B4-BE49-F238E27FC236}">
                <a16:creationId xmlns:a16="http://schemas.microsoft.com/office/drawing/2014/main" id="{3D05C0F7-72F1-74DC-F968-503D733660B9}"/>
              </a:ext>
            </a:extLst>
          </p:cNvPr>
          <p:cNvPicPr>
            <a:picLocks noChangeAspect="1"/>
          </p:cNvPicPr>
          <p:nvPr/>
        </p:nvPicPr>
        <p:blipFill>
          <a:blip r:embed="rId5"/>
          <a:stretch>
            <a:fillRect/>
          </a:stretch>
        </p:blipFill>
        <p:spPr>
          <a:xfrm>
            <a:off x="5486401" y="5031917"/>
            <a:ext cx="3523784" cy="2322991"/>
          </a:xfrm>
          <a:prstGeom prst="rect">
            <a:avLst/>
          </a:prstGeom>
        </p:spPr>
      </p:pic>
      <p:pic>
        <p:nvPicPr>
          <p:cNvPr id="18" name="Picture 17" descr="A yellow and orange square with a blue object in the center&#10;&#10;AI-generated content may be incorrect.">
            <a:extLst>
              <a:ext uri="{FF2B5EF4-FFF2-40B4-BE49-F238E27FC236}">
                <a16:creationId xmlns:a16="http://schemas.microsoft.com/office/drawing/2014/main" id="{F08695D1-57DA-715B-A68D-7536F97F3DBF}"/>
              </a:ext>
            </a:extLst>
          </p:cNvPr>
          <p:cNvPicPr>
            <a:picLocks noChangeAspect="1"/>
          </p:cNvPicPr>
          <p:nvPr/>
        </p:nvPicPr>
        <p:blipFill>
          <a:blip r:embed="rId6"/>
          <a:stretch>
            <a:fillRect/>
          </a:stretch>
        </p:blipFill>
        <p:spPr>
          <a:xfrm>
            <a:off x="9801580" y="5040351"/>
            <a:ext cx="3523783" cy="2314557"/>
          </a:xfrm>
          <a:prstGeom prst="rect">
            <a:avLst/>
          </a:prstGeom>
        </p:spPr>
      </p:pic>
      <p:sp>
        <p:nvSpPr>
          <p:cNvPr id="19" name="TextBox 18">
            <a:extLst>
              <a:ext uri="{FF2B5EF4-FFF2-40B4-BE49-F238E27FC236}">
                <a16:creationId xmlns:a16="http://schemas.microsoft.com/office/drawing/2014/main" id="{D6E96786-37AE-223C-FF27-83396A35C008}"/>
              </a:ext>
            </a:extLst>
          </p:cNvPr>
          <p:cNvSpPr txBox="1"/>
          <p:nvPr/>
        </p:nvSpPr>
        <p:spPr>
          <a:xfrm>
            <a:off x="2368509" y="7593424"/>
            <a:ext cx="1143000" cy="307777"/>
          </a:xfrm>
          <a:prstGeom prst="rect">
            <a:avLst/>
          </a:prstGeom>
          <a:noFill/>
        </p:spPr>
        <p:txBody>
          <a:bodyPr wrap="square" lIns="91440" tIns="45720" rIns="91440" bIns="45720" rtlCol="0" anchor="t">
            <a:spAutoFit/>
          </a:bodyPr>
          <a:lstStyle/>
          <a:p>
            <a:r>
              <a:rPr lang="en-US" sz="1400" dirty="0">
                <a:latin typeface="Times New Roman"/>
                <a:cs typeface="Arial"/>
              </a:rPr>
              <a:t>Fig: 1</a:t>
            </a:r>
            <a:endParaRPr lang="en-IN" sz="1400" dirty="0">
              <a:latin typeface="Times New Roman"/>
              <a:cs typeface="Arial"/>
            </a:endParaRPr>
          </a:p>
        </p:txBody>
      </p:sp>
      <p:sp>
        <p:nvSpPr>
          <p:cNvPr id="20" name="Rectangle 19">
            <a:extLst>
              <a:ext uri="{FF2B5EF4-FFF2-40B4-BE49-F238E27FC236}">
                <a16:creationId xmlns:a16="http://schemas.microsoft.com/office/drawing/2014/main" id="{3A00DFA7-D418-12CD-6D34-6AA621AA1A52}"/>
              </a:ext>
            </a:extLst>
          </p:cNvPr>
          <p:cNvSpPr/>
          <p:nvPr/>
        </p:nvSpPr>
        <p:spPr>
          <a:xfrm>
            <a:off x="6932341" y="7593424"/>
            <a:ext cx="631904" cy="307777"/>
          </a:xfrm>
          <a:prstGeom prst="rect">
            <a:avLst/>
          </a:prstGeom>
        </p:spPr>
        <p:txBody>
          <a:bodyPr wrap="none" lIns="91440" tIns="45720" rIns="91440" bIns="45720" anchor="t">
            <a:spAutoFit/>
          </a:bodyPr>
          <a:lstStyle/>
          <a:p>
            <a:r>
              <a:rPr lang="en-US" sz="1400" dirty="0">
                <a:latin typeface="Times New Roman"/>
                <a:cs typeface="Times New Roman"/>
              </a:rPr>
              <a:t>Fig: 2</a:t>
            </a:r>
            <a:endParaRPr lang="en-IN" sz="1400" dirty="0">
              <a:latin typeface="Times New Roman"/>
              <a:cs typeface="Times New Roman"/>
            </a:endParaRPr>
          </a:p>
        </p:txBody>
      </p:sp>
      <p:sp>
        <p:nvSpPr>
          <p:cNvPr id="21" name="Rectangle 20">
            <a:extLst>
              <a:ext uri="{FF2B5EF4-FFF2-40B4-BE49-F238E27FC236}">
                <a16:creationId xmlns:a16="http://schemas.microsoft.com/office/drawing/2014/main" id="{80FB972A-10AE-F379-3418-F5328E424713}"/>
              </a:ext>
            </a:extLst>
          </p:cNvPr>
          <p:cNvSpPr/>
          <p:nvPr/>
        </p:nvSpPr>
        <p:spPr>
          <a:xfrm>
            <a:off x="11247519" y="7580040"/>
            <a:ext cx="631904" cy="307777"/>
          </a:xfrm>
          <a:prstGeom prst="rect">
            <a:avLst/>
          </a:prstGeom>
        </p:spPr>
        <p:txBody>
          <a:bodyPr wrap="none" lIns="91440" tIns="45720" rIns="91440" bIns="45720" anchor="t">
            <a:spAutoFit/>
          </a:bodyPr>
          <a:lstStyle/>
          <a:p>
            <a:r>
              <a:rPr lang="en-US" sz="1400" dirty="0">
                <a:latin typeface="Times New Roman"/>
                <a:cs typeface="Times New Roman"/>
              </a:rPr>
              <a:t>Fig: 3</a:t>
            </a:r>
            <a:endParaRPr lang="en-IN" sz="1400" dirty="0">
              <a:latin typeface="Times New Roman"/>
              <a:cs typeface="Times New Roman"/>
            </a:endParaRPr>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8">
            <a:extLst>
              <a:ext uri="{FF2B5EF4-FFF2-40B4-BE49-F238E27FC236}">
                <a16:creationId xmlns:a16="http://schemas.microsoft.com/office/drawing/2014/main" id="{0BD097CF-B127-35F7-01D7-543A3718F99C}"/>
              </a:ext>
            </a:extLst>
          </p:cNvPr>
          <p:cNvSpPr txBox="1"/>
          <p:nvPr/>
        </p:nvSpPr>
        <p:spPr>
          <a:xfrm>
            <a:off x="1250315" y="425394"/>
            <a:ext cx="4236086" cy="800770"/>
          </a:xfrm>
          <a:prstGeom prst="rect">
            <a:avLst/>
          </a:prstGeom>
        </p:spPr>
        <p:txBody>
          <a:bodyPr lIns="0" tIns="0" rIns="0" bIns="0" rtlCol="0" anchor="t"/>
          <a:lstStyle/>
          <a:p>
            <a:pPr algn="l">
              <a:lnSpc>
                <a:spcPts val="2699"/>
              </a:lnSpc>
            </a:pPr>
            <a:r>
              <a:rPr lang="en-US" sz="2249" b="1" dirty="0">
                <a:solidFill>
                  <a:srgbClr val="2C2821"/>
                </a:solidFill>
                <a:latin typeface="Times New Roman" panose="02020603050405020304" pitchFamily="18" charset="0"/>
                <a:ea typeface="Lora Bold"/>
                <a:cs typeface="Times New Roman" panose="02020603050405020304" pitchFamily="18" charset="0"/>
                <a:sym typeface="Lora Bold"/>
              </a:rPr>
              <a:t>KCCEMSR, THANE</a:t>
            </a:r>
          </a:p>
          <a:p>
            <a:pPr algn="l">
              <a:lnSpc>
                <a:spcPts val="2699"/>
              </a:lnSpc>
            </a:pPr>
            <a:endParaRPr lang="en-US" sz="2249" b="1" dirty="0">
              <a:solidFill>
                <a:srgbClr val="2C2821"/>
              </a:solidFill>
              <a:latin typeface="Times New Roman" panose="02020603050405020304" pitchFamily="18" charset="0"/>
              <a:ea typeface="Lora Bold"/>
              <a:cs typeface="Times New Roman" panose="02020603050405020304" pitchFamily="18" charset="0"/>
              <a:sym typeface="Lora Bold"/>
            </a:endParaRPr>
          </a:p>
        </p:txBody>
      </p:sp>
      <p:sp>
        <p:nvSpPr>
          <p:cNvPr id="11" name="Freeform 6" descr="preencoded.png">
            <a:extLst>
              <a:ext uri="{FF2B5EF4-FFF2-40B4-BE49-F238E27FC236}">
                <a16:creationId xmlns:a16="http://schemas.microsoft.com/office/drawing/2014/main" id="{BB406675-B73D-58D2-DB74-E092DA445D37}"/>
              </a:ext>
            </a:extLst>
          </p:cNvPr>
          <p:cNvSpPr/>
          <p:nvPr/>
        </p:nvSpPr>
        <p:spPr>
          <a:xfrm>
            <a:off x="192473" y="138270"/>
            <a:ext cx="900348" cy="982918"/>
          </a:xfrm>
          <a:custGeom>
            <a:avLst/>
            <a:gdLst/>
            <a:ahLst/>
            <a:cxnLst/>
            <a:rect l="l" t="t" r="r" b="b"/>
            <a:pathLst>
              <a:path w="1180505" h="1279475">
                <a:moveTo>
                  <a:pt x="0" y="0"/>
                </a:moveTo>
                <a:lnTo>
                  <a:pt x="1180506" y="0"/>
                </a:lnTo>
                <a:lnTo>
                  <a:pt x="1180506" y="1279475"/>
                </a:lnTo>
                <a:lnTo>
                  <a:pt x="0" y="1279475"/>
                </a:lnTo>
                <a:lnTo>
                  <a:pt x="0" y="0"/>
                </a:lnTo>
                <a:close/>
              </a:path>
            </a:pathLst>
          </a:custGeom>
          <a:blipFill>
            <a:blip r:embed="rId3"/>
            <a:stretch>
              <a:fillRect l="-147" r="-147"/>
            </a:stretch>
          </a:blipFill>
        </p:spPr>
      </p:sp>
      <p:cxnSp>
        <p:nvCxnSpPr>
          <p:cNvPr id="12" name="Straight Connector 11">
            <a:extLst>
              <a:ext uri="{FF2B5EF4-FFF2-40B4-BE49-F238E27FC236}">
                <a16:creationId xmlns:a16="http://schemas.microsoft.com/office/drawing/2014/main" id="{4DBF0580-AD24-A814-1F20-E4F11A075CE0}"/>
              </a:ext>
            </a:extLst>
          </p:cNvPr>
          <p:cNvCxnSpPr>
            <a:cxnSpLocks/>
          </p:cNvCxnSpPr>
          <p:nvPr/>
        </p:nvCxnSpPr>
        <p:spPr>
          <a:xfrm flipV="1">
            <a:off x="-7937" y="1226164"/>
            <a:ext cx="14638337" cy="108569"/>
          </a:xfrm>
          <a:prstGeom prst="line">
            <a:avLst/>
          </a:prstGeom>
        </p:spPr>
        <p:style>
          <a:lnRef idx="1">
            <a:schemeClr val="dk1"/>
          </a:lnRef>
          <a:fillRef idx="0">
            <a:schemeClr val="dk1"/>
          </a:fillRef>
          <a:effectRef idx="0">
            <a:schemeClr val="dk1"/>
          </a:effectRef>
          <a:fontRef idx="minor">
            <a:schemeClr val="tx1"/>
          </a:fontRef>
        </p:style>
      </p:cxnSp>
      <p:pic>
        <p:nvPicPr>
          <p:cNvPr id="22" name="Image 3">
            <a:extLst>
              <a:ext uri="{FF2B5EF4-FFF2-40B4-BE49-F238E27FC236}">
                <a16:creationId xmlns:a16="http://schemas.microsoft.com/office/drawing/2014/main" id="{F4AC1FB1-DB4B-4463-A2B7-DC89493CE5B3}"/>
              </a:ext>
            </a:extLst>
          </p:cNvPr>
          <p:cNvPicPr/>
          <p:nvPr/>
        </p:nvPicPr>
        <p:blipFill>
          <a:blip r:embed="rId4" cstate="print"/>
          <a:stretch>
            <a:fillRect/>
          </a:stretch>
        </p:blipFill>
        <p:spPr>
          <a:xfrm>
            <a:off x="453630" y="2988447"/>
            <a:ext cx="4797108" cy="3933825"/>
          </a:xfrm>
          <a:prstGeom prst="rect">
            <a:avLst/>
          </a:prstGeom>
        </p:spPr>
      </p:pic>
      <p:sp>
        <p:nvSpPr>
          <p:cNvPr id="13" name="TextBox 12">
            <a:extLst>
              <a:ext uri="{FF2B5EF4-FFF2-40B4-BE49-F238E27FC236}">
                <a16:creationId xmlns:a16="http://schemas.microsoft.com/office/drawing/2014/main" id="{A3934CB4-28F8-4179-AB73-CE658CDFE8F0}"/>
              </a:ext>
            </a:extLst>
          </p:cNvPr>
          <p:cNvSpPr txBox="1"/>
          <p:nvPr/>
        </p:nvSpPr>
        <p:spPr>
          <a:xfrm>
            <a:off x="2169954" y="1385149"/>
            <a:ext cx="12022296"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Geometry of proposed antenna structure</a:t>
            </a:r>
            <a:endParaRPr lang="en-IN" sz="4800" b="1" dirty="0">
              <a:latin typeface="Times New Roman" panose="02020603050405020304" pitchFamily="18" charset="0"/>
              <a:cs typeface="Times New Roman" panose="02020603050405020304" pitchFamily="18" charset="0"/>
            </a:endParaRPr>
          </a:p>
        </p:txBody>
      </p:sp>
      <p:graphicFrame>
        <p:nvGraphicFramePr>
          <p:cNvPr id="14" name="Table 14">
            <a:extLst>
              <a:ext uri="{FF2B5EF4-FFF2-40B4-BE49-F238E27FC236}">
                <a16:creationId xmlns:a16="http://schemas.microsoft.com/office/drawing/2014/main" id="{426B2F7B-FE4E-49FF-98F1-6722E5E1B59A}"/>
              </a:ext>
            </a:extLst>
          </p:cNvPr>
          <p:cNvGraphicFramePr>
            <a:graphicFrameLocks noGrp="1"/>
          </p:cNvGraphicFramePr>
          <p:nvPr>
            <p:extLst>
              <p:ext uri="{D42A27DB-BD31-4B8C-83A1-F6EECF244321}">
                <p14:modId xmlns:p14="http://schemas.microsoft.com/office/powerpoint/2010/main" val="2727683212"/>
              </p:ext>
            </p:extLst>
          </p:nvPr>
        </p:nvGraphicFramePr>
        <p:xfrm>
          <a:off x="6284069" y="3471999"/>
          <a:ext cx="8093007" cy="2966720"/>
        </p:xfrm>
        <a:graphic>
          <a:graphicData uri="http://schemas.openxmlformats.org/drawingml/2006/table">
            <a:tbl>
              <a:tblPr firstRow="1" bandRow="1"/>
              <a:tblGrid>
                <a:gridCol w="1439693">
                  <a:extLst>
                    <a:ext uri="{9D8B030D-6E8A-4147-A177-3AD203B41FA5}">
                      <a16:colId xmlns:a16="http://schemas.microsoft.com/office/drawing/2014/main" val="2162500380"/>
                    </a:ext>
                  </a:extLst>
                </a:gridCol>
                <a:gridCol w="1196502">
                  <a:extLst>
                    <a:ext uri="{9D8B030D-6E8A-4147-A177-3AD203B41FA5}">
                      <a16:colId xmlns:a16="http://schemas.microsoft.com/office/drawing/2014/main" val="3277955853"/>
                    </a:ext>
                  </a:extLst>
                </a:gridCol>
                <a:gridCol w="1313234">
                  <a:extLst>
                    <a:ext uri="{9D8B030D-6E8A-4147-A177-3AD203B41FA5}">
                      <a16:colId xmlns:a16="http://schemas.microsoft.com/office/drawing/2014/main" val="2563883135"/>
                    </a:ext>
                  </a:extLst>
                </a:gridCol>
                <a:gridCol w="1605064">
                  <a:extLst>
                    <a:ext uri="{9D8B030D-6E8A-4147-A177-3AD203B41FA5}">
                      <a16:colId xmlns:a16="http://schemas.microsoft.com/office/drawing/2014/main" val="1263455539"/>
                    </a:ext>
                  </a:extLst>
                </a:gridCol>
                <a:gridCol w="1084634">
                  <a:extLst>
                    <a:ext uri="{9D8B030D-6E8A-4147-A177-3AD203B41FA5}">
                      <a16:colId xmlns:a16="http://schemas.microsoft.com/office/drawing/2014/main" val="1017324268"/>
                    </a:ext>
                  </a:extLst>
                </a:gridCol>
                <a:gridCol w="1453880">
                  <a:extLst>
                    <a:ext uri="{9D8B030D-6E8A-4147-A177-3AD203B41FA5}">
                      <a16:colId xmlns:a16="http://schemas.microsoft.com/office/drawing/2014/main" val="1106426546"/>
                    </a:ext>
                  </a:extLst>
                </a:gridCol>
              </a:tblGrid>
              <a:tr h="370840">
                <a:tc>
                  <a:txBody>
                    <a:bodyPr/>
                    <a:lstStyle/>
                    <a:p>
                      <a:pPr marL="3810" algn="ctr">
                        <a:spcBef>
                          <a:spcPts val="430"/>
                        </a:spcBef>
                        <a:spcAft>
                          <a:spcPts val="0"/>
                        </a:spcAft>
                      </a:pPr>
                      <a:r>
                        <a:rPr lang="en-US" sz="1600" b="1" spc="-10" dirty="0">
                          <a:effectLst/>
                          <a:latin typeface="Times New Roman" panose="02020603050405020304" pitchFamily="18" charset="0"/>
                          <a:ea typeface="Times New Roman" panose="02020603050405020304" pitchFamily="18" charset="0"/>
                          <a:cs typeface="Times New Roman" panose="02020603050405020304" pitchFamily="18" charset="0"/>
                        </a:rPr>
                        <a:t>Parameter</a:t>
                      </a: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6350" algn="ctr">
                        <a:spcBef>
                          <a:spcPts val="430"/>
                        </a:spcBef>
                        <a:spcAft>
                          <a:spcPts val="0"/>
                        </a:spcAft>
                      </a:pPr>
                      <a:r>
                        <a:rPr lang="en-US" sz="1600" b="1" spc="-10" dirty="0">
                          <a:effectLst/>
                          <a:latin typeface="Times New Roman" panose="02020603050405020304" pitchFamily="18" charset="0"/>
                          <a:ea typeface="Times New Roman" panose="02020603050405020304" pitchFamily="18" charset="0"/>
                          <a:cs typeface="Times New Roman" panose="02020603050405020304" pitchFamily="18" charset="0"/>
                        </a:rPr>
                        <a:t>Symbol</a:t>
                      </a: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430"/>
                        </a:spcBef>
                        <a:spcAft>
                          <a:spcPts val="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Value</a:t>
                      </a:r>
                      <a:r>
                        <a:rPr lang="en-US" sz="16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spc="-20" dirty="0">
                          <a:effectLst/>
                          <a:latin typeface="Times New Roman" panose="02020603050405020304" pitchFamily="18" charset="0"/>
                          <a:ea typeface="Times New Roman" panose="02020603050405020304" pitchFamily="18" charset="0"/>
                          <a:cs typeface="Times New Roman" panose="02020603050405020304" pitchFamily="18" charset="0"/>
                        </a:rPr>
                        <a:t>(mm)</a:t>
                      </a: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430"/>
                        </a:spcBef>
                        <a:spcAft>
                          <a:spcPts val="0"/>
                        </a:spcAft>
                      </a:pPr>
                      <a:r>
                        <a:rPr lang="en-US" sz="1600" b="1" spc="-10" dirty="0">
                          <a:effectLst/>
                          <a:latin typeface="Times New Roman" panose="02020603050405020304" pitchFamily="18" charset="0"/>
                          <a:ea typeface="Times New Roman" panose="02020603050405020304" pitchFamily="18" charset="0"/>
                          <a:cs typeface="Times New Roman" panose="02020603050405020304" pitchFamily="18" charset="0"/>
                        </a:rPr>
                        <a:t>Parameter</a:t>
                      </a: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0160" marR="6350" algn="ctr">
                        <a:spcBef>
                          <a:spcPts val="430"/>
                        </a:spcBef>
                        <a:spcAft>
                          <a:spcPts val="0"/>
                        </a:spcAft>
                      </a:pPr>
                      <a:r>
                        <a:rPr lang="en-US" sz="1600" b="1" spc="-10">
                          <a:effectLst/>
                          <a:latin typeface="Times New Roman" panose="02020603050405020304" pitchFamily="18" charset="0"/>
                          <a:ea typeface="Times New Roman" panose="02020603050405020304" pitchFamily="18" charset="0"/>
                          <a:cs typeface="Times New Roman" panose="02020603050405020304" pitchFamily="18" charset="0"/>
                        </a:rPr>
                        <a:t>Symbol</a:t>
                      </a:r>
                      <a:endParaRPr lang="en-IN" sz="36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430"/>
                        </a:spcBef>
                        <a:spcAft>
                          <a:spcPts val="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Value</a:t>
                      </a:r>
                      <a:r>
                        <a:rPr lang="en-US" sz="1600" b="1"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spc="-20" dirty="0">
                          <a:effectLst/>
                          <a:latin typeface="Times New Roman" panose="02020603050405020304" pitchFamily="18" charset="0"/>
                          <a:ea typeface="Times New Roman" panose="02020603050405020304" pitchFamily="18" charset="0"/>
                          <a:cs typeface="Times New Roman" panose="02020603050405020304" pitchFamily="18" charset="0"/>
                        </a:rPr>
                        <a:t>(mm)</a:t>
                      </a:r>
                      <a:endParaRPr lang="en-IN" sz="3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0525083"/>
                  </a:ext>
                </a:extLst>
              </a:tr>
              <a:tr h="370840">
                <a:tc>
                  <a:txBody>
                    <a:bodyPr/>
                    <a:lstStyle/>
                    <a:p>
                      <a:pPr marL="3810" algn="ctr">
                        <a:spcBef>
                          <a:spcPts val="43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Ground</a:t>
                      </a:r>
                      <a:r>
                        <a:rPr lang="en-US" sz="1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Length</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6350" algn="ctr">
                        <a:spcBef>
                          <a:spcPts val="395"/>
                        </a:spcBef>
                        <a:spcAft>
                          <a:spcPts val="0"/>
                        </a:spcAft>
                      </a:pPr>
                      <a:r>
                        <a:rPr lang="en-US" sz="1200" i="1" spc="-25">
                          <a:effectLst/>
                          <a:latin typeface="Calibri" panose="020F0502020204030204" pitchFamily="34" charset="0"/>
                          <a:ea typeface="Times New Roman" panose="02020603050405020304" pitchFamily="18" charset="0"/>
                          <a:cs typeface="Times New Roman" panose="02020603050405020304" pitchFamily="18" charset="0"/>
                        </a:rPr>
                        <a:t>L</a:t>
                      </a:r>
                      <a:r>
                        <a:rPr lang="en-US" sz="1100" i="1" spc="-25">
                          <a:effectLst/>
                          <a:latin typeface="Verdana" panose="020B0604030504040204" pitchFamily="34" charset="0"/>
                          <a:ea typeface="Times New Roman" panose="02020603050405020304" pitchFamily="18" charset="0"/>
                          <a:cs typeface="Times New Roman" panose="02020603050405020304" pitchFamily="18" charset="0"/>
                        </a:rPr>
                        <a:t>g</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430"/>
                        </a:spcBef>
                        <a:spcAft>
                          <a:spcPts val="0"/>
                        </a:spcAft>
                      </a:pP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43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Substrate</a:t>
                      </a:r>
                      <a:r>
                        <a:rPr lang="en-US" sz="12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Width</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marR="6350" algn="ctr">
                        <a:spcBef>
                          <a:spcPts val="395"/>
                        </a:spcBef>
                        <a:spcAft>
                          <a:spcPts val="0"/>
                        </a:spcAft>
                      </a:pPr>
                      <a:r>
                        <a:rPr lang="en-US" sz="1200" i="1" spc="-25">
                          <a:effectLst/>
                          <a:latin typeface="Calibri" panose="020F0502020204030204" pitchFamily="34" charset="0"/>
                          <a:ea typeface="Times New Roman" panose="02020603050405020304" pitchFamily="18" charset="0"/>
                          <a:cs typeface="Times New Roman" panose="02020603050405020304" pitchFamily="18" charset="0"/>
                        </a:rPr>
                        <a:t>W</a:t>
                      </a:r>
                      <a:r>
                        <a:rPr lang="en-US" sz="1100" i="1" spc="-25">
                          <a:effectLst/>
                          <a:latin typeface="Verdana" panose="020B0604030504040204" pitchFamily="34" charset="0"/>
                          <a:ea typeface="Times New Roman" panose="02020603050405020304" pitchFamily="18" charset="0"/>
                          <a:cs typeface="Times New Roman" panose="02020603050405020304" pitchFamily="18" charset="0"/>
                        </a:rPr>
                        <a:t>s</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430"/>
                        </a:spcBef>
                        <a:spcAft>
                          <a:spcPts val="0"/>
                        </a:spcAft>
                      </a:pP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31278887"/>
                  </a:ext>
                </a:extLst>
              </a:tr>
              <a:tr h="370840">
                <a:tc>
                  <a:txBody>
                    <a:bodyPr/>
                    <a:lstStyle/>
                    <a:p>
                      <a:pPr marL="3810" algn="ctr">
                        <a:spcBef>
                          <a:spcPts val="345"/>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Ground</a:t>
                      </a:r>
                      <a:r>
                        <a:rPr lang="en-US" sz="1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Width</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4445" marR="6350" algn="ctr">
                        <a:spcBef>
                          <a:spcPts val="315"/>
                        </a:spcBef>
                        <a:spcAft>
                          <a:spcPts val="0"/>
                        </a:spcAft>
                      </a:pPr>
                      <a:r>
                        <a:rPr lang="en-US" sz="1200" i="1" spc="-25">
                          <a:effectLst/>
                          <a:latin typeface="Calibri" panose="020F0502020204030204" pitchFamily="34" charset="0"/>
                          <a:ea typeface="Times New Roman" panose="02020603050405020304" pitchFamily="18" charset="0"/>
                          <a:cs typeface="Times New Roman" panose="02020603050405020304" pitchFamily="18" charset="0"/>
                        </a:rPr>
                        <a:t>W</a:t>
                      </a:r>
                      <a:r>
                        <a:rPr lang="en-US" sz="1100" i="1" spc="-25">
                          <a:effectLst/>
                          <a:latin typeface="Verdana" panose="020B0604030504040204" pitchFamily="34" charset="0"/>
                          <a:ea typeface="Times New Roman" panose="02020603050405020304" pitchFamily="18" charset="0"/>
                          <a:cs typeface="Times New Roman" panose="02020603050405020304" pitchFamily="18" charset="0"/>
                        </a:rPr>
                        <a:t>g</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45"/>
                        </a:spcBef>
                        <a:spcAft>
                          <a:spcPts val="0"/>
                        </a:spcAft>
                      </a:pPr>
                      <a:r>
                        <a:rPr lang="en-US" sz="1200" spc="-25" dirty="0">
                          <a:effectLst/>
                          <a:latin typeface="Times New Roman" panose="02020603050405020304" pitchFamily="18" charset="0"/>
                          <a:ea typeface="Times New Roman" panose="02020603050405020304" pitchFamily="18" charset="0"/>
                          <a:cs typeface="Times New Roman" panose="02020603050405020304" pitchFamily="18" charset="0"/>
                        </a:rPr>
                        <a:t>5.0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4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Substrate</a:t>
                      </a:r>
                      <a:r>
                        <a:rPr lang="en-US" sz="12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Length</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marR="6350" algn="ctr">
                        <a:spcBef>
                          <a:spcPts val="315"/>
                        </a:spcBef>
                        <a:spcAft>
                          <a:spcPts val="0"/>
                        </a:spcAft>
                      </a:pPr>
                      <a:r>
                        <a:rPr lang="en-US" sz="1200" i="1" spc="-25">
                          <a:effectLst/>
                          <a:latin typeface="Calibri" panose="020F0502020204030204" pitchFamily="34" charset="0"/>
                          <a:ea typeface="Times New Roman" panose="02020603050405020304" pitchFamily="18" charset="0"/>
                          <a:cs typeface="Times New Roman" panose="02020603050405020304" pitchFamily="18" charset="0"/>
                        </a:rPr>
                        <a:t>L</a:t>
                      </a:r>
                      <a:r>
                        <a:rPr lang="en-US" sz="1100" i="1" spc="-25">
                          <a:effectLst/>
                          <a:latin typeface="Verdana" panose="020B0604030504040204" pitchFamily="34" charset="0"/>
                          <a:ea typeface="Times New Roman" panose="02020603050405020304" pitchFamily="18" charset="0"/>
                          <a:cs typeface="Times New Roman" panose="02020603050405020304" pitchFamily="18" charset="0"/>
                        </a:rPr>
                        <a:t>s</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45"/>
                        </a:spcBef>
                        <a:spcAft>
                          <a:spcPts val="0"/>
                        </a:spcAft>
                      </a:pP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6.0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22419849"/>
                  </a:ext>
                </a:extLst>
              </a:tr>
              <a:tr h="370840">
                <a:tc>
                  <a:txBody>
                    <a:bodyPr/>
                    <a:lstStyle/>
                    <a:p>
                      <a:pPr marL="3810" algn="ctr">
                        <a:spcBef>
                          <a:spcPts val="345"/>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Patch</a:t>
                      </a:r>
                      <a:r>
                        <a:rPr lang="en-US" sz="1200" spc="5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Width</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marR="6350" algn="ctr">
                        <a:spcBef>
                          <a:spcPts val="315"/>
                        </a:spcBef>
                        <a:spcAft>
                          <a:spcPts val="0"/>
                        </a:spcAft>
                      </a:pPr>
                      <a:r>
                        <a:rPr lang="en-US" sz="1200" i="1" spc="-25" dirty="0">
                          <a:effectLst/>
                          <a:latin typeface="Calibri" panose="020F0502020204030204" pitchFamily="34" charset="0"/>
                          <a:ea typeface="Times New Roman" panose="02020603050405020304" pitchFamily="18" charset="0"/>
                          <a:cs typeface="Times New Roman" panose="02020603050405020304" pitchFamily="18" charset="0"/>
                        </a:rPr>
                        <a:t>W</a:t>
                      </a:r>
                      <a:r>
                        <a:rPr lang="en-US" sz="1100" i="1" spc="-25" dirty="0">
                          <a:effectLst/>
                          <a:latin typeface="Verdana" panose="020B0604030504040204" pitchFamily="34" charset="0"/>
                          <a:ea typeface="Times New Roman" panose="02020603050405020304" pitchFamily="18" charset="0"/>
                          <a:cs typeface="Times New Roman" panose="02020603050405020304" pitchFamily="18" charset="0"/>
                        </a:rPr>
                        <a:t>p</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45"/>
                        </a:spcBef>
                        <a:spcAft>
                          <a:spcPts val="0"/>
                        </a:spcAft>
                      </a:pP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4.8</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45"/>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Slot</a:t>
                      </a:r>
                      <a:r>
                        <a:rPr lang="en-US" sz="12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Length</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marR="6350" algn="ctr">
                        <a:spcBef>
                          <a:spcPts val="340"/>
                        </a:spcBef>
                        <a:spcAft>
                          <a:spcPts val="0"/>
                        </a:spcAft>
                      </a:pPr>
                      <a:r>
                        <a:rPr lang="en-US" sz="1200" i="1" spc="-10">
                          <a:effectLst/>
                          <a:latin typeface="Calibri" panose="020F0502020204030204" pitchFamily="34" charset="0"/>
                          <a:ea typeface="Times New Roman" panose="02020603050405020304" pitchFamily="18" charset="0"/>
                          <a:cs typeface="Times New Roman" panose="02020603050405020304" pitchFamily="18" charset="0"/>
                        </a:rPr>
                        <a:t>L</a:t>
                      </a: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slot</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45"/>
                        </a:spcBef>
                        <a:spcAft>
                          <a:spcPts val="0"/>
                        </a:spcAft>
                      </a:pPr>
                      <a:r>
                        <a:rPr lang="en-US" sz="1200" spc="-25" dirty="0">
                          <a:effectLst/>
                          <a:latin typeface="Times New Roman" panose="02020603050405020304" pitchFamily="18" charset="0"/>
                          <a:ea typeface="Times New Roman" panose="02020603050405020304" pitchFamily="18" charset="0"/>
                          <a:cs typeface="Times New Roman" panose="02020603050405020304" pitchFamily="18" charset="0"/>
                        </a:rPr>
                        <a:t>1.0</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16250144"/>
                  </a:ext>
                </a:extLst>
              </a:tr>
              <a:tr h="370840">
                <a:tc>
                  <a:txBody>
                    <a:bodyPr/>
                    <a:lstStyle/>
                    <a:p>
                      <a:pPr marL="3810" algn="ctr">
                        <a:spcBef>
                          <a:spcPts val="32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Patch</a:t>
                      </a:r>
                      <a:r>
                        <a:rPr lang="en-US" sz="1200" spc="5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Length</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marR="6350" algn="ctr">
                        <a:spcBef>
                          <a:spcPts val="295"/>
                        </a:spcBef>
                        <a:spcAft>
                          <a:spcPts val="0"/>
                        </a:spcAft>
                      </a:pPr>
                      <a:r>
                        <a:rPr lang="en-US" sz="1200" i="1" spc="-25" dirty="0" err="1">
                          <a:effectLst/>
                          <a:latin typeface="Calibri" panose="020F0502020204030204" pitchFamily="34" charset="0"/>
                          <a:ea typeface="Times New Roman" panose="02020603050405020304" pitchFamily="18" charset="0"/>
                          <a:cs typeface="Times New Roman" panose="02020603050405020304" pitchFamily="18" charset="0"/>
                        </a:rPr>
                        <a:t>L</a:t>
                      </a:r>
                      <a:r>
                        <a:rPr lang="en-US" sz="1100" i="1" spc="-25" dirty="0" err="1">
                          <a:effectLst/>
                          <a:latin typeface="Verdana" panose="020B0604030504040204" pitchFamily="34" charset="0"/>
                          <a:ea typeface="Times New Roman" panose="02020603050405020304" pitchFamily="18" charset="0"/>
                          <a:cs typeface="Times New Roman" panose="02020603050405020304" pitchFamily="18" charset="0"/>
                        </a:rPr>
                        <a:t>p</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25"/>
                        </a:spcBef>
                        <a:spcAft>
                          <a:spcPts val="0"/>
                        </a:spcAft>
                      </a:pPr>
                      <a:r>
                        <a:rPr lang="en-US" sz="1200" spc="-25" dirty="0">
                          <a:effectLst/>
                          <a:latin typeface="Times New Roman" panose="02020603050405020304" pitchFamily="18" charset="0"/>
                          <a:ea typeface="Times New Roman" panose="02020603050405020304" pitchFamily="18" charset="0"/>
                          <a:cs typeface="Times New Roman" panose="02020603050405020304" pitchFamily="18" charset="0"/>
                        </a:rPr>
                        <a:t>3.5</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2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Slot</a:t>
                      </a:r>
                      <a:r>
                        <a:rPr lang="en-US" sz="12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Width</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marR="6350" algn="ctr">
                        <a:spcBef>
                          <a:spcPts val="320"/>
                        </a:spcBef>
                        <a:spcAft>
                          <a:spcPts val="0"/>
                        </a:spcAft>
                      </a:pPr>
                      <a:r>
                        <a:rPr lang="en-US" sz="1200" i="1" spc="-20">
                          <a:effectLst/>
                          <a:latin typeface="Calibri" panose="020F0502020204030204" pitchFamily="34" charset="0"/>
                          <a:ea typeface="Times New Roman" panose="02020603050405020304" pitchFamily="18" charset="0"/>
                          <a:cs typeface="Times New Roman" panose="02020603050405020304" pitchFamily="18" charset="0"/>
                        </a:rPr>
                        <a:t>W</a:t>
                      </a:r>
                      <a:r>
                        <a:rPr lang="en-US" sz="1100" spc="-20">
                          <a:effectLst/>
                          <a:latin typeface="Times New Roman" panose="02020603050405020304" pitchFamily="18" charset="0"/>
                          <a:ea typeface="Times New Roman" panose="02020603050405020304" pitchFamily="18" charset="0"/>
                          <a:cs typeface="Times New Roman" panose="02020603050405020304" pitchFamily="18" charset="0"/>
                        </a:rPr>
                        <a:t>slot</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25"/>
                        </a:spcBef>
                        <a:spcAft>
                          <a:spcPts val="0"/>
                        </a:spcAft>
                      </a:pPr>
                      <a:r>
                        <a:rPr lang="en-US" sz="1200" spc="-25" dirty="0">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57702859"/>
                  </a:ext>
                </a:extLst>
              </a:tr>
              <a:tr h="370840">
                <a:tc>
                  <a:txBody>
                    <a:bodyPr/>
                    <a:lstStyle/>
                    <a:p>
                      <a:pPr marL="3810" algn="ctr">
                        <a:spcBef>
                          <a:spcPts val="325"/>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Feedline</a:t>
                      </a:r>
                      <a:r>
                        <a:rPr lang="en-US" sz="12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Width</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marR="10160" algn="ctr">
                        <a:spcBef>
                          <a:spcPts val="285"/>
                        </a:spcBef>
                        <a:spcAft>
                          <a:spcPts val="0"/>
                        </a:spcAft>
                      </a:pPr>
                      <a:r>
                        <a:rPr lang="en-US" sz="1200" i="1" spc="-25">
                          <a:effectLst/>
                          <a:latin typeface="Calibri" panose="020F0502020204030204" pitchFamily="34" charset="0"/>
                          <a:ea typeface="Times New Roman" panose="02020603050405020304" pitchFamily="18" charset="0"/>
                          <a:cs typeface="Times New Roman" panose="02020603050405020304" pitchFamily="18" charset="0"/>
                        </a:rPr>
                        <a:t>W</a:t>
                      </a:r>
                      <a:r>
                        <a:rPr lang="en-US" sz="1200" i="1" spc="-25" baseline="-25000">
                          <a:effectLst/>
                          <a:latin typeface="Verdana" panose="020B0604030504040204" pitchFamily="34" charset="0"/>
                          <a:ea typeface="Times New Roman" panose="02020603050405020304" pitchFamily="18" charset="0"/>
                          <a:cs typeface="Times New Roman" panose="02020603050405020304" pitchFamily="18" charset="0"/>
                        </a:rPr>
                        <a:t>f</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25"/>
                        </a:spcBef>
                        <a:spcAft>
                          <a:spcPts val="0"/>
                        </a:spcAft>
                      </a:pPr>
                      <a:r>
                        <a:rPr lang="en-US" sz="1200" spc="-25" dirty="0">
                          <a:effectLst/>
                          <a:latin typeface="Times New Roman" panose="02020603050405020304" pitchFamily="18" charset="0"/>
                          <a:ea typeface="Times New Roman" panose="02020603050405020304" pitchFamily="18" charset="0"/>
                          <a:cs typeface="Times New Roman" panose="02020603050405020304" pitchFamily="18" charset="0"/>
                        </a:rPr>
                        <a:t>0.5</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25"/>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Circle1</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marR="6350" algn="ctr">
                        <a:spcBef>
                          <a:spcPts val="305"/>
                        </a:spcBef>
                        <a:spcAft>
                          <a:spcPts val="0"/>
                        </a:spcAft>
                      </a:pPr>
                      <a:r>
                        <a:rPr lang="en-US" sz="1200" i="1" spc="-25" dirty="0">
                          <a:effectLst/>
                          <a:latin typeface="Calibri" panose="020F0502020204030204" pitchFamily="34" charset="0"/>
                          <a:ea typeface="Times New Roman" panose="02020603050405020304" pitchFamily="18" charset="0"/>
                          <a:cs typeface="Times New Roman" panose="02020603050405020304" pitchFamily="18" charset="0"/>
                        </a:rPr>
                        <a:t>C1</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25"/>
                        </a:spcBef>
                        <a:spcAft>
                          <a:spcPts val="0"/>
                        </a:spcAft>
                      </a:pPr>
                      <a:r>
                        <a:rPr lang="en-US" sz="1200" spc="-25" dirty="0">
                          <a:effectLst/>
                          <a:latin typeface="Times New Roman" panose="02020603050405020304" pitchFamily="18" charset="0"/>
                          <a:ea typeface="Times New Roman" panose="02020603050405020304" pitchFamily="18" charset="0"/>
                          <a:cs typeface="Times New Roman" panose="02020603050405020304" pitchFamily="18" charset="0"/>
                        </a:rPr>
                        <a:t>0.72</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93511909"/>
                  </a:ext>
                </a:extLst>
              </a:tr>
              <a:tr h="370840">
                <a:tc>
                  <a:txBody>
                    <a:bodyPr/>
                    <a:lstStyle/>
                    <a:p>
                      <a:pPr marL="3810" algn="ctr">
                        <a:spcBef>
                          <a:spcPts val="330"/>
                        </a:spcBef>
                        <a:spcAft>
                          <a:spcPts val="0"/>
                        </a:spcAft>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Feedline</a:t>
                      </a:r>
                      <a:r>
                        <a:rPr lang="en-US" sz="12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Length</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marR="10160" algn="ctr">
                        <a:spcBef>
                          <a:spcPts val="285"/>
                        </a:spcBef>
                        <a:spcAft>
                          <a:spcPts val="0"/>
                        </a:spcAft>
                      </a:pPr>
                      <a:r>
                        <a:rPr lang="en-US" sz="1200" i="1" spc="-25">
                          <a:effectLst/>
                          <a:latin typeface="Calibri" panose="020F0502020204030204" pitchFamily="34" charset="0"/>
                          <a:ea typeface="Times New Roman" panose="02020603050405020304" pitchFamily="18" charset="0"/>
                          <a:cs typeface="Times New Roman" panose="02020603050405020304" pitchFamily="18" charset="0"/>
                        </a:rPr>
                        <a:t>L</a:t>
                      </a:r>
                      <a:r>
                        <a:rPr lang="en-US" sz="1200" i="1" spc="-25" baseline="-25000">
                          <a:effectLst/>
                          <a:latin typeface="Verdana" panose="020B0604030504040204" pitchFamily="34" charset="0"/>
                          <a:ea typeface="Times New Roman" panose="02020603050405020304" pitchFamily="18" charset="0"/>
                          <a:cs typeface="Times New Roman" panose="02020603050405020304" pitchFamily="18" charset="0"/>
                        </a:rPr>
                        <a:t>f</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30"/>
                        </a:spcBef>
                        <a:spcAft>
                          <a:spcPts val="0"/>
                        </a:spcAft>
                      </a:pP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2.0</a:t>
                      </a:r>
                      <a:endParaRPr lang="en-IN" sz="2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3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Circle2</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marR="6350" algn="ctr">
                        <a:spcBef>
                          <a:spcPts val="305"/>
                        </a:spcBef>
                        <a:spcAft>
                          <a:spcPts val="0"/>
                        </a:spcAft>
                      </a:pPr>
                      <a:r>
                        <a:rPr lang="en-US" sz="1200" i="1" spc="-25" dirty="0">
                          <a:effectLst/>
                          <a:latin typeface="Calibri" panose="020F0502020204030204" pitchFamily="34" charset="0"/>
                          <a:ea typeface="Times New Roman" panose="02020603050405020304" pitchFamily="18" charset="0"/>
                          <a:cs typeface="Times New Roman" panose="02020603050405020304" pitchFamily="18" charset="0"/>
                        </a:rPr>
                        <a:t>C2</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30"/>
                        </a:spcBef>
                        <a:spcAft>
                          <a:spcPts val="0"/>
                        </a:spcAft>
                      </a:pPr>
                      <a:r>
                        <a:rPr lang="en-US" sz="1200" spc="-25" dirty="0">
                          <a:effectLst/>
                          <a:latin typeface="Times New Roman" panose="02020603050405020304" pitchFamily="18" charset="0"/>
                          <a:ea typeface="Times New Roman" panose="02020603050405020304" pitchFamily="18" charset="0"/>
                          <a:cs typeface="Times New Roman" panose="02020603050405020304" pitchFamily="18" charset="0"/>
                        </a:rPr>
                        <a:t>0.76</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444307380"/>
                  </a:ext>
                </a:extLst>
              </a:tr>
              <a:tr h="370840">
                <a:tc>
                  <a:txBody>
                    <a:bodyPr/>
                    <a:lstStyle/>
                    <a:p>
                      <a:pPr marL="3810" algn="ctr">
                        <a:spcBef>
                          <a:spcPts val="33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Circle4</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marR="6350" algn="ctr">
                        <a:spcBef>
                          <a:spcPts val="305"/>
                        </a:spcBef>
                        <a:spcAft>
                          <a:spcPts val="0"/>
                        </a:spcAft>
                      </a:pPr>
                      <a:r>
                        <a:rPr lang="en-US" sz="1200" i="1" spc="-25" dirty="0">
                          <a:effectLst/>
                          <a:latin typeface="Calibri" panose="020F0502020204030204" pitchFamily="34" charset="0"/>
                          <a:ea typeface="Times New Roman" panose="02020603050405020304" pitchFamily="18" charset="0"/>
                          <a:cs typeface="Times New Roman" panose="02020603050405020304" pitchFamily="18" charset="0"/>
                        </a:rPr>
                        <a:t>C4</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30"/>
                        </a:spcBef>
                        <a:spcAft>
                          <a:spcPts val="0"/>
                        </a:spcAft>
                      </a:pPr>
                      <a:r>
                        <a:rPr lang="en-US" sz="1200" spc="-25" dirty="0">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30"/>
                        </a:spcBef>
                        <a:spcAft>
                          <a:spcPts val="0"/>
                        </a:spcAft>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Circle3</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5715" marR="6350" algn="ctr">
                        <a:spcBef>
                          <a:spcPts val="305"/>
                        </a:spcBef>
                        <a:spcAft>
                          <a:spcPts val="0"/>
                        </a:spcAft>
                      </a:pPr>
                      <a:r>
                        <a:rPr lang="en-US" sz="1200" i="1" spc="-25" dirty="0">
                          <a:effectLst/>
                          <a:latin typeface="Calibri" panose="020F0502020204030204" pitchFamily="34" charset="0"/>
                          <a:ea typeface="Times New Roman" panose="02020603050405020304" pitchFamily="18" charset="0"/>
                          <a:cs typeface="Times New Roman" panose="02020603050405020304" pitchFamily="18" charset="0"/>
                        </a:rPr>
                        <a:t>C3</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810" algn="ctr">
                        <a:spcBef>
                          <a:spcPts val="330"/>
                        </a:spcBef>
                        <a:spcAft>
                          <a:spcPts val="0"/>
                        </a:spcAft>
                      </a:pPr>
                      <a:r>
                        <a:rPr lang="en-US" sz="1200" spc="-25" dirty="0">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n-IN" sz="2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0796166"/>
                  </a:ext>
                </a:extLst>
              </a:tr>
            </a:tbl>
          </a:graphicData>
        </a:graphic>
      </p:graphicFrame>
      <p:sp>
        <p:nvSpPr>
          <p:cNvPr id="23" name="Rectangle 22">
            <a:extLst>
              <a:ext uri="{FF2B5EF4-FFF2-40B4-BE49-F238E27FC236}">
                <a16:creationId xmlns:a16="http://schemas.microsoft.com/office/drawing/2014/main" id="{8468E16B-E812-4BA5-B9DF-108A229EA2B7}"/>
              </a:ext>
            </a:extLst>
          </p:cNvPr>
          <p:cNvSpPr/>
          <p:nvPr/>
        </p:nvSpPr>
        <p:spPr>
          <a:xfrm>
            <a:off x="2122497" y="7130534"/>
            <a:ext cx="729687" cy="369332"/>
          </a:xfrm>
          <a:prstGeom prst="rect">
            <a:avLst/>
          </a:prstGeom>
        </p:spPr>
        <p:txBody>
          <a:bodyPr wrap="none">
            <a:spAutoFit/>
          </a:bodyPr>
          <a:lstStyle/>
          <a:p>
            <a:r>
              <a:rPr lang="en-US" dirty="0">
                <a:latin typeface="Times New Roman"/>
                <a:cs typeface="Arial"/>
              </a:rPr>
              <a:t>Fig: 4</a:t>
            </a:r>
            <a:endParaRPr lang="en-IN" dirty="0">
              <a:latin typeface="Times New Roman"/>
              <a:cs typeface="Arial"/>
            </a:endParaRPr>
          </a:p>
        </p:txBody>
      </p:sp>
      <p:cxnSp>
        <p:nvCxnSpPr>
          <p:cNvPr id="26" name="Straight Arrow Connector 25">
            <a:extLst>
              <a:ext uri="{FF2B5EF4-FFF2-40B4-BE49-F238E27FC236}">
                <a16:creationId xmlns:a16="http://schemas.microsoft.com/office/drawing/2014/main" id="{5FC8E3CA-3A79-4171-9EDC-71713CD10ADA}"/>
              </a:ext>
            </a:extLst>
          </p:cNvPr>
          <p:cNvCxnSpPr/>
          <p:nvPr/>
        </p:nvCxnSpPr>
        <p:spPr>
          <a:xfrm>
            <a:off x="5715000" y="2676525"/>
            <a:ext cx="0" cy="5038725"/>
          </a:xfrm>
          <a:prstGeom prst="straightConnector1">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91640171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D43FB20-B539-1BDA-9116-84066A15431C}"/>
              </a:ext>
            </a:extLst>
          </p:cNvPr>
          <p:cNvSpPr/>
          <p:nvPr/>
        </p:nvSpPr>
        <p:spPr>
          <a:xfrm>
            <a:off x="3294264" y="1349671"/>
            <a:ext cx="8033933" cy="677263"/>
          </a:xfrm>
          <a:prstGeom prst="rect">
            <a:avLst/>
          </a:prstGeom>
          <a:noFill/>
          <a:ln/>
        </p:spPr>
        <p:txBody>
          <a:bodyPr wrap="square" lIns="0" tIns="0" rIns="0" bIns="0" rtlCol="0" anchor="t"/>
          <a:lstStyle/>
          <a:p>
            <a:pPr marL="0" indent="0" algn="ctr">
              <a:lnSpc>
                <a:spcPts val="5550"/>
              </a:lnSpc>
              <a:buNone/>
            </a:pPr>
            <a:r>
              <a:rPr lang="en-US" sz="4400" b="1" dirty="0">
                <a:solidFill>
                  <a:srgbClr val="282824"/>
                </a:solidFill>
                <a:latin typeface="Times New Roman" panose="02020603050405020304" pitchFamily="18" charset="0"/>
                <a:ea typeface="Lato Bold" pitchFamily="34" charset="-122"/>
                <a:cs typeface="Times New Roman" panose="02020603050405020304" pitchFamily="18" charset="0"/>
              </a:rPr>
              <a:t>Parametric Analysis: Bandwidth</a:t>
            </a:r>
            <a:endParaRPr lang="en-US" sz="4400" dirty="0">
              <a:latin typeface="Times New Roman" panose="02020603050405020304" pitchFamily="18" charset="0"/>
              <a:cs typeface="Times New Roman" panose="02020603050405020304" pitchFamily="18" charset="0"/>
            </a:endParaRPr>
          </a:p>
        </p:txBody>
      </p:sp>
      <p:sp>
        <p:nvSpPr>
          <p:cNvPr id="3" name="TextBox 28">
            <a:extLst>
              <a:ext uri="{FF2B5EF4-FFF2-40B4-BE49-F238E27FC236}">
                <a16:creationId xmlns:a16="http://schemas.microsoft.com/office/drawing/2014/main" id="{EBA8FE22-38A0-C4A4-A596-723B2DB5CA6A}"/>
              </a:ext>
            </a:extLst>
          </p:cNvPr>
          <p:cNvSpPr txBox="1"/>
          <p:nvPr/>
        </p:nvSpPr>
        <p:spPr>
          <a:xfrm>
            <a:off x="1250315" y="425394"/>
            <a:ext cx="4236086" cy="800770"/>
          </a:xfrm>
          <a:prstGeom prst="rect">
            <a:avLst/>
          </a:prstGeom>
        </p:spPr>
        <p:txBody>
          <a:bodyPr lIns="0" tIns="0" rIns="0" bIns="0" rtlCol="0" anchor="t"/>
          <a:lstStyle/>
          <a:p>
            <a:pPr algn="l">
              <a:lnSpc>
                <a:spcPts val="2699"/>
              </a:lnSpc>
            </a:pPr>
            <a:r>
              <a:rPr lang="en-US" sz="2249" b="1" dirty="0">
                <a:solidFill>
                  <a:srgbClr val="2C2821"/>
                </a:solidFill>
                <a:latin typeface="Times New Roman" panose="02020603050405020304" pitchFamily="18" charset="0"/>
                <a:ea typeface="Lora Bold"/>
                <a:cs typeface="Times New Roman" panose="02020603050405020304" pitchFamily="18" charset="0"/>
                <a:sym typeface="Lora Bold"/>
              </a:rPr>
              <a:t>KCCEMSR, THANE</a:t>
            </a:r>
          </a:p>
          <a:p>
            <a:pPr algn="l">
              <a:lnSpc>
                <a:spcPts val="2699"/>
              </a:lnSpc>
            </a:pPr>
            <a:endParaRPr lang="en-US" sz="2249" b="1" dirty="0">
              <a:solidFill>
                <a:srgbClr val="2C2821"/>
              </a:solidFill>
              <a:latin typeface="Times New Roman" panose="02020603050405020304" pitchFamily="18" charset="0"/>
              <a:ea typeface="Lora Bold"/>
              <a:cs typeface="Times New Roman" panose="02020603050405020304" pitchFamily="18" charset="0"/>
              <a:sym typeface="Lora Bold"/>
            </a:endParaRPr>
          </a:p>
        </p:txBody>
      </p:sp>
      <p:sp>
        <p:nvSpPr>
          <p:cNvPr id="4" name="Freeform 6" descr="preencoded.png">
            <a:extLst>
              <a:ext uri="{FF2B5EF4-FFF2-40B4-BE49-F238E27FC236}">
                <a16:creationId xmlns:a16="http://schemas.microsoft.com/office/drawing/2014/main" id="{2B87BBFA-1C69-162A-8CB8-1906F1E4B8E6}"/>
              </a:ext>
            </a:extLst>
          </p:cNvPr>
          <p:cNvSpPr/>
          <p:nvPr/>
        </p:nvSpPr>
        <p:spPr>
          <a:xfrm>
            <a:off x="192473" y="138270"/>
            <a:ext cx="900348" cy="982918"/>
          </a:xfrm>
          <a:custGeom>
            <a:avLst/>
            <a:gdLst/>
            <a:ahLst/>
            <a:cxnLst/>
            <a:rect l="l" t="t" r="r" b="b"/>
            <a:pathLst>
              <a:path w="1180505" h="1279475">
                <a:moveTo>
                  <a:pt x="0" y="0"/>
                </a:moveTo>
                <a:lnTo>
                  <a:pt x="1180506" y="0"/>
                </a:lnTo>
                <a:lnTo>
                  <a:pt x="1180506" y="1279475"/>
                </a:lnTo>
                <a:lnTo>
                  <a:pt x="0" y="1279475"/>
                </a:lnTo>
                <a:lnTo>
                  <a:pt x="0" y="0"/>
                </a:lnTo>
                <a:close/>
              </a:path>
            </a:pathLst>
          </a:custGeom>
          <a:blipFill>
            <a:blip r:embed="rId2"/>
            <a:stretch>
              <a:fillRect l="-147" r="-147"/>
            </a:stretch>
          </a:blipFill>
        </p:spPr>
      </p:sp>
      <p:cxnSp>
        <p:nvCxnSpPr>
          <p:cNvPr id="5" name="Straight Connector 4">
            <a:extLst>
              <a:ext uri="{FF2B5EF4-FFF2-40B4-BE49-F238E27FC236}">
                <a16:creationId xmlns:a16="http://schemas.microsoft.com/office/drawing/2014/main" id="{59B47CD8-0762-9D05-4613-C01DE5779AE2}"/>
              </a:ext>
            </a:extLst>
          </p:cNvPr>
          <p:cNvCxnSpPr>
            <a:cxnSpLocks/>
          </p:cNvCxnSpPr>
          <p:nvPr/>
        </p:nvCxnSpPr>
        <p:spPr>
          <a:xfrm flipV="1">
            <a:off x="-7937" y="1226164"/>
            <a:ext cx="14638337" cy="108569"/>
          </a:xfrm>
          <a:prstGeom prst="line">
            <a:avLst/>
          </a:prstGeom>
        </p:spPr>
        <p:style>
          <a:lnRef idx="1">
            <a:schemeClr val="dk1"/>
          </a:lnRef>
          <a:fillRef idx="0">
            <a:schemeClr val="dk1"/>
          </a:fillRef>
          <a:effectRef idx="0">
            <a:schemeClr val="dk1"/>
          </a:effectRef>
          <a:fontRef idx="minor">
            <a:schemeClr val="tx1"/>
          </a:fontRef>
        </p:style>
      </p:cxnSp>
      <p:graphicFrame>
        <p:nvGraphicFramePr>
          <p:cNvPr id="6" name="Table 5">
            <a:extLst>
              <a:ext uri="{FF2B5EF4-FFF2-40B4-BE49-F238E27FC236}">
                <a16:creationId xmlns:a16="http://schemas.microsoft.com/office/drawing/2014/main" id="{E274EF53-9A23-99E0-04ED-062D7AC2DE16}"/>
              </a:ext>
            </a:extLst>
          </p:cNvPr>
          <p:cNvGraphicFramePr>
            <a:graphicFrameLocks noGrp="1"/>
          </p:cNvGraphicFramePr>
          <p:nvPr>
            <p:extLst>
              <p:ext uri="{D42A27DB-BD31-4B8C-83A1-F6EECF244321}">
                <p14:modId xmlns:p14="http://schemas.microsoft.com/office/powerpoint/2010/main" val="934444898"/>
              </p:ext>
            </p:extLst>
          </p:nvPr>
        </p:nvGraphicFramePr>
        <p:xfrm>
          <a:off x="641716" y="2337476"/>
          <a:ext cx="12862410" cy="5272670"/>
        </p:xfrm>
        <a:graphic>
          <a:graphicData uri="http://schemas.openxmlformats.org/drawingml/2006/table">
            <a:tbl>
              <a:tblPr firstRow="1" bandRow="1"/>
              <a:tblGrid>
                <a:gridCol w="3901709">
                  <a:extLst>
                    <a:ext uri="{9D8B030D-6E8A-4147-A177-3AD203B41FA5}">
                      <a16:colId xmlns:a16="http://schemas.microsoft.com/office/drawing/2014/main" val="3854300480"/>
                    </a:ext>
                  </a:extLst>
                </a:gridCol>
                <a:gridCol w="5029200">
                  <a:extLst>
                    <a:ext uri="{9D8B030D-6E8A-4147-A177-3AD203B41FA5}">
                      <a16:colId xmlns:a16="http://schemas.microsoft.com/office/drawing/2014/main" val="1822578268"/>
                    </a:ext>
                  </a:extLst>
                </a:gridCol>
                <a:gridCol w="3931501">
                  <a:extLst>
                    <a:ext uri="{9D8B030D-6E8A-4147-A177-3AD203B41FA5}">
                      <a16:colId xmlns:a16="http://schemas.microsoft.com/office/drawing/2014/main" val="3922875425"/>
                    </a:ext>
                  </a:extLst>
                </a:gridCol>
              </a:tblGrid>
              <a:tr h="65309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dirty="0"/>
                        <a:t>PARAMETER</a:t>
                      </a:r>
                    </a:p>
                    <a:p>
                      <a:pPr algn="ctr"/>
                      <a:endParaRPr lang="en-IN" sz="2000" b="1" dirty="0"/>
                    </a:p>
                  </a:txBody>
                  <a:tcPr/>
                </a:tc>
                <a:tc>
                  <a:txBody>
                    <a:bodyPr/>
                    <a:lstStyle/>
                    <a:p>
                      <a:pPr algn="ctr"/>
                      <a:r>
                        <a:rPr lang="en-IN" sz="2000" b="1" dirty="0"/>
                        <a:t>VALUES OF SLOTTED RECTANGULAR PATCH</a:t>
                      </a:r>
                      <a:endParaRPr lang="en-IN" sz="2000" b="1" dirty="0">
                        <a:latin typeface="Times New Roman" panose="02020603050405020304" pitchFamily="18" charset="0"/>
                        <a:cs typeface="Times New Roman" panose="02020603050405020304" pitchFamily="18" charset="0"/>
                      </a:endParaRPr>
                    </a:p>
                  </a:txBody>
                  <a:tcPr/>
                </a:tc>
                <a:tc>
                  <a:txBody>
                    <a:bodyPr/>
                    <a:lstStyle/>
                    <a:p>
                      <a:pPr algn="ctr"/>
                      <a:r>
                        <a:rPr lang="en-IN" sz="2000" b="1" dirty="0"/>
                        <a:t>REMARK</a:t>
                      </a:r>
                      <a:endParaRPr lang="en-IN" sz="20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6549540"/>
                  </a:ext>
                </a:extLst>
              </a:tr>
              <a:tr h="653090">
                <a:tc>
                  <a:txBody>
                    <a:bodyPr/>
                    <a:lstStyle/>
                    <a:p>
                      <a:pPr algn="ctr"/>
                      <a:r>
                        <a:rPr lang="en-US" sz="1800" dirty="0">
                          <a:sym typeface="Lora"/>
                        </a:rPr>
                        <a:t>Design</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ym typeface="Lora"/>
                        </a:rPr>
                        <a:t>Slotted Rectangular Patch antenna</a:t>
                      </a:r>
                      <a:endParaRPr lang="en-US" sz="1800" dirty="0">
                        <a:solidFill>
                          <a:srgbClr val="2C2821"/>
                        </a:solidFill>
                        <a:latin typeface="Times New Roman" panose="02020603050405020304" pitchFamily="18" charset="0"/>
                        <a:ea typeface="Lora"/>
                        <a:cs typeface="Times New Roman" panose="02020603050405020304" pitchFamily="18" charset="0"/>
                        <a:sym typeface="Lora"/>
                      </a:endParaRPr>
                    </a:p>
                  </a:txBody>
                  <a:tcPr/>
                </a:tc>
                <a:tc>
                  <a:txBody>
                    <a:bodyPr/>
                    <a:lstStyle/>
                    <a:p>
                      <a:pPr algn="ctr"/>
                      <a:r>
                        <a:rPr lang="en-US" sz="1800" dirty="0"/>
                        <a:t>Works well with Flexible Substrate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20024320"/>
                  </a:ext>
                </a:extLst>
              </a:tr>
              <a:tr h="653090">
                <a:tc>
                  <a:txBody>
                    <a:bodyPr/>
                    <a:lstStyle/>
                    <a:p>
                      <a:pPr algn="ctr"/>
                      <a:r>
                        <a:rPr lang="en-US" sz="1800" dirty="0">
                          <a:sym typeface="Lora"/>
                        </a:rPr>
                        <a:t>Dimensions</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ym typeface="Lora"/>
                        </a:rPr>
                        <a:t>6x6x0.65mm</a:t>
                      </a:r>
                      <a:endParaRPr lang="en-US" sz="1800" dirty="0">
                        <a:solidFill>
                          <a:srgbClr val="2C2821"/>
                        </a:solidFill>
                        <a:latin typeface="Times New Roman" panose="02020603050405020304" pitchFamily="18" charset="0"/>
                        <a:ea typeface="Lora"/>
                        <a:cs typeface="Times New Roman" panose="02020603050405020304" pitchFamily="18" charset="0"/>
                        <a:sym typeface="Lora"/>
                      </a:endParaRPr>
                    </a:p>
                  </a:txBody>
                  <a:tcPr/>
                </a:tc>
                <a:tc>
                  <a:txBody>
                    <a:bodyPr/>
                    <a:lstStyle/>
                    <a:p>
                      <a:pPr algn="ctr"/>
                      <a:r>
                        <a:rPr lang="en-US" sz="1800" dirty="0"/>
                        <a:t>Equal side lengths ensure a balanced surface current distribution</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29534159"/>
                  </a:ext>
                </a:extLst>
              </a:tr>
              <a:tr h="653090">
                <a:tc>
                  <a:txBody>
                    <a:bodyPr/>
                    <a:lstStyle/>
                    <a:p>
                      <a:pPr algn="ctr"/>
                      <a:r>
                        <a:rPr lang="en-US" sz="1800" dirty="0">
                          <a:sym typeface="Lora"/>
                        </a:rPr>
                        <a:t>Operating Frequency</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ym typeface="Lora"/>
                        </a:rPr>
                        <a:t>26 GHz</a:t>
                      </a:r>
                      <a:endParaRPr lang="en-US" sz="1800" dirty="0">
                        <a:solidFill>
                          <a:srgbClr val="2C2821"/>
                        </a:solidFill>
                        <a:latin typeface="Times New Roman" panose="02020603050405020304" pitchFamily="18" charset="0"/>
                        <a:ea typeface="Lora"/>
                        <a:cs typeface="Times New Roman" panose="02020603050405020304" pitchFamily="18" charset="0"/>
                        <a:sym typeface="Lora"/>
                      </a:endParaRPr>
                    </a:p>
                  </a:txBody>
                  <a:tcPr/>
                </a:tc>
                <a:tc>
                  <a:txBody>
                    <a:bodyPr/>
                    <a:lstStyle/>
                    <a:p>
                      <a:pPr algn="ctr"/>
                      <a:r>
                        <a:rPr lang="en-IN" sz="1800" dirty="0"/>
                        <a:t>Lower Interference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24455154"/>
                  </a:ext>
                </a:extLst>
              </a:tr>
              <a:tr h="653090">
                <a:tc>
                  <a:txBody>
                    <a:bodyPr/>
                    <a:lstStyle/>
                    <a:p>
                      <a:pPr algn="ctr"/>
                      <a:r>
                        <a:rPr lang="en-US" sz="1800" dirty="0">
                          <a:sym typeface="Lora"/>
                        </a:rPr>
                        <a:t>Bandwidth</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ym typeface="Lora"/>
                        </a:rPr>
                        <a:t>1.8 GHz</a:t>
                      </a:r>
                      <a:endParaRPr lang="en-US" sz="1800" dirty="0">
                        <a:solidFill>
                          <a:srgbClr val="2C2821"/>
                        </a:solidFill>
                        <a:latin typeface="Times New Roman" panose="02020603050405020304" pitchFamily="18" charset="0"/>
                        <a:ea typeface="Lora"/>
                        <a:cs typeface="Times New Roman" panose="02020603050405020304" pitchFamily="18" charset="0"/>
                        <a:sym typeface="Lora"/>
                      </a:endParaRPr>
                    </a:p>
                  </a:txBody>
                  <a:tcPr/>
                </a:tc>
                <a:tc>
                  <a:txBody>
                    <a:bodyPr/>
                    <a:lstStyle/>
                    <a:p>
                      <a:pPr algn="ctr"/>
                      <a:r>
                        <a:rPr lang="en-IN" sz="1800" dirty="0"/>
                        <a:t>Faster Data Rate</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3211736"/>
                  </a:ext>
                </a:extLst>
              </a:tr>
              <a:tr h="653090">
                <a:tc>
                  <a:txBody>
                    <a:bodyPr/>
                    <a:lstStyle/>
                    <a:p>
                      <a:pPr algn="ctr"/>
                      <a:r>
                        <a:rPr lang="en-US" sz="1800" dirty="0">
                          <a:sym typeface="Lora"/>
                        </a:rPr>
                        <a:t>Electric Field between Antenna</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800" dirty="0">
                          <a:sym typeface="Lora"/>
                        </a:rPr>
                        <a:t>Directional</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t>Opposing Surface Charges </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903562"/>
                  </a:ext>
                </a:extLst>
              </a:tr>
              <a:tr h="653090">
                <a:tc>
                  <a:txBody>
                    <a:bodyPr/>
                    <a:lstStyle/>
                    <a:p>
                      <a:pPr algn="ctr"/>
                      <a:r>
                        <a:rPr lang="en-US" sz="1800" dirty="0">
                          <a:sym typeface="Lora"/>
                        </a:rPr>
                        <a:t>Dielectric Constant (</a:t>
                      </a:r>
                      <a:r>
                        <a:rPr lang="en-US" sz="1800" dirty="0" err="1">
                          <a:sym typeface="Lora"/>
                        </a:rPr>
                        <a:t>εr</a:t>
                      </a:r>
                      <a:r>
                        <a:rPr lang="en-US" sz="1800" dirty="0">
                          <a:sym typeface="Lora"/>
                        </a:rPr>
                        <a: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800" dirty="0">
                          <a:sym typeface="Lora"/>
                        </a:rPr>
                        <a:t>2.2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dirty="0"/>
                        <a:t>Smaller Antenna Size</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07906952"/>
                  </a:ext>
                </a:extLst>
              </a:tr>
              <a:tr h="653090">
                <a:tc>
                  <a:txBody>
                    <a:bodyPr/>
                    <a:lstStyle/>
                    <a:p>
                      <a:pPr algn="ctr"/>
                      <a:r>
                        <a:rPr lang="en-US" sz="1800" dirty="0">
                          <a:sym typeface="Lora"/>
                        </a:rPr>
                        <a:t>Material</a:t>
                      </a:r>
                      <a:endParaRPr lang="en-IN" b="1"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ym typeface="Lora"/>
                        </a:rPr>
                        <a:t>Rogers RT/</a:t>
                      </a:r>
                      <a:r>
                        <a:rPr lang="en-US" sz="1800" dirty="0" err="1">
                          <a:sym typeface="Lora"/>
                        </a:rPr>
                        <a:t>duroid</a:t>
                      </a:r>
                      <a:r>
                        <a:rPr lang="en-US" sz="1800" dirty="0">
                          <a:sym typeface="Lora"/>
                        </a:rPr>
                        <a:t> 5880 (tm)</a:t>
                      </a:r>
                      <a:endParaRPr lang="en-US" sz="1800" dirty="0">
                        <a:solidFill>
                          <a:srgbClr val="2C2821"/>
                        </a:solidFill>
                        <a:latin typeface="Times New Roman" panose="02020603050405020304" pitchFamily="18" charset="0"/>
                        <a:ea typeface="Lora"/>
                        <a:cs typeface="Times New Roman" panose="02020603050405020304" pitchFamily="18" charset="0"/>
                        <a:sym typeface="Lora"/>
                      </a:endParaRPr>
                    </a:p>
                  </a:txBody>
                  <a:tcPr/>
                </a:tc>
                <a:tc>
                  <a:txBody>
                    <a:bodyPr/>
                    <a:lstStyle/>
                    <a:p>
                      <a:pPr algn="ctr"/>
                      <a:r>
                        <a:rPr lang="en-IN" sz="1800" dirty="0"/>
                        <a:t>Moderate Cost</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15910692"/>
                  </a:ext>
                </a:extLst>
              </a:tr>
            </a:tbl>
          </a:graphicData>
        </a:graphic>
      </p:graphicFrame>
    </p:spTree>
    <p:extLst>
      <p:ext uri="{BB962C8B-B14F-4D97-AF65-F5344CB8AC3E}">
        <p14:creationId xmlns:p14="http://schemas.microsoft.com/office/powerpoint/2010/main" val="248792992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a red line&#10;&#10;AI-generated content may be incorrect.">
            <a:extLst>
              <a:ext uri="{FF2B5EF4-FFF2-40B4-BE49-F238E27FC236}">
                <a16:creationId xmlns:a16="http://schemas.microsoft.com/office/drawing/2014/main" id="{FFD06507-F120-30E6-AED9-24F23B9BD733}"/>
              </a:ext>
            </a:extLst>
          </p:cNvPr>
          <p:cNvPicPr>
            <a:picLocks noChangeAspect="1"/>
          </p:cNvPicPr>
          <p:nvPr/>
        </p:nvPicPr>
        <p:blipFill>
          <a:blip r:embed="rId2"/>
          <a:stretch>
            <a:fillRect/>
          </a:stretch>
        </p:blipFill>
        <p:spPr>
          <a:xfrm>
            <a:off x="1739590" y="2070419"/>
            <a:ext cx="11028556" cy="3574243"/>
          </a:xfrm>
          <a:prstGeom prst="rect">
            <a:avLst/>
          </a:prstGeom>
        </p:spPr>
      </p:pic>
      <p:sp>
        <p:nvSpPr>
          <p:cNvPr id="3" name="TextBox 2">
            <a:extLst>
              <a:ext uri="{FF2B5EF4-FFF2-40B4-BE49-F238E27FC236}">
                <a16:creationId xmlns:a16="http://schemas.microsoft.com/office/drawing/2014/main" id="{BA5DBEB3-B346-46F1-623A-F8F04ABC6E92}"/>
              </a:ext>
            </a:extLst>
          </p:cNvPr>
          <p:cNvSpPr txBox="1"/>
          <p:nvPr/>
        </p:nvSpPr>
        <p:spPr>
          <a:xfrm>
            <a:off x="1739590" y="6270156"/>
            <a:ext cx="11797915"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a:cs typeface="Arial"/>
              </a:rPr>
              <a:t>The graph displays signal reflection (S11 in dB) across frequencies—lower values mean better signal absorption. The lowest point around 26 GHz indicates the device performs best there, with minimal signal reflection.</a:t>
            </a:r>
          </a:p>
          <a:p>
            <a:pPr algn="just"/>
            <a:endParaRPr lang="en-US" sz="2000" dirty="0">
              <a:latin typeface="Times New Roman"/>
              <a:cs typeface="Arial"/>
            </a:endParaRPr>
          </a:p>
          <a:p>
            <a:pPr algn="just"/>
            <a:r>
              <a:rPr lang="en-US" sz="2000" dirty="0">
                <a:latin typeface="Times New Roman"/>
                <a:cs typeface="Arial"/>
              </a:rPr>
              <a:t>Markers: 1. m1 at 25.1 GHz: −10.07 dB</a:t>
            </a:r>
          </a:p>
          <a:p>
            <a:pPr algn="just"/>
            <a:r>
              <a:rPr lang="en-US" sz="2000" dirty="0">
                <a:latin typeface="Times New Roman"/>
                <a:cs typeface="Arial"/>
              </a:rPr>
              <a:t>               2. m2 at 26.88 GHz: −9.93 dB</a:t>
            </a:r>
          </a:p>
          <a:p>
            <a:pPr algn="just"/>
            <a:r>
              <a:rPr lang="en-US" sz="2000" dirty="0">
                <a:latin typeface="Times New Roman"/>
                <a:cs typeface="Arial"/>
              </a:rPr>
              <a:t> </a:t>
            </a:r>
            <a:r>
              <a:rPr lang="en-US" sz="2000" i="1" dirty="0">
                <a:latin typeface="Times New Roman"/>
                <a:cs typeface="Arial"/>
              </a:rPr>
              <a:t>[These show performance near the optimal frequency.]</a:t>
            </a:r>
            <a:endParaRPr lang="en-US" sz="2400" i="1" dirty="0"/>
          </a:p>
        </p:txBody>
      </p:sp>
      <p:sp>
        <p:nvSpPr>
          <p:cNvPr id="5" name="Freeform 6" descr="preencoded.png">
            <a:extLst>
              <a:ext uri="{FF2B5EF4-FFF2-40B4-BE49-F238E27FC236}">
                <a16:creationId xmlns:a16="http://schemas.microsoft.com/office/drawing/2014/main" id="{8B9AED0D-C1C3-0068-67DE-F4309B42FAEC}"/>
              </a:ext>
            </a:extLst>
          </p:cNvPr>
          <p:cNvSpPr/>
          <p:nvPr/>
        </p:nvSpPr>
        <p:spPr>
          <a:xfrm>
            <a:off x="192473" y="138270"/>
            <a:ext cx="900348" cy="982918"/>
          </a:xfrm>
          <a:custGeom>
            <a:avLst/>
            <a:gdLst/>
            <a:ahLst/>
            <a:cxnLst/>
            <a:rect l="l" t="t" r="r" b="b"/>
            <a:pathLst>
              <a:path w="1180505" h="1279475">
                <a:moveTo>
                  <a:pt x="0" y="0"/>
                </a:moveTo>
                <a:lnTo>
                  <a:pt x="1180506" y="0"/>
                </a:lnTo>
                <a:lnTo>
                  <a:pt x="1180506" y="1279475"/>
                </a:lnTo>
                <a:lnTo>
                  <a:pt x="0" y="1279475"/>
                </a:lnTo>
                <a:lnTo>
                  <a:pt x="0" y="0"/>
                </a:lnTo>
                <a:close/>
              </a:path>
            </a:pathLst>
          </a:custGeom>
          <a:blipFill>
            <a:blip r:embed="rId3"/>
            <a:stretch>
              <a:fillRect l="-147" r="-147"/>
            </a:stretch>
          </a:blipFill>
        </p:spPr>
      </p:sp>
      <p:sp>
        <p:nvSpPr>
          <p:cNvPr id="6" name="TextBox 28">
            <a:extLst>
              <a:ext uri="{FF2B5EF4-FFF2-40B4-BE49-F238E27FC236}">
                <a16:creationId xmlns:a16="http://schemas.microsoft.com/office/drawing/2014/main" id="{F171405D-2C97-0772-8292-08D3EA212C99}"/>
              </a:ext>
            </a:extLst>
          </p:cNvPr>
          <p:cNvSpPr txBox="1"/>
          <p:nvPr/>
        </p:nvSpPr>
        <p:spPr>
          <a:xfrm>
            <a:off x="1250315" y="425394"/>
            <a:ext cx="4236086" cy="800770"/>
          </a:xfrm>
          <a:prstGeom prst="rect">
            <a:avLst/>
          </a:prstGeom>
        </p:spPr>
        <p:txBody>
          <a:bodyPr lIns="0" tIns="0" rIns="0" bIns="0" rtlCol="0" anchor="t"/>
          <a:lstStyle/>
          <a:p>
            <a:pPr algn="l">
              <a:lnSpc>
                <a:spcPts val="2699"/>
              </a:lnSpc>
            </a:pPr>
            <a:r>
              <a:rPr lang="en-US" sz="2249" b="1" dirty="0">
                <a:solidFill>
                  <a:srgbClr val="2C2821"/>
                </a:solidFill>
                <a:latin typeface="Times New Roman" panose="02020603050405020304" pitchFamily="18" charset="0"/>
                <a:ea typeface="Lora Bold"/>
                <a:cs typeface="Times New Roman" panose="02020603050405020304" pitchFamily="18" charset="0"/>
                <a:sym typeface="Lora Bold"/>
              </a:rPr>
              <a:t>KCCEMSR, THANE</a:t>
            </a:r>
          </a:p>
          <a:p>
            <a:pPr algn="l">
              <a:lnSpc>
                <a:spcPts val="2699"/>
              </a:lnSpc>
            </a:pPr>
            <a:endParaRPr lang="en-US" sz="2249" b="1" dirty="0">
              <a:solidFill>
                <a:srgbClr val="2C2821"/>
              </a:solidFill>
              <a:latin typeface="Times New Roman" panose="02020603050405020304" pitchFamily="18" charset="0"/>
              <a:ea typeface="Lora Bold"/>
              <a:cs typeface="Times New Roman" panose="02020603050405020304" pitchFamily="18" charset="0"/>
              <a:sym typeface="Lora Bold"/>
            </a:endParaRPr>
          </a:p>
        </p:txBody>
      </p:sp>
      <p:cxnSp>
        <p:nvCxnSpPr>
          <p:cNvPr id="7" name="Straight Connector 6">
            <a:extLst>
              <a:ext uri="{FF2B5EF4-FFF2-40B4-BE49-F238E27FC236}">
                <a16:creationId xmlns:a16="http://schemas.microsoft.com/office/drawing/2014/main" id="{5D6369CC-9539-BA8C-BF30-E5856244078A}"/>
              </a:ext>
            </a:extLst>
          </p:cNvPr>
          <p:cNvCxnSpPr>
            <a:cxnSpLocks/>
          </p:cNvCxnSpPr>
          <p:nvPr/>
        </p:nvCxnSpPr>
        <p:spPr>
          <a:xfrm flipV="1">
            <a:off x="-7937" y="1226164"/>
            <a:ext cx="14638337" cy="108569"/>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CC94F4CD-8CC6-E314-1A64-C7E74A28C834}"/>
              </a:ext>
            </a:extLst>
          </p:cNvPr>
          <p:cNvSpPr txBox="1"/>
          <p:nvPr/>
        </p:nvSpPr>
        <p:spPr>
          <a:xfrm>
            <a:off x="6375012" y="1250538"/>
            <a:ext cx="2375209" cy="769441"/>
          </a:xfrm>
          <a:prstGeom prst="rect">
            <a:avLst/>
          </a:prstGeom>
          <a:noFill/>
        </p:spPr>
        <p:txBody>
          <a:bodyPr wrap="square">
            <a:spAutoFit/>
          </a:bodyPr>
          <a:lstStyle/>
          <a:p>
            <a:r>
              <a:rPr lang="en-US" sz="4400" b="1" dirty="0">
                <a:latin typeface="Times New Roman"/>
                <a:cs typeface="Arial"/>
              </a:rPr>
              <a:t>Results</a:t>
            </a:r>
            <a:endParaRPr lang="en-US" sz="4400" b="1" dirty="0">
              <a:latin typeface="Times New Roman"/>
              <a:cs typeface="Arial" panose="020B0604020202020204" pitchFamily="34" charset="0"/>
            </a:endParaRPr>
          </a:p>
        </p:txBody>
      </p:sp>
      <p:sp>
        <p:nvSpPr>
          <p:cNvPr id="10" name="TextBox 9">
            <a:extLst>
              <a:ext uri="{FF2B5EF4-FFF2-40B4-BE49-F238E27FC236}">
                <a16:creationId xmlns:a16="http://schemas.microsoft.com/office/drawing/2014/main" id="{BAC2ED33-A3FA-FE35-3073-2B627187FF3F}"/>
              </a:ext>
            </a:extLst>
          </p:cNvPr>
          <p:cNvSpPr txBox="1"/>
          <p:nvPr/>
        </p:nvSpPr>
        <p:spPr>
          <a:xfrm>
            <a:off x="5943600" y="5837488"/>
            <a:ext cx="814039" cy="646331"/>
          </a:xfrm>
          <a:prstGeom prst="rect">
            <a:avLst/>
          </a:prstGeom>
          <a:noFill/>
        </p:spPr>
        <p:txBody>
          <a:bodyPr wrap="square" lIns="91440" tIns="45720" rIns="91440" bIns="45720" rtlCol="0" anchor="t">
            <a:spAutoFit/>
          </a:bodyPr>
          <a:lstStyle/>
          <a:p>
            <a:r>
              <a:rPr lang="en-US" dirty="0">
                <a:latin typeface="Times New Roman"/>
                <a:cs typeface="Times New Roman"/>
              </a:rPr>
              <a:t>Fig: 5</a:t>
            </a:r>
            <a:endParaRPr lang="en-IN" dirty="0">
              <a:latin typeface="Times New Roman"/>
              <a:cs typeface="Times New Roman"/>
            </a:endParaRPr>
          </a:p>
          <a:p>
            <a:endParaRPr lang="en-IN" dirty="0"/>
          </a:p>
        </p:txBody>
      </p:sp>
      <p:sp>
        <p:nvSpPr>
          <p:cNvPr id="11" name="TextBox 10">
            <a:extLst>
              <a:ext uri="{FF2B5EF4-FFF2-40B4-BE49-F238E27FC236}">
                <a16:creationId xmlns:a16="http://schemas.microsoft.com/office/drawing/2014/main" id="{D0D102A6-326E-5CF6-F845-B22085B7CC2D}"/>
              </a:ext>
            </a:extLst>
          </p:cNvPr>
          <p:cNvSpPr txBox="1"/>
          <p:nvPr/>
        </p:nvSpPr>
        <p:spPr>
          <a:xfrm>
            <a:off x="6674005" y="5858633"/>
            <a:ext cx="165595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cs typeface="Arial"/>
              </a:rPr>
              <a:t>S11 Parameter</a:t>
            </a:r>
          </a:p>
        </p:txBody>
      </p:sp>
    </p:spTree>
    <p:extLst>
      <p:ext uri="{BB962C8B-B14F-4D97-AF65-F5344CB8AC3E}">
        <p14:creationId xmlns:p14="http://schemas.microsoft.com/office/powerpoint/2010/main" val="91294517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ircular graph with a red circle&#10;&#10;AI-generated content may be incorrect.">
            <a:extLst>
              <a:ext uri="{FF2B5EF4-FFF2-40B4-BE49-F238E27FC236}">
                <a16:creationId xmlns:a16="http://schemas.microsoft.com/office/drawing/2014/main" id="{403A6B62-E493-1AF1-D0F1-B3C7F949F4A8}"/>
              </a:ext>
            </a:extLst>
          </p:cNvPr>
          <p:cNvPicPr>
            <a:picLocks noChangeAspect="1"/>
          </p:cNvPicPr>
          <p:nvPr/>
        </p:nvPicPr>
        <p:blipFill>
          <a:blip r:embed="rId2"/>
          <a:stretch>
            <a:fillRect/>
          </a:stretch>
        </p:blipFill>
        <p:spPr>
          <a:xfrm>
            <a:off x="438377" y="2294131"/>
            <a:ext cx="5271047" cy="5143731"/>
          </a:xfrm>
          <a:prstGeom prst="rect">
            <a:avLst/>
          </a:prstGeom>
        </p:spPr>
      </p:pic>
      <p:sp>
        <p:nvSpPr>
          <p:cNvPr id="3" name="TextBox 2">
            <a:extLst>
              <a:ext uri="{FF2B5EF4-FFF2-40B4-BE49-F238E27FC236}">
                <a16:creationId xmlns:a16="http://schemas.microsoft.com/office/drawing/2014/main" id="{B67A33E7-1D44-0499-387B-372F65ABAC57}"/>
              </a:ext>
            </a:extLst>
          </p:cNvPr>
          <p:cNvSpPr txBox="1"/>
          <p:nvPr/>
        </p:nvSpPr>
        <p:spPr>
          <a:xfrm>
            <a:off x="6467707" y="2848452"/>
            <a:ext cx="7557048"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a:cs typeface="Times New Roman"/>
              </a:rPr>
              <a:t>The figure shows the antenna's simulated radiation pattern with a main lobe peak gain of 16.5–17 dB at 0°, indicating strong forward radiation.</a:t>
            </a:r>
            <a:endParaRPr lang="en-US" sz="2000" dirty="0"/>
          </a:p>
          <a:p>
            <a:pPr algn="just"/>
            <a:endParaRPr lang="en-US" sz="2000" dirty="0">
              <a:latin typeface="Times New Roman"/>
              <a:cs typeface="Times New Roman"/>
            </a:endParaRPr>
          </a:p>
          <a:p>
            <a:pPr algn="just"/>
            <a:r>
              <a:rPr lang="en-US" sz="2000" dirty="0">
                <a:latin typeface="Times New Roman"/>
                <a:cs typeface="Times New Roman"/>
              </a:rPr>
              <a:t>A small back lobe at 180° suggests minimal radiation in the opposite direction. </a:t>
            </a:r>
          </a:p>
          <a:p>
            <a:pPr algn="just"/>
            <a:endParaRPr lang="en-US" sz="2000" dirty="0">
              <a:latin typeface="Times New Roman"/>
              <a:cs typeface="Times New Roman"/>
            </a:endParaRPr>
          </a:p>
          <a:p>
            <a:pPr algn="just"/>
            <a:r>
              <a:rPr lang="en-US" sz="2000" dirty="0">
                <a:latin typeface="Times New Roman"/>
                <a:cs typeface="Times New Roman"/>
              </a:rPr>
              <a:t>This directional behavior highlights the antenna’s efficiency. </a:t>
            </a:r>
          </a:p>
          <a:p>
            <a:pPr algn="just"/>
            <a:endParaRPr lang="en-US" sz="2000" dirty="0">
              <a:latin typeface="Times New Roman"/>
              <a:cs typeface="Times New Roman"/>
            </a:endParaRPr>
          </a:p>
          <a:p>
            <a:pPr algn="just"/>
            <a:r>
              <a:rPr lang="en-US" sz="2000" dirty="0">
                <a:latin typeface="Times New Roman"/>
                <a:cs typeface="Times New Roman"/>
              </a:rPr>
              <a:t>Such characteristics are ideal for AR/VR applications requiring precise signal transmission.</a:t>
            </a:r>
          </a:p>
        </p:txBody>
      </p:sp>
      <p:sp>
        <p:nvSpPr>
          <p:cNvPr id="4" name="TextBox 3">
            <a:extLst>
              <a:ext uri="{FF2B5EF4-FFF2-40B4-BE49-F238E27FC236}">
                <a16:creationId xmlns:a16="http://schemas.microsoft.com/office/drawing/2014/main" id="{145D5AD1-50CA-6366-EAB1-2919EAD8E5AF}"/>
              </a:ext>
            </a:extLst>
          </p:cNvPr>
          <p:cNvSpPr txBox="1"/>
          <p:nvPr/>
        </p:nvSpPr>
        <p:spPr>
          <a:xfrm>
            <a:off x="6467707" y="1251977"/>
            <a:ext cx="2375209" cy="769441"/>
          </a:xfrm>
          <a:prstGeom prst="rect">
            <a:avLst/>
          </a:prstGeom>
          <a:noFill/>
        </p:spPr>
        <p:txBody>
          <a:bodyPr wrap="square">
            <a:spAutoFit/>
          </a:bodyPr>
          <a:lstStyle/>
          <a:p>
            <a:r>
              <a:rPr lang="en-US" sz="4400" b="1" dirty="0">
                <a:latin typeface="Times New Roman"/>
                <a:cs typeface="Arial"/>
              </a:rPr>
              <a:t>Results</a:t>
            </a:r>
            <a:endParaRPr lang="en-US" sz="4400" b="1" dirty="0">
              <a:latin typeface="Times New Roman"/>
              <a:cs typeface="Arial" panose="020B0604020202020204" pitchFamily="34" charset="0"/>
            </a:endParaRPr>
          </a:p>
        </p:txBody>
      </p:sp>
      <p:sp>
        <p:nvSpPr>
          <p:cNvPr id="5" name="Freeform 6" descr="preencoded.png">
            <a:extLst>
              <a:ext uri="{FF2B5EF4-FFF2-40B4-BE49-F238E27FC236}">
                <a16:creationId xmlns:a16="http://schemas.microsoft.com/office/drawing/2014/main" id="{9CE80C25-88DF-D790-E2EE-E6A9BF067C61}"/>
              </a:ext>
            </a:extLst>
          </p:cNvPr>
          <p:cNvSpPr/>
          <p:nvPr/>
        </p:nvSpPr>
        <p:spPr>
          <a:xfrm>
            <a:off x="192473" y="138270"/>
            <a:ext cx="900348" cy="982918"/>
          </a:xfrm>
          <a:custGeom>
            <a:avLst/>
            <a:gdLst/>
            <a:ahLst/>
            <a:cxnLst/>
            <a:rect l="l" t="t" r="r" b="b"/>
            <a:pathLst>
              <a:path w="1180505" h="1279475">
                <a:moveTo>
                  <a:pt x="0" y="0"/>
                </a:moveTo>
                <a:lnTo>
                  <a:pt x="1180506" y="0"/>
                </a:lnTo>
                <a:lnTo>
                  <a:pt x="1180506" y="1279475"/>
                </a:lnTo>
                <a:lnTo>
                  <a:pt x="0" y="1279475"/>
                </a:lnTo>
                <a:lnTo>
                  <a:pt x="0" y="0"/>
                </a:lnTo>
                <a:close/>
              </a:path>
            </a:pathLst>
          </a:custGeom>
          <a:blipFill>
            <a:blip r:embed="rId3"/>
            <a:stretch>
              <a:fillRect l="-147" r="-147"/>
            </a:stretch>
          </a:blipFill>
        </p:spPr>
      </p:sp>
      <p:sp>
        <p:nvSpPr>
          <p:cNvPr id="6" name="TextBox 28">
            <a:extLst>
              <a:ext uri="{FF2B5EF4-FFF2-40B4-BE49-F238E27FC236}">
                <a16:creationId xmlns:a16="http://schemas.microsoft.com/office/drawing/2014/main" id="{54100DBB-2768-7372-AC26-42C674E4AE67}"/>
              </a:ext>
            </a:extLst>
          </p:cNvPr>
          <p:cNvSpPr txBox="1"/>
          <p:nvPr/>
        </p:nvSpPr>
        <p:spPr>
          <a:xfrm>
            <a:off x="1250315" y="425394"/>
            <a:ext cx="4236086" cy="800770"/>
          </a:xfrm>
          <a:prstGeom prst="rect">
            <a:avLst/>
          </a:prstGeom>
        </p:spPr>
        <p:txBody>
          <a:bodyPr lIns="0" tIns="0" rIns="0" bIns="0" rtlCol="0" anchor="t"/>
          <a:lstStyle/>
          <a:p>
            <a:pPr algn="l">
              <a:lnSpc>
                <a:spcPts val="2699"/>
              </a:lnSpc>
            </a:pPr>
            <a:r>
              <a:rPr lang="en-US" sz="2249" b="1" dirty="0">
                <a:solidFill>
                  <a:srgbClr val="2C2821"/>
                </a:solidFill>
                <a:latin typeface="Times New Roman" panose="02020603050405020304" pitchFamily="18" charset="0"/>
                <a:ea typeface="Lora Bold"/>
                <a:cs typeface="Times New Roman" panose="02020603050405020304" pitchFamily="18" charset="0"/>
                <a:sym typeface="Lora Bold"/>
              </a:rPr>
              <a:t>KCCEMSR, THANE</a:t>
            </a:r>
          </a:p>
          <a:p>
            <a:pPr algn="l">
              <a:lnSpc>
                <a:spcPts val="2699"/>
              </a:lnSpc>
            </a:pPr>
            <a:endParaRPr lang="en-US" sz="2249" b="1" dirty="0">
              <a:solidFill>
                <a:srgbClr val="2C2821"/>
              </a:solidFill>
              <a:latin typeface="Times New Roman" panose="02020603050405020304" pitchFamily="18" charset="0"/>
              <a:ea typeface="Lora Bold"/>
              <a:cs typeface="Times New Roman" panose="02020603050405020304" pitchFamily="18" charset="0"/>
              <a:sym typeface="Lora Bold"/>
            </a:endParaRPr>
          </a:p>
        </p:txBody>
      </p:sp>
      <p:cxnSp>
        <p:nvCxnSpPr>
          <p:cNvPr id="7" name="Straight Connector 6">
            <a:extLst>
              <a:ext uri="{FF2B5EF4-FFF2-40B4-BE49-F238E27FC236}">
                <a16:creationId xmlns:a16="http://schemas.microsoft.com/office/drawing/2014/main" id="{6B8F51DE-EC20-A04D-C9C9-E967C22D7089}"/>
              </a:ext>
            </a:extLst>
          </p:cNvPr>
          <p:cNvCxnSpPr>
            <a:cxnSpLocks/>
          </p:cNvCxnSpPr>
          <p:nvPr/>
        </p:nvCxnSpPr>
        <p:spPr>
          <a:xfrm flipV="1">
            <a:off x="-7937" y="1226164"/>
            <a:ext cx="14638337" cy="108569"/>
          </a:xfrm>
          <a:prstGeom prst="line">
            <a:avLst/>
          </a:prstGeom>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E3A81457-40F6-33FF-FA23-7794284F3F24}"/>
              </a:ext>
            </a:extLst>
          </p:cNvPr>
          <p:cNvSpPr/>
          <p:nvPr/>
        </p:nvSpPr>
        <p:spPr>
          <a:xfrm>
            <a:off x="2314759" y="7596490"/>
            <a:ext cx="2396810" cy="369332"/>
          </a:xfrm>
          <a:prstGeom prst="rect">
            <a:avLst/>
          </a:prstGeom>
        </p:spPr>
        <p:txBody>
          <a:bodyPr wrap="none" lIns="91440" tIns="45720" rIns="91440" bIns="45720" anchor="t">
            <a:spAutoFit/>
          </a:bodyPr>
          <a:lstStyle/>
          <a:p>
            <a:r>
              <a:rPr lang="en-US" dirty="0">
                <a:latin typeface="Times New Roman"/>
                <a:cs typeface="Arial"/>
              </a:rPr>
              <a:t>Fig: 6 Radiation Pattern</a:t>
            </a:r>
            <a:endParaRPr lang="en-IN" dirty="0">
              <a:latin typeface="Times New Roman"/>
              <a:cs typeface="Times New Roman"/>
            </a:endParaRPr>
          </a:p>
        </p:txBody>
      </p:sp>
    </p:spTree>
    <p:extLst>
      <p:ext uri="{BB962C8B-B14F-4D97-AF65-F5344CB8AC3E}">
        <p14:creationId xmlns:p14="http://schemas.microsoft.com/office/powerpoint/2010/main" val="3460941292"/>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1068</TotalTime>
  <Words>1578</Words>
  <Application>Microsoft Office PowerPoint</Application>
  <PresentationFormat>Custom</PresentationFormat>
  <Paragraphs>196</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Calibri</vt:lpstr>
      <vt:lpstr>Lora</vt:lpstr>
      <vt:lpstr>Verdana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Tanmay Chimankar</cp:lastModifiedBy>
  <cp:revision>19</cp:revision>
  <dcterms:created xsi:type="dcterms:W3CDTF">2025-03-17T18:03:45Z</dcterms:created>
  <dcterms:modified xsi:type="dcterms:W3CDTF">2025-04-25T04:38:28Z</dcterms:modified>
</cp:coreProperties>
</file>