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76" r:id="rId4"/>
    <p:sldId id="277" r:id="rId5"/>
    <p:sldId id="278" r:id="rId6"/>
    <p:sldId id="267" r:id="rId7"/>
    <p:sldId id="266" r:id="rId8"/>
    <p:sldId id="269"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456"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11/7/2022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11/7/2022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drive.google.com/file/d/1ypG2hGhVrWoW-R9qybNVYuNYf0c98Yu9/view?usp=drive_web&amp;authuser=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Design for Shopping Complex</a:t>
            </a:r>
            <a:endParaRPr dirty="0"/>
          </a:p>
        </p:txBody>
      </p:sp>
      <p:sp>
        <p:nvSpPr>
          <p:cNvPr id="3" name="Subtitle 2"/>
          <p:cNvSpPr>
            <a:spLocks noGrp="1"/>
          </p:cNvSpPr>
          <p:nvPr>
            <p:ph type="subTitle" idx="1"/>
          </p:nvPr>
        </p:nvSpPr>
        <p:spPr>
          <a:xfrm>
            <a:off x="1066800" y="4953000"/>
            <a:ext cx="11221888" cy="685800"/>
          </a:xfrm>
        </p:spPr>
        <p:txBody>
          <a:bodyPr/>
          <a:lstStyle/>
          <a:p>
            <a:r>
              <a:rPr lang="en-US" dirty="0"/>
              <a:t>BY: </a:t>
            </a:r>
            <a:r>
              <a:rPr lang="en-IN" dirty="0"/>
              <a:t>Tanmay Chakrabarty (RA2011003010393) | Adarsh Mamgain (RA2011003010381)</a:t>
            </a:r>
          </a:p>
          <a:p>
            <a:r>
              <a:rPr lang="en-IN" dirty="0"/>
              <a:t>Akshat </a:t>
            </a:r>
            <a:r>
              <a:rPr lang="en-IN" dirty="0" err="1"/>
              <a:t>Naruka</a:t>
            </a:r>
            <a:r>
              <a:rPr lang="en-IN" dirty="0"/>
              <a:t> (RA2011003010390) | Aditya Mittal (RA2011003010384)</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dirty="0"/>
          </a:p>
        </p:txBody>
      </p:sp>
      <p:sp>
        <p:nvSpPr>
          <p:cNvPr id="4" name="Content Placeholder 3">
            <a:extLst>
              <a:ext uri="{FF2B5EF4-FFF2-40B4-BE49-F238E27FC236}">
                <a16:creationId xmlns:a16="http://schemas.microsoft.com/office/drawing/2014/main" id="{06ED0A51-F1DF-E4E2-0553-D49CA3E9FE4D}"/>
              </a:ext>
            </a:extLst>
          </p:cNvPr>
          <p:cNvSpPr>
            <a:spLocks noGrp="1"/>
          </p:cNvSpPr>
          <p:nvPr>
            <p:ph idx="1"/>
          </p:nvPr>
        </p:nvSpPr>
        <p:spPr/>
        <p:txBody>
          <a:bodyPr/>
          <a:lstStyle/>
          <a:p>
            <a:pPr marL="12700" marR="5080">
              <a:lnSpc>
                <a:spcPct val="102000"/>
              </a:lnSpc>
              <a:spcBef>
                <a:spcPts val="785"/>
              </a:spcBef>
            </a:pPr>
            <a:r>
              <a:rPr lang="en-US" sz="2000" dirty="0">
                <a:latin typeface="Calibri"/>
                <a:cs typeface="Calibri"/>
              </a:rPr>
              <a:t>In</a:t>
            </a:r>
            <a:r>
              <a:rPr lang="en-US" sz="2000" spc="-5" dirty="0">
                <a:latin typeface="Calibri"/>
                <a:cs typeface="Calibri"/>
              </a:rPr>
              <a:t> this</a:t>
            </a:r>
            <a:r>
              <a:rPr lang="en-US" sz="2000" spc="15" dirty="0">
                <a:latin typeface="Calibri"/>
                <a:cs typeface="Calibri"/>
              </a:rPr>
              <a:t> </a:t>
            </a:r>
            <a:r>
              <a:rPr lang="en-US" sz="2000" dirty="0">
                <a:latin typeface="Calibri"/>
                <a:cs typeface="Calibri"/>
              </a:rPr>
              <a:t>project</a:t>
            </a:r>
            <a:r>
              <a:rPr lang="en-US" sz="2000" spc="15" dirty="0">
                <a:latin typeface="Calibri"/>
                <a:cs typeface="Calibri"/>
              </a:rPr>
              <a:t> </a:t>
            </a:r>
            <a:r>
              <a:rPr lang="en-US" sz="2000" dirty="0">
                <a:latin typeface="Calibri"/>
                <a:cs typeface="Calibri"/>
              </a:rPr>
              <a:t>we</a:t>
            </a:r>
            <a:r>
              <a:rPr lang="en-US" sz="2000" spc="-10" dirty="0">
                <a:latin typeface="Calibri"/>
                <a:cs typeface="Calibri"/>
              </a:rPr>
              <a:t> have</a:t>
            </a:r>
            <a:r>
              <a:rPr lang="en-US" sz="2000" spc="15" dirty="0">
                <a:latin typeface="Calibri"/>
                <a:cs typeface="Calibri"/>
              </a:rPr>
              <a:t> </a:t>
            </a:r>
            <a:r>
              <a:rPr lang="en-US" sz="2000" spc="-5" dirty="0">
                <a:latin typeface="Calibri"/>
                <a:cs typeface="Calibri"/>
              </a:rPr>
              <a:t>successfully</a:t>
            </a:r>
            <a:r>
              <a:rPr lang="en-US" sz="2000" spc="-25" dirty="0">
                <a:latin typeface="Calibri"/>
                <a:cs typeface="Calibri"/>
              </a:rPr>
              <a:t> </a:t>
            </a:r>
            <a:r>
              <a:rPr lang="en-US" sz="2000" spc="-5" dirty="0">
                <a:latin typeface="Calibri"/>
                <a:cs typeface="Calibri"/>
              </a:rPr>
              <a:t>created</a:t>
            </a:r>
            <a:r>
              <a:rPr lang="en-US" sz="2000" spc="-20" dirty="0">
                <a:latin typeface="Calibri"/>
                <a:cs typeface="Calibri"/>
              </a:rPr>
              <a:t> </a:t>
            </a:r>
            <a:r>
              <a:rPr lang="en-US" sz="2000" spc="-5" dirty="0">
                <a:latin typeface="Calibri"/>
                <a:cs typeface="Calibri"/>
              </a:rPr>
              <a:t>Multi</a:t>
            </a:r>
            <a:r>
              <a:rPr lang="en-US" sz="2000" spc="20" dirty="0">
                <a:latin typeface="Calibri"/>
                <a:cs typeface="Calibri"/>
              </a:rPr>
              <a:t> </a:t>
            </a:r>
            <a:r>
              <a:rPr lang="en-US" sz="2000" spc="-5" dirty="0">
                <a:latin typeface="Calibri"/>
                <a:cs typeface="Calibri"/>
              </a:rPr>
              <a:t>level</a:t>
            </a:r>
            <a:r>
              <a:rPr lang="en-US" sz="2000" spc="15" dirty="0">
                <a:latin typeface="Calibri"/>
                <a:cs typeface="Calibri"/>
              </a:rPr>
              <a:t> </a:t>
            </a:r>
            <a:r>
              <a:rPr lang="en-US" sz="2000" spc="-10" dirty="0">
                <a:latin typeface="Calibri"/>
                <a:cs typeface="Calibri"/>
              </a:rPr>
              <a:t>shopping</a:t>
            </a:r>
            <a:r>
              <a:rPr lang="en-US" sz="2000" dirty="0">
                <a:latin typeface="Calibri"/>
                <a:cs typeface="Calibri"/>
              </a:rPr>
              <a:t> complex</a:t>
            </a:r>
            <a:r>
              <a:rPr lang="en-US" sz="2000" spc="10" dirty="0">
                <a:latin typeface="Calibri"/>
                <a:cs typeface="Calibri"/>
              </a:rPr>
              <a:t> </a:t>
            </a:r>
            <a:r>
              <a:rPr lang="en-US" sz="2000" spc="-5" dirty="0">
                <a:latin typeface="Calibri"/>
                <a:cs typeface="Calibri"/>
              </a:rPr>
              <a:t>network </a:t>
            </a:r>
            <a:r>
              <a:rPr lang="en-US" sz="2000" spc="-305" dirty="0">
                <a:latin typeface="Calibri"/>
                <a:cs typeface="Calibri"/>
              </a:rPr>
              <a:t> </a:t>
            </a:r>
            <a:r>
              <a:rPr lang="en-US" sz="2000" spc="-5" dirty="0">
                <a:latin typeface="Calibri"/>
                <a:cs typeface="Calibri"/>
              </a:rPr>
              <a:t>system</a:t>
            </a:r>
            <a:r>
              <a:rPr lang="en-US" sz="2000" spc="15" dirty="0">
                <a:latin typeface="Calibri"/>
                <a:cs typeface="Calibri"/>
              </a:rPr>
              <a:t> </a:t>
            </a:r>
            <a:r>
              <a:rPr lang="en-US" sz="2000" spc="-10" dirty="0">
                <a:latin typeface="Calibri"/>
                <a:cs typeface="Calibri"/>
              </a:rPr>
              <a:t>using</a:t>
            </a:r>
            <a:r>
              <a:rPr lang="en-US" sz="2000" spc="-5" dirty="0">
                <a:latin typeface="Calibri"/>
                <a:cs typeface="Calibri"/>
              </a:rPr>
              <a:t> </a:t>
            </a:r>
            <a:r>
              <a:rPr lang="en-US" sz="2000" dirty="0">
                <a:latin typeface="Calibri"/>
                <a:cs typeface="Calibri"/>
              </a:rPr>
              <a:t>Cisco</a:t>
            </a:r>
            <a:r>
              <a:rPr lang="en-US" sz="2000" spc="-10" dirty="0">
                <a:latin typeface="Calibri"/>
                <a:cs typeface="Calibri"/>
              </a:rPr>
              <a:t> </a:t>
            </a:r>
            <a:r>
              <a:rPr lang="en-US" sz="2000" spc="-5" dirty="0">
                <a:latin typeface="Calibri"/>
                <a:cs typeface="Calibri"/>
              </a:rPr>
              <a:t>Packet</a:t>
            </a:r>
            <a:r>
              <a:rPr lang="en-US" sz="2000" spc="-10" dirty="0">
                <a:latin typeface="Calibri"/>
                <a:cs typeface="Calibri"/>
              </a:rPr>
              <a:t> </a:t>
            </a:r>
            <a:r>
              <a:rPr lang="en-US" sz="2000" spc="-5" dirty="0">
                <a:latin typeface="Calibri"/>
                <a:cs typeface="Calibri"/>
              </a:rPr>
              <a:t>Tracer</a:t>
            </a:r>
            <a:r>
              <a:rPr lang="en-US" sz="2000" spc="15" dirty="0">
                <a:latin typeface="Calibri"/>
                <a:cs typeface="Calibri"/>
              </a:rPr>
              <a:t> </a:t>
            </a:r>
            <a:r>
              <a:rPr lang="en-US" sz="2000" spc="-5" dirty="0">
                <a:latin typeface="Calibri"/>
                <a:cs typeface="Calibri"/>
              </a:rPr>
              <a:t>Where</a:t>
            </a:r>
            <a:r>
              <a:rPr lang="en-US" sz="2000" spc="10" dirty="0">
                <a:latin typeface="Calibri"/>
                <a:cs typeface="Calibri"/>
              </a:rPr>
              <a:t> </a:t>
            </a:r>
            <a:r>
              <a:rPr lang="en-US" sz="2000" dirty="0">
                <a:latin typeface="Calibri"/>
                <a:cs typeface="Calibri"/>
              </a:rPr>
              <a:t>we</a:t>
            </a:r>
            <a:r>
              <a:rPr lang="en-US" sz="2000" spc="-15" dirty="0">
                <a:latin typeface="Calibri"/>
                <a:cs typeface="Calibri"/>
              </a:rPr>
              <a:t> </a:t>
            </a:r>
            <a:r>
              <a:rPr lang="en-US" sz="2000" spc="-10" dirty="0">
                <a:latin typeface="Calibri"/>
                <a:cs typeface="Calibri"/>
              </a:rPr>
              <a:t>have</a:t>
            </a:r>
            <a:r>
              <a:rPr lang="en-US" sz="2000" spc="15" dirty="0">
                <a:latin typeface="Calibri"/>
                <a:cs typeface="Calibri"/>
              </a:rPr>
              <a:t> </a:t>
            </a:r>
            <a:r>
              <a:rPr lang="en-US" sz="2000" dirty="0">
                <a:latin typeface="Calibri"/>
                <a:cs typeface="Calibri"/>
              </a:rPr>
              <a:t>created</a:t>
            </a:r>
            <a:r>
              <a:rPr lang="en-US" sz="2000" spc="-25" dirty="0">
                <a:latin typeface="Calibri"/>
                <a:cs typeface="Calibri"/>
              </a:rPr>
              <a:t> </a:t>
            </a:r>
            <a:r>
              <a:rPr lang="en-US" sz="2000" dirty="0">
                <a:latin typeface="Calibri"/>
                <a:cs typeface="Calibri"/>
              </a:rPr>
              <a:t>a</a:t>
            </a:r>
            <a:r>
              <a:rPr lang="en-US" sz="2000" spc="5" dirty="0">
                <a:latin typeface="Calibri"/>
                <a:cs typeface="Calibri"/>
              </a:rPr>
              <a:t> </a:t>
            </a:r>
            <a:r>
              <a:rPr lang="en-US" sz="2000" spc="-5" dirty="0">
                <a:latin typeface="Calibri"/>
                <a:cs typeface="Calibri"/>
              </a:rPr>
              <a:t>prototype</a:t>
            </a:r>
            <a:r>
              <a:rPr lang="en-US" sz="2000" spc="10" dirty="0">
                <a:latin typeface="Calibri"/>
                <a:cs typeface="Calibri"/>
              </a:rPr>
              <a:t> </a:t>
            </a:r>
            <a:r>
              <a:rPr lang="en-US" sz="2000" spc="-5" dirty="0">
                <a:latin typeface="Calibri"/>
                <a:cs typeface="Calibri"/>
              </a:rPr>
              <a:t>model</a:t>
            </a:r>
            <a:r>
              <a:rPr lang="en-US" sz="2000" spc="10" dirty="0">
                <a:latin typeface="Calibri"/>
                <a:cs typeface="Calibri"/>
              </a:rPr>
              <a:t> </a:t>
            </a:r>
            <a:r>
              <a:rPr lang="en-US" sz="2000" spc="-10" dirty="0">
                <a:latin typeface="Calibri"/>
                <a:cs typeface="Calibri"/>
              </a:rPr>
              <a:t>for</a:t>
            </a:r>
            <a:r>
              <a:rPr lang="en-US" sz="2000" spc="15" dirty="0">
                <a:latin typeface="Calibri"/>
                <a:cs typeface="Calibri"/>
              </a:rPr>
              <a:t> </a:t>
            </a:r>
            <a:r>
              <a:rPr lang="en-US" sz="2000" dirty="0">
                <a:latin typeface="Calibri"/>
                <a:cs typeface="Calibri"/>
              </a:rPr>
              <a:t>5 </a:t>
            </a:r>
            <a:r>
              <a:rPr lang="en-US" sz="2000" spc="5" dirty="0">
                <a:latin typeface="Calibri"/>
                <a:cs typeface="Calibri"/>
              </a:rPr>
              <a:t> </a:t>
            </a:r>
            <a:r>
              <a:rPr lang="en-US" sz="2000" spc="-5" dirty="0">
                <a:latin typeface="Calibri"/>
                <a:cs typeface="Calibri"/>
              </a:rPr>
              <a:t>floors</a:t>
            </a:r>
            <a:r>
              <a:rPr lang="en-US" sz="2000" spc="30" dirty="0">
                <a:latin typeface="Calibri"/>
                <a:cs typeface="Calibri"/>
              </a:rPr>
              <a:t> </a:t>
            </a:r>
            <a:r>
              <a:rPr lang="en-US" sz="2000" spc="-5" dirty="0">
                <a:latin typeface="Calibri"/>
                <a:cs typeface="Calibri"/>
              </a:rPr>
              <a:t>where</a:t>
            </a:r>
            <a:r>
              <a:rPr lang="en-US" sz="2000" spc="10" dirty="0">
                <a:latin typeface="Calibri"/>
                <a:cs typeface="Calibri"/>
              </a:rPr>
              <a:t> </a:t>
            </a:r>
            <a:r>
              <a:rPr lang="en-US" sz="2000" dirty="0">
                <a:latin typeface="Calibri"/>
                <a:cs typeface="Calibri"/>
              </a:rPr>
              <a:t>all</a:t>
            </a:r>
            <a:r>
              <a:rPr lang="en-US" sz="2000" spc="10" dirty="0">
                <a:latin typeface="Calibri"/>
                <a:cs typeface="Calibri"/>
              </a:rPr>
              <a:t> </a:t>
            </a:r>
            <a:r>
              <a:rPr lang="en-US" sz="2000" spc="-5" dirty="0">
                <a:latin typeface="Calibri"/>
                <a:cs typeface="Calibri"/>
              </a:rPr>
              <a:t>the</a:t>
            </a:r>
            <a:r>
              <a:rPr lang="en-US" sz="2000" spc="40" dirty="0">
                <a:latin typeface="Calibri"/>
                <a:cs typeface="Calibri"/>
              </a:rPr>
              <a:t> </a:t>
            </a:r>
            <a:r>
              <a:rPr lang="en-US" sz="2000" spc="-5" dirty="0">
                <a:latin typeface="Calibri"/>
                <a:cs typeface="Calibri"/>
              </a:rPr>
              <a:t>floors</a:t>
            </a:r>
            <a:r>
              <a:rPr lang="en-US" sz="2000" spc="5" dirty="0">
                <a:latin typeface="Calibri"/>
                <a:cs typeface="Calibri"/>
              </a:rPr>
              <a:t> </a:t>
            </a:r>
            <a:r>
              <a:rPr lang="en-US" sz="2000" dirty="0">
                <a:latin typeface="Calibri"/>
                <a:cs typeface="Calibri"/>
              </a:rPr>
              <a:t>are</a:t>
            </a:r>
            <a:r>
              <a:rPr lang="en-US" sz="2000" spc="40" dirty="0">
                <a:latin typeface="Calibri"/>
                <a:cs typeface="Calibri"/>
              </a:rPr>
              <a:t> </a:t>
            </a:r>
            <a:r>
              <a:rPr lang="en-US" sz="2000" spc="-5" dirty="0">
                <a:latin typeface="Calibri"/>
                <a:cs typeface="Calibri"/>
              </a:rPr>
              <a:t>connected</a:t>
            </a:r>
            <a:r>
              <a:rPr lang="en-US" sz="2000" spc="30" dirty="0">
                <a:latin typeface="Calibri"/>
                <a:cs typeface="Calibri"/>
              </a:rPr>
              <a:t> </a:t>
            </a:r>
            <a:r>
              <a:rPr lang="en-US" sz="2000" spc="-15" dirty="0">
                <a:latin typeface="Calibri"/>
                <a:cs typeface="Calibri"/>
              </a:rPr>
              <a:t>with</a:t>
            </a:r>
            <a:r>
              <a:rPr lang="en-US" sz="2000" spc="20" dirty="0">
                <a:latin typeface="Calibri"/>
                <a:cs typeface="Calibri"/>
              </a:rPr>
              <a:t> </a:t>
            </a:r>
            <a:r>
              <a:rPr lang="en-US" sz="2000" spc="-5" dirty="0">
                <a:latin typeface="Calibri"/>
                <a:cs typeface="Calibri"/>
              </a:rPr>
              <a:t>one</a:t>
            </a:r>
            <a:r>
              <a:rPr lang="en-US" sz="2000" spc="35" dirty="0">
                <a:latin typeface="Calibri"/>
                <a:cs typeface="Calibri"/>
              </a:rPr>
              <a:t> </a:t>
            </a:r>
            <a:r>
              <a:rPr lang="en-US" sz="2000" spc="-5" dirty="0">
                <a:latin typeface="Calibri"/>
                <a:cs typeface="Calibri"/>
              </a:rPr>
              <a:t>network.</a:t>
            </a:r>
            <a:r>
              <a:rPr lang="en-US" sz="2000" spc="30" dirty="0">
                <a:latin typeface="Calibri"/>
                <a:cs typeface="Calibri"/>
              </a:rPr>
              <a:t> </a:t>
            </a:r>
            <a:r>
              <a:rPr lang="en-US" sz="2000" spc="-10" dirty="0">
                <a:latin typeface="Calibri"/>
                <a:cs typeface="Calibri"/>
              </a:rPr>
              <a:t>This</a:t>
            </a:r>
            <a:r>
              <a:rPr lang="en-US" sz="2000" spc="35" dirty="0">
                <a:latin typeface="Calibri"/>
                <a:cs typeface="Calibri"/>
              </a:rPr>
              <a:t> </a:t>
            </a:r>
            <a:r>
              <a:rPr lang="en-US" sz="2000" dirty="0">
                <a:latin typeface="Calibri"/>
                <a:cs typeface="Calibri"/>
              </a:rPr>
              <a:t>will</a:t>
            </a:r>
            <a:r>
              <a:rPr lang="en-US" sz="2000" spc="10" dirty="0">
                <a:latin typeface="Calibri"/>
                <a:cs typeface="Calibri"/>
              </a:rPr>
              <a:t> </a:t>
            </a:r>
            <a:r>
              <a:rPr lang="en-US" sz="2000" spc="-5" dirty="0">
                <a:latin typeface="Calibri"/>
                <a:cs typeface="Calibri"/>
              </a:rPr>
              <a:t>help </a:t>
            </a:r>
            <a:r>
              <a:rPr lang="en-US" sz="2000" dirty="0">
                <a:latin typeface="Calibri"/>
                <a:cs typeface="Calibri"/>
              </a:rPr>
              <a:t> </a:t>
            </a:r>
            <a:r>
              <a:rPr lang="en-US" sz="2000" spc="-10" dirty="0">
                <a:latin typeface="Calibri"/>
                <a:cs typeface="Calibri"/>
              </a:rPr>
              <a:t>shopping</a:t>
            </a:r>
            <a:r>
              <a:rPr lang="en-US" sz="2000" spc="-5" dirty="0">
                <a:latin typeface="Calibri"/>
                <a:cs typeface="Calibri"/>
              </a:rPr>
              <a:t> </a:t>
            </a:r>
            <a:r>
              <a:rPr lang="en-US" sz="2000" dirty="0">
                <a:latin typeface="Calibri"/>
                <a:cs typeface="Calibri"/>
              </a:rPr>
              <a:t>complex </a:t>
            </a:r>
            <a:r>
              <a:rPr lang="en-US" sz="2000" spc="-5" dirty="0">
                <a:latin typeface="Calibri"/>
                <a:cs typeface="Calibri"/>
              </a:rPr>
              <a:t>staffs</a:t>
            </a:r>
            <a:r>
              <a:rPr lang="en-US" sz="2000" spc="5" dirty="0">
                <a:latin typeface="Calibri"/>
                <a:cs typeface="Calibri"/>
              </a:rPr>
              <a:t> </a:t>
            </a:r>
            <a:r>
              <a:rPr lang="en-US" sz="2000" spc="-10" dirty="0">
                <a:latin typeface="Calibri"/>
                <a:cs typeface="Calibri"/>
              </a:rPr>
              <a:t>for</a:t>
            </a:r>
            <a:r>
              <a:rPr lang="en-US" sz="2000" spc="20" dirty="0">
                <a:latin typeface="Calibri"/>
                <a:cs typeface="Calibri"/>
              </a:rPr>
              <a:t> </a:t>
            </a:r>
            <a:r>
              <a:rPr lang="en-US" sz="2000" spc="-5" dirty="0">
                <a:latin typeface="Calibri"/>
                <a:cs typeface="Calibri"/>
              </a:rPr>
              <a:t>the</a:t>
            </a:r>
            <a:r>
              <a:rPr lang="en-US" sz="2000" spc="-15" dirty="0">
                <a:latin typeface="Calibri"/>
                <a:cs typeface="Calibri"/>
              </a:rPr>
              <a:t> </a:t>
            </a:r>
            <a:r>
              <a:rPr lang="en-US" sz="2000" spc="-5" dirty="0">
                <a:latin typeface="Calibri"/>
                <a:cs typeface="Calibri"/>
              </a:rPr>
              <a:t>communication and</a:t>
            </a:r>
            <a:r>
              <a:rPr lang="en-US" sz="2000" dirty="0">
                <a:latin typeface="Calibri"/>
                <a:cs typeface="Calibri"/>
              </a:rPr>
              <a:t> for</a:t>
            </a:r>
            <a:r>
              <a:rPr lang="en-US" sz="2000" spc="-10" dirty="0">
                <a:latin typeface="Calibri"/>
                <a:cs typeface="Calibri"/>
              </a:rPr>
              <a:t> </a:t>
            </a:r>
            <a:r>
              <a:rPr lang="en-US" sz="2000" spc="-5" dirty="0">
                <a:latin typeface="Calibri"/>
                <a:cs typeface="Calibri"/>
              </a:rPr>
              <a:t>creating </a:t>
            </a:r>
            <a:r>
              <a:rPr lang="en-US" sz="2000" dirty="0">
                <a:latin typeface="Calibri"/>
                <a:cs typeface="Calibri"/>
              </a:rPr>
              <a:t>&amp; </a:t>
            </a:r>
            <a:r>
              <a:rPr lang="en-US" sz="2000" spc="-5" dirty="0">
                <a:latin typeface="Calibri"/>
                <a:cs typeface="Calibri"/>
              </a:rPr>
              <a:t>managing </a:t>
            </a:r>
            <a:r>
              <a:rPr lang="en-US" sz="2000" dirty="0">
                <a:latin typeface="Calibri"/>
                <a:cs typeface="Calibri"/>
              </a:rPr>
              <a:t> </a:t>
            </a:r>
            <a:r>
              <a:rPr lang="en-US" sz="2000" spc="-5" dirty="0">
                <a:latin typeface="Calibri"/>
                <a:cs typeface="Calibri"/>
              </a:rPr>
              <a:t>database</a:t>
            </a:r>
            <a:r>
              <a:rPr lang="en-US" sz="2000" spc="5" dirty="0">
                <a:latin typeface="Calibri"/>
                <a:cs typeface="Calibri"/>
              </a:rPr>
              <a:t> </a:t>
            </a:r>
            <a:r>
              <a:rPr lang="en-US" sz="2000" spc="-5" dirty="0">
                <a:latin typeface="Calibri"/>
                <a:cs typeface="Calibri"/>
              </a:rPr>
              <a:t>and financial</a:t>
            </a:r>
            <a:r>
              <a:rPr lang="en-US" sz="2000" spc="10" dirty="0">
                <a:latin typeface="Calibri"/>
                <a:cs typeface="Calibri"/>
              </a:rPr>
              <a:t> </a:t>
            </a:r>
            <a:r>
              <a:rPr lang="en-US" sz="2000" spc="-5" dirty="0">
                <a:latin typeface="Calibri"/>
                <a:cs typeface="Calibri"/>
              </a:rPr>
              <a:t>data.</a:t>
            </a:r>
            <a:endParaRPr lang="en-US" sz="2000" dirty="0">
              <a:latin typeface="Calibri"/>
              <a:cs typeface="Calibri"/>
            </a:endParaRPr>
          </a:p>
        </p:txBody>
      </p:sp>
      <p:pic>
        <p:nvPicPr>
          <p:cNvPr id="5" name="Graphic 4" descr="Connections">
            <a:extLst>
              <a:ext uri="{FF2B5EF4-FFF2-40B4-BE49-F238E27FC236}">
                <a16:creationId xmlns:a16="http://schemas.microsoft.com/office/drawing/2014/main" id="{D29DDD02-6032-006E-619A-C63CE4BBB8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20" y="3140968"/>
            <a:ext cx="5641776" cy="5641776"/>
          </a:xfrm>
          <a:prstGeom prst="rect">
            <a:avLst/>
          </a:prstGeom>
        </p:spPr>
      </p:pic>
    </p:spTree>
    <p:extLst>
      <p:ext uri="{BB962C8B-B14F-4D97-AF65-F5344CB8AC3E}">
        <p14:creationId xmlns:p14="http://schemas.microsoft.com/office/powerpoint/2010/main" val="229851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endParaRPr dirty="0"/>
          </a:p>
        </p:txBody>
      </p:sp>
      <p:sp>
        <p:nvSpPr>
          <p:cNvPr id="14" name="Content Placeholder 13"/>
          <p:cNvSpPr>
            <a:spLocks noGrp="1"/>
          </p:cNvSpPr>
          <p:nvPr>
            <p:ph idx="1"/>
          </p:nvPr>
        </p:nvSpPr>
        <p:spPr/>
        <p:txBody>
          <a:bodyPr/>
          <a:lstStyle/>
          <a:p>
            <a:r>
              <a:rPr lang="en-US" dirty="0"/>
              <a:t>Computer networks have a significant impact on the working of an organization. </a:t>
            </a:r>
            <a:r>
              <a:rPr lang="en-US" dirty="0">
                <a:solidFill>
                  <a:srgbClr val="92D050"/>
                </a:solidFill>
              </a:rPr>
              <a:t>Shopping Complexes nowadays depend on the proper functioning and analysis of their networks for payment, billing/invoices, communication, helpdesk services, checking availability of items etc. </a:t>
            </a:r>
            <a:r>
              <a:rPr lang="en-US" dirty="0"/>
              <a:t>An efficient network is essential to facilitate the systematic and cost-efficient transfer of information in an organization in the form of messages, files, and resources. The project provides insights into various concepts such as topology design, IP address configuration, and how to send information in the form of packets to the wireless networks of different areas of a shopping complex. </a:t>
            </a:r>
          </a:p>
          <a:p>
            <a:r>
              <a:rPr lang="en-US" dirty="0">
                <a:solidFill>
                  <a:srgbClr val="92D050"/>
                </a:solidFill>
              </a:rPr>
              <a:t>The aim of this project is to design the topology of the shopping complex network using the software Cisco Packet Tracer with the implementation of wireless networking systems. </a:t>
            </a:r>
            <a:r>
              <a:rPr lang="en-US" dirty="0"/>
              <a:t>This network consists of the following devices: 1) Router (Generic) 2) Switches (Generic) 3) Wireless Router 4) Tablets 5) Smartphones 6) Copper straight through cable 7) Serial DTE cable </a:t>
            </a:r>
            <a:endParaRPr dirty="0"/>
          </a:p>
        </p:txBody>
      </p:sp>
      <p:pic>
        <p:nvPicPr>
          <p:cNvPr id="6" name="Graphic 5" descr="Connections">
            <a:extLst>
              <a:ext uri="{FF2B5EF4-FFF2-40B4-BE49-F238E27FC236}">
                <a16:creationId xmlns:a16="http://schemas.microsoft.com/office/drawing/2014/main" id="{215E1A63-ABF1-C96F-741F-3511C561AF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5080" y="-2200176"/>
            <a:ext cx="5641776" cy="5641776"/>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do this?</a:t>
            </a:r>
            <a:endParaRPr dirty="0"/>
          </a:p>
        </p:txBody>
      </p:sp>
      <p:sp>
        <p:nvSpPr>
          <p:cNvPr id="14" name="Content Placeholder 13"/>
          <p:cNvSpPr>
            <a:spLocks noGrp="1"/>
          </p:cNvSpPr>
          <p:nvPr>
            <p:ph idx="1"/>
          </p:nvPr>
        </p:nvSpPr>
        <p:spPr/>
        <p:txBody>
          <a:bodyPr>
            <a:normAutofit fontScale="92500" lnSpcReduction="10000"/>
          </a:bodyPr>
          <a:lstStyle/>
          <a:p>
            <a:r>
              <a:rPr lang="en-US" dirty="0"/>
              <a:t>With an increase in the development of technology the entire world is moving towards the digital era. Hence the shops should adapt to digital means of networking as well and become a “digital complex”. </a:t>
            </a:r>
            <a:r>
              <a:rPr lang="en-US" dirty="0">
                <a:solidFill>
                  <a:srgbClr val="92D050"/>
                </a:solidFill>
              </a:rPr>
              <a:t>Going wireless plays an important role in this digitalization</a:t>
            </a:r>
            <a:r>
              <a:rPr lang="en-US" dirty="0"/>
              <a:t>. The wireless network makes the connection easy with a reduction in the use of wires or cables. A wired connection makes it difficult to keep track of all the devices and to manage the cable connection, which is not only chaotic but also challenging to handle. </a:t>
            </a:r>
            <a:r>
              <a:rPr lang="en-US" dirty="0">
                <a:solidFill>
                  <a:srgbClr val="92D050"/>
                </a:solidFill>
              </a:rPr>
              <a:t>Complex networking via wireless connection becomes an important part of shopping and provides the main way for buyers and sellers to access the market.</a:t>
            </a:r>
            <a:r>
              <a:rPr lang="en-US" dirty="0"/>
              <a:t> As smartphones and intelligent terminals are widely used, demand for access to information anytime and anywhere has become more and more urgent, but traditional cable networks cannot meet this requirement. Then wireless network construction becomes necessary and essential. This is an important mark of the modern shopping stores as a supplement of a cable network. </a:t>
            </a:r>
            <a:r>
              <a:rPr lang="en-US" dirty="0">
                <a:solidFill>
                  <a:srgbClr val="92D050"/>
                </a:solidFill>
              </a:rPr>
              <a:t>With the development of network and communication technology, cable networks in a shopping complex bring much convenience for communication and shopping process</a:t>
            </a:r>
            <a:r>
              <a:rPr lang="en-US" dirty="0"/>
              <a:t>. But for mobility and flexibility, it has obvious shortcomings. A wireless network can overcome these drawbacks and has been applied to the complex.</a:t>
            </a:r>
            <a:endParaRPr dirty="0"/>
          </a:p>
        </p:txBody>
      </p:sp>
      <p:pic>
        <p:nvPicPr>
          <p:cNvPr id="8" name="Graphic 7" descr="Connections">
            <a:extLst>
              <a:ext uri="{FF2B5EF4-FFF2-40B4-BE49-F238E27FC236}">
                <a16:creationId xmlns:a16="http://schemas.microsoft.com/office/drawing/2014/main" id="{D28E3002-49A6-6308-A194-08A60AE966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8128" y="-3812976"/>
            <a:ext cx="5641776" cy="5641776"/>
          </a:xfrm>
          <a:prstGeom prst="rect">
            <a:avLst/>
          </a:prstGeom>
        </p:spPr>
      </p:pic>
    </p:spTree>
    <p:extLst>
      <p:ext uri="{BB962C8B-B14F-4D97-AF65-F5344CB8AC3E}">
        <p14:creationId xmlns:p14="http://schemas.microsoft.com/office/powerpoint/2010/main" val="320673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Problem Statement</a:t>
            </a:r>
            <a:endParaRPr dirty="0"/>
          </a:p>
        </p:txBody>
      </p:sp>
      <p:sp>
        <p:nvSpPr>
          <p:cNvPr id="14" name="Content Placeholder 13"/>
          <p:cNvSpPr>
            <a:spLocks noGrp="1"/>
          </p:cNvSpPr>
          <p:nvPr>
            <p:ph idx="1"/>
          </p:nvPr>
        </p:nvSpPr>
        <p:spPr/>
        <p:txBody>
          <a:bodyPr/>
          <a:lstStyle/>
          <a:p>
            <a:r>
              <a:rPr lang="en-US" dirty="0"/>
              <a:t>In this mini project, we </a:t>
            </a:r>
            <a:r>
              <a:rPr lang="en-US" dirty="0">
                <a:solidFill>
                  <a:srgbClr val="92D050"/>
                </a:solidFill>
              </a:rPr>
              <a:t>defined a simulation of a shopping complex network based on wired and wireless networking</a:t>
            </a:r>
            <a:r>
              <a:rPr lang="en-US" dirty="0"/>
              <a:t>. The network is divided into five parts i.e., the five floors, </a:t>
            </a:r>
            <a:r>
              <a:rPr lang="en-US" dirty="0">
                <a:solidFill>
                  <a:srgbClr val="92D050"/>
                </a:solidFill>
              </a:rPr>
              <a:t>Helpdesk, Groceries, Kids, Men's and Women’s wear</a:t>
            </a:r>
            <a:r>
              <a:rPr lang="en-US" dirty="0"/>
              <a:t> respectively. The major aim of this project is to show the network connectivity that is used in shops to make the network efficient. The complex network provides different services such as shopping facilities, payment facilities, billing/invoice, checking availability of an item and a helpdesk for additional queries, so it </a:t>
            </a:r>
            <a:r>
              <a:rPr lang="en-US" dirty="0">
                <a:solidFill>
                  <a:srgbClr val="92D050"/>
                </a:solidFill>
              </a:rPr>
              <a:t>needs wireless networking for smooth processing</a:t>
            </a:r>
            <a:endParaRPr dirty="0">
              <a:solidFill>
                <a:srgbClr val="92D050"/>
              </a:solidFill>
            </a:endParaRPr>
          </a:p>
        </p:txBody>
      </p:sp>
      <p:pic>
        <p:nvPicPr>
          <p:cNvPr id="6" name="Graphic 5" descr="Connections">
            <a:extLst>
              <a:ext uri="{FF2B5EF4-FFF2-40B4-BE49-F238E27FC236}">
                <a16:creationId xmlns:a16="http://schemas.microsoft.com/office/drawing/2014/main" id="{B3B35EBC-1249-CEE5-A49B-1F5E977296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7112" y="3579912"/>
            <a:ext cx="5641776" cy="5641776"/>
          </a:xfrm>
          <a:prstGeom prst="rect">
            <a:avLst/>
          </a:prstGeom>
        </p:spPr>
      </p:pic>
    </p:spTree>
    <p:extLst>
      <p:ext uri="{BB962C8B-B14F-4D97-AF65-F5344CB8AC3E}">
        <p14:creationId xmlns:p14="http://schemas.microsoft.com/office/powerpoint/2010/main" val="268210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Campus Diagram</a:t>
            </a:r>
            <a:endParaRPr dirty="0"/>
          </a:p>
        </p:txBody>
      </p:sp>
      <p:pic>
        <p:nvPicPr>
          <p:cNvPr id="6" name="object 3">
            <a:extLst>
              <a:ext uri="{FF2B5EF4-FFF2-40B4-BE49-F238E27FC236}">
                <a16:creationId xmlns:a16="http://schemas.microsoft.com/office/drawing/2014/main" id="{63723C77-A596-F4D2-A983-60B2D036D2E2}"/>
              </a:ext>
            </a:extLst>
          </p:cNvPr>
          <p:cNvPicPr/>
          <p:nvPr/>
        </p:nvPicPr>
        <p:blipFill>
          <a:blip r:embed="rId2" cstate="print"/>
          <a:stretch>
            <a:fillRect/>
          </a:stretch>
        </p:blipFill>
        <p:spPr>
          <a:xfrm>
            <a:off x="1559496" y="1835696"/>
            <a:ext cx="9217024" cy="4565104"/>
          </a:xfrm>
          <a:prstGeom prst="rect">
            <a:avLst/>
          </a:prstGeom>
        </p:spPr>
      </p:pic>
    </p:spTree>
    <p:extLst>
      <p:ext uri="{BB962C8B-B14F-4D97-AF65-F5344CB8AC3E}">
        <p14:creationId xmlns:p14="http://schemas.microsoft.com/office/powerpoint/2010/main" val="241694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dirty="0"/>
          </a:p>
        </p:txBody>
      </p:sp>
      <p:sp>
        <p:nvSpPr>
          <p:cNvPr id="3" name="Content Placeholder 2"/>
          <p:cNvSpPr>
            <a:spLocks noGrp="1"/>
          </p:cNvSpPr>
          <p:nvPr>
            <p:ph sz="half" idx="1"/>
          </p:nvPr>
        </p:nvSpPr>
        <p:spPr>
          <a:xfrm>
            <a:off x="839416" y="1831159"/>
            <a:ext cx="8028384" cy="4270375"/>
          </a:xfrm>
        </p:spPr>
        <p:txBody>
          <a:bodyPr/>
          <a:lstStyle/>
          <a:p>
            <a:pPr marL="161290" indent="-149225">
              <a:lnSpc>
                <a:spcPct val="100000"/>
              </a:lnSpc>
              <a:spcBef>
                <a:spcPts val="819"/>
              </a:spcBef>
              <a:buChar char="●"/>
              <a:tabLst>
                <a:tab pos="161925" algn="l"/>
              </a:tabLst>
            </a:pPr>
            <a:r>
              <a:rPr lang="en-US" sz="2000" dirty="0">
                <a:latin typeface="Calibri"/>
                <a:cs typeface="Calibri"/>
              </a:rPr>
              <a:t>A</a:t>
            </a:r>
            <a:r>
              <a:rPr lang="en-US" sz="2000" spc="-5" dirty="0">
                <a:latin typeface="Calibri"/>
                <a:cs typeface="Calibri"/>
              </a:rPr>
              <a:t> proper</a:t>
            </a:r>
            <a:r>
              <a:rPr lang="en-US" sz="2000" dirty="0">
                <a:latin typeface="Calibri"/>
                <a:cs typeface="Calibri"/>
              </a:rPr>
              <a:t> </a:t>
            </a:r>
            <a:r>
              <a:rPr lang="en-US" sz="2000" spc="-5" dirty="0">
                <a:latin typeface="Calibri"/>
                <a:cs typeface="Calibri"/>
              </a:rPr>
              <a:t>workstation (any</a:t>
            </a:r>
            <a:r>
              <a:rPr lang="en-US" sz="2000" dirty="0">
                <a:latin typeface="Calibri"/>
                <a:cs typeface="Calibri"/>
              </a:rPr>
              <a:t> </a:t>
            </a:r>
            <a:r>
              <a:rPr lang="en-US" sz="2000" spc="-5" dirty="0">
                <a:latin typeface="Calibri"/>
                <a:cs typeface="Calibri"/>
              </a:rPr>
              <a:t>mid-high</a:t>
            </a:r>
            <a:r>
              <a:rPr lang="en-US" sz="2000" dirty="0">
                <a:latin typeface="Calibri"/>
                <a:cs typeface="Calibri"/>
              </a:rPr>
              <a:t> </a:t>
            </a:r>
            <a:r>
              <a:rPr lang="en-US" sz="2000" spc="-5" dirty="0">
                <a:latin typeface="Calibri"/>
                <a:cs typeface="Calibri"/>
              </a:rPr>
              <a:t>range</a:t>
            </a:r>
            <a:r>
              <a:rPr lang="en-US" sz="2000" spc="-15" dirty="0">
                <a:latin typeface="Calibri"/>
                <a:cs typeface="Calibri"/>
              </a:rPr>
              <a:t> </a:t>
            </a:r>
            <a:r>
              <a:rPr lang="en-US" sz="2000" dirty="0">
                <a:latin typeface="Calibri"/>
                <a:cs typeface="Calibri"/>
              </a:rPr>
              <a:t>laptop will</a:t>
            </a:r>
            <a:r>
              <a:rPr lang="en-US" sz="2000" spc="15" dirty="0">
                <a:latin typeface="Calibri"/>
                <a:cs typeface="Calibri"/>
              </a:rPr>
              <a:t> </a:t>
            </a:r>
            <a:r>
              <a:rPr lang="en-US" sz="2000" spc="-5" dirty="0">
                <a:latin typeface="Calibri"/>
                <a:cs typeface="Calibri"/>
              </a:rPr>
              <a:t>suffice).</a:t>
            </a:r>
            <a:endParaRPr lang="en-US" sz="2000" dirty="0">
              <a:latin typeface="Calibri"/>
              <a:cs typeface="Calibri"/>
            </a:endParaRPr>
          </a:p>
          <a:p>
            <a:pPr marL="161290" indent="-149225">
              <a:lnSpc>
                <a:spcPct val="100000"/>
              </a:lnSpc>
              <a:spcBef>
                <a:spcPts val="844"/>
              </a:spcBef>
              <a:buChar char="●"/>
              <a:tabLst>
                <a:tab pos="161925" algn="l"/>
              </a:tabLst>
            </a:pPr>
            <a:r>
              <a:rPr lang="en-US" sz="2000" spc="-5" dirty="0">
                <a:latin typeface="Calibri"/>
                <a:cs typeface="Calibri"/>
              </a:rPr>
              <a:t>Packet </a:t>
            </a:r>
            <a:r>
              <a:rPr lang="en-US" sz="2000" spc="-10" dirty="0">
                <a:latin typeface="Calibri"/>
                <a:cs typeface="Calibri"/>
              </a:rPr>
              <a:t>Tracer</a:t>
            </a:r>
            <a:r>
              <a:rPr lang="en-US" sz="2000" dirty="0">
                <a:latin typeface="Calibri"/>
                <a:cs typeface="Calibri"/>
              </a:rPr>
              <a:t> </a:t>
            </a:r>
            <a:r>
              <a:rPr lang="en-US" sz="2000" spc="-10" dirty="0">
                <a:latin typeface="Calibri"/>
                <a:cs typeface="Calibri"/>
              </a:rPr>
              <a:t>by</a:t>
            </a:r>
            <a:r>
              <a:rPr lang="en-US" sz="2000" spc="-15" dirty="0">
                <a:latin typeface="Calibri"/>
                <a:cs typeface="Calibri"/>
              </a:rPr>
              <a:t> </a:t>
            </a:r>
            <a:r>
              <a:rPr lang="en-US" sz="2000" spc="-5" dirty="0">
                <a:latin typeface="Calibri"/>
                <a:cs typeface="Calibri"/>
              </a:rPr>
              <a:t>Cisco</a:t>
            </a:r>
            <a:endParaRPr lang="en-US" sz="2000" dirty="0">
              <a:latin typeface="Calibri"/>
              <a:cs typeface="Calibri"/>
            </a:endParaRPr>
          </a:p>
          <a:p>
            <a:pPr marL="161290" indent="-149225">
              <a:lnSpc>
                <a:spcPct val="100000"/>
              </a:lnSpc>
              <a:spcBef>
                <a:spcPts val="825"/>
              </a:spcBef>
              <a:buChar char="●"/>
              <a:tabLst>
                <a:tab pos="161925" algn="l"/>
              </a:tabLst>
            </a:pPr>
            <a:r>
              <a:rPr lang="en-US" sz="2000" dirty="0">
                <a:latin typeface="Calibri"/>
                <a:cs typeface="Calibri"/>
              </a:rPr>
              <a:t>8</a:t>
            </a:r>
            <a:r>
              <a:rPr lang="en-US" sz="2000" spc="-30" dirty="0">
                <a:latin typeface="Calibri"/>
                <a:cs typeface="Calibri"/>
              </a:rPr>
              <a:t> </a:t>
            </a:r>
            <a:r>
              <a:rPr lang="en-US" sz="2000" spc="-5" dirty="0">
                <a:latin typeface="Calibri"/>
                <a:cs typeface="Calibri"/>
              </a:rPr>
              <a:t>GB</a:t>
            </a:r>
            <a:r>
              <a:rPr lang="en-US" sz="2000" spc="-10" dirty="0">
                <a:latin typeface="Calibri"/>
                <a:cs typeface="Calibri"/>
              </a:rPr>
              <a:t> RAM.</a:t>
            </a:r>
            <a:endParaRPr lang="en-US" sz="2000" dirty="0">
              <a:latin typeface="Calibri"/>
              <a:cs typeface="Calibri"/>
            </a:endParaRPr>
          </a:p>
          <a:p>
            <a:pPr marL="161290" indent="-149225">
              <a:lnSpc>
                <a:spcPct val="100000"/>
              </a:lnSpc>
              <a:spcBef>
                <a:spcPts val="819"/>
              </a:spcBef>
              <a:buChar char="●"/>
              <a:tabLst>
                <a:tab pos="161925" algn="l"/>
              </a:tabLst>
            </a:pPr>
            <a:r>
              <a:rPr lang="en-US" sz="2000" spc="-10" dirty="0">
                <a:latin typeface="Calibri"/>
                <a:cs typeface="Calibri"/>
              </a:rPr>
              <a:t>Any </a:t>
            </a:r>
            <a:r>
              <a:rPr lang="en-US" sz="2000" spc="-5" dirty="0">
                <a:latin typeface="Calibri"/>
                <a:cs typeface="Calibri"/>
              </a:rPr>
              <a:t>10,000+</a:t>
            </a:r>
            <a:r>
              <a:rPr lang="en-US" sz="2000" dirty="0">
                <a:latin typeface="Calibri"/>
                <a:cs typeface="Calibri"/>
              </a:rPr>
              <a:t> </a:t>
            </a:r>
            <a:r>
              <a:rPr lang="en-US" sz="2000" spc="-5" dirty="0">
                <a:latin typeface="Calibri"/>
                <a:cs typeface="Calibri"/>
              </a:rPr>
              <a:t>Average</a:t>
            </a:r>
            <a:r>
              <a:rPr lang="en-US" sz="2000" spc="5" dirty="0">
                <a:latin typeface="Calibri"/>
                <a:cs typeface="Calibri"/>
              </a:rPr>
              <a:t> </a:t>
            </a:r>
            <a:r>
              <a:rPr lang="en-US" sz="2000" spc="-5" dirty="0">
                <a:latin typeface="Calibri"/>
                <a:cs typeface="Calibri"/>
              </a:rPr>
              <a:t>CPU</a:t>
            </a:r>
            <a:r>
              <a:rPr lang="en-US" sz="2000" dirty="0">
                <a:latin typeface="Calibri"/>
                <a:cs typeface="Calibri"/>
              </a:rPr>
              <a:t> Mark</a:t>
            </a:r>
            <a:r>
              <a:rPr lang="en-US" sz="2000" spc="-15" dirty="0">
                <a:latin typeface="Calibri"/>
                <a:cs typeface="Calibri"/>
              </a:rPr>
              <a:t> </a:t>
            </a:r>
            <a:r>
              <a:rPr lang="en-US" sz="2000" dirty="0">
                <a:latin typeface="Calibri"/>
                <a:cs typeface="Calibri"/>
              </a:rPr>
              <a:t>scored </a:t>
            </a:r>
            <a:r>
              <a:rPr lang="en-US" sz="2000" spc="-5" dirty="0">
                <a:latin typeface="Calibri"/>
                <a:cs typeface="Calibri"/>
              </a:rPr>
              <a:t>processor.</a:t>
            </a:r>
            <a:endParaRPr lang="en-US" sz="2000" dirty="0">
              <a:latin typeface="Calibri"/>
              <a:cs typeface="Calibri"/>
            </a:endParaRPr>
          </a:p>
          <a:p>
            <a:pPr marL="161290" indent="-149225">
              <a:lnSpc>
                <a:spcPct val="100000"/>
              </a:lnSpc>
              <a:spcBef>
                <a:spcPts val="844"/>
              </a:spcBef>
              <a:buChar char="●"/>
              <a:tabLst>
                <a:tab pos="161925" algn="l"/>
              </a:tabLst>
            </a:pPr>
            <a:r>
              <a:rPr lang="en-US" sz="2000" spc="-5" dirty="0">
                <a:latin typeface="Calibri"/>
                <a:cs typeface="Calibri"/>
              </a:rPr>
              <a:t>16</a:t>
            </a:r>
            <a:r>
              <a:rPr lang="en-US" sz="2000" spc="-15" dirty="0">
                <a:latin typeface="Calibri"/>
                <a:cs typeface="Calibri"/>
              </a:rPr>
              <a:t> </a:t>
            </a:r>
            <a:r>
              <a:rPr lang="en-US" sz="2000" spc="-5" dirty="0">
                <a:latin typeface="Calibri"/>
                <a:cs typeface="Calibri"/>
              </a:rPr>
              <a:t>GB</a:t>
            </a:r>
            <a:r>
              <a:rPr lang="en-US" sz="2000" spc="10" dirty="0">
                <a:latin typeface="Calibri"/>
                <a:cs typeface="Calibri"/>
              </a:rPr>
              <a:t> </a:t>
            </a:r>
            <a:r>
              <a:rPr lang="en-US" sz="2000" spc="5" dirty="0">
                <a:latin typeface="Calibri"/>
                <a:cs typeface="Calibri"/>
              </a:rPr>
              <a:t>of</a:t>
            </a:r>
            <a:r>
              <a:rPr lang="en-US" sz="2000" spc="-5" dirty="0">
                <a:latin typeface="Calibri"/>
                <a:cs typeface="Calibri"/>
              </a:rPr>
              <a:t> dedicated hard</a:t>
            </a:r>
            <a:r>
              <a:rPr lang="en-US" sz="2000" spc="-15" dirty="0">
                <a:latin typeface="Calibri"/>
                <a:cs typeface="Calibri"/>
              </a:rPr>
              <a:t> </a:t>
            </a:r>
            <a:r>
              <a:rPr lang="en-US" sz="2000" spc="-5" dirty="0">
                <a:latin typeface="Calibri"/>
                <a:cs typeface="Calibri"/>
              </a:rPr>
              <a:t>disk</a:t>
            </a:r>
            <a:r>
              <a:rPr lang="en-US" sz="2000" spc="-15" dirty="0">
                <a:latin typeface="Calibri"/>
                <a:cs typeface="Calibri"/>
              </a:rPr>
              <a:t> </a:t>
            </a:r>
            <a:r>
              <a:rPr lang="en-US" sz="2000" spc="-5" dirty="0">
                <a:latin typeface="Calibri"/>
                <a:cs typeface="Calibri"/>
              </a:rPr>
              <a:t>space.</a:t>
            </a:r>
            <a:endParaRPr lang="en-US" sz="2000" dirty="0">
              <a:latin typeface="Calibri"/>
              <a:cs typeface="Calibri"/>
            </a:endParaRPr>
          </a:p>
          <a:p>
            <a:pPr marL="161290" indent="-149225">
              <a:lnSpc>
                <a:spcPct val="100000"/>
              </a:lnSpc>
              <a:spcBef>
                <a:spcPts val="819"/>
              </a:spcBef>
              <a:buChar char="●"/>
              <a:tabLst>
                <a:tab pos="161925" algn="l"/>
              </a:tabLst>
            </a:pPr>
            <a:r>
              <a:rPr lang="en-US" sz="2000" dirty="0">
                <a:latin typeface="Calibri"/>
                <a:cs typeface="Calibri"/>
              </a:rPr>
              <a:t>USB</a:t>
            </a:r>
            <a:r>
              <a:rPr lang="en-US" sz="2000" spc="-30" dirty="0">
                <a:latin typeface="Calibri"/>
                <a:cs typeface="Calibri"/>
              </a:rPr>
              <a:t> </a:t>
            </a:r>
            <a:r>
              <a:rPr lang="en-US" sz="2000" spc="-10" dirty="0">
                <a:latin typeface="Calibri"/>
                <a:cs typeface="Calibri"/>
              </a:rPr>
              <a:t>3.0+</a:t>
            </a:r>
            <a:r>
              <a:rPr lang="en-US" sz="2000" spc="-20" dirty="0">
                <a:latin typeface="Calibri"/>
                <a:cs typeface="Calibri"/>
              </a:rPr>
              <a:t> </a:t>
            </a:r>
            <a:r>
              <a:rPr lang="en-US" sz="2000" dirty="0">
                <a:latin typeface="Calibri"/>
                <a:cs typeface="Calibri"/>
              </a:rPr>
              <a:t>port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228561280"/>
              </p:ext>
            </p:extLst>
          </p:nvPr>
        </p:nvGraphicFramePr>
        <p:xfrm>
          <a:off x="8112224" y="1831159"/>
          <a:ext cx="3463879" cy="4565304"/>
        </p:xfrm>
        <a:graphic>
          <a:graphicData uri="http://schemas.openxmlformats.org/drawingml/2006/table">
            <a:tbl>
              <a:tblPr firstRow="1" bandRow="1">
                <a:tableStyleId>{5C22544A-7EE6-4342-B048-85BDC9FD1C3A}</a:tableStyleId>
              </a:tblPr>
              <a:tblGrid>
                <a:gridCol w="1798955">
                  <a:extLst>
                    <a:ext uri="{9D8B030D-6E8A-4147-A177-3AD203B41FA5}">
                      <a16:colId xmlns:a16="http://schemas.microsoft.com/office/drawing/2014/main" val="20000"/>
                    </a:ext>
                  </a:extLst>
                </a:gridCol>
                <a:gridCol w="1664924">
                  <a:extLst>
                    <a:ext uri="{9D8B030D-6E8A-4147-A177-3AD203B41FA5}">
                      <a16:colId xmlns:a16="http://schemas.microsoft.com/office/drawing/2014/main" val="20001"/>
                    </a:ext>
                  </a:extLst>
                </a:gridCol>
              </a:tblGrid>
              <a:tr h="760884">
                <a:tc>
                  <a:txBody>
                    <a:bodyPr/>
                    <a:lstStyle/>
                    <a:p>
                      <a:r>
                        <a:rPr lang="en-US" dirty="0"/>
                        <a:t>Device </a:t>
                      </a:r>
                      <a:endParaRPr dirty="0"/>
                    </a:p>
                  </a:txBody>
                  <a:tcPr anchor="ctr"/>
                </a:tc>
                <a:tc>
                  <a:txBody>
                    <a:bodyPr/>
                    <a:lstStyle/>
                    <a:p>
                      <a:pPr algn="ctr"/>
                      <a:r>
                        <a:rPr lang="en-US" dirty="0"/>
                        <a:t>Quantity</a:t>
                      </a:r>
                      <a:endParaRPr dirty="0"/>
                    </a:p>
                  </a:txBody>
                  <a:tcPr anchor="ctr"/>
                </a:tc>
                <a:extLst>
                  <a:ext uri="{0D108BD9-81ED-4DB2-BD59-A6C34878D82A}">
                    <a16:rowId xmlns:a16="http://schemas.microsoft.com/office/drawing/2014/main" val="10000"/>
                  </a:ext>
                </a:extLst>
              </a:tr>
              <a:tr h="760884">
                <a:tc>
                  <a:txBody>
                    <a:bodyPr/>
                    <a:lstStyle/>
                    <a:p>
                      <a:r>
                        <a:rPr lang="en-US" dirty="0"/>
                        <a:t>Router-PT</a:t>
                      </a:r>
                      <a:endParaRPr dirty="0"/>
                    </a:p>
                  </a:txBody>
                  <a:tcPr anchor="ctr"/>
                </a:tc>
                <a:tc>
                  <a:txBody>
                    <a:bodyPr/>
                    <a:lstStyle/>
                    <a:p>
                      <a:pPr algn="ctr"/>
                      <a:r>
                        <a:rPr lang="en-US" dirty="0"/>
                        <a:t>06</a:t>
                      </a:r>
                      <a:endParaRPr dirty="0"/>
                    </a:p>
                  </a:txBody>
                  <a:tcPr anchor="ctr"/>
                </a:tc>
                <a:extLst>
                  <a:ext uri="{0D108BD9-81ED-4DB2-BD59-A6C34878D82A}">
                    <a16:rowId xmlns:a16="http://schemas.microsoft.com/office/drawing/2014/main" val="10001"/>
                  </a:ext>
                </a:extLst>
              </a:tr>
              <a:tr h="760884">
                <a:tc>
                  <a:txBody>
                    <a:bodyPr/>
                    <a:lstStyle/>
                    <a:p>
                      <a:r>
                        <a:rPr lang="en-US" dirty="0"/>
                        <a:t>Switch-PT</a:t>
                      </a:r>
                      <a:endParaRPr dirty="0"/>
                    </a:p>
                  </a:txBody>
                  <a:tcPr anchor="ctr"/>
                </a:tc>
                <a:tc>
                  <a:txBody>
                    <a:bodyPr/>
                    <a:lstStyle/>
                    <a:p>
                      <a:pPr algn="ctr"/>
                      <a:r>
                        <a:rPr lang="en-US" dirty="0"/>
                        <a:t>05</a:t>
                      </a:r>
                      <a:endParaRPr dirty="0"/>
                    </a:p>
                  </a:txBody>
                  <a:tcPr anchor="ctr"/>
                </a:tc>
                <a:extLst>
                  <a:ext uri="{0D108BD9-81ED-4DB2-BD59-A6C34878D82A}">
                    <a16:rowId xmlns:a16="http://schemas.microsoft.com/office/drawing/2014/main" val="10002"/>
                  </a:ext>
                </a:extLst>
              </a:tr>
              <a:tr h="760884">
                <a:tc>
                  <a:txBody>
                    <a:bodyPr/>
                    <a:lstStyle/>
                    <a:p>
                      <a:r>
                        <a:rPr lang="en-US" dirty="0"/>
                        <a:t>Smartphones</a:t>
                      </a:r>
                    </a:p>
                  </a:txBody>
                  <a:tcPr anchor="ctr"/>
                </a:tc>
                <a:tc>
                  <a:txBody>
                    <a:bodyPr/>
                    <a:lstStyle/>
                    <a:p>
                      <a:pPr algn="ctr"/>
                      <a:r>
                        <a:rPr lang="en-US" dirty="0"/>
                        <a:t>05</a:t>
                      </a:r>
                      <a:endParaRPr dirty="0"/>
                    </a:p>
                  </a:txBody>
                  <a:tcPr anchor="ctr"/>
                </a:tc>
                <a:extLst>
                  <a:ext uri="{0D108BD9-81ED-4DB2-BD59-A6C34878D82A}">
                    <a16:rowId xmlns:a16="http://schemas.microsoft.com/office/drawing/2014/main" val="10003"/>
                  </a:ext>
                </a:extLst>
              </a:tr>
              <a:tr h="760884">
                <a:tc>
                  <a:txBody>
                    <a:bodyPr/>
                    <a:lstStyle/>
                    <a:p>
                      <a:r>
                        <a:rPr lang="en-US" dirty="0"/>
                        <a:t>Tablets</a:t>
                      </a:r>
                    </a:p>
                  </a:txBody>
                  <a:tcPr anchor="ctr"/>
                </a:tc>
                <a:tc>
                  <a:txBody>
                    <a:bodyPr/>
                    <a:lstStyle/>
                    <a:p>
                      <a:pPr algn="ctr"/>
                      <a:r>
                        <a:rPr lang="en-US" dirty="0"/>
                        <a:t>03</a:t>
                      </a:r>
                      <a:endParaRPr dirty="0"/>
                    </a:p>
                  </a:txBody>
                  <a:tcPr anchor="ctr"/>
                </a:tc>
                <a:extLst>
                  <a:ext uri="{0D108BD9-81ED-4DB2-BD59-A6C34878D82A}">
                    <a16:rowId xmlns:a16="http://schemas.microsoft.com/office/drawing/2014/main" val="1847835518"/>
                  </a:ext>
                </a:extLst>
              </a:tr>
              <a:tr h="760884">
                <a:tc>
                  <a:txBody>
                    <a:bodyPr/>
                    <a:lstStyle/>
                    <a:p>
                      <a:r>
                        <a:rPr lang="en-US" dirty="0"/>
                        <a:t>Wireless routers</a:t>
                      </a:r>
                    </a:p>
                  </a:txBody>
                  <a:tcPr anchor="ctr"/>
                </a:tc>
                <a:tc>
                  <a:txBody>
                    <a:bodyPr/>
                    <a:lstStyle/>
                    <a:p>
                      <a:pPr algn="ctr"/>
                      <a:r>
                        <a:rPr lang="en-US" dirty="0"/>
                        <a:t>15</a:t>
                      </a:r>
                      <a:endParaRPr dirty="0"/>
                    </a:p>
                  </a:txBody>
                  <a:tcPr anchor="ctr"/>
                </a:tc>
                <a:extLst>
                  <a:ext uri="{0D108BD9-81ED-4DB2-BD59-A6C34878D82A}">
                    <a16:rowId xmlns:a16="http://schemas.microsoft.com/office/drawing/2014/main" val="3685154193"/>
                  </a:ext>
                </a:extLst>
              </a:tr>
            </a:tbl>
          </a:graphicData>
        </a:graphic>
      </p:graphicFrame>
      <p:pic>
        <p:nvPicPr>
          <p:cNvPr id="6" name="Graphic 5" descr="Connections">
            <a:extLst>
              <a:ext uri="{FF2B5EF4-FFF2-40B4-BE49-F238E27FC236}">
                <a16:creationId xmlns:a16="http://schemas.microsoft.com/office/drawing/2014/main" id="{191C146B-38BF-920D-C1E1-649E19994B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2952" y="4365104"/>
            <a:ext cx="5641776" cy="5641776"/>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67504"/>
            <a:ext cx="9144000" cy="1143000"/>
          </a:xfrm>
        </p:spPr>
        <p:txBody>
          <a:bodyPr/>
          <a:lstStyle/>
          <a:p>
            <a:r>
              <a:rPr lang="en-US" dirty="0">
                <a:solidFill>
                  <a:srgbClr val="92D050"/>
                </a:solidFill>
                <a:hlinkClick r:id="rId2">
                  <a:extLst>
                    <a:ext uri="{A12FA001-AC4F-418D-AE19-62706E023703}">
                      <ahyp:hlinkClr xmlns:ahyp="http://schemas.microsoft.com/office/drawing/2018/hyperlinkcolor" val="tx"/>
                    </a:ext>
                  </a:extLst>
                </a:hlinkClick>
              </a:rPr>
              <a:t>Network Diagram</a:t>
            </a:r>
            <a:endParaRPr dirty="0">
              <a:solidFill>
                <a:srgbClr val="92D050"/>
              </a:solidFill>
            </a:endParaRPr>
          </a:p>
        </p:txBody>
      </p:sp>
      <p:pic>
        <p:nvPicPr>
          <p:cNvPr id="6" name="object 4">
            <a:extLst>
              <a:ext uri="{FF2B5EF4-FFF2-40B4-BE49-F238E27FC236}">
                <a16:creationId xmlns:a16="http://schemas.microsoft.com/office/drawing/2014/main" id="{39433B17-C651-F71B-933A-98060A615072}"/>
              </a:ext>
            </a:extLst>
          </p:cNvPr>
          <p:cNvPicPr>
            <a:picLocks noGrp="1"/>
          </p:cNvPicPr>
          <p:nvPr>
            <p:ph idx="1"/>
          </p:nvPr>
        </p:nvPicPr>
        <p:blipFill>
          <a:blip r:embed="rId3" cstate="print"/>
          <a:stretch>
            <a:fillRect/>
          </a:stretch>
        </p:blipFill>
        <p:spPr>
          <a:xfrm>
            <a:off x="1199456" y="1593344"/>
            <a:ext cx="9793088" cy="4997152"/>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onnections">
            <a:extLst>
              <a:ext uri="{FF2B5EF4-FFF2-40B4-BE49-F238E27FC236}">
                <a16:creationId xmlns:a16="http://schemas.microsoft.com/office/drawing/2014/main" id="{83AEB274-57B4-ACA4-04EB-F8F72A699F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7048" y="4581128"/>
            <a:ext cx="5641776" cy="5641776"/>
          </a:xfrm>
          <a:prstGeom prst="rect">
            <a:avLst/>
          </a:prstGeom>
        </p:spPr>
      </p:pic>
      <p:sp>
        <p:nvSpPr>
          <p:cNvPr id="2" name="Title 1"/>
          <p:cNvSpPr>
            <a:spLocks noGrp="1"/>
          </p:cNvSpPr>
          <p:nvPr>
            <p:ph type="title"/>
          </p:nvPr>
        </p:nvSpPr>
        <p:spPr/>
        <p:txBody>
          <a:bodyPr/>
          <a:lstStyle/>
          <a:p>
            <a:r>
              <a:rPr lang="en-US" dirty="0"/>
              <a:t>Network Integration Method</a:t>
            </a:r>
            <a:endParaRPr dirty="0"/>
          </a:p>
        </p:txBody>
      </p:sp>
      <p:sp>
        <p:nvSpPr>
          <p:cNvPr id="4" name="Content Placeholder 3">
            <a:extLst>
              <a:ext uri="{FF2B5EF4-FFF2-40B4-BE49-F238E27FC236}">
                <a16:creationId xmlns:a16="http://schemas.microsoft.com/office/drawing/2014/main" id="{06ED0A51-F1DF-E4E2-0553-D49CA3E9FE4D}"/>
              </a:ext>
            </a:extLst>
          </p:cNvPr>
          <p:cNvSpPr>
            <a:spLocks noGrp="1"/>
          </p:cNvSpPr>
          <p:nvPr>
            <p:ph idx="1"/>
          </p:nvPr>
        </p:nvSpPr>
        <p:spPr/>
        <p:txBody>
          <a:bodyPr/>
          <a:lstStyle/>
          <a:p>
            <a:r>
              <a:rPr lang="en-US" dirty="0">
                <a:solidFill>
                  <a:srgbClr val="92D050"/>
                </a:solidFill>
              </a:rPr>
              <a:t>The most common integration process is the Application Programming Interface (API)</a:t>
            </a:r>
            <a:r>
              <a:rPr lang="en-US" dirty="0"/>
              <a:t>. While there are several API subcategories, including public, private, and partners, they all utilize application integration. By establishing these interconnections using common code language, systems can transmit data seamlessly</a:t>
            </a:r>
          </a:p>
          <a:p>
            <a:r>
              <a:rPr lang="en-US" dirty="0"/>
              <a:t> Advantages: - </a:t>
            </a:r>
          </a:p>
          <a:p>
            <a:pPr lvl="1"/>
            <a:r>
              <a:rPr lang="en-US" dirty="0"/>
              <a:t>Flexibility - By using product code language, the API method can handle most data variations. </a:t>
            </a:r>
          </a:p>
          <a:p>
            <a:pPr lvl="1"/>
            <a:r>
              <a:rPr lang="en-US" dirty="0"/>
              <a:t>Smooth Operations - The links between the systems allow providers to handle individual connections without disturbing third-party software. </a:t>
            </a:r>
          </a:p>
          <a:p>
            <a:pPr lvl="1"/>
            <a:r>
              <a:rPr lang="en-US" dirty="0"/>
              <a:t>High Availability - As the most common integration strategy, API is available for almost every integration project.</a:t>
            </a:r>
            <a:endParaRPr lang="en-IN" dirty="0"/>
          </a:p>
        </p:txBody>
      </p:sp>
    </p:spTree>
    <p:extLst>
      <p:ext uri="{BB962C8B-B14F-4D97-AF65-F5344CB8AC3E}">
        <p14:creationId xmlns:p14="http://schemas.microsoft.com/office/powerpoint/2010/main" val="115302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Connections">
            <a:extLst>
              <a:ext uri="{FF2B5EF4-FFF2-40B4-BE49-F238E27FC236}">
                <a16:creationId xmlns:a16="http://schemas.microsoft.com/office/drawing/2014/main" id="{B90DD485-9254-F681-805C-3899C5829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9512" y="-819472"/>
            <a:ext cx="3528392" cy="3528392"/>
          </a:xfrm>
          <a:prstGeom prst="rect">
            <a:avLst/>
          </a:prstGeom>
        </p:spPr>
      </p:pic>
      <p:sp>
        <p:nvSpPr>
          <p:cNvPr id="2" name="Title 1"/>
          <p:cNvSpPr>
            <a:spLocks noGrp="1"/>
          </p:cNvSpPr>
          <p:nvPr>
            <p:ph type="title"/>
          </p:nvPr>
        </p:nvSpPr>
        <p:spPr>
          <a:xfrm>
            <a:off x="1415480" y="260648"/>
            <a:ext cx="9144000" cy="1143000"/>
          </a:xfrm>
        </p:spPr>
        <p:txBody>
          <a:bodyPr/>
          <a:lstStyle/>
          <a:p>
            <a:r>
              <a:rPr lang="en-US" dirty="0"/>
              <a:t>Cost and Other finances</a:t>
            </a:r>
            <a:endParaRPr dirty="0"/>
          </a:p>
        </p:txBody>
      </p:sp>
      <p:graphicFrame>
        <p:nvGraphicFramePr>
          <p:cNvPr id="7" name="object 3">
            <a:extLst>
              <a:ext uri="{FF2B5EF4-FFF2-40B4-BE49-F238E27FC236}">
                <a16:creationId xmlns:a16="http://schemas.microsoft.com/office/drawing/2014/main" id="{D29152C2-AD97-61E6-DB01-05FA7B1C290D}"/>
              </a:ext>
            </a:extLst>
          </p:cNvPr>
          <p:cNvGraphicFramePr>
            <a:graphicFrameLocks noGrp="1"/>
          </p:cNvGraphicFramePr>
          <p:nvPr>
            <p:extLst>
              <p:ext uri="{D42A27DB-BD31-4B8C-83A1-F6EECF244321}">
                <p14:modId xmlns:p14="http://schemas.microsoft.com/office/powerpoint/2010/main" val="2137969061"/>
              </p:ext>
            </p:extLst>
          </p:nvPr>
        </p:nvGraphicFramePr>
        <p:xfrm>
          <a:off x="659396" y="1519518"/>
          <a:ext cx="10873207" cy="5077834"/>
        </p:xfrm>
        <a:graphic>
          <a:graphicData uri="http://schemas.openxmlformats.org/drawingml/2006/table">
            <a:tbl>
              <a:tblPr firstRow="1" bandRow="1">
                <a:tableStyleId>{3C2FFA5D-87B4-456A-9821-1D502468CF0F}</a:tableStyleId>
              </a:tblPr>
              <a:tblGrid>
                <a:gridCol w="4180751">
                  <a:extLst>
                    <a:ext uri="{9D8B030D-6E8A-4147-A177-3AD203B41FA5}">
                      <a16:colId xmlns:a16="http://schemas.microsoft.com/office/drawing/2014/main" val="20000"/>
                    </a:ext>
                  </a:extLst>
                </a:gridCol>
                <a:gridCol w="1942183">
                  <a:extLst>
                    <a:ext uri="{9D8B030D-6E8A-4147-A177-3AD203B41FA5}">
                      <a16:colId xmlns:a16="http://schemas.microsoft.com/office/drawing/2014/main" val="20001"/>
                    </a:ext>
                  </a:extLst>
                </a:gridCol>
                <a:gridCol w="2372231">
                  <a:extLst>
                    <a:ext uri="{9D8B030D-6E8A-4147-A177-3AD203B41FA5}">
                      <a16:colId xmlns:a16="http://schemas.microsoft.com/office/drawing/2014/main" val="20002"/>
                    </a:ext>
                  </a:extLst>
                </a:gridCol>
                <a:gridCol w="2378042">
                  <a:extLst>
                    <a:ext uri="{9D8B030D-6E8A-4147-A177-3AD203B41FA5}">
                      <a16:colId xmlns:a16="http://schemas.microsoft.com/office/drawing/2014/main" val="20003"/>
                    </a:ext>
                  </a:extLst>
                </a:gridCol>
              </a:tblGrid>
              <a:tr h="631213">
                <a:tc>
                  <a:txBody>
                    <a:bodyPr/>
                    <a:lstStyle/>
                    <a:p>
                      <a:pPr algn="ctr">
                        <a:lnSpc>
                          <a:spcPts val="1630"/>
                        </a:lnSpc>
                      </a:pPr>
                      <a:r>
                        <a:rPr sz="2400" b="1" spc="-5" dirty="0"/>
                        <a:t>Device</a:t>
                      </a:r>
                      <a:endParaRPr sz="2400" dirty="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635" algn="ctr">
                        <a:lnSpc>
                          <a:spcPts val="1630"/>
                        </a:lnSpc>
                      </a:pPr>
                      <a:r>
                        <a:rPr sz="2400" b="1" spc="-5" dirty="0"/>
                        <a:t>Quantity</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b="1" spc="-10" dirty="0"/>
                        <a:t>Cost(per</a:t>
                      </a:r>
                      <a:r>
                        <a:rPr sz="2400" b="1" spc="-25" dirty="0"/>
                        <a:t> </a:t>
                      </a:r>
                      <a:r>
                        <a:rPr sz="2400" b="1" dirty="0"/>
                        <a:t>piece)</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b="1" spc="-5" dirty="0"/>
                        <a:t>Total</a:t>
                      </a:r>
                      <a:r>
                        <a:rPr sz="2400" b="1" spc="-20" dirty="0"/>
                        <a:t> </a:t>
                      </a:r>
                      <a:r>
                        <a:rPr sz="2400" b="1" spc="-5" dirty="0"/>
                        <a:t>Cost</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0"/>
                  </a:ext>
                </a:extLst>
              </a:tr>
              <a:tr h="640230">
                <a:tc>
                  <a:txBody>
                    <a:bodyPr/>
                    <a:lstStyle/>
                    <a:p>
                      <a:pPr marL="635" algn="ctr">
                        <a:lnSpc>
                          <a:spcPts val="1630"/>
                        </a:lnSpc>
                      </a:pPr>
                      <a:r>
                        <a:rPr sz="2400" spc="-5" dirty="0"/>
                        <a:t>Router</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1270" algn="ctr">
                        <a:lnSpc>
                          <a:spcPts val="1630"/>
                        </a:lnSpc>
                      </a:pPr>
                      <a:r>
                        <a:rPr sz="2400" dirty="0"/>
                        <a:t>6</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R="635" algn="ctr">
                        <a:lnSpc>
                          <a:spcPts val="1630"/>
                        </a:lnSpc>
                      </a:pPr>
                      <a:r>
                        <a:rPr sz="2400" spc="-5" dirty="0"/>
                        <a:t>2829</a:t>
                      </a:r>
                      <a:endParaRPr sz="2400" dirty="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16974</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1"/>
                  </a:ext>
                </a:extLst>
              </a:tr>
              <a:tr h="631213">
                <a:tc>
                  <a:txBody>
                    <a:bodyPr/>
                    <a:lstStyle/>
                    <a:p>
                      <a:pPr marL="6350" algn="ctr">
                        <a:lnSpc>
                          <a:spcPts val="1630"/>
                        </a:lnSpc>
                      </a:pPr>
                      <a:r>
                        <a:rPr sz="2400" dirty="0"/>
                        <a:t>Switch</a:t>
                      </a:r>
                      <a:endParaRPr sz="2400" dirty="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1270" algn="ctr">
                        <a:lnSpc>
                          <a:spcPts val="1630"/>
                        </a:lnSpc>
                      </a:pPr>
                      <a:r>
                        <a:rPr sz="2400" dirty="0"/>
                        <a:t>5</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R="635" algn="ctr">
                        <a:lnSpc>
                          <a:spcPts val="1630"/>
                        </a:lnSpc>
                      </a:pPr>
                      <a:r>
                        <a:rPr sz="2400" spc="-5" dirty="0"/>
                        <a:t>1800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9000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2"/>
                  </a:ext>
                </a:extLst>
              </a:tr>
              <a:tr h="632292">
                <a:tc>
                  <a:txBody>
                    <a:bodyPr/>
                    <a:lstStyle/>
                    <a:p>
                      <a:pPr marL="635" algn="ctr">
                        <a:lnSpc>
                          <a:spcPts val="1630"/>
                        </a:lnSpc>
                      </a:pPr>
                      <a:r>
                        <a:rPr sz="2400" spc="-5" dirty="0"/>
                        <a:t>Smartphones</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1270" algn="ctr">
                        <a:lnSpc>
                          <a:spcPts val="1630"/>
                        </a:lnSpc>
                      </a:pPr>
                      <a:r>
                        <a:rPr sz="2400" dirty="0"/>
                        <a:t>5</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R="635" algn="ctr">
                        <a:lnSpc>
                          <a:spcPts val="1630"/>
                        </a:lnSpc>
                      </a:pPr>
                      <a:r>
                        <a:rPr sz="2400" spc="-5" dirty="0"/>
                        <a:t>3999</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19995</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3"/>
                  </a:ext>
                </a:extLst>
              </a:tr>
              <a:tr h="640230">
                <a:tc>
                  <a:txBody>
                    <a:bodyPr/>
                    <a:lstStyle/>
                    <a:p>
                      <a:pPr algn="ctr">
                        <a:lnSpc>
                          <a:spcPts val="1630"/>
                        </a:lnSpc>
                      </a:pPr>
                      <a:r>
                        <a:rPr sz="2400" spc="-5" dirty="0"/>
                        <a:t>Tablets</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1270" algn="ctr">
                        <a:lnSpc>
                          <a:spcPts val="1630"/>
                        </a:lnSpc>
                      </a:pPr>
                      <a:r>
                        <a:rPr sz="2400" dirty="0"/>
                        <a:t>3</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R="635" algn="ctr">
                        <a:lnSpc>
                          <a:spcPts val="1630"/>
                        </a:lnSpc>
                      </a:pPr>
                      <a:r>
                        <a:rPr sz="2400" spc="-5" dirty="0"/>
                        <a:t>11999</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35997</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4"/>
                  </a:ext>
                </a:extLst>
              </a:tr>
              <a:tr h="631213">
                <a:tc>
                  <a:txBody>
                    <a:bodyPr/>
                    <a:lstStyle/>
                    <a:p>
                      <a:pPr algn="ctr">
                        <a:lnSpc>
                          <a:spcPts val="1630"/>
                        </a:lnSpc>
                      </a:pPr>
                      <a:r>
                        <a:rPr sz="2400" dirty="0"/>
                        <a:t>Wireless</a:t>
                      </a:r>
                      <a:r>
                        <a:rPr sz="2400" spc="-30" dirty="0"/>
                        <a:t> </a:t>
                      </a:r>
                      <a:r>
                        <a:rPr sz="2400" spc="-5" dirty="0"/>
                        <a:t>routers</a:t>
                      </a:r>
                      <a:r>
                        <a:rPr sz="2400" spc="-30" dirty="0"/>
                        <a:t> </a:t>
                      </a:r>
                      <a:r>
                        <a:rPr sz="2400" spc="-10" dirty="0"/>
                        <a:t>(WRT300N)</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10" dirty="0"/>
                        <a:t>15</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R="635" algn="ctr">
                        <a:lnSpc>
                          <a:spcPts val="1630"/>
                        </a:lnSpc>
                      </a:pPr>
                      <a:r>
                        <a:rPr sz="2400" spc="-5" dirty="0"/>
                        <a:t>3500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52200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5"/>
                  </a:ext>
                </a:extLst>
              </a:tr>
              <a:tr h="631213">
                <a:tc>
                  <a:txBody>
                    <a:bodyPr/>
                    <a:lstStyle/>
                    <a:p>
                      <a:pPr marL="3810" algn="ctr">
                        <a:lnSpc>
                          <a:spcPts val="1630"/>
                        </a:lnSpc>
                      </a:pPr>
                      <a:r>
                        <a:rPr sz="2400" spc="-5" dirty="0"/>
                        <a:t>Copper Straight Through</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10" dirty="0"/>
                        <a:t>18</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10" dirty="0"/>
                        <a:t>500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9000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6"/>
                  </a:ext>
                </a:extLst>
              </a:tr>
              <a:tr h="640230">
                <a:tc>
                  <a:txBody>
                    <a:bodyPr/>
                    <a:lstStyle/>
                    <a:p>
                      <a:pPr algn="ctr">
                        <a:lnSpc>
                          <a:spcPts val="1630"/>
                        </a:lnSpc>
                      </a:pPr>
                      <a:r>
                        <a:rPr sz="2400" dirty="0"/>
                        <a:t>Serial</a:t>
                      </a:r>
                      <a:r>
                        <a:rPr sz="2400" spc="-50" dirty="0"/>
                        <a:t> </a:t>
                      </a:r>
                      <a:r>
                        <a:rPr sz="2400" spc="-10" dirty="0"/>
                        <a:t>DTE</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1270" algn="ctr">
                        <a:lnSpc>
                          <a:spcPts val="1630"/>
                        </a:lnSpc>
                      </a:pPr>
                      <a:r>
                        <a:rPr sz="2400" dirty="0"/>
                        <a:t>5</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R="635" algn="ctr">
                        <a:lnSpc>
                          <a:spcPts val="1630"/>
                        </a:lnSpc>
                      </a:pPr>
                      <a:r>
                        <a:rPr sz="2400" spc="-5" dirty="0"/>
                        <a:t>1570</a:t>
                      </a:r>
                      <a:endParaRPr sz="240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lnSpc>
                          <a:spcPts val="1630"/>
                        </a:lnSpc>
                      </a:pPr>
                      <a:r>
                        <a:rPr sz="2400" spc="-5" dirty="0"/>
                        <a:t>7850</a:t>
                      </a:r>
                      <a:endParaRPr sz="2400" dirty="0">
                        <a:latin typeface="Calibri"/>
                        <a:cs typeface="Calibri"/>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4836750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27</TotalTime>
  <Words>830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Candara</vt:lpstr>
      <vt:lpstr>Consolas</vt:lpstr>
      <vt:lpstr>Tech Computer 16x9</vt:lpstr>
      <vt:lpstr>Network Design for Shopping Complex</vt:lpstr>
      <vt:lpstr>Abstract</vt:lpstr>
      <vt:lpstr>Why do this?</vt:lpstr>
      <vt:lpstr>The Problem Statement</vt:lpstr>
      <vt:lpstr>Campus Diagram</vt:lpstr>
      <vt:lpstr>Requirements</vt:lpstr>
      <vt:lpstr>Network Diagram</vt:lpstr>
      <vt:lpstr>Network Integration Method</vt:lpstr>
      <vt:lpstr>Cost and Other finances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for Shopping Complex</dc:title>
  <dc:creator>Tanmay Chakrabarty</dc:creator>
  <cp:lastModifiedBy>Tanmay Chakrabarty</cp:lastModifiedBy>
  <cp:revision>2</cp:revision>
  <dcterms:created xsi:type="dcterms:W3CDTF">2022-06-20T16:56:16Z</dcterms:created>
  <dcterms:modified xsi:type="dcterms:W3CDTF">2022-11-07T16:53:14Z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