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6;p27"/>
          <p:cNvSpPr/>
          <p:nvPr/>
        </p:nvSpPr>
        <p:spPr>
          <a:xfrm>
            <a:off x="0" y="5816160"/>
            <a:ext cx="1060200" cy="1039680"/>
          </a:xfrm>
          <a:prstGeom prst="rect">
            <a:avLst/>
          </a:prstGeom>
          <a:blipFill rotWithShape="0">
            <a:blip r:embed="rId2"/>
            <a:srcRect/>
            <a:stretch/>
          </a:blipFill>
          <a:ln w="0">
            <a:noFill/>
          </a:ln>
        </p:spPr>
        <p:style>
          <a:lnRef idx="0"/>
          <a:fillRef idx="0"/>
          <a:effectRef idx="0"/>
          <a:fontRef idx="minor"/>
        </p:style>
      </p:sp>
      <p:sp>
        <p:nvSpPr>
          <p:cNvPr id="1" name="Google Shape;7;p27"/>
          <p:cNvSpPr/>
          <p:nvPr/>
        </p:nvSpPr>
        <p:spPr>
          <a:xfrm>
            <a:off x="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00006c"/>
          </a:solidFill>
          <a:ln w="0">
            <a:noFill/>
          </a:ln>
        </p:spPr>
        <p:style>
          <a:lnRef idx="0"/>
          <a:fillRef idx="0"/>
          <a:effectRef idx="0"/>
          <a:fontRef idx="minor"/>
        </p:style>
      </p:sp>
      <p:sp>
        <p:nvSpPr>
          <p:cNvPr id="2" name="Google Shape;8;p27"/>
          <p:cNvSpPr/>
          <p:nvPr/>
        </p:nvSpPr>
        <p:spPr>
          <a:xfrm>
            <a:off x="36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noFill/>
          <a:ln w="9525">
            <a:solidFill>
              <a:srgbClr val="000000"/>
            </a:solidFill>
            <a:round/>
          </a:ln>
        </p:spPr>
        <p:style>
          <a:lnRef idx="0"/>
          <a:fillRef idx="0"/>
          <a:effectRef idx="0"/>
          <a:fontRef idx="minor"/>
        </p:style>
      </p:sp>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Google Shape;6;p27"/>
          <p:cNvSpPr/>
          <p:nvPr/>
        </p:nvSpPr>
        <p:spPr>
          <a:xfrm>
            <a:off x="0" y="5816160"/>
            <a:ext cx="1060200" cy="1039680"/>
          </a:xfrm>
          <a:prstGeom prst="rect">
            <a:avLst/>
          </a:prstGeom>
          <a:blipFill rotWithShape="0">
            <a:blip r:embed="rId2"/>
            <a:srcRect/>
            <a:stretch/>
          </a:blipFill>
          <a:ln w="0">
            <a:noFill/>
          </a:ln>
        </p:spPr>
        <p:style>
          <a:lnRef idx="0"/>
          <a:fillRef idx="0"/>
          <a:effectRef idx="0"/>
          <a:fontRef idx="minor"/>
        </p:style>
      </p:sp>
      <p:sp>
        <p:nvSpPr>
          <p:cNvPr id="42" name="Google Shape;7;p27"/>
          <p:cNvSpPr/>
          <p:nvPr/>
        </p:nvSpPr>
        <p:spPr>
          <a:xfrm>
            <a:off x="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00006c"/>
          </a:solidFill>
          <a:ln w="0">
            <a:noFill/>
          </a:ln>
        </p:spPr>
        <p:style>
          <a:lnRef idx="0"/>
          <a:fillRef idx="0"/>
          <a:effectRef idx="0"/>
          <a:fontRef idx="minor"/>
        </p:style>
      </p:sp>
      <p:sp>
        <p:nvSpPr>
          <p:cNvPr id="43" name="Google Shape;8;p27"/>
          <p:cNvSpPr/>
          <p:nvPr/>
        </p:nvSpPr>
        <p:spPr>
          <a:xfrm>
            <a:off x="36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noFill/>
          <a:ln w="9525">
            <a:solidFill>
              <a:srgbClr val="000000"/>
            </a:solidFill>
            <a:round/>
          </a:ln>
        </p:spPr>
        <p:style>
          <a:lnRef idx="0"/>
          <a:fillRef idx="0"/>
          <a:effectRef idx="0"/>
          <a:fontRef idx="minor"/>
        </p:style>
      </p:sp>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Google Shape;6;p27"/>
          <p:cNvSpPr/>
          <p:nvPr/>
        </p:nvSpPr>
        <p:spPr>
          <a:xfrm>
            <a:off x="0" y="5816160"/>
            <a:ext cx="1060200" cy="1039680"/>
          </a:xfrm>
          <a:prstGeom prst="rect">
            <a:avLst/>
          </a:prstGeom>
          <a:blipFill rotWithShape="0">
            <a:blip r:embed="rId2"/>
            <a:srcRect/>
            <a:stretch/>
          </a:blipFill>
          <a:ln w="0">
            <a:noFill/>
          </a:ln>
        </p:spPr>
        <p:style>
          <a:lnRef idx="0"/>
          <a:fillRef idx="0"/>
          <a:effectRef idx="0"/>
          <a:fontRef idx="minor"/>
        </p:style>
      </p:sp>
      <p:sp>
        <p:nvSpPr>
          <p:cNvPr id="83" name="Google Shape;7;p27"/>
          <p:cNvSpPr/>
          <p:nvPr/>
        </p:nvSpPr>
        <p:spPr>
          <a:xfrm>
            <a:off x="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solidFill>
            <a:srgbClr val="00006c"/>
          </a:solidFill>
          <a:ln w="0">
            <a:noFill/>
          </a:ln>
        </p:spPr>
        <p:style>
          <a:lnRef idx="0"/>
          <a:fillRef idx="0"/>
          <a:effectRef idx="0"/>
          <a:fontRef idx="minor"/>
        </p:style>
      </p:sp>
      <p:sp>
        <p:nvSpPr>
          <p:cNvPr id="84" name="Google Shape;8;p27"/>
          <p:cNvSpPr/>
          <p:nvPr/>
        </p:nvSpPr>
        <p:spPr>
          <a:xfrm>
            <a:off x="360" y="5638320"/>
            <a:ext cx="9142200" cy="150480"/>
          </a:xfrm>
          <a:custGeom>
            <a:avLst/>
            <a:gdLst/>
            <a:ahLst/>
            <a:rect l="l" t="t" r="r" b="b"/>
            <a:pathLst>
              <a:path w="9144000" h="152400">
                <a:moveTo>
                  <a:pt x="0" y="152400"/>
                </a:moveTo>
                <a:lnTo>
                  <a:pt x="9144000" y="152400"/>
                </a:lnTo>
                <a:lnTo>
                  <a:pt x="9144000" y="0"/>
                </a:lnTo>
                <a:lnTo>
                  <a:pt x="0" y="0"/>
                </a:lnTo>
                <a:lnTo>
                  <a:pt x="0" y="152400"/>
                </a:lnTo>
                <a:close/>
              </a:path>
            </a:pathLst>
          </a:custGeom>
          <a:noFill/>
          <a:ln w="9525">
            <a:solidFill>
              <a:srgbClr val="000000"/>
            </a:solidFill>
            <a:round/>
          </a:ln>
        </p:spPr>
        <p:style>
          <a:lnRef idx="0"/>
          <a:fillRef idx="0"/>
          <a:effectRef idx="0"/>
          <a:fontRef idx="minor"/>
        </p:style>
      </p:sp>
      <p:sp>
        <p:nvSpPr>
          <p:cNvPr id="85"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6"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47;p1"/>
          <p:cNvSpPr/>
          <p:nvPr/>
        </p:nvSpPr>
        <p:spPr>
          <a:xfrm>
            <a:off x="1280160" y="5942520"/>
            <a:ext cx="749484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sp>
        <p:nvSpPr>
          <p:cNvPr id="124" name="Google Shape;55;p1"/>
          <p:cNvSpPr/>
          <p:nvPr/>
        </p:nvSpPr>
        <p:spPr>
          <a:xfrm>
            <a:off x="2514240" y="3840480"/>
            <a:ext cx="3732120" cy="336960"/>
          </a:xfrm>
          <a:prstGeom prst="rect">
            <a:avLst/>
          </a:prstGeom>
          <a:noFill/>
          <a:ln w="0">
            <a:noFill/>
          </a:ln>
        </p:spPr>
        <p:style>
          <a:lnRef idx="0"/>
          <a:fillRef idx="0"/>
          <a:effectRef idx="0"/>
          <a:fontRef idx="minor"/>
        </p:style>
      </p:sp>
      <p:sp>
        <p:nvSpPr>
          <p:cNvPr id="125" name="Title 12"/>
          <p:cNvSpPr/>
          <p:nvPr/>
        </p:nvSpPr>
        <p:spPr>
          <a:xfrm>
            <a:off x="266040" y="1340640"/>
            <a:ext cx="8607600" cy="983160"/>
          </a:xfrm>
          <a:prstGeom prst="rect">
            <a:avLst/>
          </a:prstGeom>
          <a:noFill/>
          <a:ln w="0">
            <a:noFill/>
          </a:ln>
        </p:spPr>
        <p:style>
          <a:lnRef idx="0"/>
          <a:fillRef idx="0"/>
          <a:effectRef idx="0"/>
          <a:fontRef idx="minor"/>
        </p:style>
        <p:txBody>
          <a:bodyPr lIns="0" rIns="0" tIns="0" bIns="0">
            <a:noAutofit/>
          </a:bodyPr>
          <a:p>
            <a:pPr algn="ctr">
              <a:lnSpc>
                <a:spcPct val="100000"/>
              </a:lnSpc>
            </a:pPr>
            <a:r>
              <a:rPr b="1" lang="en-IN" sz="3200" spc="-1" strike="noStrike">
                <a:solidFill>
                  <a:srgbClr val="00b050"/>
                </a:solidFill>
                <a:latin typeface="Times New Roman"/>
                <a:ea typeface="Century Schoolbook"/>
              </a:rPr>
              <a:t>Heart Disease Detection and Patient’s Sickness Prediction System</a:t>
            </a:r>
            <a:endParaRPr b="0" lang="en-IN" sz="3200" spc="-1" strike="noStrike">
              <a:latin typeface="Arial"/>
            </a:endParaRPr>
          </a:p>
        </p:txBody>
      </p:sp>
      <p:sp>
        <p:nvSpPr>
          <p:cNvPr id="126" name="TextBox 15"/>
          <p:cNvSpPr/>
          <p:nvPr/>
        </p:nvSpPr>
        <p:spPr>
          <a:xfrm>
            <a:off x="1675080" y="2502000"/>
            <a:ext cx="5410080" cy="32270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000000"/>
                </a:solidFill>
                <a:latin typeface="Times New Roman"/>
                <a:ea typeface="Arial"/>
              </a:rPr>
              <a:t>By</a:t>
            </a: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r>
              <a:rPr b="1" lang="en-US" sz="2200" spc="-1" strike="noStrike">
                <a:solidFill>
                  <a:srgbClr val="000000"/>
                </a:solidFill>
                <a:latin typeface="Times New Roman"/>
                <a:ea typeface="Arial"/>
              </a:rPr>
              <a:t>MITU19BTCS0271            Sakshi Singh</a:t>
            </a:r>
            <a:endParaRPr b="0" lang="en-IN" sz="2200" spc="-1" strike="noStrike">
              <a:latin typeface="Arial"/>
            </a:endParaRPr>
          </a:p>
          <a:p>
            <a:pPr algn="ctr">
              <a:lnSpc>
                <a:spcPct val="100000"/>
              </a:lnSpc>
            </a:pPr>
            <a:r>
              <a:rPr b="1" lang="en-US" sz="2200" spc="-1" strike="noStrike">
                <a:solidFill>
                  <a:srgbClr val="000000"/>
                </a:solidFill>
                <a:latin typeface="Times New Roman"/>
                <a:ea typeface="Arial"/>
              </a:rPr>
              <a:t>MITU19BTCS0197   Chaitanya Pandey</a:t>
            </a:r>
            <a:endParaRPr b="0" lang="en-IN" sz="2200" spc="-1" strike="noStrike">
              <a:latin typeface="Arial"/>
            </a:endParaRPr>
          </a:p>
          <a:p>
            <a:pPr algn="ctr">
              <a:lnSpc>
                <a:spcPct val="100000"/>
              </a:lnSpc>
            </a:pPr>
            <a:r>
              <a:rPr b="1" lang="en-US" sz="2200" spc="-1" strike="noStrike">
                <a:solidFill>
                  <a:srgbClr val="000000"/>
                </a:solidFill>
                <a:latin typeface="Times New Roman"/>
                <a:ea typeface="Arial"/>
              </a:rPr>
              <a:t>MITU20BTCSD043           Tanmay Patil</a:t>
            </a:r>
            <a:endParaRPr b="0" lang="en-IN" sz="2200" spc="-1" strike="noStrike">
              <a:latin typeface="Arial"/>
            </a:endParaRPr>
          </a:p>
          <a:p>
            <a:pPr algn="ctr">
              <a:lnSpc>
                <a:spcPct val="100000"/>
              </a:lnSpc>
            </a:pPr>
            <a:r>
              <a:rPr b="1" lang="en-US" sz="2200" spc="-1" strike="noStrike">
                <a:solidFill>
                  <a:srgbClr val="000000"/>
                </a:solidFill>
                <a:latin typeface="Times New Roman"/>
                <a:ea typeface="Arial"/>
              </a:rPr>
              <a:t>MITU19BTCS0271           Gurjeet Singh</a:t>
            </a: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US" sz="1600" spc="-1" strike="noStrike">
                <a:solidFill>
                  <a:srgbClr val="000000"/>
                </a:solidFill>
                <a:latin typeface="Times New Roman"/>
                <a:ea typeface="Arial"/>
              </a:rPr>
              <a:t>Guided By</a:t>
            </a:r>
            <a:endParaRPr b="0" lang="en-IN" sz="1600" spc="-1" strike="noStrike">
              <a:latin typeface="Arial"/>
            </a:endParaRPr>
          </a:p>
          <a:p>
            <a:pPr algn="ctr">
              <a:lnSpc>
                <a:spcPct val="100000"/>
              </a:lnSpc>
            </a:pPr>
            <a:r>
              <a:rPr b="1" lang="en-US" sz="2400" spc="-1" strike="noStrike">
                <a:solidFill>
                  <a:srgbClr val="000000"/>
                </a:solidFill>
                <a:latin typeface="Times New Roman"/>
                <a:ea typeface="Arial"/>
              </a:rPr>
              <a:t>Prof. Shahin Shoukat Makubhai</a:t>
            </a:r>
            <a:endParaRPr b="0" lang="en-IN" sz="2400" spc="-1" strike="noStrike">
              <a:latin typeface="Arial"/>
            </a:endParaRPr>
          </a:p>
          <a:p>
            <a:pPr algn="ctr">
              <a:lnSpc>
                <a:spcPct val="100000"/>
              </a:lnSpc>
            </a:pPr>
            <a:r>
              <a:rPr b="1" lang="en-US" sz="2400" spc="-1" strike="noStrike">
                <a:solidFill>
                  <a:srgbClr val="000000"/>
                </a:solidFill>
                <a:latin typeface="Times New Roman"/>
                <a:ea typeface="Arial"/>
              </a:rPr>
              <a:t> </a:t>
            </a:r>
            <a:endParaRPr b="0" lang="en-IN" sz="2400" spc="-1" strike="noStrike">
              <a:latin typeface="Arial"/>
            </a:endParaRPr>
          </a:p>
        </p:txBody>
      </p:sp>
      <p:sp>
        <p:nvSpPr>
          <p:cNvPr id="127" name="TextBox 8"/>
          <p:cNvSpPr/>
          <p:nvPr/>
        </p:nvSpPr>
        <p:spPr>
          <a:xfrm>
            <a:off x="2878200" y="356400"/>
            <a:ext cx="33829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Times New Roman"/>
                <a:ea typeface="Arial"/>
              </a:rPr>
              <a:t>Project Presentation</a:t>
            </a:r>
            <a:endParaRPr b="0" lang="en-IN" sz="2800" spc="-1" strike="noStrike">
              <a:latin typeface="Arial"/>
            </a:endParaRPr>
          </a:p>
        </p:txBody>
      </p:sp>
      <p:pic>
        <p:nvPicPr>
          <p:cNvPr id="128" name="Picture 3" descr=""/>
          <p:cNvPicPr/>
          <p:nvPr/>
        </p:nvPicPr>
        <p:blipFill>
          <a:blip r:embed="rId1"/>
          <a:stretch/>
        </p:blipFill>
        <p:spPr>
          <a:xfrm>
            <a:off x="0" y="5812560"/>
            <a:ext cx="997920" cy="1018800"/>
          </a:xfrm>
          <a:prstGeom prst="rect">
            <a:avLst/>
          </a:prstGeom>
          <a:ln w="0">
            <a:noFill/>
          </a:ln>
        </p:spPr>
      </p:pic>
      <p:sp>
        <p:nvSpPr>
          <p:cNvPr id="129" name="Rectangle 1"/>
          <p:cNvSpPr/>
          <p:nvPr/>
        </p:nvSpPr>
        <p:spPr>
          <a:xfrm>
            <a:off x="4172400" y="950400"/>
            <a:ext cx="417240" cy="3027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en-US" sz="1400" spc="-1" strike="noStrike">
                <a:solidFill>
                  <a:srgbClr val="000000"/>
                </a:solidFill>
                <a:latin typeface="Times New Roman"/>
                <a:ea typeface="Arial"/>
              </a:rPr>
              <a:t>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Slide Number Placeholder 3_0"/>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B389A2B8-F198-437A-A87A-06D15158ACD7}"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72" name="TextShape 1_0"/>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8. Testing</a:t>
            </a:r>
            <a:endParaRPr b="0" lang="en-IN" sz="2800" spc="-1" strike="noStrike">
              <a:latin typeface="Arial"/>
            </a:endParaRPr>
          </a:p>
        </p:txBody>
      </p:sp>
      <p:sp>
        <p:nvSpPr>
          <p:cNvPr id="173" name="Google Shape;47;p1_0"/>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74" name="Picture 8_0" descr=""/>
          <p:cNvPicPr/>
          <p:nvPr/>
        </p:nvPicPr>
        <p:blipFill>
          <a:blip r:embed="rId1"/>
          <a:stretch/>
        </p:blipFill>
        <p:spPr>
          <a:xfrm>
            <a:off x="0" y="5812560"/>
            <a:ext cx="997920" cy="1018800"/>
          </a:xfrm>
          <a:prstGeom prst="rect">
            <a:avLst/>
          </a:prstGeom>
          <a:ln w="0">
            <a:noFill/>
          </a:ln>
        </p:spPr>
      </p:pic>
      <p:sp>
        <p:nvSpPr>
          <p:cNvPr id="175" name=""/>
          <p:cNvSpPr/>
          <p:nvPr/>
        </p:nvSpPr>
        <p:spPr>
          <a:xfrm>
            <a:off x="360000" y="900000"/>
            <a:ext cx="8325720" cy="4681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IN" sz="2000" spc="-1" strike="noStrike">
                <a:solidFill>
                  <a:srgbClr val="000000"/>
                </a:solidFill>
                <a:latin typeface="Times New Roman"/>
                <a:ea typeface="DejaVu Sans"/>
              </a:rPr>
              <a:t>We have used ITERATIVE MODEL. In this type of model possible key steps in the process start with a simple implementation of a subset of the system requirements and iteratively enhance the evolving versions until the full system is implemented.</a:t>
            </a:r>
            <a:endParaRPr b="0" lang="en-IN" sz="2000" spc="-1" strike="noStrike">
              <a:latin typeface="Arial"/>
            </a:endParaRPr>
          </a:p>
          <a:p>
            <a:pPr>
              <a:lnSpc>
                <a:spcPct val="100000"/>
              </a:lnSpc>
            </a:pPr>
            <a:r>
              <a:rPr b="0" lang="en-IN" sz="2000" spc="-1" strike="noStrike">
                <a:solidFill>
                  <a:srgbClr val="000000"/>
                </a:solidFill>
                <a:latin typeface="Times New Roman"/>
                <a:ea typeface="DejaVu Sans"/>
              </a:rPr>
              <a:t>During the training and testing phase of our project, we evaluated multiple machine learning models for predicting common diseases. The Random Forest Classifier model emerged as the most effective and accurate model with a precision of 95 percent. For the prediction and detection of heart disease, we utilized Logistic Regression which yielded an accuracy of 81 percent. There are various possibilities to further improve the accuracy of this model in the future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D4E89606-F33A-4895-B1E4-58575AEED99E}"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77" name="TextShape 1"/>
          <p:cNvSpPr/>
          <p:nvPr/>
        </p:nvSpPr>
        <p:spPr>
          <a:xfrm>
            <a:off x="499680" y="27252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9. Implementation</a:t>
            </a:r>
            <a:r>
              <a:rPr b="0" lang="en-US" sz="2200" spc="-1" strike="noStrike">
                <a:solidFill>
                  <a:srgbClr val="c00000"/>
                </a:solidFill>
                <a:latin typeface="Times New Roman"/>
                <a:ea typeface="Arial"/>
              </a:rPr>
              <a:t> </a:t>
            </a:r>
            <a:endParaRPr b="0" lang="en-IN" sz="2200" spc="-1" strike="noStrike">
              <a:latin typeface="Arial"/>
            </a:endParaRPr>
          </a:p>
        </p:txBody>
      </p:sp>
      <p:sp>
        <p:nvSpPr>
          <p:cNvPr id="178"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79" name="Picture 8" descr=""/>
          <p:cNvPicPr/>
          <p:nvPr/>
        </p:nvPicPr>
        <p:blipFill>
          <a:blip r:embed="rId1"/>
          <a:stretch/>
        </p:blipFill>
        <p:spPr>
          <a:xfrm>
            <a:off x="0" y="5812560"/>
            <a:ext cx="997920" cy="1018800"/>
          </a:xfrm>
          <a:prstGeom prst="rect">
            <a:avLst/>
          </a:prstGeom>
          <a:ln w="0">
            <a:noFill/>
          </a:ln>
        </p:spPr>
      </p:pic>
      <p:pic>
        <p:nvPicPr>
          <p:cNvPr id="180" name="" descr=""/>
          <p:cNvPicPr/>
          <p:nvPr/>
        </p:nvPicPr>
        <p:blipFill>
          <a:blip r:embed="rId2"/>
          <a:stretch/>
        </p:blipFill>
        <p:spPr>
          <a:xfrm>
            <a:off x="539640" y="899640"/>
            <a:ext cx="7378560" cy="4263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189720" y="765720"/>
            <a:ext cx="8268840" cy="4272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 descr=""/>
          <p:cNvPicPr/>
          <p:nvPr/>
        </p:nvPicPr>
        <p:blipFill>
          <a:blip r:embed="rId1"/>
          <a:stretch/>
        </p:blipFill>
        <p:spPr>
          <a:xfrm>
            <a:off x="189720" y="753120"/>
            <a:ext cx="8628840" cy="4285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8D480020-248B-4CE4-B6CA-086E67EBC58F}"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84" name="TextShape 1"/>
          <p:cNvSpPr/>
          <p:nvPr/>
        </p:nvSpPr>
        <p:spPr>
          <a:xfrm>
            <a:off x="499680" y="27252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Attributes Used </a:t>
            </a:r>
            <a:endParaRPr b="0" lang="en-IN" sz="2800" spc="-1" strike="noStrike">
              <a:latin typeface="Arial"/>
            </a:endParaRPr>
          </a:p>
        </p:txBody>
      </p:sp>
      <p:sp>
        <p:nvSpPr>
          <p:cNvPr id="185" name="TextBox 5"/>
          <p:cNvSpPr/>
          <p:nvPr/>
        </p:nvSpPr>
        <p:spPr>
          <a:xfrm>
            <a:off x="596520" y="1048680"/>
            <a:ext cx="33958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ea typeface="Arial"/>
              </a:rPr>
              <a:t>Heart Disease Detection Dataset</a:t>
            </a:r>
            <a:endParaRPr b="0" lang="en-IN" sz="1800" spc="-1" strike="noStrike">
              <a:latin typeface="Arial"/>
            </a:endParaRPr>
          </a:p>
        </p:txBody>
      </p:sp>
      <p:sp>
        <p:nvSpPr>
          <p:cNvPr id="186" name="TextBox 6"/>
          <p:cNvSpPr/>
          <p:nvPr/>
        </p:nvSpPr>
        <p:spPr>
          <a:xfrm>
            <a:off x="4945680" y="1048680"/>
            <a:ext cx="30942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ea typeface="Arial"/>
              </a:rPr>
              <a:t>Sickness Prediction Dataset</a:t>
            </a:r>
            <a:endParaRPr b="0" lang="en-IN" sz="1800" spc="-1" strike="noStrike">
              <a:latin typeface="Arial"/>
            </a:endParaRPr>
          </a:p>
        </p:txBody>
      </p:sp>
      <p:sp>
        <p:nvSpPr>
          <p:cNvPr id="187" name="TextBox 7"/>
          <p:cNvSpPr/>
          <p:nvPr/>
        </p:nvSpPr>
        <p:spPr>
          <a:xfrm>
            <a:off x="596520" y="1510920"/>
            <a:ext cx="3828960" cy="4470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Times New Roman"/>
                <a:ea typeface="Arial"/>
              </a:rPr>
              <a:t>1) Age</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2) Sex</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3) Chest-pain</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4) Resting blood pressure</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5) Serum Cholesterol</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6) Fasting Blood Sugar</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7) Resting ECG</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8) Max heart rate achieved</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9) Exercise induced angina</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10) ST depression induced by exercise relative to rest</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11) Peak exercise ST segment</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12) Number of major vessels(0-3) coloured by fluoroscopy</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13) Thalassemia</a:t>
            </a:r>
            <a:endParaRPr b="0" lang="en-IN" sz="1600" spc="-1" strike="noStrike">
              <a:latin typeface="Arial"/>
            </a:endParaRPr>
          </a:p>
          <a:p>
            <a:pPr>
              <a:lnSpc>
                <a:spcPct val="100000"/>
              </a:lnSpc>
            </a:pPr>
            <a:r>
              <a:rPr b="0" lang="en-IN" sz="1600" spc="-1" strike="noStrike">
                <a:solidFill>
                  <a:srgbClr val="000000"/>
                </a:solidFill>
                <a:latin typeface="Times New Roman"/>
                <a:ea typeface="Arial"/>
              </a:rPr>
              <a:t>14) Diagnosis of heart disease</a:t>
            </a:r>
            <a:endParaRPr b="0" lang="en-IN" sz="1600" spc="-1" strike="noStrike">
              <a:latin typeface="Arial"/>
            </a:endParaRPr>
          </a:p>
          <a:p>
            <a:pPr>
              <a:lnSpc>
                <a:spcPct val="100000"/>
              </a:lnSpc>
            </a:pPr>
            <a:br/>
            <a:endParaRPr b="0" lang="en-IN" sz="1600" spc="-1" strike="noStrike">
              <a:latin typeface="Arial"/>
            </a:endParaRPr>
          </a:p>
        </p:txBody>
      </p:sp>
      <p:sp>
        <p:nvSpPr>
          <p:cNvPr id="188" name="TextBox 8"/>
          <p:cNvSpPr/>
          <p:nvPr/>
        </p:nvSpPr>
        <p:spPr>
          <a:xfrm>
            <a:off x="4945320" y="1616400"/>
            <a:ext cx="2914560" cy="3496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Times New Roman"/>
                <a:ea typeface="Arial"/>
              </a:rPr>
              <a:t>1) fever</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2) Sweating</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3) Chills and shivering</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4) Headache</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5) Muscle aches </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6) Loss of appetite</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7) irritability</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8) Dehydration</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9) general weakness</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10) Cold</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11) Vomiting</a:t>
            </a:r>
            <a:endParaRPr b="0" lang="en-IN" sz="1600" spc="-1" strike="noStrike">
              <a:latin typeface="Arial"/>
            </a:endParaRPr>
          </a:p>
          <a:p>
            <a:pPr>
              <a:lnSpc>
                <a:spcPct val="100000"/>
              </a:lnSpc>
            </a:pPr>
            <a:r>
              <a:rPr b="0" lang="en-US" sz="1600" spc="-1" strike="noStrike">
                <a:solidFill>
                  <a:srgbClr val="000000"/>
                </a:solidFill>
                <a:latin typeface="Times New Roman"/>
                <a:ea typeface="Arial"/>
              </a:rPr>
              <a:t>12) feeling uneasy</a:t>
            </a:r>
            <a:endParaRPr b="0" lang="en-IN" sz="1600" spc="-1" strike="noStrike">
              <a:latin typeface="Arial"/>
            </a:endParaRPr>
          </a:p>
          <a:p>
            <a:pPr>
              <a:lnSpc>
                <a:spcPct val="100000"/>
              </a:lnSpc>
            </a:pPr>
            <a:b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917D94EB-9890-49B6-A3DA-A038545FBE1D}"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90"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10. Results</a:t>
            </a:r>
            <a:r>
              <a:rPr b="0" lang="en-US" sz="2200" spc="-1" strike="noStrike">
                <a:solidFill>
                  <a:srgbClr val="c00000"/>
                </a:solidFill>
                <a:latin typeface="Times New Roman"/>
                <a:ea typeface="Arial"/>
              </a:rPr>
              <a:t> </a:t>
            </a:r>
            <a:endParaRPr b="0" lang="en-IN" sz="2200" spc="-1" strike="noStrike">
              <a:latin typeface="Arial"/>
            </a:endParaRPr>
          </a:p>
        </p:txBody>
      </p:sp>
      <p:sp>
        <p:nvSpPr>
          <p:cNvPr id="191"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92" name="Picture 8" descr=""/>
          <p:cNvPicPr/>
          <p:nvPr/>
        </p:nvPicPr>
        <p:blipFill>
          <a:blip r:embed="rId1"/>
          <a:stretch/>
        </p:blipFill>
        <p:spPr>
          <a:xfrm>
            <a:off x="0" y="5812560"/>
            <a:ext cx="997920" cy="1018800"/>
          </a:xfrm>
          <a:prstGeom prst="rect">
            <a:avLst/>
          </a:prstGeom>
          <a:ln w="0">
            <a:noFill/>
          </a:ln>
        </p:spPr>
      </p:pic>
      <p:sp>
        <p:nvSpPr>
          <p:cNvPr id="193" name="TextBox 1"/>
          <p:cNvSpPr/>
          <p:nvPr/>
        </p:nvSpPr>
        <p:spPr>
          <a:xfrm>
            <a:off x="182520" y="875520"/>
            <a:ext cx="8670600" cy="2970000"/>
          </a:xfrm>
          <a:prstGeom prst="rect">
            <a:avLst/>
          </a:prstGeom>
          <a:noFill/>
          <a:ln w="0">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Times New Roman"/>
                <a:ea typeface="Arial"/>
              </a:rPr>
              <a:t>The prediction system that we have built consists of Sickness Prediction as well as Heart Disease Prediction for patients. It uses Random Forest Classifier for predicting a disease after giving the symptoms as input and it provides the accuracy of 95%. The Heart disease prediction part uses Logistic Regression which is the best algorithm to train the models with large datasets and get the discrete value Yes or No as answer. The accuracy of this part is better than any other algorithm used in combinations provided that patients need to put some of the medicals details related to bp, cholesterol, diabetes, LDL,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C09F8C93-1452-40DF-ADED-B90CA5455EE6}"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95"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11. Conclusion and Future Work</a:t>
            </a:r>
            <a:r>
              <a:rPr b="0" lang="en-US" sz="2200" spc="-1" strike="noStrike">
                <a:solidFill>
                  <a:srgbClr val="c00000"/>
                </a:solidFill>
                <a:latin typeface="Times New Roman"/>
                <a:ea typeface="Arial"/>
              </a:rPr>
              <a:t> </a:t>
            </a:r>
            <a:endParaRPr b="0" lang="en-IN" sz="2200" spc="-1" strike="noStrike">
              <a:latin typeface="Arial"/>
            </a:endParaRPr>
          </a:p>
        </p:txBody>
      </p:sp>
      <p:sp>
        <p:nvSpPr>
          <p:cNvPr id="196"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97" name="Picture 8" descr=""/>
          <p:cNvPicPr/>
          <p:nvPr/>
        </p:nvPicPr>
        <p:blipFill>
          <a:blip r:embed="rId1"/>
          <a:stretch/>
        </p:blipFill>
        <p:spPr>
          <a:xfrm>
            <a:off x="0" y="5812560"/>
            <a:ext cx="997920" cy="1018800"/>
          </a:xfrm>
          <a:prstGeom prst="rect">
            <a:avLst/>
          </a:prstGeom>
          <a:ln w="0">
            <a:noFill/>
          </a:ln>
        </p:spPr>
      </p:pic>
      <p:sp>
        <p:nvSpPr>
          <p:cNvPr id="198" name="TextBox 1"/>
          <p:cNvSpPr/>
          <p:nvPr/>
        </p:nvSpPr>
        <p:spPr>
          <a:xfrm>
            <a:off x="230760" y="1048680"/>
            <a:ext cx="8603280" cy="4753080"/>
          </a:xfrm>
          <a:prstGeom prst="rect">
            <a:avLst/>
          </a:prstGeom>
          <a:noFill/>
          <a:ln w="0">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Arial"/>
              </a:rPr>
              <a:t>The use of different ML algorithms enabled the early detection of many maladies such as heart, kidney, breast, and brain diseases, including simple flu and viral diseases. The Random Forest Classifier model proved to be the most adequate at predicting common diseases. It provides the best accuracy of 95%. </a:t>
            </a:r>
            <a:endParaRPr b="0" lang="en-IN" sz="1800" spc="-1" strike="noStrike">
              <a:latin typeface="Arial"/>
            </a:endParaRPr>
          </a:p>
          <a:p>
            <a:pPr>
              <a:lnSpc>
                <a:spcPct val="150000"/>
              </a:lnSpc>
            </a:pPr>
            <a:r>
              <a:rPr b="0" lang="en-US" sz="1800" spc="-1" strike="noStrike">
                <a:solidFill>
                  <a:srgbClr val="000000"/>
                </a:solidFill>
                <a:latin typeface="Arial"/>
                <a:ea typeface="Arial"/>
              </a:rPr>
              <a:t>Heart diseases have become more and more frequent among people including our country. For the detection and prediction of heart disease we have used Logistic Regression and arrived at the accuracy of 81%. This accuracy can be improved in several aspects, for example applying deep Learning algorithms, using other methods for attribute selection, and even increasing the size of the data set in future to avoid overfitting and for the better performance.</a:t>
            </a:r>
            <a:endParaRPr b="0" lang="en-IN" sz="1800" spc="-1" strike="noStrike">
              <a:latin typeface="Arial"/>
            </a:endParaRPr>
          </a:p>
          <a:p>
            <a:pPr>
              <a:lnSpc>
                <a:spcPct val="10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Google Shape;335;g5cc8714c89_2_35"/>
          <p:cNvSpPr/>
          <p:nvPr/>
        </p:nvSpPr>
        <p:spPr>
          <a:xfrm>
            <a:off x="218880" y="904320"/>
            <a:ext cx="8659440" cy="4501440"/>
          </a:xfrm>
          <a:prstGeom prst="rect">
            <a:avLst/>
          </a:prstGeom>
          <a:noFill/>
          <a:ln w="0">
            <a:noFill/>
          </a:ln>
        </p:spPr>
        <p:style>
          <a:lnRef idx="0"/>
          <a:fillRef idx="0"/>
          <a:effectRef idx="0"/>
          <a:fontRef idx="minor"/>
        </p:style>
        <p:txBody>
          <a:bodyPr lIns="0" rIns="0" tIns="0" bIns="0">
            <a:noAutofit/>
          </a:bodyPr>
          <a:p>
            <a:pPr marL="457200" indent="-226800" algn="just">
              <a:lnSpc>
                <a:spcPct val="100000"/>
              </a:lnSpc>
              <a:tabLst>
                <a:tab algn="l" pos="0"/>
              </a:tabLst>
            </a:pPr>
            <a:r>
              <a:rPr b="0" lang="en-IN" sz="1500" spc="-1" strike="noStrike">
                <a:solidFill>
                  <a:srgbClr val="000000"/>
                </a:solidFill>
                <a:latin typeface="Times New Roman"/>
                <a:ea typeface="Century Schoolbook"/>
              </a:rPr>
              <a:t>[1]. Cai, J., Luo, J., Wang, S., Yang, S.: Feature selection in machine learning: A new perspective.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Neuro computing 300, 70–79 (2018)</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[2]. Raju, C., Philipsy, E., Chacko, S., Suresh, L.P., Rajan, S.D.: A survey on predicting heart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disease using data mining techniques. In: 2018 Conference on Emerging Devices and Smart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Systems (ICEDSS). pp. 253–255. IEEE (2018)</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[43] Fang, X., Hodge, B.M., Du, E., Zhang, N., Li, F.: Modelling wind power spatial temporal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correlation in multi-interval optimal power flow: A sparse correlation matrix approach. Applied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energy 230, 531–539 (2018)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[4]. Gavhane, A., Kokkula, G., Pandya, I., Devadkar, K.: Prediction of heart disease using machine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learning. In: 2018 Second International Conference on Electronics, Communication and Aerospace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Technology (ICECA). pp. 1275–1278. IEEE (2018)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[5]. S. Chae, S. Kwon, D. Lee, Predicting infectious disease using deep learning and big data,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International journal of environmental research and public health 15(8), 1596 (2018)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[6]. A.U. Haq, J.P. Li, M.H. Memon, S. Nazir, R. Sun, A hybrid intelligent system framework for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the prediction of heart disease using machine learning algorithms, Mobile Information Systems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2018 (2018)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[7]. M. Maniruzzaman, M.J. Rahman, B. Ahammed, M.M. Abedin, Classification and prediction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of diabetes disease using machine learning paradigm, Health Information Science and Systems </a:t>
            </a:r>
            <a:endParaRPr b="0" lang="en-IN" sz="1500" spc="-1" strike="noStrike">
              <a:latin typeface="Arial"/>
            </a:endParaRPr>
          </a:p>
          <a:p>
            <a:pPr marL="457200" indent="-226800" algn="just">
              <a:lnSpc>
                <a:spcPct val="100000"/>
              </a:lnSpc>
              <a:tabLst>
                <a:tab algn="l" pos="0"/>
              </a:tabLst>
            </a:pPr>
            <a:r>
              <a:rPr b="0" lang="en-IN" sz="1500" spc="-1" strike="noStrike">
                <a:solidFill>
                  <a:srgbClr val="000000"/>
                </a:solidFill>
                <a:latin typeface="Times New Roman"/>
                <a:ea typeface="Century Schoolbook"/>
              </a:rPr>
              <a:t>8(1), 7 (2020)</a:t>
            </a:r>
            <a:endParaRPr b="0" lang="en-IN" sz="1500" spc="-1" strike="noStrike">
              <a:latin typeface="Arial"/>
            </a:endParaRPr>
          </a:p>
        </p:txBody>
      </p:sp>
      <p:sp>
        <p:nvSpPr>
          <p:cNvPr id="200" name="Google Shape;336;g5cc8714c89_2_35"/>
          <p:cNvSpPr/>
          <p:nvPr/>
        </p:nvSpPr>
        <p:spPr>
          <a:xfrm>
            <a:off x="375120" y="0"/>
            <a:ext cx="2872440" cy="7272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1" lang="en-US" sz="4000" spc="-1" strike="noStrike">
                <a:solidFill>
                  <a:srgbClr val="c00000"/>
                </a:solidFill>
                <a:latin typeface="Times New Roman"/>
                <a:ea typeface="Century Schoolbook"/>
              </a:rPr>
              <a:t>References</a:t>
            </a:r>
            <a:endParaRPr b="0" lang="en-IN" sz="4000" spc="-1" strike="noStrike">
              <a:latin typeface="Arial"/>
            </a:endParaRPr>
          </a:p>
        </p:txBody>
      </p:sp>
      <p:sp>
        <p:nvSpPr>
          <p:cNvPr id="201" name="Slide Number Placeholder 4"/>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9FAFD5EB-69A5-4D65-9064-6B3AA98EC990}"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202" name="Google Shape;47;p1"/>
          <p:cNvSpPr/>
          <p:nvPr/>
        </p:nvSpPr>
        <p:spPr>
          <a:xfrm>
            <a:off x="1379160" y="605556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203" name="Picture 7" descr=""/>
          <p:cNvPicPr/>
          <p:nvPr/>
        </p:nvPicPr>
        <p:blipFill>
          <a:blip r:embed="rId1"/>
          <a:stretch/>
        </p:blipFill>
        <p:spPr>
          <a:xfrm>
            <a:off x="0" y="5812560"/>
            <a:ext cx="997920" cy="1018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Slide Number Placeholder 4"/>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409C8937-C67E-4143-8DC6-14F32CC608E0}"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205" name="Google Shape;47;p1"/>
          <p:cNvSpPr/>
          <p:nvPr/>
        </p:nvSpPr>
        <p:spPr>
          <a:xfrm>
            <a:off x="1379160" y="605556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sp>
        <p:nvSpPr>
          <p:cNvPr id="206" name="Rectangle 6"/>
          <p:cNvSpPr/>
          <p:nvPr/>
        </p:nvSpPr>
        <p:spPr>
          <a:xfrm>
            <a:off x="1791720" y="2373840"/>
            <a:ext cx="5328720" cy="699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4000" spc="-1" strike="noStrike">
                <a:solidFill>
                  <a:srgbClr val="c00000"/>
                </a:solidFill>
                <a:latin typeface="Times New Roman"/>
                <a:ea typeface="Century Schoolbook"/>
              </a:rPr>
              <a:t>Thank You</a:t>
            </a:r>
            <a:endParaRPr b="0" lang="en-IN" sz="4000" spc="-1" strike="noStrike">
              <a:latin typeface="Arial"/>
            </a:endParaRPr>
          </a:p>
        </p:txBody>
      </p:sp>
      <p:pic>
        <p:nvPicPr>
          <p:cNvPr id="207" name="Picture 8" descr=""/>
          <p:cNvPicPr/>
          <p:nvPr/>
        </p:nvPicPr>
        <p:blipFill>
          <a:blip r:embed="rId1"/>
          <a:stretch/>
        </p:blipFill>
        <p:spPr>
          <a:xfrm>
            <a:off x="0" y="5812560"/>
            <a:ext cx="997920" cy="1018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Slide Number Placeholder 4"/>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708A0A3F-3F41-4734-BD80-E6DA15F2D8DD}"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209" name="Google Shape;47;p1"/>
          <p:cNvSpPr/>
          <p:nvPr/>
        </p:nvSpPr>
        <p:spPr>
          <a:xfrm>
            <a:off x="1379160" y="605556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sp>
        <p:nvSpPr>
          <p:cNvPr id="210" name="Rectangle 6"/>
          <p:cNvSpPr/>
          <p:nvPr/>
        </p:nvSpPr>
        <p:spPr>
          <a:xfrm>
            <a:off x="1791720" y="2373840"/>
            <a:ext cx="5328720" cy="699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4000" spc="-1" strike="noStrike">
                <a:solidFill>
                  <a:srgbClr val="c00000"/>
                </a:solidFill>
                <a:latin typeface="Times New Roman"/>
                <a:ea typeface="Century Schoolbook"/>
              </a:rPr>
              <a:t>Questions</a:t>
            </a:r>
            <a:endParaRPr b="0" lang="en-IN" sz="4000" spc="-1" strike="noStrike">
              <a:latin typeface="Arial"/>
            </a:endParaRPr>
          </a:p>
        </p:txBody>
      </p:sp>
      <p:pic>
        <p:nvPicPr>
          <p:cNvPr id="211" name="Picture 8" descr=""/>
          <p:cNvPicPr/>
          <p:nvPr/>
        </p:nvPicPr>
        <p:blipFill>
          <a:blip r:embed="rId1"/>
          <a:stretch/>
        </p:blipFill>
        <p:spPr>
          <a:xfrm>
            <a:off x="0" y="5812560"/>
            <a:ext cx="997920" cy="1018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Google Shape;62;g5cc8714c89_0_4"/>
          <p:cNvSpPr/>
          <p:nvPr/>
        </p:nvSpPr>
        <p:spPr>
          <a:xfrm>
            <a:off x="830160" y="187560"/>
            <a:ext cx="6930360" cy="55224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1" lang="en-US" sz="2800" spc="-1" strike="noStrike">
                <a:solidFill>
                  <a:srgbClr val="c00000"/>
                </a:solidFill>
                <a:latin typeface="Times New Roman"/>
                <a:ea typeface="Century Schoolbook"/>
              </a:rPr>
              <a:t>Outline</a:t>
            </a:r>
            <a:endParaRPr b="0" lang="en-IN" sz="2800" spc="-1" strike="noStrike">
              <a:latin typeface="Arial"/>
            </a:endParaRPr>
          </a:p>
        </p:txBody>
      </p:sp>
      <p:sp>
        <p:nvSpPr>
          <p:cNvPr id="131" name="Google Shape;64;g5cc8714c89_0_4"/>
          <p:cNvSpPr/>
          <p:nvPr/>
        </p:nvSpPr>
        <p:spPr>
          <a:xfrm>
            <a:off x="666720" y="861840"/>
            <a:ext cx="7846920" cy="4770000"/>
          </a:xfrm>
          <a:prstGeom prst="rect">
            <a:avLst/>
          </a:prstGeom>
          <a:noFill/>
          <a:ln w="0">
            <a:noFill/>
          </a:ln>
        </p:spPr>
        <p:style>
          <a:lnRef idx="0"/>
          <a:fillRef idx="0"/>
          <a:effectRef idx="0"/>
          <a:fontRef idx="minor"/>
        </p:style>
        <p:txBody>
          <a:bodyPr lIns="90000" rIns="90000" tIns="91440" bIns="91440">
            <a:noAutofit/>
          </a:bodyPr>
          <a:p>
            <a:pPr marL="76320" algn="just">
              <a:lnSpc>
                <a:spcPct val="100000"/>
              </a:lnSpc>
            </a:pPr>
            <a:r>
              <a:rPr b="0" lang="en-US" sz="2200" spc="-1" strike="noStrike">
                <a:solidFill>
                  <a:srgbClr val="000000"/>
                </a:solidFill>
                <a:latin typeface="Times New Roman"/>
                <a:ea typeface="Times New Roman"/>
              </a:rPr>
              <a:t>1 INTRODUCTION</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2 CONCEPTS AND METHODS</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3 LITERATURE SURVEY</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4 PROJECT PLAN</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5. SOFTWARE REQUIREMENT SPECIFICATION</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6 RESULTS</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7 SOFTWARE TESTING</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8 CONCLUSION AND FUTURE WORK</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BIBLIOGRAPHY</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ANNEXURE A: List of Publications and Research Paper (In its Original formats)</a:t>
            </a:r>
            <a:r>
              <a:rPr b="0" lang="en-US" sz="2200" spc="-1" strike="noStrike">
                <a:solidFill>
                  <a:srgbClr val="000000"/>
                </a:solidFill>
                <a:latin typeface="Times New Roman"/>
                <a:ea typeface="Times New Roman"/>
              </a:rPr>
              <a:t>	</a:t>
            </a:r>
            <a:endParaRPr b="0" lang="en-IN" sz="2200" spc="-1" strike="noStrike">
              <a:latin typeface="Arial"/>
            </a:endParaRPr>
          </a:p>
          <a:p>
            <a:pPr marL="76320" algn="just">
              <a:lnSpc>
                <a:spcPct val="100000"/>
              </a:lnSpc>
            </a:pPr>
            <a:r>
              <a:rPr b="0" lang="en-US" sz="2200" spc="-1" strike="noStrike">
                <a:solidFill>
                  <a:srgbClr val="000000"/>
                </a:solidFill>
                <a:latin typeface="Times New Roman"/>
                <a:ea typeface="Times New Roman"/>
              </a:rPr>
              <a:t>ANNEXURE B: Plagiarism Report</a:t>
            </a:r>
            <a:endParaRPr b="0" lang="en-IN" sz="2200" spc="-1" strike="noStrike">
              <a:latin typeface="Arial"/>
            </a:endParaRPr>
          </a:p>
          <a:p>
            <a:pPr marL="76320" algn="just">
              <a:lnSpc>
                <a:spcPct val="100000"/>
              </a:lnSpc>
            </a:pPr>
            <a:endParaRPr b="0" lang="en-IN" sz="2200" spc="-1" strike="noStrike">
              <a:latin typeface="Arial"/>
            </a:endParaRPr>
          </a:p>
          <a:p>
            <a:pPr marL="76320" algn="just">
              <a:lnSpc>
                <a:spcPct val="100000"/>
              </a:lnSpc>
            </a:pPr>
            <a:endParaRPr b="0" lang="en-IN" sz="2200" spc="-1" strike="noStrike">
              <a:latin typeface="Arial"/>
            </a:endParaRPr>
          </a:p>
        </p:txBody>
      </p:sp>
      <p:sp>
        <p:nvSpPr>
          <p:cNvPr id="132" name="Slide Number Placeholder 4"/>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D383A09D-1C1E-4A35-B20F-80B7C93975C4}"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33" name="Google Shape;47;p1"/>
          <p:cNvSpPr/>
          <p:nvPr/>
        </p:nvSpPr>
        <p:spPr>
          <a:xfrm>
            <a:off x="1379160" y="605556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34" name="Picture 7" descr=""/>
          <p:cNvPicPr/>
          <p:nvPr/>
        </p:nvPicPr>
        <p:blipFill>
          <a:blip r:embed="rId1"/>
          <a:stretch/>
        </p:blipFill>
        <p:spPr>
          <a:xfrm>
            <a:off x="0" y="5812560"/>
            <a:ext cx="997920" cy="1018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4C2A90ED-FEDA-4C17-866A-7A4D9C12A99B}"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36"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1. Introduction</a:t>
            </a:r>
            <a:r>
              <a:rPr b="0" lang="en-US" sz="2200" spc="-1" strike="noStrike">
                <a:solidFill>
                  <a:srgbClr val="c00000"/>
                </a:solidFill>
                <a:latin typeface="Times New Roman"/>
                <a:ea typeface="Arial"/>
              </a:rPr>
              <a:t> </a:t>
            </a:r>
            <a:endParaRPr b="0" lang="en-IN" sz="2200" spc="-1" strike="noStrike">
              <a:latin typeface="Arial"/>
            </a:endParaRPr>
          </a:p>
        </p:txBody>
      </p:sp>
      <p:sp>
        <p:nvSpPr>
          <p:cNvPr id="137"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38" name="Picture 8" descr=""/>
          <p:cNvPicPr/>
          <p:nvPr/>
        </p:nvPicPr>
        <p:blipFill>
          <a:blip r:embed="rId1"/>
          <a:stretch/>
        </p:blipFill>
        <p:spPr>
          <a:xfrm>
            <a:off x="0" y="5812560"/>
            <a:ext cx="997920" cy="1018800"/>
          </a:xfrm>
          <a:prstGeom prst="rect">
            <a:avLst/>
          </a:prstGeom>
          <a:ln w="0">
            <a:noFill/>
          </a:ln>
        </p:spPr>
      </p:pic>
      <p:sp>
        <p:nvSpPr>
          <p:cNvPr id="139" name="TextBox 1"/>
          <p:cNvSpPr/>
          <p:nvPr/>
        </p:nvSpPr>
        <p:spPr>
          <a:xfrm>
            <a:off x="702360" y="952560"/>
            <a:ext cx="7467480" cy="2833920"/>
          </a:xfrm>
          <a:prstGeom prst="rect">
            <a:avLst/>
          </a:prstGeom>
          <a:noFill/>
          <a:ln w="0">
            <a:noFill/>
          </a:ln>
        </p:spPr>
        <p:style>
          <a:lnRef idx="0"/>
          <a:fillRef idx="0"/>
          <a:effectRef idx="0"/>
          <a:fontRef idx="minor"/>
        </p:style>
        <p:txBody>
          <a:bodyPr lIns="90000" rIns="90000" tIns="45000" bIns="45000">
            <a:spAutoFit/>
          </a:bodyPr>
          <a:p>
            <a:pPr marL="285840" indent="-284040">
              <a:lnSpc>
                <a:spcPct val="100000"/>
              </a:lnSpc>
              <a:buClr>
                <a:srgbClr val="000000"/>
              </a:buClr>
              <a:buFont typeface="Arial"/>
              <a:buChar char="•"/>
            </a:pPr>
            <a:r>
              <a:rPr b="0" lang="en-US" sz="2000" spc="-1" strike="noStrike">
                <a:solidFill>
                  <a:srgbClr val="000000"/>
                </a:solidFill>
                <a:latin typeface="Times New Roman"/>
                <a:ea typeface="Arial"/>
              </a:rPr>
              <a:t>There are a variety of diseases that cause human deaths therefore identification and prediction of such disease is very important to prevent extremity of it.</a:t>
            </a:r>
            <a:endParaRPr b="0" lang="en-IN"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imes New Roman"/>
                <a:ea typeface="Arial"/>
              </a:rPr>
              <a:t>Most of the deaths in India are due to the Heart Attacks especially those who are older in age and are affected by a Cardiovascular Disease.</a:t>
            </a:r>
            <a:endParaRPr b="0" lang="en-IN" sz="2000" spc="-1" strike="noStrike">
              <a:latin typeface="Arial"/>
            </a:endParaRPr>
          </a:p>
          <a:p>
            <a:pPr marL="285840" indent="-284040">
              <a:lnSpc>
                <a:spcPct val="100000"/>
              </a:lnSpc>
              <a:buClr>
                <a:srgbClr val="000000"/>
              </a:buClr>
              <a:buFont typeface="Arial"/>
              <a:buChar char="•"/>
            </a:pPr>
            <a:r>
              <a:rPr b="0" lang="en-US" sz="2000" spc="-1" strike="noStrike">
                <a:solidFill>
                  <a:srgbClr val="000000"/>
                </a:solidFill>
                <a:latin typeface="Times New Roman"/>
                <a:ea typeface="Arial"/>
              </a:rPr>
              <a:t>Our Prediction System intends to predict the risk level of the diseases using different Machine Learning Algorithms. </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FCE6DA4A-65F5-4CD5-9794-3639937C3A99}"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41"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2. Problem Statement</a:t>
            </a:r>
            <a:r>
              <a:rPr b="0" lang="en-US" sz="2200" spc="-1" strike="noStrike">
                <a:solidFill>
                  <a:srgbClr val="c00000"/>
                </a:solidFill>
                <a:latin typeface="Times New Roman"/>
                <a:ea typeface="Arial"/>
              </a:rPr>
              <a:t> </a:t>
            </a:r>
            <a:endParaRPr b="0" lang="en-IN" sz="2200" spc="-1" strike="noStrike">
              <a:latin typeface="Arial"/>
            </a:endParaRPr>
          </a:p>
        </p:txBody>
      </p:sp>
      <p:sp>
        <p:nvSpPr>
          <p:cNvPr id="142"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43" name="Picture 8" descr=""/>
          <p:cNvPicPr/>
          <p:nvPr/>
        </p:nvPicPr>
        <p:blipFill>
          <a:blip r:embed="rId1"/>
          <a:stretch/>
        </p:blipFill>
        <p:spPr>
          <a:xfrm>
            <a:off x="0" y="5812560"/>
            <a:ext cx="997920" cy="1018800"/>
          </a:xfrm>
          <a:prstGeom prst="rect">
            <a:avLst/>
          </a:prstGeom>
          <a:ln w="0">
            <a:noFill/>
          </a:ln>
        </p:spPr>
      </p:pic>
      <p:sp>
        <p:nvSpPr>
          <p:cNvPr id="144" name="TextBox 1"/>
          <p:cNvSpPr/>
          <p:nvPr/>
        </p:nvSpPr>
        <p:spPr>
          <a:xfrm>
            <a:off x="682920" y="1087200"/>
            <a:ext cx="7742160" cy="2498400"/>
          </a:xfrm>
          <a:prstGeom prst="rect">
            <a:avLst/>
          </a:prstGeom>
          <a:noFill/>
          <a:ln w="0">
            <a:noFill/>
          </a:ln>
        </p:spPr>
        <p:style>
          <a:lnRef idx="0"/>
          <a:fillRef idx="0"/>
          <a:effectRef idx="0"/>
          <a:fontRef idx="minor"/>
        </p:style>
        <p:txBody>
          <a:bodyPr lIns="90000" rIns="90000" tIns="45000" bIns="45000">
            <a:spAutoFit/>
          </a:bodyPr>
          <a:p>
            <a:pPr>
              <a:lnSpc>
                <a:spcPct val="100000"/>
              </a:lnSpc>
            </a:pPr>
            <a:br/>
            <a:r>
              <a:rPr b="0" lang="en-US" sz="2000" spc="-1" strike="noStrike">
                <a:solidFill>
                  <a:srgbClr val="000000"/>
                </a:solidFill>
                <a:latin typeface="Times New Roman"/>
                <a:ea typeface="Arial"/>
              </a:rPr>
              <a:t>Due to the substantial amounts of data, medical doctors are facing challenges to analyze symptoms accurately and identify diseases at an early stage. However, Supervised ML algorithms have showcased significant potential in surpassing standard systems for disease diagnosis and aiding medical experts in the early detection of high-risk diseases.</a:t>
            </a:r>
            <a:endParaRPr b="0" lang="en-IN" sz="2000" spc="-1" strike="noStrike">
              <a:latin typeface="Arial"/>
            </a:endParaRPr>
          </a:p>
          <a:p>
            <a:pPr>
              <a:lnSpc>
                <a:spcPct val="100000"/>
              </a:lnSpc>
            </a:pPr>
            <a:b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638B6A6D-3A04-4FC7-AD08-8173E051E567}"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46"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3. Objectives</a:t>
            </a:r>
            <a:r>
              <a:rPr b="0" lang="en-US" sz="2200" spc="-1" strike="noStrike">
                <a:solidFill>
                  <a:srgbClr val="c00000"/>
                </a:solidFill>
                <a:latin typeface="Times New Roman"/>
                <a:ea typeface="Arial"/>
              </a:rPr>
              <a:t> </a:t>
            </a:r>
            <a:endParaRPr b="0" lang="en-IN" sz="2200" spc="-1" strike="noStrike">
              <a:latin typeface="Arial"/>
            </a:endParaRPr>
          </a:p>
        </p:txBody>
      </p:sp>
      <p:sp>
        <p:nvSpPr>
          <p:cNvPr id="147"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48" name="Picture 8" descr=""/>
          <p:cNvPicPr/>
          <p:nvPr/>
        </p:nvPicPr>
        <p:blipFill>
          <a:blip r:embed="rId1"/>
          <a:stretch/>
        </p:blipFill>
        <p:spPr>
          <a:xfrm>
            <a:off x="0" y="5812560"/>
            <a:ext cx="997920" cy="1018800"/>
          </a:xfrm>
          <a:prstGeom prst="rect">
            <a:avLst/>
          </a:prstGeom>
          <a:ln w="0">
            <a:noFill/>
          </a:ln>
        </p:spPr>
      </p:pic>
      <p:sp>
        <p:nvSpPr>
          <p:cNvPr id="149" name="TextBox 2"/>
          <p:cNvSpPr/>
          <p:nvPr/>
        </p:nvSpPr>
        <p:spPr>
          <a:xfrm>
            <a:off x="759960" y="1125720"/>
            <a:ext cx="7419240" cy="2771640"/>
          </a:xfrm>
          <a:prstGeom prst="rect">
            <a:avLst/>
          </a:prstGeom>
          <a:noFill/>
          <a:ln w="0">
            <a:noFill/>
          </a:ln>
        </p:spPr>
        <p:style>
          <a:lnRef idx="0"/>
          <a:fillRef idx="0"/>
          <a:effectRef idx="0"/>
          <a:fontRef idx="minor"/>
        </p:style>
        <p:txBody>
          <a:bodyPr lIns="90000" rIns="90000" tIns="45000" bIns="45000">
            <a:spAutoFit/>
          </a:bodyPr>
          <a:p>
            <a:pPr marL="285840" indent="-284040">
              <a:lnSpc>
                <a:spcPct val="150000"/>
              </a:lnSpc>
              <a:buClr>
                <a:srgbClr val="000000"/>
              </a:buClr>
              <a:buFont typeface="Arial"/>
              <a:buChar char="•"/>
            </a:pPr>
            <a:r>
              <a:rPr b="0" lang="en-US" sz="1800" spc="-1" strike="noStrike">
                <a:solidFill>
                  <a:srgbClr val="000000"/>
                </a:solidFill>
                <a:latin typeface="Times New Roman"/>
                <a:ea typeface="Arial"/>
              </a:rPr>
              <a:t>Predicting disease epidemic on both the personal and the public level.</a:t>
            </a:r>
            <a:endParaRPr b="0" lang="en-IN" sz="1800" spc="-1" strike="noStrike">
              <a:latin typeface="Arial"/>
            </a:endParaRPr>
          </a:p>
          <a:p>
            <a:pPr marL="285840" indent="-284040">
              <a:lnSpc>
                <a:spcPct val="150000"/>
              </a:lnSpc>
              <a:buClr>
                <a:srgbClr val="000000"/>
              </a:buClr>
              <a:buFont typeface="Arial"/>
              <a:buChar char="•"/>
            </a:pPr>
            <a:r>
              <a:rPr b="0" lang="en-US" sz="1800" spc="-1" strike="noStrike">
                <a:solidFill>
                  <a:srgbClr val="000000"/>
                </a:solidFill>
                <a:latin typeface="Times New Roman"/>
                <a:ea typeface="Arial"/>
              </a:rPr>
              <a:t>Informs about the available risk factors hence reduces the costs of tests.</a:t>
            </a:r>
            <a:endParaRPr b="0" lang="en-IN" sz="1800" spc="-1" strike="noStrike">
              <a:latin typeface="Arial"/>
            </a:endParaRPr>
          </a:p>
          <a:p>
            <a:pPr marL="285840" indent="-284040">
              <a:lnSpc>
                <a:spcPct val="150000"/>
              </a:lnSpc>
              <a:buClr>
                <a:srgbClr val="000000"/>
              </a:buClr>
              <a:buFont typeface="Arial"/>
              <a:buChar char="•"/>
            </a:pPr>
            <a:r>
              <a:rPr b="0" lang="en-US" sz="1800" spc="-1" strike="noStrike">
                <a:solidFill>
                  <a:srgbClr val="000000"/>
                </a:solidFill>
                <a:latin typeface="Times New Roman"/>
                <a:ea typeface="Arial"/>
              </a:rPr>
              <a:t>Can assist doctors in diagnosing the heart patients effectively.</a:t>
            </a:r>
            <a:endParaRPr b="0" lang="en-IN" sz="1800" spc="-1" strike="noStrike">
              <a:latin typeface="Arial"/>
            </a:endParaRPr>
          </a:p>
          <a:p>
            <a:pPr marL="285840" indent="-284040">
              <a:lnSpc>
                <a:spcPct val="150000"/>
              </a:lnSpc>
              <a:buClr>
                <a:srgbClr val="000000"/>
              </a:buClr>
              <a:buFont typeface="Arial"/>
              <a:buChar char="•"/>
            </a:pPr>
            <a:r>
              <a:rPr b="0" lang="en-US" sz="1800" spc="-1" strike="noStrike">
                <a:solidFill>
                  <a:srgbClr val="000000"/>
                </a:solidFill>
                <a:latin typeface="Times New Roman"/>
                <a:ea typeface="Arial"/>
              </a:rPr>
              <a:t>Repeatedly classified illustration data, such as x-rays or scans, etc.</a:t>
            </a:r>
            <a:endParaRPr b="0" lang="en-IN" sz="1800" spc="-1" strike="noStrike">
              <a:latin typeface="Arial"/>
            </a:endParaRPr>
          </a:p>
          <a:p>
            <a:pPr marL="285840" indent="-284040">
              <a:lnSpc>
                <a:spcPct val="150000"/>
              </a:lnSpc>
              <a:buClr>
                <a:srgbClr val="000000"/>
              </a:buClr>
              <a:buFont typeface="Arial"/>
              <a:buChar char="•"/>
            </a:pPr>
            <a:r>
              <a:rPr b="0" lang="en-US" sz="1800" spc="-1" strike="noStrike">
                <a:solidFill>
                  <a:srgbClr val="000000"/>
                </a:solidFill>
                <a:latin typeface="Times New Roman"/>
                <a:ea typeface="Arial"/>
              </a:rPr>
              <a:t>Utilization of the extracted data from the customers to find the hidden patterns</a:t>
            </a:r>
            <a:r>
              <a:rPr b="0" lang="en-US" sz="1400" spc="-1" strike="noStrike">
                <a:solidFill>
                  <a:srgbClr val="000000"/>
                </a:solidFill>
                <a:latin typeface="Arial"/>
                <a:ea typeface="Arial"/>
              </a:rPr>
              <a:t>.</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66DBFAD1-1AC4-4E1C-BEC3-40802A85EBF5}"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51"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4. Concept</a:t>
            </a:r>
            <a:r>
              <a:rPr b="0" lang="en-US" sz="2200" spc="-1" strike="noStrike">
                <a:solidFill>
                  <a:srgbClr val="c00000"/>
                </a:solidFill>
                <a:latin typeface="Times New Roman"/>
                <a:ea typeface="Arial"/>
              </a:rPr>
              <a:t> </a:t>
            </a:r>
            <a:endParaRPr b="0" lang="en-IN" sz="2200" spc="-1" strike="noStrike">
              <a:latin typeface="Arial"/>
            </a:endParaRPr>
          </a:p>
        </p:txBody>
      </p:sp>
      <p:sp>
        <p:nvSpPr>
          <p:cNvPr id="152"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53" name="Picture 8" descr=""/>
          <p:cNvPicPr/>
          <p:nvPr/>
        </p:nvPicPr>
        <p:blipFill>
          <a:blip r:embed="rId1"/>
          <a:stretch/>
        </p:blipFill>
        <p:spPr>
          <a:xfrm>
            <a:off x="0" y="5812560"/>
            <a:ext cx="997920" cy="1018800"/>
          </a:xfrm>
          <a:prstGeom prst="rect">
            <a:avLst/>
          </a:prstGeom>
          <a:ln w="0">
            <a:noFill/>
          </a:ln>
        </p:spPr>
      </p:pic>
      <p:sp>
        <p:nvSpPr>
          <p:cNvPr id="154" name="TextBox 1"/>
          <p:cNvSpPr/>
          <p:nvPr/>
        </p:nvSpPr>
        <p:spPr>
          <a:xfrm>
            <a:off x="359640" y="1079640"/>
            <a:ext cx="8409960" cy="450108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US" sz="1600" spc="-1" strike="noStrike">
                <a:solidFill>
                  <a:srgbClr val="000000"/>
                </a:solidFill>
                <a:latin typeface="Times New Roman"/>
                <a:ea typeface="Arial"/>
              </a:rPr>
              <a:t>1 : </a:t>
            </a:r>
            <a:r>
              <a:rPr b="0" lang="en-US" sz="1600" spc="-1" strike="noStrike">
                <a:solidFill>
                  <a:srgbClr val="000000"/>
                </a:solidFill>
                <a:latin typeface="Times New Roman"/>
                <a:ea typeface="Arial"/>
              </a:rPr>
              <a:t>The website will collect input data from users and utilize a training dataset to determine the outcome.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Times New Roman"/>
                <a:ea typeface="Arial"/>
              </a:rPr>
              <a:t>2 : </a:t>
            </a:r>
            <a:r>
              <a:rPr b="0" lang="en-US" sz="1600" spc="-1" strike="noStrike">
                <a:solidFill>
                  <a:srgbClr val="000000"/>
                </a:solidFill>
                <a:latin typeface="Times New Roman"/>
                <a:ea typeface="Arial"/>
              </a:rPr>
              <a:t>When the user clicks the result button, it will trigger a request to the Streamlit server containing their inputs, which the server will subsequently restructure.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Times New Roman"/>
                <a:ea typeface="Arial"/>
              </a:rPr>
              <a:t>3 :</a:t>
            </a:r>
            <a:r>
              <a:rPr b="0" lang="en-US" sz="1600" spc="-1" strike="noStrike">
                <a:solidFill>
                  <a:srgbClr val="000000"/>
                </a:solidFill>
                <a:latin typeface="Times New Roman"/>
                <a:ea typeface="Arial"/>
              </a:rPr>
              <a:t> Subsequently, the inputs will be fed into a trained model.</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Times New Roman"/>
                <a:ea typeface="Arial"/>
              </a:rPr>
              <a:t>4:</a:t>
            </a:r>
            <a:r>
              <a:rPr b="0" lang="en-US" sz="1600" spc="-1" strike="noStrike">
                <a:solidFill>
                  <a:srgbClr val="000000"/>
                </a:solidFill>
                <a:latin typeface="Times New Roman"/>
                <a:ea typeface="Arial"/>
              </a:rPr>
              <a:t> The model will analyze the provided data and generate a forecasted output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Times New Roman"/>
                <a:ea typeface="Arial"/>
              </a:rPr>
              <a:t>5:</a:t>
            </a:r>
            <a:r>
              <a:rPr b="0" lang="en-US" sz="1600" spc="-1" strike="noStrike">
                <a:solidFill>
                  <a:srgbClr val="000000"/>
                </a:solidFill>
                <a:latin typeface="Times New Roman"/>
                <a:ea typeface="Arial"/>
              </a:rPr>
              <a:t> The server will transmit the forecasted output to the web application as a response, and the web application will exhibit the projected outcome.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Times New Roman"/>
                <a:ea typeface="Arial"/>
              </a:rPr>
              <a:t>Such is the methodology we shall employ to predict heart disease and patients' illnesses using trained models.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
        <p:nvSpPr>
          <p:cNvPr id="155" name="TextBox 2"/>
          <p:cNvSpPr/>
          <p:nvPr/>
        </p:nvSpPr>
        <p:spPr>
          <a:xfrm>
            <a:off x="274680" y="892800"/>
            <a:ext cx="21006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ea typeface="Arial"/>
              </a:rPr>
              <a:t>Concepts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092567FB-2144-4827-BB98-AB7399B9B96A}"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57"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5. Literature Survey</a:t>
            </a:r>
            <a:r>
              <a:rPr b="0" lang="en-US" sz="2200" spc="-1" strike="noStrike">
                <a:solidFill>
                  <a:srgbClr val="c00000"/>
                </a:solidFill>
                <a:latin typeface="Times New Roman"/>
                <a:ea typeface="Arial"/>
              </a:rPr>
              <a:t> </a:t>
            </a:r>
            <a:endParaRPr b="0" lang="en-IN" sz="2200" spc="-1" strike="noStrike">
              <a:latin typeface="Arial"/>
            </a:endParaRPr>
          </a:p>
        </p:txBody>
      </p:sp>
      <p:sp>
        <p:nvSpPr>
          <p:cNvPr id="158"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59" name="Picture 8" descr=""/>
          <p:cNvPicPr/>
          <p:nvPr/>
        </p:nvPicPr>
        <p:blipFill>
          <a:blip r:embed="rId1"/>
          <a:stretch/>
        </p:blipFill>
        <p:spPr>
          <a:xfrm>
            <a:off x="0" y="5812560"/>
            <a:ext cx="997920" cy="1018800"/>
          </a:xfrm>
          <a:prstGeom prst="rect">
            <a:avLst/>
          </a:prstGeom>
          <a:ln w="0">
            <a:noFill/>
          </a:ln>
        </p:spPr>
      </p:pic>
      <p:graphicFrame>
        <p:nvGraphicFramePr>
          <p:cNvPr id="160" name="Table 1"/>
          <p:cNvGraphicFramePr/>
          <p:nvPr/>
        </p:nvGraphicFramePr>
        <p:xfrm>
          <a:off x="360" y="802440"/>
          <a:ext cx="29010240" cy="4782600"/>
        </p:xfrm>
        <a:graphic>
          <a:graphicData uri="http://schemas.openxmlformats.org/drawingml/2006/table">
            <a:tbl>
              <a:tblPr/>
              <a:tblGrid>
                <a:gridCol w="121680"/>
                <a:gridCol w="12063960"/>
                <a:gridCol w="16703280"/>
                <a:gridCol w="121680"/>
              </a:tblGrid>
              <a:tr h="558720">
                <a:tc>
                  <a:txBody>
                    <a:bodyPr lIns="42840" rIns="42840">
                      <a:noAutofit/>
                    </a:bodyPr>
                    <a:p>
                      <a:pPr marL="117360">
                        <a:lnSpc>
                          <a:spcPct val="100000"/>
                        </a:lnSpc>
                      </a:pPr>
                      <a:r>
                        <a:rPr b="1" lang="en-IN" sz="1200" spc="-1" strike="noStrike">
                          <a:solidFill>
                            <a:srgbClr val="ffffff"/>
                          </a:solidFill>
                          <a:latin typeface="Calibri"/>
                          <a:ea typeface="Arial"/>
                        </a:rPr>
                        <a:t>Sr. No</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30240">
                      <a:solidFill>
                        <a:srgbClr val="ffffff"/>
                      </a:solidFill>
                    </a:lnB>
                    <a:solidFill>
                      <a:srgbClr val="5b9bd4"/>
                    </a:solidFill>
                  </a:tcPr>
                </a:tc>
                <a:tc>
                  <a:txBody>
                    <a:bodyPr lIns="42840" rIns="42840">
                      <a:noAutofit/>
                    </a:bodyPr>
                    <a:p>
                      <a:pPr algn="ctr">
                        <a:lnSpc>
                          <a:spcPct val="100000"/>
                        </a:lnSpc>
                      </a:pPr>
                      <a:r>
                        <a:rPr b="1" lang="en-IN" sz="1200" spc="-1" strike="noStrike">
                          <a:solidFill>
                            <a:srgbClr val="ffffff"/>
                          </a:solidFill>
                          <a:latin typeface="Calibri"/>
                          <a:ea typeface="Arial"/>
                        </a:rPr>
                        <a:t>Paper</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30240">
                      <a:solidFill>
                        <a:srgbClr val="ffffff"/>
                      </a:solidFill>
                    </a:lnB>
                    <a:solidFill>
                      <a:srgbClr val="5b9bd4"/>
                    </a:solidFill>
                  </a:tcPr>
                </a:tc>
                <a:tc>
                  <a:txBody>
                    <a:bodyPr lIns="42840" rIns="42840">
                      <a:noAutofit/>
                    </a:bodyPr>
                    <a:p>
                      <a:pPr marL="720" algn="ctr">
                        <a:lnSpc>
                          <a:spcPct val="100000"/>
                        </a:lnSpc>
                      </a:pPr>
                      <a:r>
                        <a:rPr b="1" lang="en-IN" sz="1200" spc="-1" strike="noStrike">
                          <a:solidFill>
                            <a:srgbClr val="ffffff"/>
                          </a:solidFill>
                          <a:latin typeface="Calibri"/>
                          <a:ea typeface="Arial"/>
                        </a:rPr>
                        <a:t>Remarks</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30240">
                      <a:solidFill>
                        <a:srgbClr val="ffffff"/>
                      </a:solidFill>
                    </a:lnB>
                    <a:solidFill>
                      <a:srgbClr val="5b9bd4"/>
                    </a:solidFill>
                  </a:tcPr>
                </a:tc>
                <a:tc>
                  <a:txBody>
                    <a:bodyPr lIns="42840" rIns="42840">
                      <a:noAutofit/>
                    </a:bodyPr>
                    <a:p>
                      <a:pPr marL="794880">
                        <a:lnSpc>
                          <a:spcPct val="100000"/>
                        </a:lnSpc>
                      </a:pPr>
                      <a:r>
                        <a:rPr b="1" lang="en-IN" sz="1200" spc="-1" strike="noStrike">
                          <a:solidFill>
                            <a:srgbClr val="ffffff"/>
                          </a:solidFill>
                          <a:latin typeface="Calibri"/>
                          <a:ea typeface="Arial"/>
                        </a:rPr>
                        <a:t>Limitations</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30240">
                      <a:solidFill>
                        <a:srgbClr val="ffffff"/>
                      </a:solidFill>
                    </a:lnB>
                    <a:solidFill>
                      <a:srgbClr val="5b9bd4"/>
                    </a:solidFill>
                  </a:tcPr>
                </a:tc>
              </a:tr>
              <a:tr h="840600">
                <a:tc>
                  <a:txBody>
                    <a:bodyPr lIns="42840" rIns="42840">
                      <a:noAutofit/>
                    </a:bodyPr>
                    <a:p>
                      <a:pPr marL="254520">
                        <a:lnSpc>
                          <a:spcPct val="100000"/>
                        </a:lnSpc>
                      </a:pPr>
                      <a:br/>
                      <a:r>
                        <a:rPr b="1" lang="en-IN" sz="1200" spc="-1" strike="noStrike">
                          <a:solidFill>
                            <a:srgbClr val="ffffff"/>
                          </a:solidFill>
                          <a:latin typeface="Times New Roman"/>
                          <a:ea typeface="Arial"/>
                        </a:rPr>
                        <a:t>1.</a:t>
                      </a:r>
                      <a:endParaRPr b="0" lang="en-IN" sz="1200" spc="-1" strike="noStrike">
                        <a:latin typeface="Arial"/>
                      </a:endParaRPr>
                    </a:p>
                  </a:txBody>
                  <a:tcPr marL="42840" marR="42840">
                    <a:lnL w="10080">
                      <a:solidFill>
                        <a:srgbClr val="ffffff"/>
                      </a:solidFill>
                    </a:lnL>
                    <a:lnR w="10080">
                      <a:solidFill>
                        <a:srgbClr val="ffffff"/>
                      </a:solidFill>
                    </a:lnR>
                    <a:lnT w="30240">
                      <a:solidFill>
                        <a:srgbClr val="ffffff"/>
                      </a:solidFill>
                    </a:lnT>
                    <a:lnB w="10080">
                      <a:solidFill>
                        <a:srgbClr val="ffffff"/>
                      </a:solidFill>
                    </a:lnB>
                    <a:solidFill>
                      <a:srgbClr val="5b9bd4"/>
                    </a:solidFill>
                  </a:tcPr>
                </a:tc>
                <a:tc>
                  <a:txBody>
                    <a:bodyPr lIns="42840" rIns="42840">
                      <a:noAutofit/>
                    </a:bodyPr>
                    <a:p>
                      <a:pPr marL="26640" algn="just">
                        <a:lnSpc>
                          <a:spcPct val="100000"/>
                        </a:lnSpc>
                      </a:pPr>
                      <a:r>
                        <a:rPr b="0" lang="en-IN" sz="1200" spc="-1" strike="noStrike">
                          <a:solidFill>
                            <a:srgbClr val="000000"/>
                          </a:solidFill>
                          <a:latin typeface="Times New Roman"/>
                          <a:ea typeface="Arial"/>
                        </a:rPr>
                        <a:t>Disease Prediction using Machine Learning, 2005 by Raj H. Chauhan, Daksh N. Naik, Rinal A. Halpati, Sagarkumar J. Patel, Mr. A.D.Prajapati</a:t>
                      </a:r>
                      <a:endParaRPr b="0" lang="en-IN" sz="1200" spc="-1" strike="noStrike">
                        <a:latin typeface="Arial"/>
                      </a:endParaRPr>
                    </a:p>
                  </a:txBody>
                  <a:tcPr marL="42840" marR="42840">
                    <a:lnL w="10080">
                      <a:solidFill>
                        <a:srgbClr val="ffffff"/>
                      </a:solidFill>
                    </a:lnL>
                    <a:lnR w="10080">
                      <a:solidFill>
                        <a:srgbClr val="ffffff"/>
                      </a:solidFill>
                    </a:lnR>
                    <a:lnT w="30240">
                      <a:solidFill>
                        <a:srgbClr val="ffffff"/>
                      </a:solidFill>
                    </a:lnT>
                    <a:lnB w="10080">
                      <a:solidFill>
                        <a:srgbClr val="ffffff"/>
                      </a:solidFill>
                    </a:lnB>
                    <a:solidFill>
                      <a:srgbClr val="d2deee"/>
                    </a:solidFill>
                  </a:tcPr>
                </a:tc>
                <a:tc>
                  <a:txBody>
                    <a:bodyPr lIns="42840" rIns="42840">
                      <a:noAutofit/>
                    </a:bodyPr>
                    <a:p>
                      <a:pPr marL="27360">
                        <a:lnSpc>
                          <a:spcPct val="100000"/>
                        </a:lnSpc>
                      </a:pPr>
                      <a:r>
                        <a:rPr b="0" lang="en-US" sz="1200" spc="-1" strike="noStrike">
                          <a:solidFill>
                            <a:srgbClr val="000000"/>
                          </a:solidFill>
                          <a:latin typeface="Times New Roman"/>
                          <a:ea typeface="Arial"/>
                        </a:rPr>
                        <a:t> </a:t>
                      </a:r>
                      <a:r>
                        <a:rPr b="0" lang="en-US" sz="1200" spc="-1" strike="noStrike">
                          <a:solidFill>
                            <a:srgbClr val="000000"/>
                          </a:solidFill>
                          <a:latin typeface="Times New Roman"/>
                          <a:ea typeface="Arial"/>
                        </a:rPr>
                        <a:t>Analyzes the symptoms provided by the user as input and gives the probability of the disease using Decision tree classifier</a:t>
                      </a:r>
                      <a:endParaRPr b="0" lang="en-IN" sz="1200" spc="-1" strike="noStrike">
                        <a:latin typeface="Arial"/>
                      </a:endParaRPr>
                    </a:p>
                  </a:txBody>
                  <a:tcPr marL="42840" marR="42840">
                    <a:lnL w="10080">
                      <a:solidFill>
                        <a:srgbClr val="ffffff"/>
                      </a:solidFill>
                    </a:lnL>
                    <a:lnR w="10080">
                      <a:solidFill>
                        <a:srgbClr val="ffffff"/>
                      </a:solidFill>
                    </a:lnR>
                    <a:lnT w="30240">
                      <a:solidFill>
                        <a:srgbClr val="ffffff"/>
                      </a:solidFill>
                    </a:lnT>
                    <a:lnB w="10080">
                      <a:solidFill>
                        <a:srgbClr val="ffffff"/>
                      </a:solidFill>
                    </a:lnB>
                    <a:solidFill>
                      <a:srgbClr val="d2deee"/>
                    </a:solidFill>
                  </a:tcPr>
                </a:tc>
                <a:tc>
                  <a:txBody>
                    <a:bodyPr lIns="42840" rIns="42840">
                      <a:noAutofit/>
                    </a:bodyPr>
                    <a:p>
                      <a:pPr>
                        <a:lnSpc>
                          <a:spcPct val="100000"/>
                        </a:lnSpc>
                      </a:pPr>
                      <a:r>
                        <a:rPr b="0" lang="en-US" sz="1200" spc="-1" strike="noStrike">
                          <a:solidFill>
                            <a:srgbClr val="000000"/>
                          </a:solidFill>
                          <a:latin typeface="Times New Roman"/>
                          <a:ea typeface="Arial"/>
                        </a:rPr>
                        <a:t>Accuracy of Decision tree is lesser as compared to Random Forest</a:t>
                      </a:r>
                      <a:endParaRPr b="0" lang="en-IN" sz="1200" spc="-1" strike="noStrike">
                        <a:latin typeface="Arial"/>
                      </a:endParaRPr>
                    </a:p>
                  </a:txBody>
                  <a:tcPr marL="42840" marR="42840">
                    <a:lnL w="10080">
                      <a:solidFill>
                        <a:srgbClr val="ffffff"/>
                      </a:solidFill>
                    </a:lnL>
                    <a:lnR w="10080">
                      <a:solidFill>
                        <a:srgbClr val="ffffff"/>
                      </a:solidFill>
                    </a:lnR>
                    <a:lnT w="30240">
                      <a:solidFill>
                        <a:srgbClr val="ffffff"/>
                      </a:solidFill>
                    </a:lnT>
                    <a:lnB w="10080">
                      <a:solidFill>
                        <a:srgbClr val="ffffff"/>
                      </a:solidFill>
                    </a:lnB>
                    <a:solidFill>
                      <a:srgbClr val="d2deee"/>
                    </a:solidFill>
                  </a:tcPr>
                </a:tc>
              </a:tr>
              <a:tr h="714600">
                <a:tc>
                  <a:txBody>
                    <a:bodyPr lIns="42840" rIns="42840">
                      <a:noAutofit/>
                    </a:bodyPr>
                    <a:p>
                      <a:pPr algn="ctr">
                        <a:lnSpc>
                          <a:spcPct val="100000"/>
                        </a:lnSpc>
                      </a:pPr>
                      <a:br/>
                      <a:br/>
                      <a:r>
                        <a:rPr b="1" lang="en-IN" sz="1200" spc="-1" strike="noStrike">
                          <a:solidFill>
                            <a:srgbClr val="ffffff"/>
                          </a:solidFill>
                          <a:latin typeface="Times New Roman"/>
                          <a:ea typeface="Arial"/>
                        </a:rPr>
                        <a:t>2.</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5b9bd4"/>
                    </a:solidFill>
                  </a:tcPr>
                </a:tc>
                <a:tc>
                  <a:txBody>
                    <a:bodyPr lIns="42840" rIns="42840">
                      <a:noAutofit/>
                    </a:bodyPr>
                    <a:p>
                      <a:pPr>
                        <a:lnSpc>
                          <a:spcPct val="100000"/>
                        </a:lnSpc>
                      </a:pPr>
                      <a:r>
                        <a:rPr b="0" lang="en-US" sz="1200" spc="-1" strike="noStrike">
                          <a:solidFill>
                            <a:srgbClr val="000000"/>
                          </a:solidFill>
                          <a:latin typeface="Times New Roman"/>
                          <a:ea typeface="Arial"/>
                        </a:rPr>
                        <a:t>Disease Prediction Using Machine Learning by Marouane Fethi Ferjani</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eaeef7"/>
                    </a:solidFill>
                  </a:tcPr>
                </a:tc>
                <a:tc>
                  <a:txBody>
                    <a:bodyPr lIns="42840" rIns="42840">
                      <a:noAutofit/>
                    </a:bodyPr>
                    <a:p>
                      <a:pPr>
                        <a:lnSpc>
                          <a:spcPct val="100000"/>
                        </a:lnSpc>
                      </a:pPr>
                      <a:r>
                        <a:rPr b="0" lang="en-US" sz="1200" spc="-1" strike="noStrike">
                          <a:solidFill>
                            <a:srgbClr val="000000"/>
                          </a:solidFill>
                          <a:latin typeface="Times New Roman"/>
                          <a:ea typeface="Arial"/>
                        </a:rPr>
                        <a:t>Use of CNN algorithm to predict the common diseases and breast cancer</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eaeef7"/>
                    </a:solidFill>
                  </a:tcPr>
                </a:tc>
                <a:tc>
                  <a:txBody>
                    <a:bodyPr lIns="42840" rIns="42840">
                      <a:noAutofit/>
                    </a:bodyPr>
                    <a:p>
                      <a:pPr>
                        <a:lnSpc>
                          <a:spcPct val="100000"/>
                        </a:lnSpc>
                      </a:pPr>
                      <a:r>
                        <a:rPr b="0" lang="en-US" sz="1200" spc="-1" strike="noStrike">
                          <a:solidFill>
                            <a:srgbClr val="000000"/>
                          </a:solidFill>
                          <a:latin typeface="Times New Roman"/>
                          <a:ea typeface="Arial"/>
                        </a:rPr>
                        <a:t>CNN requires images from different angles which only a human visual system can identify</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eaeef7"/>
                    </a:solidFill>
                  </a:tcPr>
                </a:tc>
              </a:tr>
              <a:tr h="976680">
                <a:tc>
                  <a:txBody>
                    <a:bodyPr lIns="42840" rIns="42840">
                      <a:noAutofit/>
                    </a:bodyPr>
                    <a:p>
                      <a:pPr algn="ctr">
                        <a:lnSpc>
                          <a:spcPct val="100000"/>
                        </a:lnSpc>
                      </a:pPr>
                      <a:br/>
                      <a:r>
                        <a:rPr b="1" lang="en-IN" sz="1200" spc="-1" strike="noStrike">
                          <a:solidFill>
                            <a:srgbClr val="ffffff"/>
                          </a:solidFill>
                          <a:latin typeface="Calibri"/>
                          <a:ea typeface="Arial"/>
                        </a:rPr>
                        <a:t>3.</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5b9bd4"/>
                    </a:solidFill>
                  </a:tcPr>
                </a:tc>
                <a:tc>
                  <a:txBody>
                    <a:bodyPr lIns="42840" rIns="42840">
                      <a:noAutofit/>
                    </a:bodyPr>
                    <a:p>
                      <a:pPr>
                        <a:lnSpc>
                          <a:spcPct val="100000"/>
                        </a:lnSpc>
                      </a:pPr>
                      <a:r>
                        <a:rPr b="0" lang="en-IN" sz="1200" spc="-1" strike="noStrike">
                          <a:solidFill>
                            <a:srgbClr val="000000"/>
                          </a:solidFill>
                          <a:latin typeface="Times New Roman"/>
                          <a:ea typeface="Arial"/>
                        </a:rPr>
                        <a:t>Disease prediction using machine learning by Rinkal Keniya, Aman Khakharia, Vruddhi Shah, Vrushabh Gada Ruchi Manjalkar, Tirth Thaker, Mahesh Warang, Ninad Mehendale</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c>
                  <a:txBody>
                    <a:bodyPr lIns="42840" rIns="42840">
                      <a:noAutofit/>
                    </a:bodyPr>
                    <a:p>
                      <a:pPr>
                        <a:lnSpc>
                          <a:spcPct val="100000"/>
                        </a:lnSpc>
                      </a:pPr>
                      <a:r>
                        <a:rPr b="0" lang="en-US" sz="1200" spc="-1" strike="noStrike">
                          <a:solidFill>
                            <a:srgbClr val="000000"/>
                          </a:solidFill>
                          <a:latin typeface="Times New Roman"/>
                          <a:ea typeface="Arial"/>
                        </a:rPr>
                        <a:t>Uses weighted KNN algorithm on various symptoms to predict from 200 diseases that are provided</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c>
                  <a:txBody>
                    <a:bodyPr lIns="42840" rIns="42840">
                      <a:noAutofit/>
                    </a:bodyPr>
                    <a:p>
                      <a:pPr>
                        <a:lnSpc>
                          <a:spcPct val="100000"/>
                        </a:lnSpc>
                      </a:pPr>
                      <a:r>
                        <a:rPr b="0" lang="en-US" sz="1200" spc="-1" strike="noStrike">
                          <a:solidFill>
                            <a:srgbClr val="000000"/>
                          </a:solidFill>
                          <a:latin typeface="Times New Roman"/>
                          <a:ea typeface="Arial"/>
                        </a:rPr>
                        <a:t>The KNN model gives less accuracy when compared to Random Forest</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r>
              <a:tr h="845640">
                <a:tc>
                  <a:txBody>
                    <a:bodyPr lIns="42840" rIns="42840">
                      <a:noAutofit/>
                    </a:bodyPr>
                    <a:p>
                      <a:pPr algn="ctr">
                        <a:lnSpc>
                          <a:spcPct val="100000"/>
                        </a:lnSpc>
                        <a:spcBef>
                          <a:spcPts val="1276"/>
                        </a:spcBef>
                      </a:pPr>
                      <a:br/>
                      <a:r>
                        <a:rPr b="1" lang="en-IN" sz="1200" spc="-1" strike="noStrike">
                          <a:solidFill>
                            <a:srgbClr val="ffffff"/>
                          </a:solidFill>
                          <a:latin typeface="Calibri"/>
                          <a:ea typeface="Arial"/>
                        </a:rPr>
                        <a:t>4.</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5b9bd4"/>
                    </a:solidFill>
                  </a:tcPr>
                </a:tc>
                <a:tc>
                  <a:txBody>
                    <a:bodyPr lIns="42840" rIns="42840">
                      <a:noAutofit/>
                    </a:bodyPr>
                    <a:p>
                      <a:pPr>
                        <a:lnSpc>
                          <a:spcPct val="100000"/>
                        </a:lnSpc>
                      </a:pPr>
                      <a:r>
                        <a:rPr b="0" lang="en-US" sz="1200" spc="-1" strike="noStrike">
                          <a:solidFill>
                            <a:srgbClr val="000000"/>
                          </a:solidFill>
                          <a:latin typeface="Times New Roman"/>
                          <a:ea typeface="Arial"/>
                        </a:rPr>
                        <a:t>Using Machine Learning for Heart Disease Prediction by Dhai Eddine Salhi , Abdelkamel Tari , and M-Tahar Kechadi</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eaeef7"/>
                    </a:solidFill>
                  </a:tcPr>
                </a:tc>
                <a:tc>
                  <a:txBody>
                    <a:bodyPr lIns="42840" rIns="42840">
                      <a:noAutofit/>
                    </a:bodyPr>
                    <a:p>
                      <a:pPr>
                        <a:lnSpc>
                          <a:spcPct val="100000"/>
                        </a:lnSpc>
                      </a:pPr>
                      <a:r>
                        <a:rPr b="0" lang="en-US" sz="1200" spc="-1" strike="noStrike">
                          <a:solidFill>
                            <a:srgbClr val="000000"/>
                          </a:solidFill>
                          <a:latin typeface="Times New Roman"/>
                          <a:ea typeface="Arial"/>
                        </a:rPr>
                        <a:t>Uses neural networks for heart disease prediction because it is more accurate as compared to SVM and KNN</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eaeef7"/>
                    </a:solidFill>
                  </a:tcPr>
                </a:tc>
                <a:tc>
                  <a:txBody>
                    <a:bodyPr lIns="42840" rIns="42840">
                      <a:noAutofit/>
                    </a:bodyPr>
                    <a:p>
                      <a:pPr>
                        <a:lnSpc>
                          <a:spcPct val="100000"/>
                        </a:lnSpc>
                      </a:pPr>
                      <a:r>
                        <a:rPr b="0" lang="en-US" sz="1200" spc="-1" strike="noStrike">
                          <a:solidFill>
                            <a:srgbClr val="111111"/>
                          </a:solidFill>
                          <a:latin typeface="Roboto"/>
                          <a:ea typeface="Arial"/>
                        </a:rPr>
                        <a:t> </a:t>
                      </a:r>
                      <a:r>
                        <a:rPr b="0" lang="en-US" sz="1200" spc="-1" strike="noStrike">
                          <a:solidFill>
                            <a:srgbClr val="111111"/>
                          </a:solidFill>
                          <a:latin typeface="Times New Roman"/>
                          <a:ea typeface="Arial"/>
                        </a:rPr>
                        <a:t>Neural networks are computationally expensive and also it requires much more data as compared to other ML algorithms </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cfe2f3"/>
                    </a:solidFill>
                  </a:tcPr>
                </a:tc>
              </a:tr>
              <a:tr h="846720">
                <a:tc>
                  <a:txBody>
                    <a:bodyPr lIns="42840" rIns="42840">
                      <a:noAutofit/>
                    </a:bodyPr>
                    <a:p>
                      <a:pPr algn="ctr">
                        <a:lnSpc>
                          <a:spcPct val="100000"/>
                        </a:lnSpc>
                      </a:pPr>
                      <a:br/>
                      <a:br/>
                      <a:r>
                        <a:rPr b="1" lang="en-IN" sz="1200" spc="-1" strike="noStrike">
                          <a:solidFill>
                            <a:srgbClr val="ffffff"/>
                          </a:solidFill>
                          <a:latin typeface="Times New Roman"/>
                          <a:ea typeface="Arial"/>
                        </a:rPr>
                        <a:t>5</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5b9bd4"/>
                    </a:solidFill>
                  </a:tcPr>
                </a:tc>
                <a:tc>
                  <a:txBody>
                    <a:bodyPr lIns="42840" rIns="42840">
                      <a:noAutofit/>
                    </a:bodyPr>
                    <a:p>
                      <a:pPr>
                        <a:lnSpc>
                          <a:spcPct val="100000"/>
                        </a:lnSpc>
                      </a:pPr>
                      <a:r>
                        <a:rPr b="0" lang="en-IN" sz="1200" spc="-1" strike="noStrike">
                          <a:solidFill>
                            <a:srgbClr val="111111"/>
                          </a:solidFill>
                          <a:latin typeface="Times New Roman"/>
                          <a:ea typeface="Arial"/>
                        </a:rPr>
                        <a:t>Prediction of Heart Disease using Machine Learning Algorithm, 2021 by Aadar Pandita, Siddharth Vashisht, Aryan Tyagi, Prof. Sarita Yadav</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c>
                  <a:txBody>
                    <a:bodyPr lIns="42840" rIns="42840">
                      <a:noAutofit/>
                    </a:bodyPr>
                    <a:p>
                      <a:pPr>
                        <a:lnSpc>
                          <a:spcPct val="100000"/>
                        </a:lnSpc>
                      </a:pPr>
                      <a:r>
                        <a:rPr b="0" lang="en-US" sz="1200" spc="-1" strike="noStrike">
                          <a:solidFill>
                            <a:srgbClr val="000000"/>
                          </a:solidFill>
                          <a:latin typeface="Times New Roman"/>
                          <a:ea typeface="Arial"/>
                        </a:rPr>
                        <a:t>Uses KNN, Logistic Regression and Random Forest Classifier for the prediction of cardiovascular diseases</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c>
                  <a:txBody>
                    <a:bodyPr lIns="42840" rIns="42840">
                      <a:noAutofit/>
                    </a:bodyPr>
                    <a:p>
                      <a:pPr>
                        <a:lnSpc>
                          <a:spcPct val="100000"/>
                        </a:lnSpc>
                      </a:pPr>
                      <a:r>
                        <a:rPr b="0" lang="en-US" sz="1200" spc="-1" strike="noStrike">
                          <a:solidFill>
                            <a:srgbClr val="000000"/>
                          </a:solidFill>
                          <a:latin typeface="Times New Roman"/>
                          <a:ea typeface="Arial"/>
                        </a:rPr>
                        <a:t>Even after applying 3 algorithms the system gives less accuracy which Logistic Regression can alone provide</a:t>
                      </a:r>
                      <a:endParaRPr b="0" lang="en-IN" sz="1200" spc="-1" strike="noStrike">
                        <a:latin typeface="Arial"/>
                      </a:endParaRPr>
                    </a:p>
                  </a:txBody>
                  <a:tcPr marL="42840" marR="42840">
                    <a:lnL w="10080">
                      <a:solidFill>
                        <a:srgbClr val="ffffff"/>
                      </a:solidFill>
                    </a:lnL>
                    <a:lnR w="10080">
                      <a:solidFill>
                        <a:srgbClr val="ffffff"/>
                      </a:solidFill>
                    </a:lnR>
                    <a:lnT w="10080">
                      <a:solidFill>
                        <a:srgbClr val="ffffff"/>
                      </a:solidFill>
                    </a:lnT>
                    <a:lnB w="10080">
                      <a:solidFill>
                        <a:srgbClr val="ffffff"/>
                      </a:solidFill>
                    </a:lnB>
                    <a:solidFill>
                      <a:srgbClr val="d2deee"/>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DE837124-30F1-4E0F-BA73-551CEB2CDAC5}"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62"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6. Tools and Languages</a:t>
            </a:r>
            <a:r>
              <a:rPr b="0" lang="en-US" sz="2200" spc="-1" strike="noStrike">
                <a:solidFill>
                  <a:srgbClr val="c00000"/>
                </a:solidFill>
                <a:latin typeface="Times New Roman"/>
                <a:ea typeface="Arial"/>
              </a:rPr>
              <a:t> </a:t>
            </a:r>
            <a:endParaRPr b="0" lang="en-IN" sz="2200" spc="-1" strike="noStrike">
              <a:latin typeface="Arial"/>
            </a:endParaRPr>
          </a:p>
        </p:txBody>
      </p:sp>
      <p:sp>
        <p:nvSpPr>
          <p:cNvPr id="163"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64" name="Picture 8" descr=""/>
          <p:cNvPicPr/>
          <p:nvPr/>
        </p:nvPicPr>
        <p:blipFill>
          <a:blip r:embed="rId1"/>
          <a:stretch/>
        </p:blipFill>
        <p:spPr>
          <a:xfrm>
            <a:off x="0" y="5812560"/>
            <a:ext cx="997920" cy="1018800"/>
          </a:xfrm>
          <a:prstGeom prst="rect">
            <a:avLst/>
          </a:prstGeom>
          <a:ln w="0">
            <a:noFill/>
          </a:ln>
        </p:spPr>
      </p:pic>
      <p:sp>
        <p:nvSpPr>
          <p:cNvPr id="165" name="TextBox 1"/>
          <p:cNvSpPr/>
          <p:nvPr/>
        </p:nvSpPr>
        <p:spPr>
          <a:xfrm>
            <a:off x="211320" y="942840"/>
            <a:ext cx="8670600" cy="5118840"/>
          </a:xfrm>
          <a:prstGeom prst="rect">
            <a:avLst/>
          </a:prstGeom>
          <a:noFill/>
          <a:ln w="0">
            <a:noFill/>
          </a:ln>
        </p:spPr>
        <p:style>
          <a:lnRef idx="0"/>
          <a:fillRef idx="0"/>
          <a:effectRef idx="0"/>
          <a:fontRef idx="minor"/>
        </p:style>
        <p:txBody>
          <a:bodyPr lIns="90000" rIns="90000" tIns="45000" bIns="45000">
            <a:spAutoFit/>
          </a:bodyPr>
          <a:p>
            <a:pPr marL="343080" indent="-341280">
              <a:lnSpc>
                <a:spcPct val="150000"/>
              </a:lnSpc>
              <a:buClr>
                <a:srgbClr val="000000"/>
              </a:buClr>
              <a:buFont typeface="Arial"/>
              <a:buChar char="•"/>
            </a:pPr>
            <a:r>
              <a:rPr b="1" lang="en-US" sz="2000" spc="-1" strike="noStrike">
                <a:solidFill>
                  <a:srgbClr val="000000"/>
                </a:solidFill>
                <a:latin typeface="Times New Roman"/>
                <a:ea typeface="Arial"/>
              </a:rPr>
              <a:t>Python : </a:t>
            </a:r>
            <a:r>
              <a:rPr b="0" lang="en-US" sz="2000" spc="-1" strike="noStrike">
                <a:solidFill>
                  <a:srgbClr val="000000"/>
                </a:solidFill>
                <a:latin typeface="Times New Roman"/>
                <a:ea typeface="Arial"/>
              </a:rPr>
              <a:t>For the backend, the programming language used is Python and for implementing prediction models</a:t>
            </a:r>
            <a:endParaRPr b="0" lang="en-IN" sz="2000" spc="-1" strike="noStrike">
              <a:latin typeface="Arial"/>
            </a:endParaRPr>
          </a:p>
          <a:p>
            <a:pPr marL="343080" indent="-341280">
              <a:lnSpc>
                <a:spcPct val="150000"/>
              </a:lnSpc>
              <a:buClr>
                <a:srgbClr val="000000"/>
              </a:buClr>
              <a:buFont typeface="Arial"/>
              <a:buChar char="•"/>
            </a:pPr>
            <a:r>
              <a:rPr b="1" lang="en-US" sz="2000" spc="-1" strike="noStrike">
                <a:solidFill>
                  <a:srgbClr val="000000"/>
                </a:solidFill>
                <a:latin typeface="Times New Roman"/>
                <a:ea typeface="Arial"/>
              </a:rPr>
              <a:t>Streamlit : </a:t>
            </a:r>
            <a:r>
              <a:rPr b="0" lang="en-US" sz="2000" spc="-1" strike="noStrike">
                <a:solidFill>
                  <a:srgbClr val="000000"/>
                </a:solidFill>
                <a:latin typeface="Times New Roman"/>
                <a:ea typeface="Arial"/>
              </a:rPr>
              <a:t>It is an open- source app framework for machine learning and data science teams. We have used this for the frontend development </a:t>
            </a:r>
            <a:endParaRPr b="0" lang="en-IN" sz="2000" spc="-1" strike="noStrike">
              <a:latin typeface="Arial"/>
            </a:endParaRPr>
          </a:p>
          <a:p>
            <a:pPr marL="343080" indent="-341280">
              <a:lnSpc>
                <a:spcPct val="150000"/>
              </a:lnSpc>
              <a:buClr>
                <a:srgbClr val="000000"/>
              </a:buClr>
              <a:buFont typeface="Arial"/>
              <a:buChar char="•"/>
            </a:pPr>
            <a:r>
              <a:rPr b="1" lang="en-US" sz="2000" spc="-1" strike="noStrike">
                <a:solidFill>
                  <a:srgbClr val="000000"/>
                </a:solidFill>
                <a:latin typeface="Times New Roman"/>
                <a:ea typeface="Arial"/>
              </a:rPr>
              <a:t>Jupyter : </a:t>
            </a:r>
            <a:r>
              <a:rPr b="0" lang="en-US" sz="2000" spc="-1" strike="noStrike">
                <a:solidFill>
                  <a:srgbClr val="000000"/>
                </a:solidFill>
                <a:latin typeface="Times New Roman"/>
                <a:ea typeface="Arial"/>
              </a:rPr>
              <a:t>Jupyter notebook for training and testing data and for creating models</a:t>
            </a:r>
            <a:endParaRPr b="0" lang="en-IN" sz="2000" spc="-1" strike="noStrike">
              <a:latin typeface="Arial"/>
            </a:endParaRPr>
          </a:p>
          <a:p>
            <a:pPr marL="343080" indent="-341280">
              <a:lnSpc>
                <a:spcPct val="150000"/>
              </a:lnSpc>
              <a:buClr>
                <a:srgbClr val="000000"/>
              </a:buClr>
              <a:buFont typeface="Arial"/>
              <a:buChar char="•"/>
            </a:pPr>
            <a:r>
              <a:rPr b="1" lang="en-US" sz="2000" spc="-1" strike="noStrike">
                <a:solidFill>
                  <a:srgbClr val="000000"/>
                </a:solidFill>
                <a:latin typeface="Times New Roman"/>
                <a:ea typeface="Arial"/>
              </a:rPr>
              <a:t>Spyder : </a:t>
            </a:r>
            <a:r>
              <a:rPr b="0" lang="en-US" sz="2000" spc="-1" strike="noStrike">
                <a:solidFill>
                  <a:srgbClr val="000000"/>
                </a:solidFill>
                <a:latin typeface="Times New Roman"/>
                <a:ea typeface="Arial"/>
              </a:rPr>
              <a:t>Spyder for implementing the logic</a:t>
            </a:r>
            <a:endParaRPr b="0" lang="en-IN" sz="2000" spc="-1" strike="noStrike">
              <a:latin typeface="Arial"/>
            </a:endParaRPr>
          </a:p>
          <a:p>
            <a:pPr marL="343080" indent="-341280">
              <a:lnSpc>
                <a:spcPct val="150000"/>
              </a:lnSpc>
              <a:buClr>
                <a:srgbClr val="000000"/>
              </a:buClr>
              <a:buFont typeface="Arial"/>
              <a:buChar char="•"/>
            </a:pPr>
            <a:r>
              <a:rPr b="1" lang="en-US" sz="2000" spc="-1" strike="noStrike">
                <a:solidFill>
                  <a:srgbClr val="000000"/>
                </a:solidFill>
                <a:latin typeface="Times New Roman"/>
                <a:ea typeface="Arial"/>
              </a:rPr>
              <a:t>Libraries : </a:t>
            </a:r>
            <a:r>
              <a:rPr b="0" lang="en-US" sz="2000" spc="-1" strike="noStrike">
                <a:solidFill>
                  <a:srgbClr val="00b050"/>
                </a:solidFill>
                <a:latin typeface="Times New Roman"/>
                <a:ea typeface="Arial"/>
              </a:rPr>
              <a:t>NumPy</a:t>
            </a:r>
            <a:r>
              <a:rPr b="0" lang="en-US" sz="2000" spc="-1" strike="noStrike">
                <a:solidFill>
                  <a:srgbClr val="000000"/>
                </a:solidFill>
                <a:latin typeface="Times New Roman"/>
                <a:ea typeface="Arial"/>
              </a:rPr>
              <a:t> to deal with huge dataset in numerical form, </a:t>
            </a:r>
            <a:r>
              <a:rPr b="0" lang="en-US" sz="2000" spc="-1" strike="noStrike">
                <a:solidFill>
                  <a:srgbClr val="00b050"/>
                </a:solidFill>
                <a:latin typeface="Times New Roman"/>
                <a:ea typeface="Arial"/>
              </a:rPr>
              <a:t>Pandas</a:t>
            </a:r>
            <a:r>
              <a:rPr b="0" lang="en-US" sz="2000" spc="-1" strike="noStrike">
                <a:solidFill>
                  <a:srgbClr val="000000"/>
                </a:solidFill>
                <a:latin typeface="Times New Roman"/>
                <a:ea typeface="Arial"/>
              </a:rPr>
              <a:t> to analyze the data, </a:t>
            </a:r>
            <a:r>
              <a:rPr b="0" lang="en-US" sz="2000" spc="-1" strike="noStrike">
                <a:solidFill>
                  <a:srgbClr val="00b050"/>
                </a:solidFill>
                <a:latin typeface="Times New Roman"/>
                <a:ea typeface="Arial"/>
              </a:rPr>
              <a:t>Pickle</a:t>
            </a:r>
            <a:r>
              <a:rPr b="0" lang="en-US" sz="2000" spc="-1" strike="noStrike">
                <a:solidFill>
                  <a:srgbClr val="000000"/>
                </a:solidFill>
                <a:latin typeface="Times New Roman"/>
                <a:ea typeface="Arial"/>
              </a:rPr>
              <a:t> for creating model.sav files, </a:t>
            </a:r>
            <a:r>
              <a:rPr b="0" lang="en-US" sz="2000" spc="-1" strike="noStrike">
                <a:solidFill>
                  <a:srgbClr val="00b050"/>
                </a:solidFill>
                <a:latin typeface="Times New Roman"/>
                <a:ea typeface="Arial"/>
              </a:rPr>
              <a:t>Streamlit</a:t>
            </a:r>
            <a:r>
              <a:rPr b="0" lang="en-US" sz="2000" spc="-1" strike="noStrike">
                <a:solidFill>
                  <a:srgbClr val="000000"/>
                </a:solidFill>
                <a:latin typeface="Times New Roman"/>
                <a:ea typeface="Arial"/>
              </a:rPr>
              <a:t> and </a:t>
            </a:r>
            <a:r>
              <a:rPr b="0" lang="en-US" sz="2000" spc="-1" strike="noStrike">
                <a:solidFill>
                  <a:srgbClr val="00b050"/>
                </a:solidFill>
                <a:latin typeface="Times New Roman"/>
                <a:ea typeface="Arial"/>
              </a:rPr>
              <a:t>streamlit_option_menu</a:t>
            </a:r>
            <a:r>
              <a:rPr b="0" lang="en-US" sz="2000" spc="-1" strike="noStrike">
                <a:solidFill>
                  <a:srgbClr val="000000"/>
                </a:solidFill>
                <a:latin typeface="Times New Roman"/>
                <a:ea typeface="Arial"/>
              </a:rPr>
              <a:t> for creating website, </a:t>
            </a:r>
            <a:r>
              <a:rPr b="0" lang="en-US" sz="2000" spc="-1" strike="noStrike">
                <a:solidFill>
                  <a:srgbClr val="00b050"/>
                </a:solidFill>
                <a:latin typeface="Times New Roman"/>
                <a:ea typeface="Arial"/>
              </a:rPr>
              <a:t>Sklearn for train_test_split </a:t>
            </a:r>
            <a:r>
              <a:rPr b="0" lang="en-US" sz="2000" spc="-1" strike="noStrike">
                <a:solidFill>
                  <a:srgbClr val="000000"/>
                </a:solidFill>
                <a:latin typeface="Times New Roman"/>
                <a:ea typeface="Arial"/>
              </a:rPr>
              <a:t>, </a:t>
            </a:r>
            <a:r>
              <a:rPr b="0" lang="en-US" sz="2000" spc="-1" strike="noStrike">
                <a:solidFill>
                  <a:srgbClr val="00b050"/>
                </a:solidFill>
                <a:latin typeface="Times New Roman"/>
                <a:ea typeface="Arial"/>
              </a:rPr>
              <a:t>logistics regression </a:t>
            </a:r>
            <a:r>
              <a:rPr b="0" lang="en-US" sz="2000" spc="-1" strike="noStrike">
                <a:solidFill>
                  <a:srgbClr val="000000"/>
                </a:solidFill>
                <a:latin typeface="Times New Roman"/>
                <a:ea typeface="Arial"/>
              </a:rPr>
              <a:t>for accuracy and Sklearn for </a:t>
            </a:r>
            <a:r>
              <a:rPr b="0" lang="en-US" sz="2000" spc="-1" strike="noStrike">
                <a:solidFill>
                  <a:srgbClr val="00b050"/>
                </a:solidFill>
                <a:latin typeface="Times New Roman"/>
                <a:ea typeface="Arial"/>
              </a:rPr>
              <a:t>random forest classifier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Slide Number Placeholder 3"/>
          <p:cNvSpPr/>
          <p:nvPr/>
        </p:nvSpPr>
        <p:spPr>
          <a:xfrm>
            <a:off x="6583680" y="6377760"/>
            <a:ext cx="2101320" cy="341280"/>
          </a:xfrm>
          <a:prstGeom prst="rect">
            <a:avLst/>
          </a:prstGeom>
          <a:noFill/>
          <a:ln w="0">
            <a:noFill/>
          </a:ln>
        </p:spPr>
        <p:style>
          <a:lnRef idx="0"/>
          <a:fillRef idx="0"/>
          <a:effectRef idx="0"/>
          <a:fontRef idx="minor"/>
        </p:style>
        <p:txBody>
          <a:bodyPr lIns="0" rIns="0" tIns="0" bIns="0">
            <a:noAutofit/>
          </a:bodyPr>
          <a:p>
            <a:pPr algn="r">
              <a:lnSpc>
                <a:spcPct val="100000"/>
              </a:lnSpc>
              <a:tabLst>
                <a:tab algn="l" pos="0"/>
              </a:tabLst>
            </a:pPr>
            <a:fld id="{164F2E04-0060-4AD5-B9CE-247B2710FF79}" type="slidenum">
              <a:rPr b="0" lang="en-US" sz="1800" spc="-1" strike="noStrike">
                <a:solidFill>
                  <a:srgbClr val="888888"/>
                </a:solidFill>
                <a:latin typeface="Calibri"/>
                <a:ea typeface="Calibri"/>
              </a:rPr>
              <a:t>&lt;number&gt;</a:t>
            </a:fld>
            <a:endParaRPr b="0" lang="en-IN" sz="1800" spc="-1" strike="noStrike">
              <a:latin typeface="Arial"/>
            </a:endParaRPr>
          </a:p>
        </p:txBody>
      </p:sp>
      <p:sp>
        <p:nvSpPr>
          <p:cNvPr id="167" name="TextShape 1"/>
          <p:cNvSpPr/>
          <p:nvPr/>
        </p:nvSpPr>
        <p:spPr>
          <a:xfrm>
            <a:off x="416880" y="224280"/>
            <a:ext cx="8008560" cy="576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c00000"/>
                </a:solidFill>
                <a:latin typeface="Times New Roman"/>
                <a:ea typeface="Century Schoolbook"/>
              </a:rPr>
              <a:t>7. Process and Architecture</a:t>
            </a:r>
            <a:r>
              <a:rPr b="0" lang="en-US" sz="2200" spc="-1" strike="noStrike">
                <a:solidFill>
                  <a:srgbClr val="c00000"/>
                </a:solidFill>
                <a:latin typeface="Times New Roman"/>
                <a:ea typeface="Arial"/>
              </a:rPr>
              <a:t> </a:t>
            </a:r>
            <a:endParaRPr b="0" lang="en-IN" sz="2200" spc="-1" strike="noStrike">
              <a:latin typeface="Arial"/>
            </a:endParaRPr>
          </a:p>
        </p:txBody>
      </p:sp>
      <p:sp>
        <p:nvSpPr>
          <p:cNvPr id="168" name="Google Shape;47;p1"/>
          <p:cNvSpPr/>
          <p:nvPr/>
        </p:nvSpPr>
        <p:spPr>
          <a:xfrm>
            <a:off x="1379160" y="6103800"/>
            <a:ext cx="7377120" cy="671040"/>
          </a:xfrm>
          <a:prstGeom prst="rect">
            <a:avLst/>
          </a:prstGeom>
          <a:noFill/>
          <a:ln w="0">
            <a:noFill/>
          </a:ln>
        </p:spPr>
        <p:style>
          <a:lnRef idx="0"/>
          <a:fillRef idx="0"/>
          <a:effectRef idx="0"/>
          <a:fontRef idx="minor"/>
        </p:style>
        <p:txBody>
          <a:bodyPr lIns="0" rIns="0" tIns="12600" bIns="0">
            <a:noAutofit/>
          </a:bodyPr>
          <a:p>
            <a:pPr marL="12600" algn="ctr">
              <a:lnSpc>
                <a:spcPct val="100000"/>
              </a:lnSpc>
              <a:tabLst>
                <a:tab algn="l" pos="0"/>
              </a:tabLst>
            </a:pPr>
            <a:r>
              <a:rPr b="1" i="1" lang="en-US" sz="1800" spc="-1" strike="noStrike">
                <a:solidFill>
                  <a:srgbClr val="c00000"/>
                </a:solidFill>
                <a:latin typeface="Times New Roman"/>
                <a:ea typeface="Arial"/>
              </a:rPr>
              <a:t>Department of Computer Science &amp; Engineering, MITSoE, Loni Kalbhor</a:t>
            </a:r>
            <a:endParaRPr b="0" lang="en-IN" sz="1800" spc="-1" strike="noStrike">
              <a:latin typeface="Arial"/>
            </a:endParaRPr>
          </a:p>
        </p:txBody>
      </p:sp>
      <p:pic>
        <p:nvPicPr>
          <p:cNvPr id="169" name="Picture 8" descr=""/>
          <p:cNvPicPr/>
          <p:nvPr/>
        </p:nvPicPr>
        <p:blipFill>
          <a:blip r:embed="rId1"/>
          <a:stretch/>
        </p:blipFill>
        <p:spPr>
          <a:xfrm>
            <a:off x="0" y="5812560"/>
            <a:ext cx="997920" cy="1018800"/>
          </a:xfrm>
          <a:prstGeom prst="rect">
            <a:avLst/>
          </a:prstGeom>
          <a:ln w="0">
            <a:noFill/>
          </a:ln>
        </p:spPr>
      </p:pic>
      <p:pic>
        <p:nvPicPr>
          <p:cNvPr id="170" name="Picture 2" descr="https://lh4.googleusercontent.com/MhcmsBRjeoEbdu6c0MA7CqlQEawYlgX0HGkztGLIGDMnSnv3hkbANoHwrIkbrqXi3KSXAX8vFVZOm_BmzNZ_8qpjOJAHW5JhRwsLXpUApSRHdD71tke5nswRGLS0ZcmmPuLfzcBQD-QPOc4MOiu0_zEAbg=s2048"/>
          <p:cNvPicPr/>
          <p:nvPr/>
        </p:nvPicPr>
        <p:blipFill>
          <a:blip r:embed="rId2"/>
          <a:stretch/>
        </p:blipFill>
        <p:spPr>
          <a:xfrm>
            <a:off x="416880" y="906840"/>
            <a:ext cx="7639200" cy="4508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10847</TotalTime>
  <Application>LibreOffice/7.1.2.2$Windows_X86_64 LibreOffice_project/8a45595d069ef5570103caea1b71cc9d82b2aae4</Application>
  <AppVersion>15.0000</AppVersion>
  <Words>1332</Words>
  <Paragraphs>169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2018-12-06T11:05:22Z</dcterms:created>
  <dc:creator>Hp</dc:creator>
  <dc:description/>
  <dc:language>en-IN</dc:language>
  <cp:lastModifiedBy/>
  <dcterms:modified xsi:type="dcterms:W3CDTF">2023-05-12T20:23:18Z</dcterms:modified>
  <cp:revision>1233</cp:revision>
  <dc:subject/>
  <dc:title>Statistical comparison of multiple Machine Learning classifiers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y fmtid="{D5CDD505-2E9C-101B-9397-08002B2CF9AE}" pid="5" name="Notes">
    <vt:i4>5</vt:i4>
  </property>
  <property fmtid="{D5CDD505-2E9C-101B-9397-08002B2CF9AE}" pid="6" name="PresentationFormat">
    <vt:lpwstr>On-screen Show (4:3)</vt:lpwstr>
  </property>
  <property fmtid="{D5CDD505-2E9C-101B-9397-08002B2CF9AE}" pid="7" name="Slides">
    <vt:i4>17</vt:i4>
  </property>
</Properties>
</file>