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815" r:id="rId5"/>
    <p:sldId id="818" r:id="rId6"/>
    <p:sldId id="817" r:id="rId7"/>
    <p:sldId id="81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1694C8A-D095-4C7B-A265-FFB7E4F01871}">
          <p14:sldIdLst>
            <p14:sldId id="815"/>
          </p14:sldIdLst>
        </p14:section>
        <p14:section name="2021 Virtual Global Hackathon" id="{301E8A9D-D175-4475-B5AB-7E3E5502F9B4}">
          <p14:sldIdLst>
            <p14:sldId id="818"/>
            <p14:sldId id="817"/>
            <p14:sldId id="816"/>
          </p14:sldIdLst>
        </p14:section>
        <p14:section name="Outro" id="{E74E53D6-07F6-4DEB-B427-D9B91CED1BE8}">
          <p14:sldIdLst/>
        </p14:section>
        <p14:section name="Appendix" id="{420383D9-84DF-4481-BEBC-64DE8CA229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2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D4C4-F40F-4101-9B71-5C520A0188F5}" type="datetimeFigureOut">
              <a:rPr lang="en-US" smtClean="0"/>
              <a:t>06-Aug-21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95529-2C3D-4FC7-918F-13282A42B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193D2-0FD4-4ACE-B3AC-953CF5D4E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24" r="1" b="3653"/>
          <a:stretch/>
        </p:blipFill>
        <p:spPr>
          <a:xfrm>
            <a:off x="3273115" y="2409371"/>
            <a:ext cx="6252400" cy="22590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E2D39A7-976F-4A31-A3FA-4318B82D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384" y="770040"/>
            <a:ext cx="8542020" cy="1045326"/>
          </a:xfrm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000" cap="none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HackY</a:t>
            </a:r>
            <a:r>
              <a:rPr lang="en-US" sz="6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 </a:t>
            </a:r>
            <a:r>
              <a:rPr lang="en-US" sz="6000" cap="none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Spinters</a:t>
            </a:r>
            <a:endParaRPr lang="en-US" sz="6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77620E6-8552-4061-9420-4F8CE621D153}"/>
              </a:ext>
            </a:extLst>
          </p:cNvPr>
          <p:cNvSpPr txBox="1">
            <a:spLocks/>
          </p:cNvSpPr>
          <p:nvPr/>
        </p:nvSpPr>
        <p:spPr>
          <a:xfrm>
            <a:off x="7847578" y="5122446"/>
            <a:ext cx="3763397" cy="70258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Challenge – AR-VR</a:t>
            </a:r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0E2D39A7-976F-4A31-A3FA-4318B82D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40" y="-78286"/>
            <a:ext cx="9329575" cy="10453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 Synopsis, Demonstration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77620E6-8552-4061-9420-4F8CE621D153}"/>
              </a:ext>
            </a:extLst>
          </p:cNvPr>
          <p:cNvSpPr txBox="1">
            <a:spLocks/>
          </p:cNvSpPr>
          <p:nvPr/>
        </p:nvSpPr>
        <p:spPr>
          <a:xfrm>
            <a:off x="6596147" y="753342"/>
            <a:ext cx="7440011" cy="70258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Franklin Gothic Medium" panose="020B0603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4CFBA-3EEB-463B-BAFA-F2A7B0484F83}"/>
              </a:ext>
            </a:extLst>
          </p:cNvPr>
          <p:cNvSpPr/>
          <p:nvPr/>
        </p:nvSpPr>
        <p:spPr>
          <a:xfrm>
            <a:off x="434383" y="1138335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Idea  Summary 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E89D0A-1815-4992-AC2C-8EE4B9C2C366}"/>
              </a:ext>
            </a:extLst>
          </p:cNvPr>
          <p:cNvSpPr txBox="1">
            <a:spLocks/>
          </p:cNvSpPr>
          <p:nvPr/>
        </p:nvSpPr>
        <p:spPr>
          <a:xfrm>
            <a:off x="319066" y="1335795"/>
            <a:ext cx="5475246" cy="621470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To create an APP using VR/AR technology that can help to scan the surface and provide a design to identify and  place the plants accordingly.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C45E9-313C-4A63-8C6D-EE1C1F079F95}"/>
              </a:ext>
            </a:extLst>
          </p:cNvPr>
          <p:cNvSpPr/>
          <p:nvPr/>
        </p:nvSpPr>
        <p:spPr>
          <a:xfrm>
            <a:off x="434383" y="1957265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latin typeface="Arial"/>
              </a:rPr>
              <a:t>Problem Statement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CF730-B156-4A64-82CE-6C0CC9674FE4}"/>
              </a:ext>
            </a:extLst>
          </p:cNvPr>
          <p:cNvSpPr txBox="1">
            <a:spLocks/>
          </p:cNvSpPr>
          <p:nvPr/>
        </p:nvSpPr>
        <p:spPr>
          <a:xfrm>
            <a:off x="319066" y="2158890"/>
            <a:ext cx="5475246" cy="1899926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In a Rapid Growing Society and people living in multistory Apartments, Gardening is a challenge. People these days are interested in gardening due to various reasons </a:t>
            </a:r>
          </a:p>
          <a:p>
            <a:r>
              <a:rPr lang="en-US" sz="900" dirty="0">
                <a:solidFill>
                  <a:schemeClr val="tx1"/>
                </a:solidFill>
              </a:rPr>
              <a:t>Room Purifier </a:t>
            </a:r>
          </a:p>
          <a:p>
            <a:r>
              <a:rPr lang="en-US" sz="900" dirty="0">
                <a:solidFill>
                  <a:schemeClr val="tx1"/>
                </a:solidFill>
              </a:rPr>
              <a:t>Interiors</a:t>
            </a:r>
          </a:p>
          <a:p>
            <a:r>
              <a:rPr lang="en-US" sz="900" dirty="0">
                <a:solidFill>
                  <a:schemeClr val="tx1"/>
                </a:solidFill>
              </a:rPr>
              <a:t>Organic food 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Given limited space and climate variation this is always a question how will my garden look like if I place my Pots at this place? Can I setup a mini garden. What kind of Pots / shapes looks good.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2044F-94E0-43C4-A296-FC1CB1BB4640}"/>
              </a:ext>
            </a:extLst>
          </p:cNvPr>
          <p:cNvSpPr/>
          <p:nvPr/>
        </p:nvSpPr>
        <p:spPr>
          <a:xfrm>
            <a:off x="434383" y="3861704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latin typeface="Arial"/>
              </a:rPr>
              <a:t>Propose Solution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69A2D9-3AA5-47E5-A62F-D7D8C4D07251}"/>
              </a:ext>
            </a:extLst>
          </p:cNvPr>
          <p:cNvSpPr txBox="1">
            <a:spLocks/>
          </p:cNvSpPr>
          <p:nvPr/>
        </p:nvSpPr>
        <p:spPr>
          <a:xfrm>
            <a:off x="319066" y="4151171"/>
            <a:ext cx="5475246" cy="440485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Create a mobile application which uses Augmented Reality which helps to clear my dilemma of not only which plant but where to place that plant around.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B4B999-6B69-429B-A937-50FBF25AAFF0}"/>
              </a:ext>
            </a:extLst>
          </p:cNvPr>
          <p:cNvSpPr/>
          <p:nvPr/>
        </p:nvSpPr>
        <p:spPr>
          <a:xfrm>
            <a:off x="434383" y="4797875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latin typeface="Arial"/>
              </a:rPr>
              <a:t>Current / Future Scope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955BF99-4B02-4F69-AA4E-3A2E14C8BA88}"/>
              </a:ext>
            </a:extLst>
          </p:cNvPr>
          <p:cNvSpPr txBox="1">
            <a:spLocks/>
          </p:cNvSpPr>
          <p:nvPr/>
        </p:nvSpPr>
        <p:spPr>
          <a:xfrm>
            <a:off x="319066" y="5169566"/>
            <a:ext cx="5475246" cy="1763080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As a part of MVP </a:t>
            </a:r>
          </a:p>
          <a:p>
            <a:r>
              <a:rPr lang="en-US" sz="900" dirty="0">
                <a:solidFill>
                  <a:schemeClr val="tx1"/>
                </a:solidFill>
              </a:rPr>
              <a:t>We create a mobile app on Android Platform which can scan any Surface and allows you the place the Plants. User can select a max  of 5 plants at this point of time.  On Scan it provides the design on organizing the plants in order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1"/>
                </a:solidFill>
              </a:rPr>
              <a:t>Future Scope</a:t>
            </a:r>
          </a:p>
          <a:p>
            <a:r>
              <a:rPr lang="en-US" sz="900" dirty="0">
                <a:solidFill>
                  <a:schemeClr val="tx1"/>
                </a:solidFill>
              </a:rPr>
              <a:t>App can be made available on Play Store/AppStore</a:t>
            </a:r>
          </a:p>
          <a:p>
            <a:r>
              <a:rPr lang="en-US" sz="900" dirty="0">
                <a:solidFill>
                  <a:schemeClr val="tx1"/>
                </a:solidFill>
              </a:rPr>
              <a:t>Identifies the different type of plants that can be grown in different climate</a:t>
            </a:r>
          </a:p>
          <a:p>
            <a:r>
              <a:rPr lang="en-US" sz="900" dirty="0">
                <a:solidFill>
                  <a:schemeClr val="tx1"/>
                </a:solidFill>
              </a:rPr>
              <a:t>Based on the climate/plants suggest the type of soil/fertilizer that gives a better growth.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2" name="Round Diagonal Corner Rectangle 12">
            <a:extLst>
              <a:ext uri="{FF2B5EF4-FFF2-40B4-BE49-F238E27FC236}">
                <a16:creationId xmlns:a16="http://schemas.microsoft.com/office/drawing/2014/main" id="{13808FFD-DEA8-4E34-A73B-9EB613E574AF}"/>
              </a:ext>
            </a:extLst>
          </p:cNvPr>
          <p:cNvSpPr/>
          <p:nvPr/>
        </p:nvSpPr>
        <p:spPr>
          <a:xfrm>
            <a:off x="8046241" y="1227134"/>
            <a:ext cx="2654577" cy="1385438"/>
          </a:xfrm>
          <a:prstGeom prst="round2DiagRect">
            <a:avLst>
              <a:gd name="adj1" fmla="val 33883"/>
              <a:gd name="adj2" fmla="val 3663"/>
            </a:avLst>
          </a:prstGeom>
          <a:solidFill>
            <a:schemeClr val="accent1">
              <a:lumMod val="20000"/>
              <a:lumOff val="80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CE7A0-FDBD-4DEF-8425-DC471AD8DA3F}"/>
              </a:ext>
            </a:extLst>
          </p:cNvPr>
          <p:cNvSpPr/>
          <p:nvPr/>
        </p:nvSpPr>
        <p:spPr>
          <a:xfrm>
            <a:off x="8776995" y="1293189"/>
            <a:ext cx="1654629" cy="168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Patent Potential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82B7B92-6713-4FE3-B0E5-E10E0E1AA55A}"/>
              </a:ext>
            </a:extLst>
          </p:cNvPr>
          <p:cNvSpPr txBox="1">
            <a:spLocks/>
          </p:cNvSpPr>
          <p:nvPr/>
        </p:nvSpPr>
        <p:spPr>
          <a:xfrm>
            <a:off x="8178552" y="1660374"/>
            <a:ext cx="2421024" cy="296891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Novel idea</a:t>
            </a:r>
          </a:p>
          <a:p>
            <a:pPr marL="0" indent="0">
              <a:buNone/>
            </a:pP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0A2D726-FF8C-448C-8E4A-5F7BD4E64CF2}"/>
              </a:ext>
            </a:extLst>
          </p:cNvPr>
          <p:cNvSpPr txBox="1">
            <a:spLocks/>
          </p:cNvSpPr>
          <p:nvPr/>
        </p:nvSpPr>
        <p:spPr>
          <a:xfrm>
            <a:off x="8230030" y="2005931"/>
            <a:ext cx="2421024" cy="296891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Unique in its Approach</a:t>
            </a:r>
          </a:p>
          <a:p>
            <a:pPr marL="0" indent="0">
              <a:buNone/>
            </a:pP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D5C59-F45A-4C01-A6C1-C4685C56162F}"/>
              </a:ext>
            </a:extLst>
          </p:cNvPr>
          <p:cNvSpPr/>
          <p:nvPr/>
        </p:nvSpPr>
        <p:spPr>
          <a:xfrm>
            <a:off x="6693565" y="3429000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latin typeface="Arial"/>
              </a:rPr>
              <a:t>Benefits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3079769-A57A-4FC9-ABC5-4EFE5041D5FC}"/>
              </a:ext>
            </a:extLst>
          </p:cNvPr>
          <p:cNvSpPr txBox="1">
            <a:spLocks/>
          </p:cNvSpPr>
          <p:nvPr/>
        </p:nvSpPr>
        <p:spPr>
          <a:xfrm>
            <a:off x="6578247" y="3704108"/>
            <a:ext cx="5475246" cy="1763080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Make a plan to use every inch of space, think unusual and creative ideas </a:t>
            </a:r>
          </a:p>
          <a:p>
            <a:r>
              <a:rPr lang="en-US" sz="900" dirty="0">
                <a:solidFill>
                  <a:schemeClr val="tx1"/>
                </a:solidFill>
              </a:rPr>
              <a:t>Help in providing Low Maintenance Solutions</a:t>
            </a:r>
          </a:p>
          <a:p>
            <a:r>
              <a:rPr lang="en-US" sz="900" dirty="0">
                <a:solidFill>
                  <a:schemeClr val="tx1"/>
                </a:solidFill>
              </a:rPr>
              <a:t>Help in making a Herbal Garden by identifies if the climates suits it</a:t>
            </a:r>
          </a:p>
          <a:p>
            <a:r>
              <a:rPr lang="en-US" sz="900" dirty="0">
                <a:solidFill>
                  <a:schemeClr val="tx1"/>
                </a:solidFill>
              </a:rPr>
              <a:t>Grow vines or hanging plants on railing to create shade for the plants growing on balcony floor.</a:t>
            </a:r>
          </a:p>
          <a:p>
            <a:r>
              <a:rPr lang="en-US" sz="900" dirty="0">
                <a:solidFill>
                  <a:schemeClr val="tx1"/>
                </a:solidFill>
              </a:rPr>
              <a:t>Light up your Balcony Garden with Different colors of flowers</a:t>
            </a:r>
          </a:p>
          <a:p>
            <a:r>
              <a:rPr lang="en-US" sz="900" dirty="0">
                <a:solidFill>
                  <a:schemeClr val="tx1"/>
                </a:solidFill>
              </a:rPr>
              <a:t>Use stack planters, railing planters, vertical wall planters and hanging baskets. Arrange old shelves and pallets to keep pots in them.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Grow plants that tolerate shade or grow in less sunlight.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 err="1">
                <a:solidFill>
                  <a:schemeClr val="tx1"/>
                </a:solidFill>
              </a:rPr>
              <a:t>MarketPlace</a:t>
            </a:r>
            <a:r>
              <a:rPr lang="en-US" sz="900" dirty="0">
                <a:solidFill>
                  <a:schemeClr val="tx1"/>
                </a:solidFill>
              </a:rPr>
              <a:t> for Plants </a:t>
            </a:r>
            <a:r>
              <a:rPr lang="en-US" sz="900" dirty="0" err="1">
                <a:solidFill>
                  <a:schemeClr val="tx1"/>
                </a:solidFill>
              </a:rPr>
              <a:t>etc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Ecommerce / Online / Offline Hybrid Model</a:t>
            </a:r>
          </a:p>
          <a:p>
            <a:r>
              <a:rPr lang="en-US" sz="900">
                <a:solidFill>
                  <a:schemeClr val="tx1"/>
                </a:solidFill>
              </a:rPr>
              <a:t>Ease of use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0AB87C-45F4-4D01-B863-DBB124A194B9}"/>
              </a:ext>
            </a:extLst>
          </p:cNvPr>
          <p:cNvSpPr/>
          <p:nvPr/>
        </p:nvSpPr>
        <p:spPr>
          <a:xfrm>
            <a:off x="6635906" y="5351298"/>
            <a:ext cx="5359928" cy="197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rgbClr val="63666A"/>
              </a:buClr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FFFFFF"/>
                </a:solidFill>
                <a:latin typeface="Arial"/>
              </a:rPr>
              <a:t>Business Value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3FC2CC8-D0BC-4ED7-95F5-F5ABB28C88D2}"/>
              </a:ext>
            </a:extLst>
          </p:cNvPr>
          <p:cNvSpPr txBox="1">
            <a:spLocks/>
          </p:cNvSpPr>
          <p:nvPr/>
        </p:nvSpPr>
        <p:spPr>
          <a:xfrm>
            <a:off x="6578247" y="5716474"/>
            <a:ext cx="5475246" cy="1174026"/>
          </a:xfrm>
          <a:prstGeom prst="rect">
            <a:avLst/>
          </a:prstGeom>
        </p:spPr>
        <p:txBody>
          <a:bodyPr vert="horz" lIns="109728" tIns="54864" rIns="109728" bIns="54864" rtlCol="0" anchor="t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Time to Value / Time to Market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07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0E2D39A7-976F-4A31-A3FA-4318B82D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40" y="-78286"/>
            <a:ext cx="9703037" cy="120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Technology stack / High Level Flow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77620E6-8552-4061-9420-4F8CE621D153}"/>
              </a:ext>
            </a:extLst>
          </p:cNvPr>
          <p:cNvSpPr txBox="1">
            <a:spLocks/>
          </p:cNvSpPr>
          <p:nvPr/>
        </p:nvSpPr>
        <p:spPr>
          <a:xfrm>
            <a:off x="6596147" y="753342"/>
            <a:ext cx="7440011" cy="70258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6B118-F442-451A-BBA0-38D40E3FFCA6}"/>
              </a:ext>
            </a:extLst>
          </p:cNvPr>
          <p:cNvSpPr/>
          <p:nvPr/>
        </p:nvSpPr>
        <p:spPr bwMode="auto">
          <a:xfrm rot="5400000">
            <a:off x="2236510" y="2864136"/>
            <a:ext cx="1703394" cy="583354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4184-3BA5-4F87-9C9E-8CA79AA146A0}"/>
              </a:ext>
            </a:extLst>
          </p:cNvPr>
          <p:cNvSpPr/>
          <p:nvPr/>
        </p:nvSpPr>
        <p:spPr bwMode="auto">
          <a:xfrm flipH="1">
            <a:off x="1668712" y="3999083"/>
            <a:ext cx="1703394" cy="583354"/>
          </a:xfrm>
          <a:prstGeom prst="rect">
            <a:avLst/>
          </a:prstGeom>
          <a:solidFill>
            <a:srgbClr val="8E9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6276D-49E1-4474-AFDE-544077D1A73E}"/>
              </a:ext>
            </a:extLst>
          </p:cNvPr>
          <p:cNvSpPr/>
          <p:nvPr/>
        </p:nvSpPr>
        <p:spPr bwMode="auto">
          <a:xfrm rot="16200000" flipV="1">
            <a:off x="517818" y="3445221"/>
            <a:ext cx="1726727" cy="578687"/>
          </a:xfrm>
          <a:prstGeom prst="rect">
            <a:avLst/>
          </a:prstGeom>
          <a:solidFill>
            <a:srgbClr val="9617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D29C1-0B00-4980-A174-3A3C0E4B4E3E}"/>
              </a:ext>
            </a:extLst>
          </p:cNvPr>
          <p:cNvSpPr/>
          <p:nvPr/>
        </p:nvSpPr>
        <p:spPr bwMode="auto">
          <a:xfrm>
            <a:off x="1092488" y="2343006"/>
            <a:ext cx="1703394" cy="54316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1A07F0-EFB5-49A5-A54B-E21FE4CC3209}"/>
              </a:ext>
            </a:extLst>
          </p:cNvPr>
          <p:cNvSpPr/>
          <p:nvPr/>
        </p:nvSpPr>
        <p:spPr bwMode="auto">
          <a:xfrm>
            <a:off x="1299254" y="2250642"/>
            <a:ext cx="1438940" cy="2333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127000" dir="5400000" sx="101000" sy="101000" algn="t" rotWithShape="0">
              <a:prstClr val="black">
                <a:alpha val="6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6F0AE-E8CF-4826-B363-73E3BE5F5CF2}"/>
              </a:ext>
            </a:extLst>
          </p:cNvPr>
          <p:cNvSpPr/>
          <p:nvPr/>
        </p:nvSpPr>
        <p:spPr bwMode="auto">
          <a:xfrm>
            <a:off x="1003688" y="2148555"/>
            <a:ext cx="2372307" cy="1944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FEBBEF5-3E62-4153-98B8-A8F255D663B6}"/>
              </a:ext>
            </a:extLst>
          </p:cNvPr>
          <p:cNvSpPr/>
          <p:nvPr/>
        </p:nvSpPr>
        <p:spPr bwMode="auto">
          <a:xfrm rot="10800000">
            <a:off x="3357303" y="2533200"/>
            <a:ext cx="147054" cy="294108"/>
          </a:xfrm>
          <a:custGeom>
            <a:avLst/>
            <a:gdLst>
              <a:gd name="connsiteX0" fmla="*/ 280988 w 288131"/>
              <a:gd name="connsiteY0" fmla="*/ 0 h 576263"/>
              <a:gd name="connsiteX1" fmla="*/ 0 w 288131"/>
              <a:gd name="connsiteY1" fmla="*/ 278606 h 576263"/>
              <a:gd name="connsiteX2" fmla="*/ 288131 w 288131"/>
              <a:gd name="connsiteY2" fmla="*/ 576263 h 576263"/>
              <a:gd name="connsiteX3" fmla="*/ 280988 w 288131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31" h="576263">
                <a:moveTo>
                  <a:pt x="280988" y="0"/>
                </a:moveTo>
                <a:lnTo>
                  <a:pt x="0" y="278606"/>
                </a:lnTo>
                <a:lnTo>
                  <a:pt x="288131" y="576263"/>
                </a:lnTo>
                <a:lnTo>
                  <a:pt x="280988" y="0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150F1-F495-40AF-A363-879E467A112E}"/>
              </a:ext>
            </a:extLst>
          </p:cNvPr>
          <p:cNvSpPr/>
          <p:nvPr/>
        </p:nvSpPr>
        <p:spPr>
          <a:xfrm>
            <a:off x="1204721" y="2474060"/>
            <a:ext cx="1600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D45D00"/>
              </a:buClr>
              <a:defRPr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ANDRIOD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B4055F-241E-4E42-A4E4-A6C3FC502ED0}"/>
              </a:ext>
            </a:extLst>
          </p:cNvPr>
          <p:cNvSpPr/>
          <p:nvPr/>
        </p:nvSpPr>
        <p:spPr>
          <a:xfrm rot="16200000" flipH="1">
            <a:off x="2384405" y="3004747"/>
            <a:ext cx="1356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D45D00"/>
              </a:buClr>
              <a:defRPr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19B7B-1D28-41BF-993B-E28DA990BA23}"/>
              </a:ext>
            </a:extLst>
          </p:cNvPr>
          <p:cNvSpPr/>
          <p:nvPr/>
        </p:nvSpPr>
        <p:spPr>
          <a:xfrm>
            <a:off x="1697880" y="4117375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rgbClr val="D45D00"/>
              </a:buClr>
              <a:defRPr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ANDRIOD STUDIO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0FE9F-5CDD-4CC5-9789-31521D041CC6}"/>
              </a:ext>
            </a:extLst>
          </p:cNvPr>
          <p:cNvSpPr/>
          <p:nvPr/>
        </p:nvSpPr>
        <p:spPr>
          <a:xfrm rot="16200000">
            <a:off x="508464" y="3551096"/>
            <a:ext cx="17541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rgbClr val="D45D00"/>
              </a:buClr>
              <a:defRPr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BLENDER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CEEBFCEB-DAA4-4757-9B72-19A1BAB02E6B}"/>
              </a:ext>
            </a:extLst>
          </p:cNvPr>
          <p:cNvSpPr/>
          <p:nvPr/>
        </p:nvSpPr>
        <p:spPr bwMode="auto">
          <a:xfrm rot="5400000">
            <a:off x="1233422" y="2131163"/>
            <a:ext cx="147054" cy="294108"/>
          </a:xfrm>
          <a:custGeom>
            <a:avLst/>
            <a:gdLst>
              <a:gd name="connsiteX0" fmla="*/ 280988 w 288131"/>
              <a:gd name="connsiteY0" fmla="*/ 0 h 576263"/>
              <a:gd name="connsiteX1" fmla="*/ 0 w 288131"/>
              <a:gd name="connsiteY1" fmla="*/ 278606 h 576263"/>
              <a:gd name="connsiteX2" fmla="*/ 288131 w 288131"/>
              <a:gd name="connsiteY2" fmla="*/ 576263 h 576263"/>
              <a:gd name="connsiteX3" fmla="*/ 280988 w 288131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31" h="576263">
                <a:moveTo>
                  <a:pt x="280988" y="0"/>
                </a:moveTo>
                <a:lnTo>
                  <a:pt x="0" y="278606"/>
                </a:lnTo>
                <a:lnTo>
                  <a:pt x="288131" y="576263"/>
                </a:lnTo>
                <a:lnTo>
                  <a:pt x="2809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8E141EDB-1AB8-4B0D-906C-B80E62286BC3}"/>
              </a:ext>
            </a:extLst>
          </p:cNvPr>
          <p:cNvSpPr/>
          <p:nvPr/>
        </p:nvSpPr>
        <p:spPr bwMode="auto">
          <a:xfrm flipV="1">
            <a:off x="980744" y="4186631"/>
            <a:ext cx="114892" cy="294108"/>
          </a:xfrm>
          <a:custGeom>
            <a:avLst/>
            <a:gdLst>
              <a:gd name="connsiteX0" fmla="*/ 280988 w 288131"/>
              <a:gd name="connsiteY0" fmla="*/ 0 h 576263"/>
              <a:gd name="connsiteX1" fmla="*/ 0 w 288131"/>
              <a:gd name="connsiteY1" fmla="*/ 278606 h 576263"/>
              <a:gd name="connsiteX2" fmla="*/ 288131 w 288131"/>
              <a:gd name="connsiteY2" fmla="*/ 576263 h 576263"/>
              <a:gd name="connsiteX3" fmla="*/ 280988 w 288131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31" h="576263">
                <a:moveTo>
                  <a:pt x="280988" y="0"/>
                </a:moveTo>
                <a:lnTo>
                  <a:pt x="0" y="278606"/>
                </a:lnTo>
                <a:lnTo>
                  <a:pt x="288131" y="576263"/>
                </a:lnTo>
                <a:lnTo>
                  <a:pt x="280988" y="0"/>
                </a:lnTo>
                <a:close/>
              </a:path>
            </a:pathLst>
          </a:custGeom>
          <a:solidFill>
            <a:srgbClr val="96172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25D30BEA-22D4-4E72-AF22-9EA5F1649E8C}"/>
              </a:ext>
            </a:extLst>
          </p:cNvPr>
          <p:cNvSpPr/>
          <p:nvPr/>
        </p:nvSpPr>
        <p:spPr bwMode="auto">
          <a:xfrm rot="5400000" flipH="1">
            <a:off x="3021983" y="4502533"/>
            <a:ext cx="147054" cy="294108"/>
          </a:xfrm>
          <a:custGeom>
            <a:avLst/>
            <a:gdLst>
              <a:gd name="connsiteX0" fmla="*/ 280988 w 288131"/>
              <a:gd name="connsiteY0" fmla="*/ 0 h 576263"/>
              <a:gd name="connsiteX1" fmla="*/ 0 w 288131"/>
              <a:gd name="connsiteY1" fmla="*/ 278606 h 576263"/>
              <a:gd name="connsiteX2" fmla="*/ 288131 w 288131"/>
              <a:gd name="connsiteY2" fmla="*/ 576263 h 576263"/>
              <a:gd name="connsiteX3" fmla="*/ 280988 w 288131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31" h="576263">
                <a:moveTo>
                  <a:pt x="280988" y="0"/>
                </a:moveTo>
                <a:lnTo>
                  <a:pt x="0" y="278606"/>
                </a:lnTo>
                <a:lnTo>
                  <a:pt x="288131" y="576263"/>
                </a:lnTo>
                <a:lnTo>
                  <a:pt x="280988" y="0"/>
                </a:lnTo>
                <a:close/>
              </a:path>
            </a:pathLst>
          </a:custGeom>
          <a:solidFill>
            <a:srgbClr val="8E9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4295D09C-5F7C-4F71-B11F-5699D647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93" y="1685925"/>
            <a:ext cx="44005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C9332E-95D1-4376-8E7E-8383A5378839}"/>
              </a:ext>
            </a:extLst>
          </p:cNvPr>
          <p:cNvGrpSpPr/>
          <p:nvPr/>
        </p:nvGrpSpPr>
        <p:grpSpPr>
          <a:xfrm>
            <a:off x="900804" y="1704360"/>
            <a:ext cx="3443800" cy="2338361"/>
            <a:chOff x="386891" y="833468"/>
            <a:chExt cx="3655999" cy="24824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29D5E7-4666-493E-9509-701E829607A0}"/>
                </a:ext>
              </a:extLst>
            </p:cNvPr>
            <p:cNvGrpSpPr/>
            <p:nvPr/>
          </p:nvGrpSpPr>
          <p:grpSpPr>
            <a:xfrm>
              <a:off x="386891" y="833468"/>
              <a:ext cx="3655999" cy="2482445"/>
              <a:chOff x="297581" y="847475"/>
              <a:chExt cx="3655999" cy="2482445"/>
            </a:xfrm>
          </p:grpSpPr>
          <p:sp>
            <p:nvSpPr>
              <p:cNvPr id="14" name="Rounded Rectangle 54">
                <a:extLst>
                  <a:ext uri="{FF2B5EF4-FFF2-40B4-BE49-F238E27FC236}">
                    <a16:creationId xmlns:a16="http://schemas.microsoft.com/office/drawing/2014/main" id="{57F7AA51-D52A-4819-83E5-A96EB596010F}"/>
                  </a:ext>
                </a:extLst>
              </p:cNvPr>
              <p:cNvSpPr/>
              <p:nvPr/>
            </p:nvSpPr>
            <p:spPr>
              <a:xfrm>
                <a:off x="704386" y="1319599"/>
                <a:ext cx="3249194" cy="2010321"/>
              </a:xfrm>
              <a:prstGeom prst="round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/>
                  </a:rPr>
                  <a:t>Tanmay Darmorha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D3D172-6651-41C5-A8F9-4E77A18A737E}"/>
                  </a:ext>
                </a:extLst>
              </p:cNvPr>
              <p:cNvSpPr/>
              <p:nvPr/>
            </p:nvSpPr>
            <p:spPr>
              <a:xfrm>
                <a:off x="297581" y="847475"/>
                <a:ext cx="1206670" cy="12066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/>
                </a:solidFill>
              </a:ln>
              <a:effectLst>
                <a:glow rad="139700">
                  <a:schemeClr val="accent4">
                    <a:satMod val="175000"/>
                    <a:alpha val="67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</a:rPr>
                  <a:t>Pic</a:t>
                </a:r>
                <a:endParaRPr lang="en-US"/>
              </a:p>
            </p:txBody>
          </p:sp>
        </p:grp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CE8645B8-9F90-4488-B37C-52160F4BF5CA}"/>
                </a:ext>
              </a:extLst>
            </p:cNvPr>
            <p:cNvSpPr txBox="1">
              <a:spLocks/>
            </p:cNvSpPr>
            <p:nvPr/>
          </p:nvSpPr>
          <p:spPr>
            <a:xfrm>
              <a:off x="1704738" y="2078064"/>
              <a:ext cx="2122343" cy="23385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chemeClr val="accent1"/>
                  </a:solidFill>
                </a:rPr>
                <a:t>Team Captain</a:t>
              </a:r>
            </a:p>
          </p:txBody>
        </p:sp>
      </p:grpSp>
      <p:sp>
        <p:nvSpPr>
          <p:cNvPr id="16" name="Title 5">
            <a:extLst>
              <a:ext uri="{FF2B5EF4-FFF2-40B4-BE49-F238E27FC236}">
                <a16:creationId xmlns:a16="http://schemas.microsoft.com/office/drawing/2014/main" id="{4C13C0E7-385B-47D6-900D-B5548F782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77" y="151132"/>
            <a:ext cx="8542020" cy="1045326"/>
          </a:xfrm>
        </p:spPr>
        <p:txBody>
          <a:bodyPr/>
          <a:lstStyle/>
          <a:p>
            <a:pPr algn="ctr"/>
            <a:r>
              <a:rPr lang="en-US"/>
              <a:t>Team Member Profiles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9D3EB4-CF02-460E-B863-378FE51D2417}"/>
              </a:ext>
            </a:extLst>
          </p:cNvPr>
          <p:cNvGrpSpPr/>
          <p:nvPr/>
        </p:nvGrpSpPr>
        <p:grpSpPr>
          <a:xfrm>
            <a:off x="4727798" y="1704360"/>
            <a:ext cx="3443800" cy="2338361"/>
            <a:chOff x="297581" y="847475"/>
            <a:chExt cx="3655999" cy="2482445"/>
          </a:xfrm>
        </p:grpSpPr>
        <p:sp>
          <p:nvSpPr>
            <p:cNvPr id="20" name="Rounded Rectangle 54">
              <a:extLst>
                <a:ext uri="{FF2B5EF4-FFF2-40B4-BE49-F238E27FC236}">
                  <a16:creationId xmlns:a16="http://schemas.microsoft.com/office/drawing/2014/main" id="{C28C9D74-1F17-49C6-98B9-6129CAC76E16}"/>
                </a:ext>
              </a:extLst>
            </p:cNvPr>
            <p:cNvSpPr/>
            <p:nvPr/>
          </p:nvSpPr>
          <p:spPr>
            <a:xfrm>
              <a:off x="704386" y="1319599"/>
              <a:ext cx="3249194" cy="2010321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/>
                </a:rPr>
                <a:t>Kunal Kishore Singh</a:t>
              </a: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34D74-04D2-457D-970E-FE3A8903C37F}"/>
                </a:ext>
              </a:extLst>
            </p:cNvPr>
            <p:cNvSpPr/>
            <p:nvPr/>
          </p:nvSpPr>
          <p:spPr>
            <a:xfrm>
              <a:off x="297581" y="847475"/>
              <a:ext cx="1206670" cy="12066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67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Pic</a:t>
              </a:r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D1C11C-9B32-4C85-83CB-E69A518715F2}"/>
              </a:ext>
            </a:extLst>
          </p:cNvPr>
          <p:cNvGrpSpPr/>
          <p:nvPr/>
        </p:nvGrpSpPr>
        <p:grpSpPr>
          <a:xfrm>
            <a:off x="8469504" y="1697462"/>
            <a:ext cx="3443800" cy="2338361"/>
            <a:chOff x="297581" y="847475"/>
            <a:chExt cx="3655999" cy="2482445"/>
          </a:xfrm>
        </p:grpSpPr>
        <p:sp>
          <p:nvSpPr>
            <p:cNvPr id="30" name="Rounded Rectangle 54">
              <a:extLst>
                <a:ext uri="{FF2B5EF4-FFF2-40B4-BE49-F238E27FC236}">
                  <a16:creationId xmlns:a16="http://schemas.microsoft.com/office/drawing/2014/main" id="{BF0F0EC4-75D6-4DF6-A395-FE77AD1CE158}"/>
                </a:ext>
              </a:extLst>
            </p:cNvPr>
            <p:cNvSpPr/>
            <p:nvPr/>
          </p:nvSpPr>
          <p:spPr>
            <a:xfrm>
              <a:off x="704386" y="1319599"/>
              <a:ext cx="3249194" cy="2010321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/>
                </a:rPr>
                <a:t>Kranthi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/>
                </a:rPr>
                <a:t> Kumar Mannava</a:t>
              </a: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1CFB80-5B0F-4565-BAF9-C183B9CDC73A}"/>
                </a:ext>
              </a:extLst>
            </p:cNvPr>
            <p:cNvSpPr/>
            <p:nvPr/>
          </p:nvSpPr>
          <p:spPr>
            <a:xfrm>
              <a:off x="297581" y="847475"/>
              <a:ext cx="1206670" cy="12066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67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Pic</a:t>
              </a:r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C6A432-BAE4-4975-A555-9E97FFD0A023}"/>
              </a:ext>
            </a:extLst>
          </p:cNvPr>
          <p:cNvGrpSpPr/>
          <p:nvPr/>
        </p:nvGrpSpPr>
        <p:grpSpPr>
          <a:xfrm>
            <a:off x="2488826" y="4253321"/>
            <a:ext cx="3443800" cy="2338361"/>
            <a:chOff x="297581" y="847475"/>
            <a:chExt cx="3655999" cy="2482445"/>
          </a:xfrm>
        </p:grpSpPr>
        <p:sp>
          <p:nvSpPr>
            <p:cNvPr id="35" name="Rounded Rectangle 54">
              <a:extLst>
                <a:ext uri="{FF2B5EF4-FFF2-40B4-BE49-F238E27FC236}">
                  <a16:creationId xmlns:a16="http://schemas.microsoft.com/office/drawing/2014/main" id="{06D82A02-1B4E-4426-95FA-458834F85007}"/>
                </a:ext>
              </a:extLst>
            </p:cNvPr>
            <p:cNvSpPr/>
            <p:nvPr/>
          </p:nvSpPr>
          <p:spPr>
            <a:xfrm>
              <a:off x="704386" y="1319599"/>
              <a:ext cx="3249194" cy="2010321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/>
                </a:rPr>
                <a:t>Rahul Goel</a:t>
              </a: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6680DAF-B316-444C-9450-84B2BAEE26BC}"/>
                </a:ext>
              </a:extLst>
            </p:cNvPr>
            <p:cNvSpPr/>
            <p:nvPr/>
          </p:nvSpPr>
          <p:spPr>
            <a:xfrm>
              <a:off x="297581" y="847475"/>
              <a:ext cx="1206670" cy="12066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67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Pic</a:t>
              </a:r>
              <a:endParaRPr lang="en-US"/>
            </a:p>
          </p:txBody>
        </p:sp>
      </p:grpSp>
      <p:sp>
        <p:nvSpPr>
          <p:cNvPr id="23" name="Rounded Rectangle 54">
            <a:extLst>
              <a:ext uri="{FF2B5EF4-FFF2-40B4-BE49-F238E27FC236}">
                <a16:creationId xmlns:a16="http://schemas.microsoft.com/office/drawing/2014/main" id="{68F3588C-2440-4018-8DDA-4E5BC306B0FC}"/>
              </a:ext>
            </a:extLst>
          </p:cNvPr>
          <p:cNvSpPr/>
          <p:nvPr/>
        </p:nvSpPr>
        <p:spPr>
          <a:xfrm>
            <a:off x="7129883" y="4645166"/>
            <a:ext cx="3060606" cy="189364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  Veeranjaneyulu Golakoti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A3C315-8196-4C56-898C-70FEC227592E}"/>
              </a:ext>
            </a:extLst>
          </p:cNvPr>
          <p:cNvSpPr/>
          <p:nvPr/>
        </p:nvSpPr>
        <p:spPr>
          <a:xfrm>
            <a:off x="6746689" y="4200445"/>
            <a:ext cx="1136633" cy="11366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>
            <a:glow rad="139700">
              <a:schemeClr val="accent4">
                <a:satMod val="175000"/>
                <a:alpha val="67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Pic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5E637-66BC-4D0C-A26E-8D3F6E78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187" y="4134506"/>
            <a:ext cx="1255448" cy="125544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92F77AB-FECA-4DDB-82A8-64FF5FEE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29" y="1641179"/>
            <a:ext cx="1235539" cy="1235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F2FBD-1DCF-4172-AE17-EDE63A887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001" y="4223496"/>
            <a:ext cx="1196281" cy="1196281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CDA38CC-C29C-4194-8469-7713E5375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508" y="1671004"/>
            <a:ext cx="1211212" cy="1211212"/>
          </a:xfrm>
          <a:prstGeom prst="rect">
            <a:avLst/>
          </a:prstGeom>
        </p:spPr>
      </p:pic>
      <p:pic>
        <p:nvPicPr>
          <p:cNvPr id="22" name="Picture 2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5329121-070E-453B-89D7-3BF4F853F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40" y="1671004"/>
            <a:ext cx="1210124" cy="12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57f792-c62b-4bda-b579-7e9f150242fa">
      <UserInfo>
        <DisplayName>Nakka, Siva N</DisplayName>
        <AccountId>2307</AccountId>
        <AccountType/>
      </UserInfo>
      <UserInfo>
        <DisplayName>Dheeraj, Pillalamarri S</DisplayName>
        <AccountId>2305</AccountId>
        <AccountType/>
      </UserInfo>
      <UserInfo>
        <DisplayName>Rudra,Ch</DisplayName>
        <AccountId>2020</AccountId>
        <AccountType/>
      </UserInfo>
      <UserInfo>
        <DisplayName>Anusha, Beesani</DisplayName>
        <AccountId>2302</AccountId>
        <AccountType/>
      </UserInfo>
      <UserInfo>
        <DisplayName>Koppaka, Naga Bhavya</DisplayName>
        <AccountId>2304</AccountId>
        <AccountType/>
      </UserInfo>
      <UserInfo>
        <DisplayName>Gowrabathina, Premkumar</DisplayName>
        <AccountId>2308</AccountId>
        <AccountType/>
      </UserInfo>
      <UserInfo>
        <DisplayName>Sudarsanchakradhar, Akula</DisplayName>
        <AccountId>238</AccountId>
        <AccountType/>
      </UserInfo>
      <UserInfo>
        <DisplayName>Katiyar, Ashish</DisplayName>
        <AccountId>1991</AccountId>
        <AccountType/>
      </UserInfo>
      <UserInfo>
        <DisplayName>Matcha, Vinay</DisplayName>
        <AccountId>2306</AccountId>
        <AccountType/>
      </UserInfo>
      <UserInfo>
        <DisplayName>Pitta, Santhosh R</DisplayName>
        <AccountId>1260</AccountId>
        <AccountType/>
      </UserInfo>
      <UserInfo>
        <DisplayName>Sandeep, Vadde</DisplayName>
        <AccountId>1410</AccountId>
        <AccountType/>
      </UserInfo>
      <UserInfo>
        <DisplayName>Sravya, Peddolla</DisplayName>
        <AccountId>2008</AccountId>
        <AccountType/>
      </UserInfo>
      <UserInfo>
        <DisplayName>Grover, Dhiraj</DisplayName>
        <AccountId>1033</AccountId>
        <AccountType/>
      </UserInfo>
      <UserInfo>
        <DisplayName>Krishna Kanth, Jampani</DisplayName>
        <AccountId>1053</AccountId>
        <AccountType/>
      </UserInfo>
      <UserInfo>
        <DisplayName>Sairi, Srinivas</DisplayName>
        <AccountId>288</AccountId>
        <AccountType/>
      </UserInfo>
      <UserInfo>
        <DisplayName>Pandey, Chandra P</DisplayName>
        <AccountId>1992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34829978D304990F7FA22F520BFAB" ma:contentTypeVersion="12" ma:contentTypeDescription="Create a new document." ma:contentTypeScope="" ma:versionID="a0e1cb9df1c7f18297b129c936be0f18">
  <xsd:schema xmlns:xsd="http://www.w3.org/2001/XMLSchema" xmlns:xs="http://www.w3.org/2001/XMLSchema" xmlns:p="http://schemas.microsoft.com/office/2006/metadata/properties" xmlns:ns2="c85ca5d0-e066-4649-92bd-c0ed5ca17023" xmlns:ns3="b557f792-c62b-4bda-b579-7e9f150242fa" targetNamespace="http://schemas.microsoft.com/office/2006/metadata/properties" ma:root="true" ma:fieldsID="fd8549d0191f6c3667eba47a15a24c2f" ns2:_="" ns3:_="">
    <xsd:import namespace="c85ca5d0-e066-4649-92bd-c0ed5ca17023"/>
    <xsd:import namespace="b557f792-c62b-4bda-b579-7e9f150242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ca5d0-e066-4649-92bd-c0ed5ca17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7f792-c62b-4bda-b579-7e9f150242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7D2BED-8584-403E-B0D3-989B74D83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B5E4B-5371-42CC-8B3D-69841C2FCF0E}">
  <ds:schemaRefs>
    <ds:schemaRef ds:uri="b557f792-c62b-4bda-b579-7e9f150242f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9D48B7-15E4-49FF-A687-9379E9A86294}">
  <ds:schemaRefs>
    <ds:schemaRef ds:uri="b557f792-c62b-4bda-b579-7e9f150242fa"/>
    <ds:schemaRef ds:uri="c85ca5d0-e066-4649-92bd-c0ed5ca170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409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Celestial</vt:lpstr>
      <vt:lpstr>HackY Spinters</vt:lpstr>
      <vt:lpstr>Solution Synopsis, Demonstration</vt:lpstr>
      <vt:lpstr>Technology stack / High Level Flow</vt:lpstr>
      <vt:lpstr>Team Member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Virtual Global Hackathon</dc:title>
  <dc:creator>Wacker, Aaron C</dc:creator>
  <cp:lastModifiedBy>Darmorha, Tanmay</cp:lastModifiedBy>
  <cp:revision>13</cp:revision>
  <dcterms:created xsi:type="dcterms:W3CDTF">2020-07-28T00:06:20Z</dcterms:created>
  <dcterms:modified xsi:type="dcterms:W3CDTF">2021-08-06T13:14:30Z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0x01010075E34829978D304990F7FA22F520BFAB</vt:lpwstr>
  </property>
</Properties>
</file>