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media/image9.jpg" ContentType="image/jpg"/>
  <Override PartName="/ppt/media/image10.jpg" ContentType="image/jpg"/>
  <Override PartName="/ppt/media/image11.jpg" ContentType="image/jpg"/>
  <Override PartName="/ppt/media/image12.jpg" ContentType="image/jpg"/>
  <Override PartName="/ppt/media/image13.jpg" ContentType="image/jpg"/>
  <Override PartName="/ppt/media/image14.jpg" ContentType="image/jpg"/>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79" r:id="rId11"/>
    <p:sldId id="281" r:id="rId12"/>
    <p:sldId id="283" r:id="rId13"/>
    <p:sldId id="284" r:id="rId14"/>
    <p:sldId id="274" r:id="rId15"/>
  </p:sldIdLst>
  <p:sldSz cx="9144000" cy="5143500" type="screen16x9"/>
  <p:notesSz cx="6858000" cy="9144000"/>
  <p:embeddedFontLst>
    <p:embeddedFont>
      <p:font typeface="Lato" panose="020B0604020202020204" charset="0"/>
      <p:regular r:id="rId17"/>
      <p:bold r:id="rId18"/>
      <p:italic r:id="rId19"/>
      <p:boldItalic r:id="rId20"/>
    </p:embeddedFont>
    <p:embeddedFont>
      <p:font typeface="Oswald" panose="020B0604020202020204" charset="0"/>
      <p:regular r:id="rId21"/>
      <p:bold r:id="rId22"/>
    </p:embeddedFont>
    <p:embeddedFont>
      <p:font typeface="Oswald Regular" panose="020B0604020202020204" charset="0"/>
      <p:regular r:id="rId23"/>
      <p:bold r:id="rId24"/>
    </p:embeddedFont>
    <p:embeddedFont>
      <p:font typeface="Raleway" panose="020B0604020202020204" charset="0"/>
      <p:regular r:id="rId25"/>
      <p:bold r:id="rId26"/>
      <p:italic r:id="rId27"/>
      <p:boldItalic r:id="rId28"/>
    </p:embeddedFont>
    <p:embeddedFont>
      <p:font typeface="Trebuchet MS" panose="020B0603020202020204" pitchFamily="34" charset="0"/>
      <p:regular r:id="rId29"/>
      <p:bold r:id="rId30"/>
      <p:italic r:id="rId31"/>
      <p:boldItalic r:id="rId32"/>
    </p:embeddedFont>
    <p:embeddedFont>
      <p:font typeface="Wingdings 3" panose="05040102010807070707" pitchFamily="18" charset="2"/>
      <p:regular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A718E97-CA7C-4F29-929E-DC7A737B466C}">
  <a:tblStyle styleId="{BA718E97-CA7C-4F29-929E-DC7A737B466C}"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6342b830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g6342b830b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6342b830b4_0_10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6342b830b4_0_10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6342b830b4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g6342b830b4_0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34cbc734f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834cbc734f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6342b830b4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6342b830b4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6342b830b4_0_2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6342b830b4_0_2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6342b830b4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6342b830b4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6342b830b4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6342b830b4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651a22b93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651a22b93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651ebde0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651ebde0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233BE1-1572-4459-8375-A07536C879CA}"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1445079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233BE1-1572-4459-8375-A07536C879CA}"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123955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233BE1-1572-4459-8375-A07536C879CA}"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325015413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233BE1-1572-4459-8375-A07536C879CA}"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57248019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233BE1-1572-4459-8375-A07536C879CA}"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5857261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233BE1-1572-4459-8375-A07536C879CA}"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178401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233BE1-1572-4459-8375-A07536C879CA}"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0335510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233BE1-1572-4459-8375-A07536C879CA}"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2620625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0" name="Google Shape;20;p4"/>
          <p:cNvSpPr txBox="1">
            <a:spLocks noGrp="1"/>
          </p:cNvSpPr>
          <p:nvPr>
            <p:ph type="title"/>
          </p:nvPr>
        </p:nvSpPr>
        <p:spPr>
          <a:xfrm>
            <a:off x="311700" y="391350"/>
            <a:ext cx="8520600" cy="626100"/>
          </a:xfrm>
          <a:prstGeom prst="rect">
            <a:avLst/>
          </a:prstGeom>
        </p:spPr>
        <p:txBody>
          <a:bodyPr spcFirstLastPara="1" wrap="square" lIns="91425" tIns="91425" rIns="91425" bIns="91425" anchor="t"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63107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473" y="1168502"/>
            <a:ext cx="7539052" cy="39115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45909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233BE1-1572-4459-8375-A07536C879CA}"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185091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233BE1-1572-4459-8375-A07536C879CA}" type="datetimeFigureOut">
              <a:rPr lang="en-IN" smtClean="0"/>
              <a:t>14-05-2020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4005946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233BE1-1572-4459-8375-A07536C879CA}" type="datetimeFigureOut">
              <a:rPr lang="en-IN" smtClean="0"/>
              <a:t>14-05-2020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9703174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233BE1-1572-4459-8375-A07536C879CA}" type="datetimeFigureOut">
              <a:rPr lang="en-IN" smtClean="0"/>
              <a:t>14-05-2020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4648768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233BE1-1572-4459-8375-A07536C879CA}" type="datetimeFigureOut">
              <a:rPr lang="en-IN" smtClean="0"/>
              <a:t>14-05-2020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8418000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233BE1-1572-4459-8375-A07536C879CA}" type="datetimeFigureOut">
              <a:rPr lang="en-IN" smtClean="0"/>
              <a:t>14-05-2020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75813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E233BE1-1572-4459-8375-A07536C879CA}" type="datetimeFigureOut">
              <a:rPr lang="en-IN" smtClean="0"/>
              <a:t>14-05-2020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369059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6E233BE1-1572-4459-8375-A07536C879CA}" type="datetimeFigureOut">
              <a:rPr lang="en-IN" smtClean="0"/>
              <a:t>14-05-2020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9585759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6E233BE1-1572-4459-8375-A07536C879CA}" type="datetimeFigureOut">
              <a:rPr lang="en-IN" smtClean="0"/>
              <a:t>14-05-2020</a:t>
            </a:fld>
            <a:endParaRPr lang="en-IN"/>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4516787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8.xml"/><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2686900" y="679500"/>
            <a:ext cx="7688100" cy="68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 sz="3600"/>
              <a:t>DON BOSCO INSTITUTE</a:t>
            </a:r>
            <a:endParaRPr sz="3600"/>
          </a:p>
          <a:p>
            <a:pPr marL="0" lvl="0" indent="0" algn="l" rtl="0">
              <a:lnSpc>
                <a:spcPct val="100000"/>
              </a:lnSpc>
              <a:spcBef>
                <a:spcPts val="0"/>
              </a:spcBef>
              <a:spcAft>
                <a:spcPts val="0"/>
              </a:spcAft>
              <a:buSzPts val="4200"/>
              <a:buNone/>
            </a:pPr>
            <a:r>
              <a:rPr lang="en" sz="3600"/>
              <a:t>OF TECHNOLOGY</a:t>
            </a:r>
            <a:endParaRPr sz="3600"/>
          </a:p>
        </p:txBody>
      </p:sp>
      <p:sp>
        <p:nvSpPr>
          <p:cNvPr id="60" name="Google Shape;60;p13"/>
          <p:cNvSpPr txBox="1"/>
          <p:nvPr/>
        </p:nvSpPr>
        <p:spPr>
          <a:xfrm>
            <a:off x="2812850" y="1989075"/>
            <a:ext cx="4339800" cy="321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latin typeface="Raleway"/>
                <a:ea typeface="Raleway"/>
                <a:cs typeface="Raleway"/>
                <a:sym typeface="Raleway"/>
              </a:rPr>
              <a:t>COMPUTER DEPARTMENT</a:t>
            </a:r>
            <a:endParaRPr sz="2400" b="1" i="0" u="none" strike="noStrike" cap="none">
              <a:latin typeface="Raleway"/>
              <a:ea typeface="Raleway"/>
              <a:cs typeface="Raleway"/>
              <a:sym typeface="Raleway"/>
            </a:endParaRPr>
          </a:p>
        </p:txBody>
      </p:sp>
      <p:pic>
        <p:nvPicPr>
          <p:cNvPr id="61" name="Google Shape;61;p13"/>
          <p:cNvPicPr preferRelativeResize="0"/>
          <p:nvPr/>
        </p:nvPicPr>
        <p:blipFill rotWithShape="1">
          <a:blip r:embed="rId3">
            <a:alphaModFix/>
          </a:blip>
          <a:srcRect/>
          <a:stretch/>
        </p:blipFill>
        <p:spPr>
          <a:xfrm>
            <a:off x="524388" y="493975"/>
            <a:ext cx="2067675" cy="1987375"/>
          </a:xfrm>
          <a:prstGeom prst="rect">
            <a:avLst/>
          </a:prstGeom>
          <a:noFill/>
          <a:ln>
            <a:noFill/>
          </a:ln>
        </p:spPr>
      </p:pic>
      <p:sp>
        <p:nvSpPr>
          <p:cNvPr id="62" name="Google Shape;62;p13"/>
          <p:cNvSpPr txBox="1"/>
          <p:nvPr/>
        </p:nvSpPr>
        <p:spPr>
          <a:xfrm>
            <a:off x="622850" y="2883175"/>
            <a:ext cx="7393800" cy="39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latin typeface="Lato"/>
                <a:ea typeface="Lato"/>
                <a:cs typeface="Lato"/>
                <a:sym typeface="Lato"/>
              </a:rPr>
              <a:t>   GROUP NUMBER : </a:t>
            </a:r>
            <a:r>
              <a:rPr lang="en" sz="1800" b="1">
                <a:latin typeface="Lato"/>
                <a:ea typeface="Lato"/>
                <a:cs typeface="Lato"/>
                <a:sym typeface="Lato"/>
              </a:rPr>
              <a:t>7</a:t>
            </a:r>
            <a:endParaRPr sz="1800" b="1" i="0" u="none" strike="noStrike" cap="none">
              <a:latin typeface="Lato"/>
              <a:ea typeface="Lato"/>
              <a:cs typeface="Lato"/>
              <a:sym typeface="Lato"/>
            </a:endParaRPr>
          </a:p>
        </p:txBody>
      </p:sp>
      <p:sp>
        <p:nvSpPr>
          <p:cNvPr id="63" name="Google Shape;63;p13"/>
          <p:cNvSpPr txBox="1"/>
          <p:nvPr/>
        </p:nvSpPr>
        <p:spPr>
          <a:xfrm>
            <a:off x="773525" y="3321225"/>
            <a:ext cx="7896000" cy="68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a:latin typeface="Lato"/>
                <a:ea typeface="Lato"/>
                <a:cs typeface="Lato"/>
                <a:sym typeface="Lato"/>
              </a:rPr>
              <a:t>Class Attendance Management System using Facial Recognition</a:t>
            </a:r>
            <a:endParaRPr sz="2400" b="1" i="0" u="none" strike="noStrike" cap="none">
              <a:latin typeface="Lato"/>
              <a:ea typeface="Lato"/>
              <a:cs typeface="Lato"/>
              <a:sym typeface="Lato"/>
            </a:endParaRPr>
          </a:p>
        </p:txBody>
      </p:sp>
      <p:sp>
        <p:nvSpPr>
          <p:cNvPr id="64" name="Google Shape;64;p13"/>
          <p:cNvSpPr txBox="1"/>
          <p:nvPr/>
        </p:nvSpPr>
        <p:spPr>
          <a:xfrm>
            <a:off x="773525" y="4288425"/>
            <a:ext cx="5861700" cy="34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latin typeface="Lato"/>
                <a:ea typeface="Lato"/>
                <a:cs typeface="Lato"/>
                <a:sym typeface="Lato"/>
              </a:rPr>
              <a:t>Under the guidance of </a:t>
            </a:r>
            <a:r>
              <a:rPr lang="en" sz="1800">
                <a:latin typeface="Lato"/>
                <a:ea typeface="Lato"/>
                <a:cs typeface="Lato"/>
                <a:sym typeface="Lato"/>
              </a:rPr>
              <a:t> Ms. Dipti J.</a:t>
            </a:r>
            <a:endParaRPr sz="1400" b="1" i="0" u="none" strike="noStrike" cap="none">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473" y="1378464"/>
            <a:ext cx="2153285" cy="421640"/>
          </a:xfrm>
          <a:prstGeom prst="rect">
            <a:avLst/>
          </a:prstGeom>
        </p:spPr>
        <p:txBody>
          <a:bodyPr vert="horz" wrap="square" lIns="0" tIns="12700" rIns="0" bIns="0" rtlCol="0">
            <a:spAutoFit/>
          </a:bodyPr>
          <a:lstStyle/>
          <a:p>
            <a:pPr marL="12700">
              <a:lnSpc>
                <a:spcPct val="100000"/>
              </a:lnSpc>
              <a:spcBef>
                <a:spcPts val="100"/>
              </a:spcBef>
            </a:pPr>
            <a:r>
              <a:rPr sz="2600" b="1" spc="15" dirty="0">
                <a:solidFill>
                  <a:srgbClr val="1A1A1A"/>
                </a:solidFill>
                <a:latin typeface="Arial"/>
                <a:cs typeface="Arial"/>
              </a:rPr>
              <a:t>Harr</a:t>
            </a:r>
            <a:r>
              <a:rPr sz="2600" b="1" spc="-210" dirty="0">
                <a:solidFill>
                  <a:srgbClr val="1A1A1A"/>
                </a:solidFill>
                <a:latin typeface="Arial"/>
                <a:cs typeface="Arial"/>
              </a:rPr>
              <a:t> </a:t>
            </a:r>
            <a:r>
              <a:rPr sz="2600" b="1" spc="5" dirty="0">
                <a:solidFill>
                  <a:srgbClr val="1A1A1A"/>
                </a:solidFill>
                <a:latin typeface="Arial"/>
                <a:cs typeface="Arial"/>
              </a:rPr>
              <a:t>Cascade</a:t>
            </a:r>
            <a:endParaRPr sz="2600" dirty="0">
              <a:latin typeface="Arial"/>
              <a:cs typeface="Arial"/>
            </a:endParaRPr>
          </a:p>
        </p:txBody>
      </p:sp>
      <p:sp>
        <p:nvSpPr>
          <p:cNvPr id="3" name="object 3"/>
          <p:cNvSpPr txBox="1"/>
          <p:nvPr/>
        </p:nvSpPr>
        <p:spPr>
          <a:xfrm>
            <a:off x="3247840" y="1888355"/>
            <a:ext cx="4921250" cy="1705610"/>
          </a:xfrm>
          <a:prstGeom prst="rect">
            <a:avLst/>
          </a:prstGeom>
        </p:spPr>
        <p:txBody>
          <a:bodyPr vert="horz" wrap="square" lIns="0" tIns="22860" rIns="0" bIns="0" rtlCol="0">
            <a:spAutoFit/>
          </a:bodyPr>
          <a:lstStyle/>
          <a:p>
            <a:pPr marL="348615" marR="369570" indent="-336550">
              <a:lnSpc>
                <a:spcPts val="1650"/>
              </a:lnSpc>
              <a:spcBef>
                <a:spcPts val="180"/>
              </a:spcBef>
              <a:buFont typeface="Arial"/>
              <a:buChar char="●"/>
              <a:tabLst>
                <a:tab pos="347980" algn="l"/>
                <a:tab pos="349250" algn="l"/>
              </a:tabLst>
            </a:pPr>
            <a:r>
              <a:rPr sz="1400" spc="-5" dirty="0">
                <a:latin typeface="Lato"/>
                <a:cs typeface="Lato"/>
              </a:rPr>
              <a:t>The</a:t>
            </a:r>
            <a:r>
              <a:rPr sz="1400" spc="-95" dirty="0">
                <a:latin typeface="Lato"/>
                <a:cs typeface="Lato"/>
              </a:rPr>
              <a:t> </a:t>
            </a:r>
            <a:r>
              <a:rPr sz="1400" spc="15" dirty="0">
                <a:latin typeface="Lato"/>
                <a:cs typeface="Lato"/>
              </a:rPr>
              <a:t>Haar</a:t>
            </a:r>
            <a:r>
              <a:rPr sz="1400" spc="-90" dirty="0">
                <a:latin typeface="Lato"/>
                <a:cs typeface="Lato"/>
              </a:rPr>
              <a:t> </a:t>
            </a:r>
            <a:r>
              <a:rPr sz="1400" spc="-5" dirty="0">
                <a:latin typeface="Lato"/>
                <a:cs typeface="Lato"/>
              </a:rPr>
              <a:t>cascade</a:t>
            </a:r>
            <a:r>
              <a:rPr sz="1400" spc="-90" dirty="0">
                <a:latin typeface="Lato"/>
                <a:cs typeface="Lato"/>
              </a:rPr>
              <a:t> </a:t>
            </a:r>
            <a:r>
              <a:rPr sz="1400" spc="10" dirty="0">
                <a:latin typeface="Lato"/>
                <a:cs typeface="Lato"/>
              </a:rPr>
              <a:t>algorithm</a:t>
            </a:r>
            <a:r>
              <a:rPr sz="1400" spc="-90" dirty="0">
                <a:latin typeface="Lato"/>
                <a:cs typeface="Lato"/>
              </a:rPr>
              <a:t> </a:t>
            </a:r>
            <a:r>
              <a:rPr sz="1400" spc="10" dirty="0">
                <a:latin typeface="Lato"/>
                <a:cs typeface="Lato"/>
              </a:rPr>
              <a:t>here</a:t>
            </a:r>
            <a:r>
              <a:rPr sz="1400" spc="-90" dirty="0">
                <a:latin typeface="Lato"/>
                <a:cs typeface="Lato"/>
              </a:rPr>
              <a:t> </a:t>
            </a:r>
            <a:r>
              <a:rPr sz="1400" spc="10" dirty="0">
                <a:latin typeface="Lato"/>
                <a:cs typeface="Lato"/>
              </a:rPr>
              <a:t>is</a:t>
            </a:r>
            <a:r>
              <a:rPr sz="1400" spc="-90" dirty="0">
                <a:latin typeface="Lato"/>
                <a:cs typeface="Lato"/>
              </a:rPr>
              <a:t> </a:t>
            </a:r>
            <a:r>
              <a:rPr sz="1400" dirty="0">
                <a:latin typeface="Lato"/>
                <a:cs typeface="Lato"/>
              </a:rPr>
              <a:t>being</a:t>
            </a:r>
            <a:r>
              <a:rPr sz="1400" spc="-90" dirty="0">
                <a:latin typeface="Lato"/>
                <a:cs typeface="Lato"/>
              </a:rPr>
              <a:t> </a:t>
            </a:r>
            <a:r>
              <a:rPr sz="1400" spc="-5" dirty="0">
                <a:latin typeface="Lato"/>
                <a:cs typeface="Lato"/>
              </a:rPr>
              <a:t>used</a:t>
            </a:r>
            <a:r>
              <a:rPr sz="1400" spc="-90" dirty="0">
                <a:latin typeface="Lato"/>
                <a:cs typeface="Lato"/>
              </a:rPr>
              <a:t> </a:t>
            </a:r>
            <a:r>
              <a:rPr sz="1400" spc="5" dirty="0">
                <a:latin typeface="Lato"/>
                <a:cs typeface="Lato"/>
              </a:rPr>
              <a:t>for</a:t>
            </a:r>
            <a:r>
              <a:rPr sz="1400" spc="-90" dirty="0">
                <a:latin typeface="Lato"/>
                <a:cs typeface="Lato"/>
              </a:rPr>
              <a:t> </a:t>
            </a:r>
            <a:r>
              <a:rPr sz="1400" spc="-10" dirty="0">
                <a:latin typeface="Lato"/>
                <a:cs typeface="Lato"/>
              </a:rPr>
              <a:t>face  </a:t>
            </a:r>
            <a:r>
              <a:rPr sz="1400" dirty="0">
                <a:latin typeface="Lato"/>
                <a:cs typeface="Lato"/>
              </a:rPr>
              <a:t>detection</a:t>
            </a:r>
            <a:r>
              <a:rPr sz="1400" spc="-95" dirty="0">
                <a:latin typeface="Lato"/>
                <a:cs typeface="Lato"/>
              </a:rPr>
              <a:t> </a:t>
            </a:r>
            <a:r>
              <a:rPr sz="1400" spc="-10" dirty="0">
                <a:latin typeface="Lato"/>
                <a:cs typeface="Lato"/>
              </a:rPr>
              <a:t>on</a:t>
            </a:r>
            <a:r>
              <a:rPr sz="1400" spc="-90" dirty="0">
                <a:latin typeface="Lato"/>
                <a:cs typeface="Lato"/>
              </a:rPr>
              <a:t> </a:t>
            </a:r>
            <a:r>
              <a:rPr sz="1400" dirty="0">
                <a:latin typeface="Lato"/>
                <a:cs typeface="Lato"/>
              </a:rPr>
              <a:t>the</a:t>
            </a:r>
            <a:r>
              <a:rPr sz="1400" spc="-90" dirty="0">
                <a:latin typeface="Lato"/>
                <a:cs typeface="Lato"/>
              </a:rPr>
              <a:t> </a:t>
            </a:r>
            <a:r>
              <a:rPr sz="1400" spc="5" dirty="0">
                <a:latin typeface="Lato"/>
                <a:cs typeface="Lato"/>
              </a:rPr>
              <a:t>captured</a:t>
            </a:r>
            <a:r>
              <a:rPr sz="1400" spc="-90" dirty="0">
                <a:latin typeface="Lato"/>
                <a:cs typeface="Lato"/>
              </a:rPr>
              <a:t> </a:t>
            </a:r>
            <a:r>
              <a:rPr sz="1400" spc="-5" dirty="0">
                <a:latin typeface="Lato"/>
                <a:cs typeface="Lato"/>
              </a:rPr>
              <a:t>image.</a:t>
            </a:r>
            <a:endParaRPr sz="1400" dirty="0">
              <a:latin typeface="Lato"/>
              <a:cs typeface="Lato"/>
            </a:endParaRPr>
          </a:p>
          <a:p>
            <a:pPr>
              <a:lnSpc>
                <a:spcPct val="100000"/>
              </a:lnSpc>
              <a:spcBef>
                <a:spcPts val="30"/>
              </a:spcBef>
              <a:buFont typeface="Arial"/>
              <a:buChar char="●"/>
            </a:pPr>
            <a:endParaRPr sz="1350" dirty="0">
              <a:latin typeface="Lato"/>
              <a:cs typeface="Lato"/>
            </a:endParaRPr>
          </a:p>
          <a:p>
            <a:pPr marL="348615" marR="58419" indent="-336550">
              <a:lnSpc>
                <a:spcPts val="1650"/>
              </a:lnSpc>
              <a:buFont typeface="Arial"/>
              <a:buChar char="●"/>
              <a:tabLst>
                <a:tab pos="347980" algn="l"/>
                <a:tab pos="349250" algn="l"/>
              </a:tabLst>
            </a:pPr>
            <a:r>
              <a:rPr sz="1400" spc="-5" dirty="0">
                <a:latin typeface="Lato"/>
                <a:cs typeface="Lato"/>
              </a:rPr>
              <a:t>The</a:t>
            </a:r>
            <a:r>
              <a:rPr sz="1400" spc="-90" dirty="0">
                <a:latin typeface="Lato"/>
                <a:cs typeface="Lato"/>
              </a:rPr>
              <a:t> </a:t>
            </a:r>
            <a:r>
              <a:rPr sz="1400" spc="15" dirty="0">
                <a:latin typeface="Lato"/>
                <a:cs typeface="Lato"/>
              </a:rPr>
              <a:t>ﬁrst</a:t>
            </a:r>
            <a:r>
              <a:rPr sz="1400" spc="-90" dirty="0">
                <a:latin typeface="Lato"/>
                <a:cs typeface="Lato"/>
              </a:rPr>
              <a:t> </a:t>
            </a:r>
            <a:r>
              <a:rPr sz="1400" dirty="0">
                <a:latin typeface="Lato"/>
                <a:cs typeface="Lato"/>
              </a:rPr>
              <a:t>processing</a:t>
            </a:r>
            <a:r>
              <a:rPr sz="1400" spc="-90" dirty="0">
                <a:latin typeface="Lato"/>
                <a:cs typeface="Lato"/>
              </a:rPr>
              <a:t> </a:t>
            </a:r>
            <a:r>
              <a:rPr sz="1400" dirty="0">
                <a:latin typeface="Lato"/>
                <a:cs typeface="Lato"/>
              </a:rPr>
              <a:t>step</a:t>
            </a:r>
            <a:r>
              <a:rPr sz="1400" spc="-90" dirty="0">
                <a:latin typeface="Lato"/>
                <a:cs typeface="Lato"/>
              </a:rPr>
              <a:t> </a:t>
            </a:r>
            <a:r>
              <a:rPr sz="1400" spc="10" dirty="0">
                <a:latin typeface="Lato"/>
                <a:cs typeface="Lato"/>
              </a:rPr>
              <a:t>is</a:t>
            </a:r>
            <a:r>
              <a:rPr sz="1400" spc="-85" dirty="0">
                <a:latin typeface="Lato"/>
                <a:cs typeface="Lato"/>
              </a:rPr>
              <a:t> </a:t>
            </a:r>
            <a:r>
              <a:rPr sz="1400" dirty="0">
                <a:latin typeface="Lato"/>
                <a:cs typeface="Lato"/>
              </a:rPr>
              <a:t>to</a:t>
            </a:r>
            <a:r>
              <a:rPr sz="1400" spc="-90" dirty="0">
                <a:latin typeface="Lato"/>
                <a:cs typeface="Lato"/>
              </a:rPr>
              <a:t> </a:t>
            </a:r>
            <a:r>
              <a:rPr sz="1400" dirty="0">
                <a:latin typeface="Lato"/>
                <a:cs typeface="Lato"/>
              </a:rPr>
              <a:t>detect</a:t>
            </a:r>
            <a:r>
              <a:rPr sz="1400" spc="-90" dirty="0">
                <a:latin typeface="Lato"/>
                <a:cs typeface="Lato"/>
              </a:rPr>
              <a:t> </a:t>
            </a:r>
            <a:r>
              <a:rPr sz="1400" dirty="0">
                <a:latin typeface="Lato"/>
                <a:cs typeface="Lato"/>
              </a:rPr>
              <a:t>and</a:t>
            </a:r>
            <a:r>
              <a:rPr sz="1400" spc="-90" dirty="0">
                <a:latin typeface="Lato"/>
                <a:cs typeface="Lato"/>
              </a:rPr>
              <a:t> </a:t>
            </a:r>
            <a:r>
              <a:rPr sz="1400" dirty="0">
                <a:latin typeface="Lato"/>
                <a:cs typeface="Lato"/>
              </a:rPr>
              <a:t>crop</a:t>
            </a:r>
            <a:r>
              <a:rPr sz="1400" spc="-90" dirty="0">
                <a:latin typeface="Lato"/>
                <a:cs typeface="Lato"/>
              </a:rPr>
              <a:t> </a:t>
            </a:r>
            <a:r>
              <a:rPr sz="1400" dirty="0">
                <a:latin typeface="Lato"/>
                <a:cs typeface="Lato"/>
              </a:rPr>
              <a:t>the</a:t>
            </a:r>
            <a:r>
              <a:rPr sz="1400" spc="-85" dirty="0">
                <a:latin typeface="Lato"/>
                <a:cs typeface="Lato"/>
              </a:rPr>
              <a:t> </a:t>
            </a:r>
            <a:r>
              <a:rPr sz="1400" spc="5" dirty="0">
                <a:latin typeface="Lato"/>
                <a:cs typeface="Lato"/>
              </a:rPr>
              <a:t>region</a:t>
            </a:r>
            <a:r>
              <a:rPr sz="1400" spc="-90" dirty="0">
                <a:latin typeface="Lato"/>
                <a:cs typeface="Lato"/>
              </a:rPr>
              <a:t> </a:t>
            </a:r>
            <a:r>
              <a:rPr sz="1400" spc="-20" dirty="0">
                <a:latin typeface="Lato"/>
                <a:cs typeface="Lato"/>
              </a:rPr>
              <a:t>of  </a:t>
            </a:r>
            <a:r>
              <a:rPr sz="1400" spc="10" dirty="0">
                <a:latin typeface="Lato"/>
                <a:cs typeface="Lato"/>
              </a:rPr>
              <a:t>interest</a:t>
            </a:r>
            <a:r>
              <a:rPr sz="1400" spc="-95" dirty="0">
                <a:latin typeface="Lato"/>
                <a:cs typeface="Lato"/>
              </a:rPr>
              <a:t> </a:t>
            </a:r>
            <a:r>
              <a:rPr sz="1400" spc="5" dirty="0">
                <a:latin typeface="Lato"/>
                <a:cs typeface="Lato"/>
              </a:rPr>
              <a:t>ROI</a:t>
            </a:r>
            <a:r>
              <a:rPr sz="1400" spc="-90" dirty="0">
                <a:latin typeface="Lato"/>
                <a:cs typeface="Lato"/>
              </a:rPr>
              <a:t> </a:t>
            </a:r>
            <a:r>
              <a:rPr sz="1400" spc="-5" dirty="0">
                <a:latin typeface="Lato"/>
                <a:cs typeface="Lato"/>
              </a:rPr>
              <a:t>which</a:t>
            </a:r>
            <a:r>
              <a:rPr sz="1400" spc="-90" dirty="0">
                <a:latin typeface="Lato"/>
                <a:cs typeface="Lato"/>
              </a:rPr>
              <a:t> </a:t>
            </a:r>
            <a:r>
              <a:rPr sz="1400" spc="10" dirty="0">
                <a:latin typeface="Lato"/>
                <a:cs typeface="Lato"/>
              </a:rPr>
              <a:t>is</a:t>
            </a:r>
            <a:r>
              <a:rPr sz="1400" spc="-90" dirty="0">
                <a:latin typeface="Lato"/>
                <a:cs typeface="Lato"/>
              </a:rPr>
              <a:t> </a:t>
            </a:r>
            <a:r>
              <a:rPr sz="1400" dirty="0">
                <a:latin typeface="Lato"/>
                <a:cs typeface="Lato"/>
              </a:rPr>
              <a:t>the</a:t>
            </a:r>
            <a:r>
              <a:rPr sz="1400" spc="-90" dirty="0">
                <a:latin typeface="Lato"/>
                <a:cs typeface="Lato"/>
              </a:rPr>
              <a:t> </a:t>
            </a:r>
            <a:r>
              <a:rPr sz="1400" dirty="0">
                <a:latin typeface="Lato"/>
                <a:cs typeface="Lato"/>
              </a:rPr>
              <a:t>human</a:t>
            </a:r>
            <a:r>
              <a:rPr sz="1400" spc="-90" dirty="0">
                <a:latin typeface="Lato"/>
                <a:cs typeface="Lato"/>
              </a:rPr>
              <a:t> </a:t>
            </a:r>
            <a:r>
              <a:rPr sz="1400" spc="-15" dirty="0">
                <a:latin typeface="Lato"/>
                <a:cs typeface="Lato"/>
              </a:rPr>
              <a:t>face.</a:t>
            </a:r>
            <a:endParaRPr sz="1400" dirty="0">
              <a:latin typeface="Lato"/>
              <a:cs typeface="Lato"/>
            </a:endParaRPr>
          </a:p>
          <a:p>
            <a:pPr>
              <a:lnSpc>
                <a:spcPct val="100000"/>
              </a:lnSpc>
              <a:spcBef>
                <a:spcPts val="30"/>
              </a:spcBef>
              <a:buFont typeface="Arial"/>
              <a:buChar char="●"/>
            </a:pPr>
            <a:endParaRPr sz="1350" dirty="0">
              <a:latin typeface="Lato"/>
              <a:cs typeface="Lato"/>
            </a:endParaRPr>
          </a:p>
          <a:p>
            <a:pPr marL="348615" marR="5080" indent="-336550">
              <a:lnSpc>
                <a:spcPts val="1650"/>
              </a:lnSpc>
              <a:buFont typeface="Arial"/>
              <a:buChar char="●"/>
              <a:tabLst>
                <a:tab pos="347980" algn="l"/>
                <a:tab pos="349250" algn="l"/>
              </a:tabLst>
            </a:pPr>
            <a:r>
              <a:rPr sz="1400" spc="25" dirty="0">
                <a:latin typeface="Lato"/>
                <a:cs typeface="Lato"/>
              </a:rPr>
              <a:t>It</a:t>
            </a:r>
            <a:r>
              <a:rPr sz="1400" spc="-85" dirty="0">
                <a:latin typeface="Lato"/>
                <a:cs typeface="Lato"/>
              </a:rPr>
              <a:t> </a:t>
            </a:r>
            <a:r>
              <a:rPr sz="1400" spc="-5" dirty="0">
                <a:latin typeface="Lato"/>
                <a:cs typeface="Lato"/>
              </a:rPr>
              <a:t>can</a:t>
            </a:r>
            <a:r>
              <a:rPr sz="1400" spc="-80" dirty="0">
                <a:latin typeface="Lato"/>
                <a:cs typeface="Lato"/>
              </a:rPr>
              <a:t> </a:t>
            </a:r>
            <a:r>
              <a:rPr sz="1400" spc="-5" dirty="0">
                <a:latin typeface="Lato"/>
                <a:cs typeface="Lato"/>
              </a:rPr>
              <a:t>be</a:t>
            </a:r>
            <a:r>
              <a:rPr sz="1400" spc="-80" dirty="0">
                <a:latin typeface="Lato"/>
                <a:cs typeface="Lato"/>
              </a:rPr>
              <a:t> </a:t>
            </a:r>
            <a:r>
              <a:rPr sz="1400" spc="-10" dirty="0">
                <a:latin typeface="Lato"/>
                <a:cs typeface="Lato"/>
              </a:rPr>
              <a:t>done</a:t>
            </a:r>
            <a:r>
              <a:rPr sz="1400" spc="-80" dirty="0">
                <a:latin typeface="Lato"/>
                <a:cs typeface="Lato"/>
              </a:rPr>
              <a:t> </a:t>
            </a:r>
            <a:r>
              <a:rPr sz="1400" spc="-15" dirty="0">
                <a:latin typeface="Lato"/>
                <a:cs typeface="Lato"/>
              </a:rPr>
              <a:t>by</a:t>
            </a:r>
            <a:r>
              <a:rPr sz="1400" spc="-85" dirty="0">
                <a:latin typeface="Lato"/>
                <a:cs typeface="Lato"/>
              </a:rPr>
              <a:t> </a:t>
            </a:r>
            <a:r>
              <a:rPr sz="1400" dirty="0">
                <a:latin typeface="Lato"/>
                <a:cs typeface="Lato"/>
              </a:rPr>
              <a:t>applying</a:t>
            </a:r>
            <a:r>
              <a:rPr sz="1400" spc="-80" dirty="0">
                <a:latin typeface="Lato"/>
                <a:cs typeface="Lato"/>
              </a:rPr>
              <a:t> </a:t>
            </a:r>
            <a:r>
              <a:rPr sz="1400" dirty="0">
                <a:latin typeface="Lato"/>
                <a:cs typeface="Lato"/>
              </a:rPr>
              <a:t>the</a:t>
            </a:r>
            <a:r>
              <a:rPr sz="1400" spc="-80" dirty="0">
                <a:latin typeface="Lato"/>
                <a:cs typeface="Lato"/>
              </a:rPr>
              <a:t> </a:t>
            </a:r>
            <a:r>
              <a:rPr sz="1400" spc="15" dirty="0">
                <a:latin typeface="Lato"/>
                <a:cs typeface="Lato"/>
              </a:rPr>
              <a:t>Haar</a:t>
            </a:r>
            <a:r>
              <a:rPr sz="1400" spc="-80" dirty="0">
                <a:latin typeface="Lato"/>
                <a:cs typeface="Lato"/>
              </a:rPr>
              <a:t> </a:t>
            </a:r>
            <a:r>
              <a:rPr sz="1400" spc="-5" dirty="0">
                <a:latin typeface="Lato"/>
                <a:cs typeface="Lato"/>
              </a:rPr>
              <a:t>Feature-based</a:t>
            </a:r>
            <a:r>
              <a:rPr sz="1400" spc="-85" dirty="0">
                <a:latin typeface="Lato"/>
                <a:cs typeface="Lato"/>
              </a:rPr>
              <a:t> </a:t>
            </a:r>
            <a:r>
              <a:rPr sz="1400" dirty="0">
                <a:latin typeface="Lato"/>
                <a:cs typeface="Lato"/>
              </a:rPr>
              <a:t>Cascade  </a:t>
            </a:r>
            <a:r>
              <a:rPr sz="1400" spc="5" dirty="0">
                <a:latin typeface="Lato"/>
                <a:cs typeface="Lato"/>
              </a:rPr>
              <a:t>algorithm.</a:t>
            </a:r>
            <a:endParaRPr sz="1400" dirty="0">
              <a:latin typeface="Lato"/>
              <a:cs typeface="Lato"/>
            </a:endParaRPr>
          </a:p>
        </p:txBody>
      </p:sp>
      <p:sp>
        <p:nvSpPr>
          <p:cNvPr id="4" name="object 4"/>
          <p:cNvSpPr/>
          <p:nvPr/>
        </p:nvSpPr>
        <p:spPr>
          <a:xfrm>
            <a:off x="786598" y="2004171"/>
            <a:ext cx="2219320" cy="190499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0373" y="645115"/>
            <a:ext cx="6689090" cy="821690"/>
          </a:xfrm>
          <a:prstGeom prst="rect">
            <a:avLst/>
          </a:prstGeom>
        </p:spPr>
        <p:txBody>
          <a:bodyPr vert="horz" wrap="square" lIns="0" tIns="8255" rIns="0" bIns="0" rtlCol="0">
            <a:spAutoFit/>
          </a:bodyPr>
          <a:lstStyle/>
          <a:p>
            <a:pPr marL="12700" marR="5080">
              <a:lnSpc>
                <a:spcPct val="101000"/>
              </a:lnSpc>
              <a:spcBef>
                <a:spcPts val="65"/>
              </a:spcBef>
            </a:pPr>
            <a:r>
              <a:rPr sz="2600" b="1" spc="-45" dirty="0">
                <a:solidFill>
                  <a:srgbClr val="1A1A1A"/>
                </a:solidFill>
                <a:latin typeface="Arial"/>
                <a:cs typeface="Arial"/>
              </a:rPr>
              <a:t>Eg:-</a:t>
            </a:r>
            <a:r>
              <a:rPr sz="2600" b="1" spc="-100" dirty="0">
                <a:solidFill>
                  <a:srgbClr val="1A1A1A"/>
                </a:solidFill>
                <a:latin typeface="Arial"/>
                <a:cs typeface="Arial"/>
              </a:rPr>
              <a:t> </a:t>
            </a:r>
            <a:r>
              <a:rPr sz="2600" b="1" spc="30" dirty="0">
                <a:solidFill>
                  <a:srgbClr val="1A1A1A"/>
                </a:solidFill>
                <a:latin typeface="Arial"/>
                <a:cs typeface="Arial"/>
              </a:rPr>
              <a:t>Haar</a:t>
            </a:r>
            <a:r>
              <a:rPr sz="2600" b="1" spc="-165" dirty="0">
                <a:solidFill>
                  <a:srgbClr val="1A1A1A"/>
                </a:solidFill>
                <a:latin typeface="Arial"/>
                <a:cs typeface="Arial"/>
              </a:rPr>
              <a:t> </a:t>
            </a:r>
            <a:r>
              <a:rPr sz="2600" b="1" spc="5" dirty="0">
                <a:solidFill>
                  <a:srgbClr val="1A1A1A"/>
                </a:solidFill>
                <a:latin typeface="Arial"/>
                <a:cs typeface="Arial"/>
              </a:rPr>
              <a:t>Cascade</a:t>
            </a:r>
            <a:r>
              <a:rPr sz="2600" b="1" spc="-180" dirty="0">
                <a:solidFill>
                  <a:srgbClr val="1A1A1A"/>
                </a:solidFill>
                <a:latin typeface="Arial"/>
                <a:cs typeface="Arial"/>
              </a:rPr>
              <a:t> </a:t>
            </a:r>
            <a:r>
              <a:rPr sz="2600" b="1" spc="15" dirty="0">
                <a:solidFill>
                  <a:srgbClr val="1A1A1A"/>
                </a:solidFill>
                <a:latin typeface="Arial"/>
                <a:cs typeface="Arial"/>
              </a:rPr>
              <a:t>Algorithm</a:t>
            </a:r>
            <a:r>
              <a:rPr sz="2600" b="1" spc="-95" dirty="0">
                <a:solidFill>
                  <a:srgbClr val="1A1A1A"/>
                </a:solidFill>
                <a:latin typeface="Arial"/>
                <a:cs typeface="Arial"/>
              </a:rPr>
              <a:t> </a:t>
            </a:r>
            <a:r>
              <a:rPr sz="2600" b="1" spc="90" dirty="0">
                <a:solidFill>
                  <a:srgbClr val="1A1A1A"/>
                </a:solidFill>
                <a:latin typeface="Arial"/>
                <a:cs typeface="Arial"/>
              </a:rPr>
              <a:t>edge</a:t>
            </a:r>
            <a:r>
              <a:rPr sz="2600" b="1" spc="-100" dirty="0">
                <a:solidFill>
                  <a:srgbClr val="1A1A1A"/>
                </a:solidFill>
                <a:latin typeface="Arial"/>
                <a:cs typeface="Arial"/>
              </a:rPr>
              <a:t> </a:t>
            </a:r>
            <a:r>
              <a:rPr sz="2600" b="1" spc="50" dirty="0">
                <a:solidFill>
                  <a:srgbClr val="1A1A1A"/>
                </a:solidFill>
                <a:latin typeface="Arial"/>
                <a:cs typeface="Arial"/>
              </a:rPr>
              <a:t>feature  detection</a:t>
            </a:r>
            <a:endParaRPr sz="2600">
              <a:latin typeface="Arial"/>
              <a:cs typeface="Arial"/>
            </a:endParaRPr>
          </a:p>
        </p:txBody>
      </p:sp>
      <p:sp>
        <p:nvSpPr>
          <p:cNvPr id="3" name="object 3"/>
          <p:cNvSpPr txBox="1"/>
          <p:nvPr/>
        </p:nvSpPr>
        <p:spPr>
          <a:xfrm>
            <a:off x="340373" y="1563271"/>
            <a:ext cx="5177790" cy="223520"/>
          </a:xfrm>
          <a:prstGeom prst="rect">
            <a:avLst/>
          </a:prstGeom>
        </p:spPr>
        <p:txBody>
          <a:bodyPr vert="horz" wrap="square" lIns="0" tIns="12700" rIns="0" bIns="0" rtlCol="0">
            <a:spAutoFit/>
          </a:bodyPr>
          <a:lstStyle/>
          <a:p>
            <a:pPr marL="12700">
              <a:lnSpc>
                <a:spcPct val="100000"/>
              </a:lnSpc>
              <a:spcBef>
                <a:spcPts val="100"/>
              </a:spcBef>
            </a:pPr>
            <a:r>
              <a:rPr sz="1300" spc="5" dirty="0">
                <a:solidFill>
                  <a:srgbClr val="595959"/>
                </a:solidFill>
                <a:latin typeface="Lato"/>
                <a:cs typeface="Lato"/>
              </a:rPr>
              <a:t>If</a:t>
            </a:r>
            <a:r>
              <a:rPr sz="1300" spc="-85" dirty="0">
                <a:solidFill>
                  <a:srgbClr val="595959"/>
                </a:solidFill>
                <a:latin typeface="Lato"/>
                <a:cs typeface="Lato"/>
              </a:rPr>
              <a:t> </a:t>
            </a:r>
            <a:r>
              <a:rPr sz="1300" dirty="0">
                <a:solidFill>
                  <a:srgbClr val="595959"/>
                </a:solidFill>
                <a:latin typeface="Lato"/>
                <a:cs typeface="Lato"/>
              </a:rPr>
              <a:t>the</a:t>
            </a:r>
            <a:r>
              <a:rPr sz="1300" spc="-85" dirty="0">
                <a:solidFill>
                  <a:srgbClr val="595959"/>
                </a:solidFill>
                <a:latin typeface="Lato"/>
                <a:cs typeface="Lato"/>
              </a:rPr>
              <a:t> </a:t>
            </a:r>
            <a:r>
              <a:rPr sz="1300" spc="10" dirty="0">
                <a:solidFill>
                  <a:srgbClr val="595959"/>
                </a:solidFill>
                <a:latin typeface="Lato"/>
                <a:cs typeface="Lato"/>
              </a:rPr>
              <a:t>delta</a:t>
            </a:r>
            <a:r>
              <a:rPr sz="1300" spc="-80" dirty="0">
                <a:solidFill>
                  <a:srgbClr val="595959"/>
                </a:solidFill>
                <a:latin typeface="Lato"/>
                <a:cs typeface="Lato"/>
              </a:rPr>
              <a:t> </a:t>
            </a:r>
            <a:r>
              <a:rPr sz="1300" spc="5" dirty="0">
                <a:solidFill>
                  <a:srgbClr val="595959"/>
                </a:solidFill>
                <a:latin typeface="Lato"/>
                <a:cs typeface="Lato"/>
              </a:rPr>
              <a:t>value</a:t>
            </a:r>
            <a:r>
              <a:rPr sz="1300" spc="-85" dirty="0">
                <a:solidFill>
                  <a:srgbClr val="595959"/>
                </a:solidFill>
                <a:latin typeface="Lato"/>
                <a:cs typeface="Lato"/>
              </a:rPr>
              <a:t> </a:t>
            </a:r>
            <a:r>
              <a:rPr sz="1300" spc="10" dirty="0">
                <a:solidFill>
                  <a:srgbClr val="595959"/>
                </a:solidFill>
                <a:latin typeface="Lato"/>
                <a:cs typeface="Lato"/>
              </a:rPr>
              <a:t>is</a:t>
            </a:r>
            <a:r>
              <a:rPr sz="1300" spc="-80" dirty="0">
                <a:solidFill>
                  <a:srgbClr val="595959"/>
                </a:solidFill>
                <a:latin typeface="Lato"/>
                <a:cs typeface="Lato"/>
              </a:rPr>
              <a:t> </a:t>
            </a:r>
            <a:r>
              <a:rPr sz="1300" spc="5" dirty="0">
                <a:solidFill>
                  <a:srgbClr val="595959"/>
                </a:solidFill>
                <a:latin typeface="Lato"/>
                <a:cs typeface="Lato"/>
              </a:rPr>
              <a:t>closer</a:t>
            </a:r>
            <a:r>
              <a:rPr sz="1300" spc="-85" dirty="0">
                <a:solidFill>
                  <a:srgbClr val="595959"/>
                </a:solidFill>
                <a:latin typeface="Lato"/>
                <a:cs typeface="Lato"/>
              </a:rPr>
              <a:t> </a:t>
            </a:r>
            <a:r>
              <a:rPr sz="1300" dirty="0">
                <a:solidFill>
                  <a:srgbClr val="595959"/>
                </a:solidFill>
                <a:latin typeface="Lato"/>
                <a:cs typeface="Lato"/>
              </a:rPr>
              <a:t>to</a:t>
            </a:r>
            <a:r>
              <a:rPr sz="1300" spc="-80" dirty="0">
                <a:solidFill>
                  <a:srgbClr val="595959"/>
                </a:solidFill>
                <a:latin typeface="Lato"/>
                <a:cs typeface="Lato"/>
              </a:rPr>
              <a:t> </a:t>
            </a:r>
            <a:r>
              <a:rPr sz="1300" dirty="0">
                <a:solidFill>
                  <a:srgbClr val="595959"/>
                </a:solidFill>
                <a:latin typeface="Lato"/>
                <a:cs typeface="Lato"/>
              </a:rPr>
              <a:t>1</a:t>
            </a:r>
            <a:r>
              <a:rPr sz="1300" spc="-85" dirty="0">
                <a:solidFill>
                  <a:srgbClr val="595959"/>
                </a:solidFill>
                <a:latin typeface="Lato"/>
                <a:cs typeface="Lato"/>
              </a:rPr>
              <a:t> </a:t>
            </a:r>
            <a:r>
              <a:rPr sz="1300" dirty="0">
                <a:solidFill>
                  <a:srgbClr val="595959"/>
                </a:solidFill>
                <a:latin typeface="Lato"/>
                <a:cs typeface="Lato"/>
              </a:rPr>
              <a:t>then</a:t>
            </a:r>
            <a:r>
              <a:rPr sz="1300" spc="-80" dirty="0">
                <a:solidFill>
                  <a:srgbClr val="595959"/>
                </a:solidFill>
                <a:latin typeface="Lato"/>
                <a:cs typeface="Lato"/>
              </a:rPr>
              <a:t> </a:t>
            </a:r>
            <a:r>
              <a:rPr sz="1300" dirty="0">
                <a:solidFill>
                  <a:srgbClr val="595959"/>
                </a:solidFill>
                <a:latin typeface="Lato"/>
                <a:cs typeface="Lato"/>
              </a:rPr>
              <a:t>mostly</a:t>
            </a:r>
            <a:r>
              <a:rPr sz="1300" spc="-85" dirty="0">
                <a:solidFill>
                  <a:srgbClr val="595959"/>
                </a:solidFill>
                <a:latin typeface="Lato"/>
                <a:cs typeface="Lato"/>
              </a:rPr>
              <a:t> </a:t>
            </a:r>
            <a:r>
              <a:rPr sz="1300" spc="-20" dirty="0">
                <a:solidFill>
                  <a:srgbClr val="595959"/>
                </a:solidFill>
                <a:latin typeface="Lato"/>
                <a:cs typeface="Lato"/>
              </a:rPr>
              <a:t>we</a:t>
            </a:r>
            <a:r>
              <a:rPr sz="1300" spc="-80" dirty="0">
                <a:solidFill>
                  <a:srgbClr val="595959"/>
                </a:solidFill>
                <a:latin typeface="Lato"/>
                <a:cs typeface="Lato"/>
              </a:rPr>
              <a:t> </a:t>
            </a:r>
            <a:r>
              <a:rPr sz="1300" spc="-10" dirty="0">
                <a:solidFill>
                  <a:srgbClr val="595959"/>
                </a:solidFill>
                <a:latin typeface="Lato"/>
                <a:cs typeface="Lato"/>
              </a:rPr>
              <a:t>have</a:t>
            </a:r>
            <a:r>
              <a:rPr sz="1300" spc="-85" dirty="0">
                <a:solidFill>
                  <a:srgbClr val="595959"/>
                </a:solidFill>
                <a:latin typeface="Lato"/>
                <a:cs typeface="Lato"/>
              </a:rPr>
              <a:t> </a:t>
            </a:r>
            <a:r>
              <a:rPr sz="1300" spc="-10" dirty="0">
                <a:solidFill>
                  <a:srgbClr val="595959"/>
                </a:solidFill>
                <a:latin typeface="Lato"/>
                <a:cs typeface="Lato"/>
              </a:rPr>
              <a:t>found</a:t>
            </a:r>
            <a:r>
              <a:rPr sz="1300" spc="-80" dirty="0">
                <a:solidFill>
                  <a:srgbClr val="595959"/>
                </a:solidFill>
                <a:latin typeface="Lato"/>
                <a:cs typeface="Lato"/>
              </a:rPr>
              <a:t> </a:t>
            </a:r>
            <a:r>
              <a:rPr sz="1300" spc="10" dirty="0">
                <a:solidFill>
                  <a:srgbClr val="595959"/>
                </a:solidFill>
                <a:latin typeface="Lato"/>
                <a:cs typeface="Lato"/>
              </a:rPr>
              <a:t>a</a:t>
            </a:r>
            <a:r>
              <a:rPr sz="1300" spc="-85" dirty="0">
                <a:solidFill>
                  <a:srgbClr val="595959"/>
                </a:solidFill>
                <a:latin typeface="Lato"/>
                <a:cs typeface="Lato"/>
              </a:rPr>
              <a:t> </a:t>
            </a:r>
            <a:r>
              <a:rPr sz="1300" spc="15" dirty="0">
                <a:solidFill>
                  <a:srgbClr val="595959"/>
                </a:solidFill>
                <a:latin typeface="Lato"/>
                <a:cs typeface="Lato"/>
              </a:rPr>
              <a:t>haar</a:t>
            </a:r>
            <a:r>
              <a:rPr sz="1300" spc="-80" dirty="0">
                <a:solidFill>
                  <a:srgbClr val="595959"/>
                </a:solidFill>
                <a:latin typeface="Lato"/>
                <a:cs typeface="Lato"/>
              </a:rPr>
              <a:t> </a:t>
            </a:r>
            <a:r>
              <a:rPr sz="1300" dirty="0">
                <a:solidFill>
                  <a:srgbClr val="595959"/>
                </a:solidFill>
                <a:latin typeface="Lato"/>
                <a:cs typeface="Lato"/>
              </a:rPr>
              <a:t>feature.</a:t>
            </a:r>
            <a:endParaRPr sz="1300">
              <a:latin typeface="Lato"/>
              <a:cs typeface="Lato"/>
            </a:endParaRPr>
          </a:p>
        </p:txBody>
      </p:sp>
      <p:sp>
        <p:nvSpPr>
          <p:cNvPr id="4" name="object 4"/>
          <p:cNvSpPr/>
          <p:nvPr/>
        </p:nvSpPr>
        <p:spPr>
          <a:xfrm>
            <a:off x="675489" y="2119645"/>
            <a:ext cx="3614390" cy="260933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5314264" y="1931021"/>
            <a:ext cx="3362318" cy="62864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02473" y="1168502"/>
            <a:ext cx="739648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1A1A1A"/>
                </a:solidFill>
                <a:latin typeface="Arial"/>
                <a:cs typeface="Arial"/>
              </a:rPr>
              <a:t>Local</a:t>
            </a:r>
            <a:r>
              <a:rPr sz="2400" b="1" spc="-180" dirty="0">
                <a:solidFill>
                  <a:srgbClr val="1A1A1A"/>
                </a:solidFill>
                <a:latin typeface="Arial"/>
                <a:cs typeface="Arial"/>
              </a:rPr>
              <a:t> </a:t>
            </a:r>
            <a:r>
              <a:rPr sz="2400" b="1" spc="-25" dirty="0">
                <a:solidFill>
                  <a:srgbClr val="1A1A1A"/>
                </a:solidFill>
                <a:latin typeface="Arial"/>
                <a:cs typeface="Arial"/>
              </a:rPr>
              <a:t>Binary</a:t>
            </a:r>
            <a:r>
              <a:rPr sz="2400" b="1" spc="-160" dirty="0">
                <a:solidFill>
                  <a:srgbClr val="1A1A1A"/>
                </a:solidFill>
                <a:latin typeface="Arial"/>
                <a:cs typeface="Arial"/>
              </a:rPr>
              <a:t> </a:t>
            </a:r>
            <a:r>
              <a:rPr sz="2400" b="1" spc="5" dirty="0">
                <a:solidFill>
                  <a:srgbClr val="1A1A1A"/>
                </a:solidFill>
                <a:latin typeface="Arial"/>
                <a:cs typeface="Arial"/>
              </a:rPr>
              <a:t>Patterns</a:t>
            </a:r>
            <a:r>
              <a:rPr sz="2400" b="1" spc="-100" dirty="0">
                <a:solidFill>
                  <a:srgbClr val="1A1A1A"/>
                </a:solidFill>
                <a:latin typeface="Arial"/>
                <a:cs typeface="Arial"/>
              </a:rPr>
              <a:t> </a:t>
            </a:r>
            <a:r>
              <a:rPr sz="2400" b="1" spc="-5" dirty="0">
                <a:solidFill>
                  <a:srgbClr val="1A1A1A"/>
                </a:solidFill>
                <a:latin typeface="Arial"/>
                <a:cs typeface="Arial"/>
              </a:rPr>
              <a:t>Histograms</a:t>
            </a:r>
            <a:r>
              <a:rPr sz="2400" b="1" spc="-100" dirty="0">
                <a:solidFill>
                  <a:srgbClr val="1A1A1A"/>
                </a:solidFill>
                <a:latin typeface="Arial"/>
                <a:cs typeface="Arial"/>
              </a:rPr>
              <a:t> </a:t>
            </a:r>
            <a:r>
              <a:rPr sz="2400" b="1" spc="-35" dirty="0">
                <a:solidFill>
                  <a:srgbClr val="1A1A1A"/>
                </a:solidFill>
                <a:latin typeface="Arial"/>
                <a:cs typeface="Arial"/>
              </a:rPr>
              <a:t>Face</a:t>
            </a:r>
            <a:r>
              <a:rPr sz="2400" b="1" spc="-100" dirty="0">
                <a:solidFill>
                  <a:srgbClr val="1A1A1A"/>
                </a:solidFill>
                <a:latin typeface="Arial"/>
                <a:cs typeface="Arial"/>
              </a:rPr>
              <a:t> </a:t>
            </a:r>
            <a:r>
              <a:rPr sz="2400" b="1" spc="-25" dirty="0">
                <a:solidFill>
                  <a:srgbClr val="1A1A1A"/>
                </a:solidFill>
                <a:latin typeface="Arial"/>
                <a:cs typeface="Arial"/>
              </a:rPr>
              <a:t>Recognizer:</a:t>
            </a:r>
            <a:endParaRPr sz="2400" dirty="0">
              <a:latin typeface="Arial"/>
              <a:cs typeface="Arial"/>
            </a:endParaRPr>
          </a:p>
        </p:txBody>
      </p:sp>
      <p:sp>
        <p:nvSpPr>
          <p:cNvPr id="3" name="object 3"/>
          <p:cNvSpPr txBox="1"/>
          <p:nvPr/>
        </p:nvSpPr>
        <p:spPr>
          <a:xfrm>
            <a:off x="444723" y="1993311"/>
            <a:ext cx="8213090" cy="1228725"/>
          </a:xfrm>
          <a:prstGeom prst="rect">
            <a:avLst/>
          </a:prstGeom>
        </p:spPr>
        <p:txBody>
          <a:bodyPr vert="horz" wrap="square" lIns="0" tIns="22860" rIns="0" bIns="0" rtlCol="0">
            <a:spAutoFit/>
          </a:bodyPr>
          <a:lstStyle/>
          <a:p>
            <a:pPr marL="12700" marR="5080">
              <a:lnSpc>
                <a:spcPts val="1650"/>
              </a:lnSpc>
              <a:spcBef>
                <a:spcPts val="180"/>
              </a:spcBef>
            </a:pPr>
            <a:r>
              <a:rPr sz="1400" b="1" spc="5" dirty="0">
                <a:solidFill>
                  <a:srgbClr val="1A1A1A"/>
                </a:solidFill>
                <a:latin typeface="Lato"/>
                <a:cs typeface="Lato"/>
              </a:rPr>
              <a:t>(LBPH) </a:t>
            </a:r>
            <a:r>
              <a:rPr sz="1400" b="1" spc="10" dirty="0">
                <a:solidFill>
                  <a:srgbClr val="1A1A1A"/>
                </a:solidFill>
                <a:latin typeface="Lato"/>
                <a:cs typeface="Lato"/>
              </a:rPr>
              <a:t>is </a:t>
            </a:r>
            <a:r>
              <a:rPr sz="1400" b="1" spc="20" dirty="0">
                <a:solidFill>
                  <a:srgbClr val="1A1A1A"/>
                </a:solidFill>
                <a:latin typeface="Lato"/>
                <a:cs typeface="Lato"/>
              </a:rPr>
              <a:t>a </a:t>
            </a:r>
            <a:r>
              <a:rPr sz="1400" b="1" spc="5" dirty="0">
                <a:solidFill>
                  <a:srgbClr val="1A1A1A"/>
                </a:solidFill>
                <a:latin typeface="Lato"/>
                <a:cs typeface="Lato"/>
              </a:rPr>
              <a:t>very popular </a:t>
            </a:r>
            <a:r>
              <a:rPr sz="1400" b="1" spc="-5" dirty="0">
                <a:solidFill>
                  <a:srgbClr val="1A1A1A"/>
                </a:solidFill>
                <a:latin typeface="Lato"/>
                <a:cs typeface="Lato"/>
              </a:rPr>
              <a:t>face </a:t>
            </a:r>
            <a:r>
              <a:rPr sz="1400" b="1" dirty="0">
                <a:solidFill>
                  <a:srgbClr val="1A1A1A"/>
                </a:solidFill>
                <a:latin typeface="Lato"/>
                <a:cs typeface="Lato"/>
              </a:rPr>
              <a:t>recognition model, </a:t>
            </a:r>
            <a:r>
              <a:rPr sz="1400" b="1" spc="20" dirty="0">
                <a:solidFill>
                  <a:srgbClr val="1A1A1A"/>
                </a:solidFill>
                <a:latin typeface="Lato"/>
                <a:cs typeface="Lato"/>
              </a:rPr>
              <a:t>it </a:t>
            </a:r>
            <a:r>
              <a:rPr sz="1400" b="1" spc="5" dirty="0">
                <a:solidFill>
                  <a:srgbClr val="1A1A1A"/>
                </a:solidFill>
                <a:latin typeface="Lato"/>
                <a:cs typeface="Lato"/>
              </a:rPr>
              <a:t>has </a:t>
            </a:r>
            <a:r>
              <a:rPr sz="1400" b="1" spc="20" dirty="0">
                <a:solidFill>
                  <a:srgbClr val="1A1A1A"/>
                </a:solidFill>
                <a:latin typeface="Lato"/>
                <a:cs typeface="Lato"/>
              </a:rPr>
              <a:t>a </a:t>
            </a:r>
            <a:r>
              <a:rPr sz="1400" b="1" spc="5" dirty="0">
                <a:solidFill>
                  <a:srgbClr val="1A1A1A"/>
                </a:solidFill>
                <a:latin typeface="Lato"/>
                <a:cs typeface="Lato"/>
              </a:rPr>
              <a:t>signiﬁcant </a:t>
            </a:r>
            <a:r>
              <a:rPr sz="1400" b="1" dirty="0">
                <a:solidFill>
                  <a:srgbClr val="1A1A1A"/>
                </a:solidFill>
                <a:latin typeface="Lato"/>
                <a:cs typeface="Lato"/>
              </a:rPr>
              <a:t>improvement </a:t>
            </a:r>
            <a:r>
              <a:rPr sz="1400" b="1" spc="-5" dirty="0">
                <a:solidFill>
                  <a:srgbClr val="1A1A1A"/>
                </a:solidFill>
                <a:latin typeface="Lato"/>
                <a:cs typeface="Lato"/>
              </a:rPr>
              <a:t>over Eigenfaces </a:t>
            </a:r>
            <a:r>
              <a:rPr sz="1400" b="1" spc="5" dirty="0">
                <a:solidFill>
                  <a:srgbClr val="1A1A1A"/>
                </a:solidFill>
                <a:latin typeface="Lato"/>
                <a:cs typeface="Lato"/>
              </a:rPr>
              <a:t>and  </a:t>
            </a:r>
            <a:r>
              <a:rPr sz="1400" b="1" dirty="0">
                <a:solidFill>
                  <a:srgbClr val="1A1A1A"/>
                </a:solidFill>
                <a:latin typeface="Lato"/>
                <a:cs typeface="Lato"/>
              </a:rPr>
              <a:t>FisherFaces</a:t>
            </a:r>
            <a:r>
              <a:rPr sz="1400" b="1" spc="-70" dirty="0">
                <a:solidFill>
                  <a:srgbClr val="1A1A1A"/>
                </a:solidFill>
                <a:latin typeface="Lato"/>
                <a:cs typeface="Lato"/>
              </a:rPr>
              <a:t> </a:t>
            </a:r>
            <a:r>
              <a:rPr sz="1400" b="1" spc="5" dirty="0">
                <a:solidFill>
                  <a:srgbClr val="1A1A1A"/>
                </a:solidFill>
                <a:latin typeface="Lato"/>
                <a:cs typeface="Lato"/>
              </a:rPr>
              <a:t>as</a:t>
            </a:r>
            <a:r>
              <a:rPr sz="1400" b="1" spc="-70" dirty="0">
                <a:solidFill>
                  <a:srgbClr val="1A1A1A"/>
                </a:solidFill>
                <a:latin typeface="Lato"/>
                <a:cs typeface="Lato"/>
              </a:rPr>
              <a:t> </a:t>
            </a:r>
            <a:r>
              <a:rPr sz="1400" b="1" spc="5" dirty="0">
                <a:solidFill>
                  <a:srgbClr val="1A1A1A"/>
                </a:solidFill>
                <a:latin typeface="Lato"/>
                <a:cs typeface="Lato"/>
              </a:rPr>
              <a:t>both</a:t>
            </a:r>
            <a:r>
              <a:rPr sz="1400" b="1" spc="-60" dirty="0">
                <a:solidFill>
                  <a:srgbClr val="1A1A1A"/>
                </a:solidFill>
                <a:latin typeface="Lato"/>
                <a:cs typeface="Lato"/>
              </a:rPr>
              <a:t> </a:t>
            </a:r>
            <a:r>
              <a:rPr sz="1400" b="1" spc="-15" dirty="0">
                <a:solidFill>
                  <a:srgbClr val="1A1A1A"/>
                </a:solidFill>
                <a:latin typeface="Lato"/>
                <a:cs typeface="Lato"/>
              </a:rPr>
              <a:t>of</a:t>
            </a:r>
            <a:r>
              <a:rPr sz="1400" b="1" spc="-70" dirty="0">
                <a:solidFill>
                  <a:srgbClr val="1A1A1A"/>
                </a:solidFill>
                <a:latin typeface="Lato"/>
                <a:cs typeface="Lato"/>
              </a:rPr>
              <a:t> </a:t>
            </a:r>
            <a:r>
              <a:rPr sz="1400" b="1" spc="5" dirty="0">
                <a:solidFill>
                  <a:srgbClr val="1A1A1A"/>
                </a:solidFill>
                <a:latin typeface="Lato"/>
                <a:cs typeface="Lato"/>
              </a:rPr>
              <a:t>these</a:t>
            </a:r>
            <a:r>
              <a:rPr sz="1400" b="1" spc="-65" dirty="0">
                <a:solidFill>
                  <a:srgbClr val="1A1A1A"/>
                </a:solidFill>
                <a:latin typeface="Lato"/>
                <a:cs typeface="Lato"/>
              </a:rPr>
              <a:t> </a:t>
            </a:r>
            <a:r>
              <a:rPr sz="1400" b="1" spc="20" dirty="0">
                <a:solidFill>
                  <a:srgbClr val="1A1A1A"/>
                </a:solidFill>
                <a:latin typeface="Lato"/>
                <a:cs typeface="Lato"/>
              </a:rPr>
              <a:t>are</a:t>
            </a:r>
            <a:r>
              <a:rPr sz="1400" b="1" spc="-65" dirty="0">
                <a:solidFill>
                  <a:srgbClr val="1A1A1A"/>
                </a:solidFill>
                <a:latin typeface="Lato"/>
                <a:cs typeface="Lato"/>
              </a:rPr>
              <a:t> </a:t>
            </a:r>
            <a:r>
              <a:rPr sz="1400" b="1" spc="-5" dirty="0">
                <a:solidFill>
                  <a:srgbClr val="1A1A1A"/>
                </a:solidFill>
                <a:latin typeface="Lato"/>
                <a:cs typeface="Lato"/>
              </a:rPr>
              <a:t>affected</a:t>
            </a:r>
            <a:r>
              <a:rPr sz="1400" b="1" spc="-70" dirty="0">
                <a:solidFill>
                  <a:srgbClr val="1A1A1A"/>
                </a:solidFill>
                <a:latin typeface="Lato"/>
                <a:cs typeface="Lato"/>
              </a:rPr>
              <a:t> </a:t>
            </a:r>
            <a:r>
              <a:rPr sz="1400" b="1" spc="-10" dirty="0">
                <a:solidFill>
                  <a:srgbClr val="1A1A1A"/>
                </a:solidFill>
                <a:latin typeface="Lato"/>
                <a:cs typeface="Lato"/>
              </a:rPr>
              <a:t>by</a:t>
            </a:r>
            <a:r>
              <a:rPr sz="1400" b="1" spc="-65" dirty="0">
                <a:solidFill>
                  <a:srgbClr val="1A1A1A"/>
                </a:solidFill>
                <a:latin typeface="Lato"/>
                <a:cs typeface="Lato"/>
              </a:rPr>
              <a:t> </a:t>
            </a:r>
            <a:r>
              <a:rPr sz="1400" b="1" spc="5" dirty="0">
                <a:solidFill>
                  <a:srgbClr val="1A1A1A"/>
                </a:solidFill>
                <a:latin typeface="Lato"/>
                <a:cs typeface="Lato"/>
              </a:rPr>
              <a:t>light.</a:t>
            </a:r>
            <a:r>
              <a:rPr sz="1400" b="1" spc="-65" dirty="0">
                <a:solidFill>
                  <a:srgbClr val="1A1A1A"/>
                </a:solidFill>
                <a:latin typeface="Lato"/>
                <a:cs typeface="Lato"/>
              </a:rPr>
              <a:t> </a:t>
            </a:r>
            <a:r>
              <a:rPr sz="1400" b="1" spc="-10" dirty="0">
                <a:solidFill>
                  <a:srgbClr val="1A1A1A"/>
                </a:solidFill>
                <a:latin typeface="Lato"/>
                <a:cs typeface="Lato"/>
              </a:rPr>
              <a:t>LBPH</a:t>
            </a:r>
            <a:r>
              <a:rPr sz="1400" b="1" spc="-65" dirty="0">
                <a:solidFill>
                  <a:srgbClr val="1A1A1A"/>
                </a:solidFill>
                <a:latin typeface="Lato"/>
                <a:cs typeface="Lato"/>
              </a:rPr>
              <a:t> </a:t>
            </a:r>
            <a:r>
              <a:rPr sz="1400" b="1" spc="-5" dirty="0">
                <a:solidFill>
                  <a:srgbClr val="1A1A1A"/>
                </a:solidFill>
                <a:latin typeface="Lato"/>
                <a:cs typeface="Lato"/>
              </a:rPr>
              <a:t>however</a:t>
            </a:r>
            <a:r>
              <a:rPr sz="1400" b="1" spc="-65" dirty="0">
                <a:solidFill>
                  <a:srgbClr val="1A1A1A"/>
                </a:solidFill>
                <a:latin typeface="Lato"/>
                <a:cs typeface="Lato"/>
              </a:rPr>
              <a:t> </a:t>
            </a:r>
            <a:r>
              <a:rPr sz="1400" b="1" spc="15" dirty="0">
                <a:solidFill>
                  <a:srgbClr val="1A1A1A"/>
                </a:solidFill>
                <a:latin typeface="Lato"/>
                <a:cs typeface="Lato"/>
              </a:rPr>
              <a:t>tries</a:t>
            </a:r>
            <a:r>
              <a:rPr sz="1400" b="1" spc="-65" dirty="0">
                <a:solidFill>
                  <a:srgbClr val="1A1A1A"/>
                </a:solidFill>
                <a:latin typeface="Lato"/>
                <a:cs typeface="Lato"/>
              </a:rPr>
              <a:t> </a:t>
            </a:r>
            <a:r>
              <a:rPr sz="1400" b="1" spc="5" dirty="0">
                <a:solidFill>
                  <a:srgbClr val="1A1A1A"/>
                </a:solidFill>
                <a:latin typeface="Lato"/>
                <a:cs typeface="Lato"/>
              </a:rPr>
              <a:t>to</a:t>
            </a:r>
            <a:r>
              <a:rPr sz="1400" b="1" spc="-60" dirty="0">
                <a:solidFill>
                  <a:srgbClr val="1A1A1A"/>
                </a:solidFill>
                <a:latin typeface="Lato"/>
                <a:cs typeface="Lato"/>
              </a:rPr>
              <a:t> </a:t>
            </a:r>
            <a:r>
              <a:rPr sz="1400" b="1" dirty="0">
                <a:solidFill>
                  <a:srgbClr val="1A1A1A"/>
                </a:solidFill>
                <a:latin typeface="Lato"/>
                <a:cs typeface="Lato"/>
              </a:rPr>
              <a:t>ﬁnd</a:t>
            </a:r>
            <a:r>
              <a:rPr sz="1400" b="1" spc="-65" dirty="0">
                <a:solidFill>
                  <a:srgbClr val="1A1A1A"/>
                </a:solidFill>
                <a:latin typeface="Lato"/>
                <a:cs typeface="Lato"/>
              </a:rPr>
              <a:t> </a:t>
            </a:r>
            <a:r>
              <a:rPr sz="1400" b="1" spc="5" dirty="0">
                <a:solidFill>
                  <a:srgbClr val="1A1A1A"/>
                </a:solidFill>
                <a:latin typeface="Lato"/>
                <a:cs typeface="Lato"/>
              </a:rPr>
              <a:t>the</a:t>
            </a:r>
            <a:r>
              <a:rPr sz="1400" b="1" spc="-65" dirty="0">
                <a:solidFill>
                  <a:srgbClr val="1A1A1A"/>
                </a:solidFill>
                <a:latin typeface="Lato"/>
                <a:cs typeface="Lato"/>
              </a:rPr>
              <a:t> </a:t>
            </a:r>
            <a:r>
              <a:rPr sz="1400" b="1" spc="10" dirty="0">
                <a:solidFill>
                  <a:srgbClr val="1A1A1A"/>
                </a:solidFill>
                <a:latin typeface="Lato"/>
                <a:cs typeface="Lato"/>
              </a:rPr>
              <a:t>local</a:t>
            </a:r>
            <a:r>
              <a:rPr sz="1400" b="1" spc="-60" dirty="0">
                <a:solidFill>
                  <a:srgbClr val="1A1A1A"/>
                </a:solidFill>
                <a:latin typeface="Lato"/>
                <a:cs typeface="Lato"/>
              </a:rPr>
              <a:t> </a:t>
            </a:r>
            <a:r>
              <a:rPr sz="1400" b="1" spc="10" dirty="0">
                <a:solidFill>
                  <a:srgbClr val="1A1A1A"/>
                </a:solidFill>
                <a:latin typeface="Lato"/>
                <a:cs typeface="Lato"/>
              </a:rPr>
              <a:t>structures</a:t>
            </a:r>
            <a:r>
              <a:rPr sz="1400" b="1" spc="-65" dirty="0">
                <a:solidFill>
                  <a:srgbClr val="1A1A1A"/>
                </a:solidFill>
                <a:latin typeface="Lato"/>
                <a:cs typeface="Lato"/>
              </a:rPr>
              <a:t> </a:t>
            </a:r>
            <a:r>
              <a:rPr sz="1400" b="1" spc="5" dirty="0">
                <a:solidFill>
                  <a:srgbClr val="1A1A1A"/>
                </a:solidFill>
                <a:latin typeface="Lato"/>
                <a:cs typeface="Lato"/>
              </a:rPr>
              <a:t>images  as</a:t>
            </a:r>
            <a:r>
              <a:rPr sz="1400" b="1" spc="-75" dirty="0">
                <a:solidFill>
                  <a:srgbClr val="1A1A1A"/>
                </a:solidFill>
                <a:latin typeface="Lato"/>
                <a:cs typeface="Lato"/>
              </a:rPr>
              <a:t> </a:t>
            </a:r>
            <a:r>
              <a:rPr sz="1400" b="1" spc="20" dirty="0">
                <a:solidFill>
                  <a:srgbClr val="1A1A1A"/>
                </a:solidFill>
                <a:latin typeface="Lato"/>
                <a:cs typeface="Lato"/>
              </a:rPr>
              <a:t>it</a:t>
            </a:r>
            <a:r>
              <a:rPr sz="1400" b="1" spc="-70" dirty="0">
                <a:solidFill>
                  <a:srgbClr val="1A1A1A"/>
                </a:solidFill>
                <a:latin typeface="Lato"/>
                <a:cs typeface="Lato"/>
              </a:rPr>
              <a:t> </a:t>
            </a:r>
            <a:r>
              <a:rPr sz="1400" b="1" spc="5" dirty="0">
                <a:solidFill>
                  <a:srgbClr val="1A1A1A"/>
                </a:solidFill>
                <a:latin typeface="Lato"/>
                <a:cs typeface="Lato"/>
              </a:rPr>
              <a:t>compares</a:t>
            </a:r>
            <a:r>
              <a:rPr sz="1400" b="1" spc="-70" dirty="0">
                <a:solidFill>
                  <a:srgbClr val="1A1A1A"/>
                </a:solidFill>
                <a:latin typeface="Lato"/>
                <a:cs typeface="Lato"/>
              </a:rPr>
              <a:t> </a:t>
            </a:r>
            <a:r>
              <a:rPr sz="1400" b="1" dirty="0">
                <a:solidFill>
                  <a:srgbClr val="1A1A1A"/>
                </a:solidFill>
                <a:latin typeface="Lato"/>
                <a:cs typeface="Lato"/>
              </a:rPr>
              <a:t>each</a:t>
            </a:r>
            <a:r>
              <a:rPr sz="1400" b="1" spc="-75" dirty="0">
                <a:solidFill>
                  <a:srgbClr val="1A1A1A"/>
                </a:solidFill>
                <a:latin typeface="Lato"/>
                <a:cs typeface="Lato"/>
              </a:rPr>
              <a:t> </a:t>
            </a:r>
            <a:r>
              <a:rPr sz="1400" b="1" dirty="0">
                <a:solidFill>
                  <a:srgbClr val="1A1A1A"/>
                </a:solidFill>
                <a:latin typeface="Lato"/>
                <a:cs typeface="Lato"/>
              </a:rPr>
              <a:t>pixel</a:t>
            </a:r>
            <a:r>
              <a:rPr sz="1400" b="1" spc="-75" dirty="0">
                <a:solidFill>
                  <a:srgbClr val="1A1A1A"/>
                </a:solidFill>
                <a:latin typeface="Lato"/>
                <a:cs typeface="Lato"/>
              </a:rPr>
              <a:t> </a:t>
            </a:r>
            <a:r>
              <a:rPr sz="1400" b="1" spc="5" dirty="0">
                <a:solidFill>
                  <a:srgbClr val="1A1A1A"/>
                </a:solidFill>
                <a:latin typeface="Lato"/>
                <a:cs typeface="Lato"/>
              </a:rPr>
              <a:t>to</a:t>
            </a:r>
            <a:r>
              <a:rPr sz="1400" b="1" spc="-70" dirty="0">
                <a:solidFill>
                  <a:srgbClr val="1A1A1A"/>
                </a:solidFill>
                <a:latin typeface="Lato"/>
                <a:cs typeface="Lato"/>
              </a:rPr>
              <a:t> </a:t>
            </a:r>
            <a:r>
              <a:rPr sz="1400" b="1" spc="10" dirty="0">
                <a:solidFill>
                  <a:srgbClr val="1A1A1A"/>
                </a:solidFill>
                <a:latin typeface="Lato"/>
                <a:cs typeface="Lato"/>
              </a:rPr>
              <a:t>its</a:t>
            </a:r>
            <a:r>
              <a:rPr sz="1400" b="1" spc="-70" dirty="0">
                <a:solidFill>
                  <a:srgbClr val="1A1A1A"/>
                </a:solidFill>
                <a:latin typeface="Lato"/>
                <a:cs typeface="Lato"/>
              </a:rPr>
              <a:t> </a:t>
            </a:r>
            <a:r>
              <a:rPr sz="1400" b="1" dirty="0">
                <a:solidFill>
                  <a:srgbClr val="1A1A1A"/>
                </a:solidFill>
                <a:latin typeface="Lato"/>
                <a:cs typeface="Lato"/>
              </a:rPr>
              <a:t>neighbouring</a:t>
            </a:r>
            <a:r>
              <a:rPr sz="1400" b="1" spc="-75" dirty="0">
                <a:solidFill>
                  <a:srgbClr val="1A1A1A"/>
                </a:solidFill>
                <a:latin typeface="Lato"/>
                <a:cs typeface="Lato"/>
              </a:rPr>
              <a:t> </a:t>
            </a:r>
            <a:r>
              <a:rPr sz="1400" b="1" spc="-5" dirty="0">
                <a:solidFill>
                  <a:srgbClr val="1A1A1A"/>
                </a:solidFill>
                <a:latin typeface="Lato"/>
                <a:cs typeface="Lato"/>
              </a:rPr>
              <a:t>pixel.</a:t>
            </a:r>
            <a:endParaRPr sz="1400">
              <a:latin typeface="Lato"/>
              <a:cs typeface="Lato"/>
            </a:endParaRPr>
          </a:p>
          <a:p>
            <a:pPr>
              <a:lnSpc>
                <a:spcPct val="100000"/>
              </a:lnSpc>
              <a:spcBef>
                <a:spcPts val="20"/>
              </a:spcBef>
            </a:pPr>
            <a:endParaRPr sz="1350">
              <a:latin typeface="Lato"/>
              <a:cs typeface="Lato"/>
            </a:endParaRPr>
          </a:p>
          <a:p>
            <a:pPr marL="12700" marR="6634480">
              <a:lnSpc>
                <a:spcPts val="1420"/>
              </a:lnSpc>
            </a:pPr>
            <a:r>
              <a:rPr sz="1200" dirty="0">
                <a:solidFill>
                  <a:srgbClr val="231F1F"/>
                </a:solidFill>
                <a:latin typeface="Times New Roman"/>
                <a:cs typeface="Times New Roman"/>
              </a:rPr>
              <a:t>(7 x 7) </a:t>
            </a:r>
            <a:r>
              <a:rPr sz="1200" spc="-5" dirty="0">
                <a:solidFill>
                  <a:srgbClr val="231F1F"/>
                </a:solidFill>
                <a:latin typeface="Times New Roman"/>
                <a:cs typeface="Times New Roman"/>
              </a:rPr>
              <a:t>equally sized</a:t>
            </a:r>
            <a:r>
              <a:rPr sz="1200" spc="-95" dirty="0">
                <a:solidFill>
                  <a:srgbClr val="231F1F"/>
                </a:solidFill>
                <a:latin typeface="Times New Roman"/>
                <a:cs typeface="Times New Roman"/>
              </a:rPr>
              <a:t> </a:t>
            </a:r>
            <a:r>
              <a:rPr sz="1200" spc="-5" dirty="0">
                <a:solidFill>
                  <a:srgbClr val="231F1F"/>
                </a:solidFill>
                <a:latin typeface="Times New Roman"/>
                <a:cs typeface="Times New Roman"/>
              </a:rPr>
              <a:t>cells  </a:t>
            </a:r>
            <a:r>
              <a:rPr sz="1200" dirty="0">
                <a:solidFill>
                  <a:srgbClr val="231F1F"/>
                </a:solidFill>
                <a:latin typeface="Times New Roman"/>
                <a:cs typeface="Times New Roman"/>
              </a:rPr>
              <a:t>of </a:t>
            </a:r>
            <a:r>
              <a:rPr sz="1200" spc="-5" dirty="0">
                <a:solidFill>
                  <a:srgbClr val="231F1F"/>
                </a:solidFill>
                <a:latin typeface="Times New Roman"/>
                <a:cs typeface="Times New Roman"/>
              </a:rPr>
              <a:t>the </a:t>
            </a:r>
            <a:r>
              <a:rPr sz="1200" dirty="0">
                <a:solidFill>
                  <a:srgbClr val="231F1F"/>
                </a:solidFill>
                <a:latin typeface="Times New Roman"/>
                <a:cs typeface="Times New Roman"/>
              </a:rPr>
              <a:t>face</a:t>
            </a:r>
            <a:r>
              <a:rPr sz="1200" spc="-20" dirty="0">
                <a:solidFill>
                  <a:srgbClr val="231F1F"/>
                </a:solidFill>
                <a:latin typeface="Times New Roman"/>
                <a:cs typeface="Times New Roman"/>
              </a:rPr>
              <a:t> </a:t>
            </a:r>
            <a:r>
              <a:rPr sz="1200" spc="-5" dirty="0">
                <a:solidFill>
                  <a:srgbClr val="231F1F"/>
                </a:solidFill>
                <a:latin typeface="Times New Roman"/>
                <a:cs typeface="Times New Roman"/>
              </a:rPr>
              <a:t>image</a:t>
            </a:r>
            <a:endParaRPr sz="1200">
              <a:latin typeface="Times New Roman"/>
              <a:cs typeface="Times New Roman"/>
            </a:endParaRPr>
          </a:p>
        </p:txBody>
      </p:sp>
      <p:sp>
        <p:nvSpPr>
          <p:cNvPr id="4" name="object 4"/>
          <p:cNvSpPr/>
          <p:nvPr/>
        </p:nvSpPr>
        <p:spPr>
          <a:xfrm>
            <a:off x="729436" y="3536167"/>
            <a:ext cx="1038222" cy="1190622"/>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979046" y="3536167"/>
            <a:ext cx="3335218" cy="1190622"/>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6111737" y="3283743"/>
            <a:ext cx="2133595" cy="1676396"/>
          </a:xfrm>
          <a:prstGeom prst="rect">
            <a:avLst/>
          </a:prstGeom>
          <a:blipFill>
            <a:blip r:embed="rId4" cstate="print"/>
            <a:stretch>
              <a:fillRect/>
            </a:stretch>
          </a:blipFill>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954AE53-8C02-44E3-9BC9-90498DE64D1B}"/>
              </a:ext>
            </a:extLst>
          </p:cNvPr>
          <p:cNvSpPr>
            <a:spLocks noGrp="1"/>
          </p:cNvSpPr>
          <p:nvPr>
            <p:ph idx="1"/>
          </p:nvPr>
        </p:nvSpPr>
        <p:spPr/>
        <p:txBody>
          <a:bodyPr/>
          <a:lstStyle/>
          <a:p>
            <a:r>
              <a:rPr lang="en-IN" dirty="0"/>
              <a:t>So the algorithm output is the ID from the image with the closest histogram. The algorithm should also return the calculated distance, which can be used as a ‘</a:t>
            </a:r>
            <a:r>
              <a:rPr lang="en-IN" b="1" dirty="0"/>
              <a:t>confidence</a:t>
            </a:r>
            <a:r>
              <a:rPr lang="en-IN" dirty="0"/>
              <a:t>’ measurement.  Lower confidences are better because it means the distance between the two histograms is closer.</a:t>
            </a:r>
          </a:p>
          <a:p>
            <a:endParaRPr lang="en-IN" dirty="0"/>
          </a:p>
          <a:p>
            <a:r>
              <a:rPr lang="en-IN" dirty="0"/>
              <a:t>We can then use a threshold and the ‘confidence’ to automatically estimate if the algorithm has correctly recognized the image. We can assume that the algorithm has successfully recognized if the confidence is lower than the threshold defined.</a:t>
            </a:r>
          </a:p>
          <a:p>
            <a:endParaRPr lang="en-IN" dirty="0"/>
          </a:p>
        </p:txBody>
      </p:sp>
      <p:pic>
        <p:nvPicPr>
          <p:cNvPr id="1026" name="Picture 2">
            <a:extLst>
              <a:ext uri="{FF2B5EF4-FFF2-40B4-BE49-F238E27FC236}">
                <a16:creationId xmlns:a16="http://schemas.microsoft.com/office/drawing/2014/main" id="{4D888FBA-69BB-4640-8E80-208DD9DAB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3444" y="637381"/>
            <a:ext cx="2098675" cy="63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262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180"/>
        <p:cNvGrpSpPr/>
        <p:nvPr/>
      </p:nvGrpSpPr>
      <p:grpSpPr>
        <a:xfrm>
          <a:off x="0" y="0"/>
          <a:ext cx="0" cy="0"/>
          <a:chOff x="0" y="0"/>
          <a:chExt cx="0" cy="0"/>
        </a:xfrm>
      </p:grpSpPr>
      <p:sp>
        <p:nvSpPr>
          <p:cNvPr id="181" name="Google Shape;181;p31"/>
          <p:cNvSpPr txBox="1"/>
          <p:nvPr/>
        </p:nvSpPr>
        <p:spPr>
          <a:xfrm>
            <a:off x="528000" y="617500"/>
            <a:ext cx="8088000" cy="3825600"/>
          </a:xfrm>
          <a:prstGeom prst="rect">
            <a:avLst/>
          </a:prstGeom>
          <a:noFill/>
          <a:ln>
            <a:noFill/>
          </a:ln>
        </p:spPr>
        <p:txBody>
          <a:bodyPr spcFirstLastPara="1" wrap="square" lIns="91425" tIns="91425" rIns="91425" bIns="91425" anchor="t" anchorCtr="0">
            <a:noAutofit/>
          </a:bodyPr>
          <a:lstStyle/>
          <a:p>
            <a:pPr marL="457200" lvl="0" indent="0" algn="ctr" rtl="0">
              <a:spcBef>
                <a:spcPts val="0"/>
              </a:spcBef>
              <a:spcAft>
                <a:spcPts val="0"/>
              </a:spcAft>
              <a:buNone/>
            </a:pPr>
            <a:endParaRPr sz="6000" dirty="0">
              <a:latin typeface="Oswald Regular"/>
              <a:ea typeface="Oswald Regular"/>
              <a:cs typeface="Oswald Regular"/>
              <a:sym typeface="Oswald Regular"/>
            </a:endParaRPr>
          </a:p>
          <a:p>
            <a:pPr marL="1828800" lvl="0" indent="457200" algn="l" rtl="0">
              <a:spcBef>
                <a:spcPts val="0"/>
              </a:spcBef>
              <a:spcAft>
                <a:spcPts val="0"/>
              </a:spcAft>
              <a:buNone/>
            </a:pPr>
            <a:r>
              <a:rPr lang="en" sz="6000" dirty="0">
                <a:latin typeface="Oswald Regular"/>
                <a:ea typeface="Oswald Regular"/>
                <a:cs typeface="Oswald Regular"/>
                <a:sym typeface="Oswald Regular"/>
              </a:rPr>
              <a:t>THANK YOU!!</a:t>
            </a:r>
            <a:endParaRPr sz="6000" dirty="0">
              <a:latin typeface="Oswald Regular"/>
              <a:ea typeface="Oswald Regular"/>
              <a:cs typeface="Oswald Regular"/>
              <a:sym typeface="Oswald Regul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ctrTitle"/>
          </p:nvPr>
        </p:nvSpPr>
        <p:spPr>
          <a:xfrm>
            <a:off x="729450" y="1322450"/>
            <a:ext cx="7688100" cy="681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 sz="3600">
                <a:solidFill>
                  <a:srgbClr val="000000"/>
                </a:solidFill>
              </a:rPr>
              <a:t>GROUP MEMBERS :</a:t>
            </a:r>
            <a:endParaRPr sz="3600">
              <a:solidFill>
                <a:srgbClr val="000000"/>
              </a:solidFill>
            </a:endParaRPr>
          </a:p>
        </p:txBody>
      </p:sp>
      <p:graphicFrame>
        <p:nvGraphicFramePr>
          <p:cNvPr id="70" name="Google Shape;70;p14"/>
          <p:cNvGraphicFramePr/>
          <p:nvPr/>
        </p:nvGraphicFramePr>
        <p:xfrm>
          <a:off x="858650" y="2332650"/>
          <a:ext cx="7239000" cy="1828680"/>
        </p:xfrm>
        <a:graphic>
          <a:graphicData uri="http://schemas.openxmlformats.org/drawingml/2006/table">
            <a:tbl>
              <a:tblPr>
                <a:noFill/>
                <a:tableStyleId>{BA718E97-CA7C-4F29-929E-DC7A737B466C}</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marR="0" lvl="0" indent="0" algn="l" rtl="0">
                        <a:lnSpc>
                          <a:spcPct val="100000"/>
                        </a:lnSpc>
                        <a:spcBef>
                          <a:spcPts val="0"/>
                        </a:spcBef>
                        <a:spcAft>
                          <a:spcPts val="0"/>
                        </a:spcAft>
                        <a:buClr>
                          <a:srgbClr val="000000"/>
                        </a:buClr>
                        <a:buSzPts val="1800"/>
                        <a:buFont typeface="Arial"/>
                        <a:buNone/>
                      </a:pPr>
                      <a:r>
                        <a:rPr lang="en" sz="1800" b="1" u="none" strike="noStrike" cap="none"/>
                        <a:t>Name</a:t>
                      </a:r>
                      <a:endParaRPr sz="1800" b="1"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b="1" u="none" strike="noStrike" cap="none"/>
                        <a:t>Roll Number</a:t>
                      </a:r>
                      <a:endParaRPr sz="1800" b="1" u="none" strike="noStrike" cap="none"/>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 sz="1800"/>
                        <a:t>Sagar Chanchal</a:t>
                      </a:r>
                      <a:endParaRPr sz="18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a:t>08</a:t>
                      </a:r>
                      <a:endParaRPr sz="18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 sz="1800"/>
                        <a:t>Tanmay Desai</a:t>
                      </a:r>
                      <a:endParaRPr sz="18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a:t>15</a:t>
                      </a:r>
                      <a:endParaRPr sz="1800" u="none" strike="noStrike" cap="none"/>
                    </a:p>
                  </a:txBody>
                  <a:tcPr marL="91425" marR="91425" marT="91425" marB="91425"/>
                </a:tc>
                <a:extLst>
                  <a:ext uri="{0D108BD9-81ED-4DB2-BD59-A6C34878D82A}">
                    <a16:rowId xmlns:a16="http://schemas.microsoft.com/office/drawing/2014/main" val="10002"/>
                  </a:ext>
                </a:extLst>
              </a:tr>
              <a:tr h="381000">
                <a:tc>
                  <a:txBody>
                    <a:bodyPr/>
                    <a:lstStyle/>
                    <a:p>
                      <a:pPr marL="0" marR="0" lvl="0" indent="0" algn="l" rtl="0">
                        <a:lnSpc>
                          <a:spcPct val="100000"/>
                        </a:lnSpc>
                        <a:spcBef>
                          <a:spcPts val="0"/>
                        </a:spcBef>
                        <a:spcAft>
                          <a:spcPts val="0"/>
                        </a:spcAft>
                        <a:buClr>
                          <a:srgbClr val="000000"/>
                        </a:buClr>
                        <a:buSzPts val="1800"/>
                        <a:buFont typeface="Arial"/>
                        <a:buNone/>
                      </a:pPr>
                      <a:r>
                        <a:rPr lang="en" sz="1800"/>
                        <a:t>Clyde Gomes</a:t>
                      </a:r>
                      <a:endParaRPr sz="18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800"/>
                        <a:buFont typeface="Arial"/>
                        <a:buNone/>
                      </a:pPr>
                      <a:r>
                        <a:rPr lang="en" sz="1800" dirty="0"/>
                        <a:t>26</a:t>
                      </a:r>
                      <a:endParaRPr sz="1800" u="none" strike="noStrike" cap="none" dirty="0"/>
                    </a:p>
                  </a:txBody>
                  <a:tcPr marL="91425" marR="91425" marT="91425" marB="91425"/>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ctrTitle"/>
          </p:nvPr>
        </p:nvSpPr>
        <p:spPr>
          <a:xfrm>
            <a:off x="861600" y="501375"/>
            <a:ext cx="7688100" cy="81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Contents-</a:t>
            </a:r>
            <a:endParaRPr/>
          </a:p>
        </p:txBody>
      </p:sp>
      <p:sp>
        <p:nvSpPr>
          <p:cNvPr id="76" name="Google Shape;76;p15"/>
          <p:cNvSpPr txBox="1">
            <a:spLocks noGrp="1"/>
          </p:cNvSpPr>
          <p:nvPr>
            <p:ph type="subTitle" idx="1"/>
          </p:nvPr>
        </p:nvSpPr>
        <p:spPr>
          <a:xfrm>
            <a:off x="727950" y="1738400"/>
            <a:ext cx="7688100" cy="2037300"/>
          </a:xfrm>
          <a:prstGeom prst="rect">
            <a:avLst/>
          </a:prstGeom>
        </p:spPr>
        <p:txBody>
          <a:bodyPr spcFirstLastPara="1" wrap="square" lIns="91425" tIns="91425" rIns="91425" bIns="91425" anchor="b" anchorCtr="0">
            <a:noAutofit/>
          </a:bodyPr>
          <a:lstStyle/>
          <a:p>
            <a:pPr marL="457200" lvl="0" indent="-342900" algn="ctr" rtl="0">
              <a:spcBef>
                <a:spcPts val="0"/>
              </a:spcBef>
              <a:spcAft>
                <a:spcPts val="0"/>
              </a:spcAft>
              <a:buSzPts val="1800"/>
              <a:buChar char="●"/>
            </a:pPr>
            <a:r>
              <a:rPr lang="en" dirty="0"/>
              <a:t>Background</a:t>
            </a:r>
            <a:endParaRPr dirty="0"/>
          </a:p>
          <a:p>
            <a:pPr marL="457200" lvl="0" indent="-342900" algn="ctr" rtl="0">
              <a:spcBef>
                <a:spcPts val="0"/>
              </a:spcBef>
              <a:spcAft>
                <a:spcPts val="0"/>
              </a:spcAft>
              <a:buSzPts val="1800"/>
              <a:buChar char="●"/>
            </a:pPr>
            <a:r>
              <a:rPr lang="en" dirty="0"/>
              <a:t>Problem statment</a:t>
            </a:r>
            <a:endParaRPr dirty="0"/>
          </a:p>
          <a:p>
            <a:pPr marL="457200" lvl="0" indent="-342900" algn="ctr" rtl="0">
              <a:spcBef>
                <a:spcPts val="0"/>
              </a:spcBef>
              <a:spcAft>
                <a:spcPts val="0"/>
              </a:spcAft>
              <a:buSzPts val="1800"/>
              <a:buChar char="●"/>
            </a:pPr>
            <a:r>
              <a:rPr lang="en" dirty="0"/>
              <a:t>Architecture</a:t>
            </a:r>
            <a:endParaRPr dirty="0"/>
          </a:p>
          <a:p>
            <a:pPr marL="457200" lvl="0" indent="-342900" algn="ctr" rtl="0">
              <a:spcBef>
                <a:spcPts val="0"/>
              </a:spcBef>
              <a:spcAft>
                <a:spcPts val="0"/>
              </a:spcAft>
              <a:buSzPts val="1800"/>
              <a:buChar char="●"/>
            </a:pPr>
            <a:r>
              <a:rPr lang="en" dirty="0"/>
              <a:t>Data collection</a:t>
            </a:r>
            <a:endParaRPr dirty="0"/>
          </a:p>
          <a:p>
            <a:pPr marL="457200" lvl="0" indent="-342900" algn="ctr" rtl="0">
              <a:spcBef>
                <a:spcPts val="0"/>
              </a:spcBef>
              <a:spcAft>
                <a:spcPts val="0"/>
              </a:spcAft>
              <a:buSzPts val="1800"/>
              <a:buChar char="●"/>
            </a:pPr>
            <a:r>
              <a:rPr lang="en" dirty="0"/>
              <a:t>Implementation</a:t>
            </a:r>
            <a:endParaRPr dirty="0"/>
          </a:p>
          <a:p>
            <a:pPr marL="457200" lvl="0" indent="-342900" algn="ctr" rtl="0">
              <a:spcBef>
                <a:spcPts val="0"/>
              </a:spcBef>
              <a:spcAft>
                <a:spcPts val="0"/>
              </a:spcAft>
              <a:buSzPts val="1800"/>
              <a:buChar char="●"/>
            </a:pPr>
            <a:r>
              <a:rPr lang="en" dirty="0"/>
              <a:t>Results</a:t>
            </a:r>
            <a:endParaRPr dirty="0"/>
          </a:p>
          <a:p>
            <a:pPr marL="457200" lvl="0" indent="-342900" algn="ctr" rtl="0">
              <a:spcBef>
                <a:spcPts val="0"/>
              </a:spcBef>
              <a:spcAft>
                <a:spcPts val="0"/>
              </a:spcAft>
              <a:buSzPts val="1800"/>
              <a:buChar char="●"/>
            </a:pPr>
            <a:r>
              <a:rPr lang="en" dirty="0"/>
              <a:t>References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600" b="0">
                <a:latin typeface="Oswald Regular"/>
                <a:ea typeface="Oswald Regular"/>
                <a:cs typeface="Oswald Regular"/>
                <a:sym typeface="Oswald Regular"/>
              </a:rPr>
              <a:t>Background:</a:t>
            </a:r>
            <a:endParaRPr sz="2600" b="0">
              <a:latin typeface="Oswald Regular"/>
              <a:ea typeface="Oswald Regular"/>
              <a:cs typeface="Oswald Regular"/>
              <a:sym typeface="Oswald Regular"/>
            </a:endParaRPr>
          </a:p>
        </p:txBody>
      </p:sp>
      <p:sp>
        <p:nvSpPr>
          <p:cNvPr id="82" name="Google Shape;82;p16"/>
          <p:cNvSpPr txBox="1">
            <a:spLocks noGrp="1"/>
          </p:cNvSpPr>
          <p:nvPr>
            <p:ph type="body" idx="1"/>
          </p:nvPr>
        </p:nvSpPr>
        <p:spPr>
          <a:xfrm>
            <a:off x="729450" y="1952725"/>
            <a:ext cx="76887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2000">
                <a:solidFill>
                  <a:srgbClr val="000000"/>
                </a:solidFill>
                <a:latin typeface="Oswald"/>
                <a:ea typeface="Oswald"/>
                <a:cs typeface="Oswald"/>
                <a:sym typeface="Oswald"/>
              </a:rPr>
              <a:t>The idea for this project came to us in class as we saw the amount of time that has to be skipped for attendance and the nonchalance of students who had already marked their attendance which leads to the method being delayed further, we then decided that this would be a good and interesting field to delve into for our Project as the field of Image processing, recognition etc; has a world of scope and would help us culcate our skills and make us a tad bit ready for any or most challenges ahead. </a:t>
            </a:r>
            <a:endParaRPr sz="2000">
              <a:solidFill>
                <a:srgbClr val="000000"/>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0">
                <a:latin typeface="Oswald Regular"/>
                <a:ea typeface="Oswald Regular"/>
                <a:cs typeface="Oswald Regular"/>
                <a:sym typeface="Oswald Regular"/>
              </a:rPr>
              <a:t>Motivation</a:t>
            </a:r>
            <a:endParaRPr b="0">
              <a:latin typeface="Oswald Regular"/>
              <a:ea typeface="Oswald Regular"/>
              <a:cs typeface="Oswald Regular"/>
              <a:sym typeface="Oswald Regular"/>
            </a:endParaRPr>
          </a:p>
        </p:txBody>
      </p:sp>
      <p:sp>
        <p:nvSpPr>
          <p:cNvPr id="88" name="Google Shape;88;p17"/>
          <p:cNvSpPr txBox="1">
            <a:spLocks noGrp="1"/>
          </p:cNvSpPr>
          <p:nvPr>
            <p:ph type="body" idx="1"/>
          </p:nvPr>
        </p:nvSpPr>
        <p:spPr>
          <a:xfrm>
            <a:off x="727650" y="1787125"/>
            <a:ext cx="7688700" cy="2656200"/>
          </a:xfrm>
          <a:prstGeom prst="rect">
            <a:avLst/>
          </a:prstGeom>
        </p:spPr>
        <p:txBody>
          <a:bodyPr spcFirstLastPara="1" wrap="square" lIns="91425" tIns="91425" rIns="91425" bIns="91425" anchor="t" anchorCtr="0">
            <a:noAutofit/>
          </a:bodyPr>
          <a:lstStyle/>
          <a:p>
            <a:pPr marL="457200" lvl="0" indent="-381000" algn="l" rtl="0">
              <a:spcBef>
                <a:spcPts val="0"/>
              </a:spcBef>
              <a:spcAft>
                <a:spcPts val="0"/>
              </a:spcAft>
              <a:buClr>
                <a:srgbClr val="000000"/>
              </a:buClr>
              <a:buSzPts val="2400"/>
              <a:buFont typeface="Oswald"/>
              <a:buChar char="●"/>
            </a:pPr>
            <a:r>
              <a:rPr lang="en" sz="2400">
                <a:solidFill>
                  <a:srgbClr val="000000"/>
                </a:solidFill>
                <a:latin typeface="Oswald"/>
                <a:ea typeface="Oswald"/>
                <a:cs typeface="Oswald"/>
                <a:sym typeface="Oswald"/>
              </a:rPr>
              <a:t>To save time in a lecture, by replacing the monotonous method of traditional attendance marking which is prone to  cunning and shrewdness to turn in one’s favour(Proxies).</a:t>
            </a:r>
            <a:endParaRPr sz="2400">
              <a:solidFill>
                <a:srgbClr val="000000"/>
              </a:solidFill>
              <a:latin typeface="Oswald"/>
              <a:ea typeface="Oswald"/>
              <a:cs typeface="Oswald"/>
              <a:sym typeface="Oswald"/>
            </a:endParaRPr>
          </a:p>
          <a:p>
            <a:pPr marL="457200" lvl="0" indent="-381000" algn="l" rtl="0">
              <a:spcBef>
                <a:spcPts val="0"/>
              </a:spcBef>
              <a:spcAft>
                <a:spcPts val="0"/>
              </a:spcAft>
              <a:buClr>
                <a:srgbClr val="000000"/>
              </a:buClr>
              <a:buSzPts val="2400"/>
              <a:buFont typeface="Oswald"/>
              <a:buChar char="●"/>
            </a:pPr>
            <a:r>
              <a:rPr lang="en" sz="2400">
                <a:solidFill>
                  <a:srgbClr val="000000"/>
                </a:solidFill>
                <a:latin typeface="Oswald"/>
                <a:ea typeface="Oswald"/>
                <a:cs typeface="Oswald"/>
                <a:sym typeface="Oswald"/>
              </a:rPr>
              <a:t>To make an attendance marking system that is beneficial to both the faculty as well as the students.</a:t>
            </a:r>
            <a:endParaRPr sz="2400">
              <a:solidFill>
                <a:srgbClr val="000000"/>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0">
                <a:latin typeface="Oswald Regular"/>
                <a:ea typeface="Oswald Regular"/>
                <a:cs typeface="Oswald Regular"/>
                <a:sym typeface="Oswald Regular"/>
              </a:rPr>
              <a:t>Problem Statement:</a:t>
            </a:r>
            <a:endParaRPr b="0">
              <a:latin typeface="Oswald Regular"/>
              <a:ea typeface="Oswald Regular"/>
              <a:cs typeface="Oswald Regular"/>
              <a:sym typeface="Oswald Regular"/>
            </a:endParaRPr>
          </a:p>
        </p:txBody>
      </p:sp>
      <p:sp>
        <p:nvSpPr>
          <p:cNvPr id="94" name="Google Shape;94;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2400" dirty="0">
                <a:solidFill>
                  <a:srgbClr val="000000"/>
                </a:solidFill>
                <a:latin typeface="Oswald"/>
                <a:ea typeface="Oswald"/>
                <a:cs typeface="Oswald"/>
                <a:sym typeface="Oswald"/>
              </a:rPr>
              <a:t>To provide a reliable and accurate automated attendance marking system by making use of Haar Cascade algorithm and Loc</a:t>
            </a:r>
            <a:r>
              <a:rPr lang="en-IN" sz="2400" dirty="0">
                <a:solidFill>
                  <a:srgbClr val="000000"/>
                </a:solidFill>
                <a:latin typeface="Oswald"/>
                <a:ea typeface="Oswald"/>
                <a:cs typeface="Oswald"/>
                <a:sym typeface="Oswald"/>
              </a:rPr>
              <a:t>al Binary Patterns Histogram Algorithm</a:t>
            </a:r>
            <a:r>
              <a:rPr lang="en" sz="2400" dirty="0">
                <a:solidFill>
                  <a:srgbClr val="000000"/>
                </a:solidFill>
                <a:latin typeface="Oswald"/>
                <a:ea typeface="Oswald"/>
                <a:cs typeface="Oswald"/>
                <a:sym typeface="Oswald"/>
              </a:rPr>
              <a:t>.</a:t>
            </a:r>
            <a:endParaRPr sz="2400" dirty="0">
              <a:solidFill>
                <a:srgbClr val="000000"/>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29450" y="1318650"/>
            <a:ext cx="7688400" cy="103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b="0">
                <a:latin typeface="Oswald Regular"/>
                <a:ea typeface="Oswald Regular"/>
                <a:cs typeface="Oswald Regular"/>
                <a:sym typeface="Oswald Regular"/>
              </a:rPr>
              <a:t>SYSTEM ARCHITECTURE</a:t>
            </a:r>
            <a:endParaRPr sz="6000" b="0">
              <a:latin typeface="Oswald Regular"/>
              <a:ea typeface="Oswald Regular"/>
              <a:cs typeface="Oswald Regular"/>
              <a:sym typeface="Oswald Regul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pic>
        <p:nvPicPr>
          <p:cNvPr id="104" name="Google Shape;104;p20"/>
          <p:cNvPicPr preferRelativeResize="0"/>
          <p:nvPr/>
        </p:nvPicPr>
        <p:blipFill>
          <a:blip r:embed="rId3">
            <a:alphaModFix/>
          </a:blip>
          <a:stretch>
            <a:fillRect/>
          </a:stretch>
        </p:blipFill>
        <p:spPr>
          <a:xfrm>
            <a:off x="560900" y="244100"/>
            <a:ext cx="998025" cy="998025"/>
          </a:xfrm>
          <a:prstGeom prst="rect">
            <a:avLst/>
          </a:prstGeom>
          <a:noFill/>
          <a:ln>
            <a:noFill/>
          </a:ln>
        </p:spPr>
      </p:pic>
      <p:sp>
        <p:nvSpPr>
          <p:cNvPr id="105" name="Google Shape;105;p20"/>
          <p:cNvSpPr txBox="1"/>
          <p:nvPr/>
        </p:nvSpPr>
        <p:spPr>
          <a:xfrm>
            <a:off x="316775" y="1292125"/>
            <a:ext cx="1617300" cy="41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swald Regular"/>
                <a:ea typeface="Oswald Regular"/>
                <a:cs typeface="Oswald Regular"/>
                <a:sym typeface="Oswald Regular"/>
              </a:rPr>
              <a:t>Live video capture using android smartphone</a:t>
            </a:r>
            <a:endParaRPr>
              <a:latin typeface="Oswald Regular"/>
              <a:ea typeface="Oswald Regular"/>
              <a:cs typeface="Oswald Regular"/>
              <a:sym typeface="Oswald Regular"/>
            </a:endParaRPr>
          </a:p>
        </p:txBody>
      </p:sp>
      <p:sp>
        <p:nvSpPr>
          <p:cNvPr id="106" name="Google Shape;106;p20"/>
          <p:cNvSpPr/>
          <p:nvPr/>
        </p:nvSpPr>
        <p:spPr>
          <a:xfrm>
            <a:off x="1558925" y="708575"/>
            <a:ext cx="794400" cy="141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7" name="Google Shape;107;p20"/>
          <p:cNvPicPr preferRelativeResize="0"/>
          <p:nvPr/>
        </p:nvPicPr>
        <p:blipFill>
          <a:blip r:embed="rId4">
            <a:alphaModFix/>
          </a:blip>
          <a:stretch>
            <a:fillRect/>
          </a:stretch>
        </p:blipFill>
        <p:spPr>
          <a:xfrm>
            <a:off x="7294275" y="961025"/>
            <a:ext cx="1172925" cy="1242870"/>
          </a:xfrm>
          <a:prstGeom prst="rect">
            <a:avLst/>
          </a:prstGeom>
          <a:noFill/>
          <a:ln>
            <a:noFill/>
          </a:ln>
        </p:spPr>
      </p:pic>
      <p:pic>
        <p:nvPicPr>
          <p:cNvPr id="108" name="Google Shape;108;p20"/>
          <p:cNvPicPr preferRelativeResize="0"/>
          <p:nvPr/>
        </p:nvPicPr>
        <p:blipFill rotWithShape="1">
          <a:blip r:embed="rId5">
            <a:alphaModFix/>
          </a:blip>
          <a:srcRect t="-7851"/>
          <a:stretch/>
        </p:blipFill>
        <p:spPr>
          <a:xfrm>
            <a:off x="2353325" y="283425"/>
            <a:ext cx="1172925" cy="924575"/>
          </a:xfrm>
          <a:prstGeom prst="rect">
            <a:avLst/>
          </a:prstGeom>
          <a:noFill/>
          <a:ln>
            <a:noFill/>
          </a:ln>
        </p:spPr>
      </p:pic>
      <p:pic>
        <p:nvPicPr>
          <p:cNvPr id="109" name="Google Shape;109;p20"/>
          <p:cNvPicPr preferRelativeResize="0"/>
          <p:nvPr/>
        </p:nvPicPr>
        <p:blipFill>
          <a:blip r:embed="rId6">
            <a:alphaModFix/>
          </a:blip>
          <a:stretch>
            <a:fillRect/>
          </a:stretch>
        </p:blipFill>
        <p:spPr>
          <a:xfrm>
            <a:off x="4320675" y="298350"/>
            <a:ext cx="1371600" cy="962025"/>
          </a:xfrm>
          <a:prstGeom prst="rect">
            <a:avLst/>
          </a:prstGeom>
          <a:noFill/>
          <a:ln>
            <a:noFill/>
          </a:ln>
        </p:spPr>
      </p:pic>
      <p:sp>
        <p:nvSpPr>
          <p:cNvPr id="110" name="Google Shape;110;p20"/>
          <p:cNvSpPr txBox="1"/>
          <p:nvPr/>
        </p:nvSpPr>
        <p:spPr>
          <a:xfrm>
            <a:off x="2376850" y="1208000"/>
            <a:ext cx="1689900" cy="64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swald Regular"/>
                <a:ea typeface="Oswald Regular"/>
                <a:cs typeface="Oswald Regular"/>
                <a:sym typeface="Oswald Regular"/>
              </a:rPr>
              <a:t>Captured video is segmented and individual faces are obtained</a:t>
            </a:r>
            <a:endParaRPr>
              <a:latin typeface="Oswald Regular"/>
              <a:ea typeface="Oswald Regular"/>
              <a:cs typeface="Oswald Regular"/>
              <a:sym typeface="Oswald Regular"/>
            </a:endParaRPr>
          </a:p>
        </p:txBody>
      </p:sp>
      <p:sp>
        <p:nvSpPr>
          <p:cNvPr id="111" name="Google Shape;111;p20"/>
          <p:cNvSpPr/>
          <p:nvPr/>
        </p:nvSpPr>
        <p:spPr>
          <a:xfrm>
            <a:off x="3526250" y="708588"/>
            <a:ext cx="794400" cy="141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0"/>
          <p:cNvSpPr txBox="1"/>
          <p:nvPr/>
        </p:nvSpPr>
        <p:spPr>
          <a:xfrm>
            <a:off x="6027425" y="298350"/>
            <a:ext cx="2167200" cy="66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swald Regular"/>
                <a:ea typeface="Oswald Regular"/>
                <a:cs typeface="Oswald Regular"/>
                <a:sym typeface="Oswald Regular"/>
              </a:rPr>
              <a:t>Region of Interest for each face is obtained using Haar Cascade</a:t>
            </a:r>
            <a:endParaRPr>
              <a:latin typeface="Oswald Regular"/>
              <a:ea typeface="Oswald Regular"/>
              <a:cs typeface="Oswald Regular"/>
              <a:sym typeface="Oswald Regular"/>
            </a:endParaRPr>
          </a:p>
        </p:txBody>
      </p:sp>
      <p:sp>
        <p:nvSpPr>
          <p:cNvPr id="113" name="Google Shape;113;p20"/>
          <p:cNvSpPr/>
          <p:nvPr/>
        </p:nvSpPr>
        <p:spPr>
          <a:xfrm rot="1344904">
            <a:off x="5656570" y="1062078"/>
            <a:ext cx="1659264" cy="20864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txBox="1"/>
          <p:nvPr/>
        </p:nvSpPr>
        <p:spPr>
          <a:xfrm>
            <a:off x="7020925" y="2203900"/>
            <a:ext cx="1914300" cy="962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Oswald Regular"/>
                <a:ea typeface="Oswald Regular"/>
                <a:cs typeface="Oswald Regular"/>
                <a:sym typeface="Oswald Regular"/>
              </a:rPr>
              <a:t>Histogram value of each face is calcualted using LBPH</a:t>
            </a:r>
            <a:endParaRPr>
              <a:latin typeface="Oswald Regular"/>
              <a:ea typeface="Oswald Regular"/>
              <a:cs typeface="Oswald Regular"/>
              <a:sym typeface="Oswald Regular"/>
            </a:endParaRPr>
          </a:p>
        </p:txBody>
      </p:sp>
      <p:sp>
        <p:nvSpPr>
          <p:cNvPr id="115" name="Google Shape;115;p20"/>
          <p:cNvSpPr/>
          <p:nvPr/>
        </p:nvSpPr>
        <p:spPr>
          <a:xfrm rot="5400000">
            <a:off x="7598719" y="3125280"/>
            <a:ext cx="461700" cy="141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6" name="Google Shape;116;p20"/>
          <p:cNvPicPr preferRelativeResize="0"/>
          <p:nvPr/>
        </p:nvPicPr>
        <p:blipFill>
          <a:blip r:embed="rId7">
            <a:alphaModFix/>
          </a:blip>
          <a:stretch>
            <a:fillRect/>
          </a:stretch>
        </p:blipFill>
        <p:spPr>
          <a:xfrm>
            <a:off x="6966225" y="3426925"/>
            <a:ext cx="1228375" cy="1508875"/>
          </a:xfrm>
          <a:prstGeom prst="rect">
            <a:avLst/>
          </a:prstGeom>
          <a:noFill/>
          <a:ln>
            <a:noFill/>
          </a:ln>
        </p:spPr>
      </p:pic>
      <p:sp>
        <p:nvSpPr>
          <p:cNvPr id="117" name="Google Shape;117;p20"/>
          <p:cNvSpPr txBox="1"/>
          <p:nvPr/>
        </p:nvSpPr>
        <p:spPr>
          <a:xfrm>
            <a:off x="8145900" y="3334550"/>
            <a:ext cx="998100" cy="220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latin typeface="Oswald Regular"/>
                <a:ea typeface="Oswald Regular"/>
                <a:cs typeface="Oswald Regular"/>
                <a:sym typeface="Oswald Regular"/>
              </a:rPr>
              <a:t>Database(contains saved images, where the histogram value of each image is stored)</a:t>
            </a:r>
            <a:endParaRPr sz="1200">
              <a:latin typeface="Oswald Regular"/>
              <a:ea typeface="Oswald Regular"/>
              <a:cs typeface="Oswald Regular"/>
              <a:sym typeface="Oswald Regular"/>
            </a:endParaRPr>
          </a:p>
        </p:txBody>
      </p:sp>
      <p:pic>
        <p:nvPicPr>
          <p:cNvPr id="118" name="Google Shape;118;p20"/>
          <p:cNvPicPr preferRelativeResize="0"/>
          <p:nvPr/>
        </p:nvPicPr>
        <p:blipFill>
          <a:blip r:embed="rId8">
            <a:alphaModFix/>
          </a:blip>
          <a:stretch>
            <a:fillRect/>
          </a:stretch>
        </p:blipFill>
        <p:spPr>
          <a:xfrm>
            <a:off x="4572000" y="2091541"/>
            <a:ext cx="1320300" cy="1767300"/>
          </a:xfrm>
          <a:prstGeom prst="rect">
            <a:avLst/>
          </a:prstGeom>
          <a:noFill/>
          <a:ln>
            <a:noFill/>
          </a:ln>
        </p:spPr>
      </p:pic>
      <p:sp>
        <p:nvSpPr>
          <p:cNvPr id="119" name="Google Shape;119;p20"/>
          <p:cNvSpPr/>
          <p:nvPr/>
        </p:nvSpPr>
        <p:spPr>
          <a:xfrm rot="-9389174">
            <a:off x="5588651" y="3833319"/>
            <a:ext cx="1532448" cy="208661"/>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txBox="1"/>
          <p:nvPr/>
        </p:nvSpPr>
        <p:spPr>
          <a:xfrm>
            <a:off x="4472350" y="3634625"/>
            <a:ext cx="2034300" cy="15088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Oswald Regular"/>
                <a:ea typeface="Oswald Regular"/>
                <a:cs typeface="Oswald Regular"/>
                <a:sym typeface="Oswald Regular"/>
              </a:rPr>
              <a:t>Attendance is marked if the captured images match trained images in the database.</a:t>
            </a:r>
            <a:endParaRPr dirty="0">
              <a:latin typeface="Oswald Regular"/>
              <a:ea typeface="Oswald Regular"/>
              <a:cs typeface="Oswald Regular"/>
              <a:sym typeface="Oswald Regular"/>
            </a:endParaRPr>
          </a:p>
        </p:txBody>
      </p:sp>
      <p:sp>
        <p:nvSpPr>
          <p:cNvPr id="122" name="Google Shape;122;p20"/>
          <p:cNvSpPr txBox="1"/>
          <p:nvPr/>
        </p:nvSpPr>
        <p:spPr>
          <a:xfrm>
            <a:off x="949350" y="3334555"/>
            <a:ext cx="1617300" cy="132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Oswald Regular"/>
              <a:ea typeface="Oswald Regular"/>
              <a:cs typeface="Oswald Regular"/>
              <a:sym typeface="Oswald Regul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127"/>
        <p:cNvGrpSpPr/>
        <p:nvPr/>
      </p:nvGrpSpPr>
      <p:grpSpPr>
        <a:xfrm>
          <a:off x="0" y="0"/>
          <a:ext cx="0" cy="0"/>
          <a:chOff x="0" y="0"/>
          <a:chExt cx="0" cy="0"/>
        </a:xfrm>
      </p:grpSpPr>
      <p:pic>
        <p:nvPicPr>
          <p:cNvPr id="128" name="Google Shape;128;p21"/>
          <p:cNvPicPr preferRelativeResize="0"/>
          <p:nvPr/>
        </p:nvPicPr>
        <p:blipFill>
          <a:blip r:embed="rId3">
            <a:alphaModFix/>
          </a:blip>
          <a:stretch>
            <a:fillRect/>
          </a:stretch>
        </p:blipFill>
        <p:spPr>
          <a:xfrm>
            <a:off x="0" y="304800"/>
            <a:ext cx="9035101" cy="4838699"/>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1245</TotalTime>
  <Words>537</Words>
  <Application>Microsoft Office PowerPoint</Application>
  <PresentationFormat>On-screen Show (16:9)</PresentationFormat>
  <Paragraphs>54</Paragraphs>
  <Slides>14</Slides>
  <Notes>10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Times New Roman</vt:lpstr>
      <vt:lpstr>Trebuchet MS</vt:lpstr>
      <vt:lpstr>Wingdings 3</vt:lpstr>
      <vt:lpstr>Lato</vt:lpstr>
      <vt:lpstr>Raleway</vt:lpstr>
      <vt:lpstr>Arial</vt:lpstr>
      <vt:lpstr>Oswald Regular</vt:lpstr>
      <vt:lpstr>Oswald</vt:lpstr>
      <vt:lpstr>Facet</vt:lpstr>
      <vt:lpstr>DON BOSCO INSTITUTE OF TECHNOLOGY</vt:lpstr>
      <vt:lpstr>GROUP MEMBERS :</vt:lpstr>
      <vt:lpstr>Contents-</vt:lpstr>
      <vt:lpstr>Background:</vt:lpstr>
      <vt:lpstr>Motivation</vt:lpstr>
      <vt:lpstr>Problem Statement:</vt:lpstr>
      <vt:lpstr>SYSTEM ARCHITECTURE</vt:lpstr>
      <vt:lpstr>PowerPoint Presentation</vt:lpstr>
      <vt:lpstr>PowerPoint Presentation</vt:lpstr>
      <vt:lpstr>Harr Cascade</vt:lpstr>
      <vt:lpstr>Eg:- Haar Cascade Algorithm edge feature  detection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 BOSCO INSTITUTE OF TECHNOLOGY</dc:title>
  <dc:creator>Tanmay</dc:creator>
  <cp:lastModifiedBy>Tanmay's PC</cp:lastModifiedBy>
  <cp:revision>14</cp:revision>
  <dcterms:modified xsi:type="dcterms:W3CDTF">2020-05-14T15:49:02Z</dcterms:modified>
</cp:coreProperties>
</file>