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63" r:id="rId6"/>
    <p:sldId id="264" r:id="rId7"/>
    <p:sldId id="265" r:id="rId8"/>
    <p:sldId id="270" r:id="rId9"/>
    <p:sldId id="277" r:id="rId10"/>
    <p:sldId id="266" r:id="rId11"/>
    <p:sldId id="267" r:id="rId12"/>
    <p:sldId id="271" r:id="rId13"/>
    <p:sldId id="272" r:id="rId14"/>
    <p:sldId id="273" r:id="rId15"/>
    <p:sldId id="278" r:id="rId16"/>
    <p:sldId id="274" r:id="rId17"/>
    <p:sldId id="279" r:id="rId18"/>
    <p:sldId id="269" r:id="rId19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Palatino Linotype" panose="02040502050505030304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Qj8BvUkJRaXLnXTvqXHwml2r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6" name="Google Shape;36;p2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2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2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2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2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20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2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2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2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2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2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2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2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21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2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21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21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6" name="Google Shape;96;p2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5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2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" name="Google Shape;112;p2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2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2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2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2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1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5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5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0" y="457200"/>
            <a:ext cx="91440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760A6E"/>
                </a:solidFill>
                <a:latin typeface="Arial"/>
                <a:ea typeface="Arial"/>
                <a:cs typeface="Arial"/>
                <a:sym typeface="Arial"/>
              </a:rPr>
              <a:t>ICMLDE 202</a:t>
            </a:r>
            <a:r>
              <a:rPr lang="en-US" sz="3200" b="1">
                <a:solidFill>
                  <a:srgbClr val="760A6E"/>
                </a:solidFill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800020"/>
                </a:solidFill>
                <a:latin typeface="Arial"/>
                <a:ea typeface="Arial"/>
                <a:cs typeface="Arial"/>
                <a:sym typeface="Arial"/>
              </a:rPr>
              <a:t>International Conference on Machine Learning and Data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12529"/>
                </a:solidFill>
              </a:rPr>
              <a:t>06</a:t>
            </a:r>
            <a:r>
              <a:rPr lang="en-US" sz="2000" b="1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th-</a:t>
            </a:r>
            <a:r>
              <a:rPr lang="en-US" sz="2000" b="1">
                <a:solidFill>
                  <a:srgbClr val="212529"/>
                </a:solidFill>
              </a:rPr>
              <a:t>08</a:t>
            </a:r>
            <a:r>
              <a:rPr lang="en-US" sz="2000" b="1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th November 202</a:t>
            </a:r>
            <a:r>
              <a:rPr lang="en-US" sz="2000" b="1">
                <a:solidFill>
                  <a:srgbClr val="212529"/>
                </a:solidFill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Dehradun, India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0" y="4648200"/>
            <a:ext cx="9144000" cy="183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sng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sng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NAKSHATRA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Technical Paper/Poster Presentation Event</a:t>
            </a:r>
            <a:endParaRPr sz="20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54" name="Google Shape;154;p1"/>
          <p:cNvGrpSpPr/>
          <p:nvPr/>
        </p:nvGrpSpPr>
        <p:grpSpPr>
          <a:xfrm>
            <a:off x="1139962" y="3142199"/>
            <a:ext cx="6406875" cy="2250001"/>
            <a:chOff x="1368562" y="17999"/>
            <a:chExt cx="6406875" cy="2250001"/>
          </a:xfrm>
        </p:grpSpPr>
        <p:sp>
          <p:nvSpPr>
            <p:cNvPr id="155" name="Google Shape;155;p1"/>
            <p:cNvSpPr/>
            <p:nvPr/>
          </p:nvSpPr>
          <p:spPr>
            <a:xfrm>
              <a:off x="1741500" y="17999"/>
              <a:ext cx="1166625" cy="1166625"/>
            </a:xfrm>
            <a:prstGeom prst="ellipse">
              <a:avLst/>
            </a:pr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1990125" y="266625"/>
              <a:ext cx="669375" cy="6693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368562" y="1548000"/>
              <a:ext cx="19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1368562" y="1548000"/>
              <a:ext cx="19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Schoolbook"/>
                <a:buNone/>
              </a:pPr>
              <a:r>
                <a:rPr lang="en-US" sz="1600" b="1" i="0" u="sng" strike="noStrike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TECHNICAL</a:t>
              </a:r>
              <a:endPara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988687" y="17999"/>
              <a:ext cx="1166625" cy="1166625"/>
            </a:xfrm>
            <a:prstGeom prst="ellipse">
              <a:avLst/>
            </a:pr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4237312" y="266625"/>
              <a:ext cx="669375" cy="6693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615750" y="1548000"/>
              <a:ext cx="19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"/>
            <p:cNvSpPr txBox="1"/>
            <p:nvPr/>
          </p:nvSpPr>
          <p:spPr>
            <a:xfrm>
              <a:off x="3615750" y="1548000"/>
              <a:ext cx="19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Schoolbook"/>
                <a:buNone/>
              </a:pPr>
              <a:r>
                <a:rPr lang="en-US" sz="1600" b="1" i="0" u="sng" strike="noStrike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PAPER PRESENTATION</a:t>
              </a:r>
              <a:endPara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235875" y="17999"/>
              <a:ext cx="1166625" cy="1166625"/>
            </a:xfrm>
            <a:prstGeom prst="ellipse">
              <a:avLst/>
            </a:prstGeom>
            <a:solidFill>
              <a:srgbClr val="FFD7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484500" y="266625"/>
              <a:ext cx="669375" cy="6693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5862937" y="1548000"/>
              <a:ext cx="19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"/>
            <p:cNvSpPr txBox="1"/>
            <p:nvPr/>
          </p:nvSpPr>
          <p:spPr>
            <a:xfrm>
              <a:off x="5862937" y="1548000"/>
              <a:ext cx="19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Schoolbook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(IN MICROSOFT POWERPOINT)</a:t>
              </a:r>
              <a:endPara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9100-04B0-9C24-1F47-0A095FD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Statistical Validation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2E9B-3D8F-2711-7435-A0F134A5E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classical and hybrid models.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 conducted.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t-tests on AUC: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vs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 = 0.0165 (&lt; 0.05)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vs Hybrid Model → p = 0.0353 (&lt; 0.05)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confirm the Custom DNN’s superiority is statistically significant.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robust and reproducible performance gain.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0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5282-1C4E-224C-1741-3DD7F77E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61" y="166046"/>
            <a:ext cx="7467600" cy="801127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Hybrid Approach Effectiveness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AFD6C-C1D6-52F4-764B-E3E4ABFF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873752"/>
          </a:xfrm>
        </p:spPr>
        <p:txBody>
          <a:bodyPr>
            <a:noAutofit/>
          </a:bodyPr>
          <a:lstStyle/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148590" indent="0">
              <a:buClr>
                <a:schemeClr val="tx1"/>
              </a:buClr>
              <a:buSzPct val="100000"/>
              <a:buNone/>
            </a:pPr>
            <a:endParaRPr lang="en-US" sz="19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6C149-9E8C-DBB4-ED90-06C327BA35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417638"/>
            <a:ext cx="6339328" cy="447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E961B-1707-9FB2-754D-8F12902B951D}"/>
              </a:ext>
            </a:extLst>
          </p:cNvPr>
          <p:cNvSpPr txBox="1"/>
          <p:nvPr/>
        </p:nvSpPr>
        <p:spPr>
          <a:xfrm>
            <a:off x="2996773" y="6029780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SHAP summary plot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66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4E7361-2216-582E-5BD7-F827A6421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098" y="1166842"/>
            <a:ext cx="8156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SHAP ranked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polyuria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loss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muscle stiffness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top predictors.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Attention scores align with SHAP, confirming clinically relevant focus.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Global SHAP plots show strong positive impact of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polyuria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loss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negative from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itching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Local SHAP explains individual predictions and symptom influence.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Dual interpretability (Attention + SHAP) makes the model transparent.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Feature importance visuals validate clinical interpretability and trust.</a:t>
            </a:r>
          </a:p>
        </p:txBody>
      </p:sp>
    </p:spTree>
    <p:extLst>
      <p:ext uri="{BB962C8B-B14F-4D97-AF65-F5344CB8AC3E}">
        <p14:creationId xmlns:p14="http://schemas.microsoft.com/office/powerpoint/2010/main" val="1547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91E4-E2A0-0634-8E20-0A743BF2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9" y="274638"/>
            <a:ext cx="8407401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Conclusion and Future Scope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D44B-9ED5-C574-ABF6-C57F609B8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DNN achieves accuracy ≈ 98.8 % with AUC ≈ 0.9998.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attention and XAI for transparent predictions.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through statistical testing and clinical consistency.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larger &amp; diverse datasets.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multimodal data (genetic, EHR, imaging).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deployment in healthcare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36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D328-C7C2-A122-56F6-1436505F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References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4279-84F5-F3CD-DCDB-EB5F89748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Hasan, R., </a:t>
            </a:r>
            <a:r>
              <a:rPr lang="en-IN" dirty="0" err="1"/>
              <a:t>Dattana</a:t>
            </a:r>
            <a:r>
              <a:rPr lang="en-IN" dirty="0"/>
              <a:t>, V., Mahmood, S. and Hussain, S., "Towards Transparent Diabetes Prediction: Combining Auto ML and Explainable AI for Improved Clinical Insights," Information, p. 7, 2025.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P. Khokhar, "Towards Transparent and Accurate Diabetes Prediction Using Machine Learning and Explainable AI," Software Engineering Lab., University of Salerno, Italy, Italy, 2022.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Wee, B.F., Sivakumar, S., Lim, K.H., Wong, W.K. and Juwono, F.H., "Diabetes detection based on machine learning and deep learning approaches," Multimedia Tools and Applications, p. 24153–24185, 2024.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H. Naz and S. Ahuja,, "Deep learning approach for diabetes prediction using PIMA Indian dataset," Journal of Diabetes &amp; Metabolic Disorders, p. 391–403, 2020.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O. </a:t>
            </a:r>
            <a:r>
              <a:rPr lang="en-IN" dirty="0" err="1"/>
              <a:t>Olabanjo</a:t>
            </a:r>
            <a:r>
              <a:rPr lang="en-IN" dirty="0"/>
              <a:t>, "A novel deep learning model for early diabetes risk prediction using attention-enhanced deep belief networks with highly imbalanced data," International Journal of Information Technology (or write Int. J. Inf. Technol.), p. 1933–1955, 2025.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S. Sultana, "Diabetes Prediction using Machine Learning and Explainable AI," North South University, Bangladesh, 2022.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/>
              <a:t>J. Khanam, and S. Foo, , "A comparison of machine learning algorithms for diabetes prediction," ICT Express, p. 432–439, 2021.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76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/>
          <p:nvPr/>
        </p:nvSpPr>
        <p:spPr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14.  ‘Thank You’ Slide (1 slide)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>
            <a:off x="228600" y="1524000"/>
            <a:ext cx="86868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FD1FF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Just mention ‘THANK YOU’ on this slide.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FD1FF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Include ‘QUESTIONS?’ If you want.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0" y="2697163"/>
            <a:ext cx="914400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0" y="3962400"/>
            <a:ext cx="9144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Questions?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Page 5 | Insulin syringe Images - Free Download on Freepik">
            <a:extLst>
              <a:ext uri="{FF2B5EF4-FFF2-40B4-BE49-F238E27FC236}">
                <a16:creationId xmlns:a16="http://schemas.microsoft.com/office/drawing/2014/main" id="{6F5D7475-821A-935B-6C1F-A30C0EE8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Google Shape;229;p8"/>
          <p:cNvSpPr txBox="1"/>
          <p:nvPr/>
        </p:nvSpPr>
        <p:spPr>
          <a:xfrm>
            <a:off x="15108" y="1917959"/>
            <a:ext cx="91440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Explainable Deep Learning Model for Early </a:t>
            </a:r>
          </a:p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Detection Using Integrated Attention and Hybrid Loss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15108" y="4329718"/>
            <a:ext cx="8928847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Gayathri P, Tanmay Sharma, Sehaj Kaur Bhatia</a:t>
            </a:r>
          </a:p>
          <a:p>
            <a:pPr algn="ctr"/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Engineering, Vellore Institute of Technology, Vellore, India</a:t>
            </a:r>
          </a:p>
        </p:txBody>
      </p:sp>
      <p:sp>
        <p:nvSpPr>
          <p:cNvPr id="2" name="AutoShape 8" descr="Close up of insulin vial and syringe on white background with copy space,  slow">
            <a:extLst>
              <a:ext uri="{FF2B5EF4-FFF2-40B4-BE49-F238E27FC236}">
                <a16:creationId xmlns:a16="http://schemas.microsoft.com/office/drawing/2014/main" id="{0B6DA1F6-86F7-1A09-9A02-A81870007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05855" y="562855"/>
            <a:ext cx="3018545" cy="301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10" descr="Close up of insulin vial and syringe on white background with copy space,  slow">
            <a:extLst>
              <a:ext uri="{FF2B5EF4-FFF2-40B4-BE49-F238E27FC236}">
                <a16:creationId xmlns:a16="http://schemas.microsoft.com/office/drawing/2014/main" id="{DCFA333D-F3FA-0CD5-95AF-3DE600CF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12" descr="Close up of insulin vial and syringe on white background with copy space,  slow">
            <a:extLst>
              <a:ext uri="{FF2B5EF4-FFF2-40B4-BE49-F238E27FC236}">
                <a16:creationId xmlns:a16="http://schemas.microsoft.com/office/drawing/2014/main" id="{8FE8AFD5-4579-99E7-18B1-3BDAAC553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232" y="-929768"/>
            <a:ext cx="9806748" cy="98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4" descr="Close up of insulin vial and syringe on white background with copy space,  slow">
            <a:extLst>
              <a:ext uri="{FF2B5EF4-FFF2-40B4-BE49-F238E27FC236}">
                <a16:creationId xmlns:a16="http://schemas.microsoft.com/office/drawing/2014/main" id="{26FA0120-A229-EB4A-546D-DED25495A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/>
        </p:nvSpPr>
        <p:spPr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Introduction</a:t>
            </a:r>
            <a:r>
              <a:rPr lang="en-US" sz="4000" b="1" i="0" u="sng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dirty="0"/>
          </a:p>
        </p:txBody>
      </p:sp>
      <p:sp>
        <p:nvSpPr>
          <p:cNvPr id="237" name="Google Shape;237;p9"/>
          <p:cNvSpPr txBox="1"/>
          <p:nvPr/>
        </p:nvSpPr>
        <p:spPr>
          <a:xfrm>
            <a:off x="228601" y="1676400"/>
            <a:ext cx="8400570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is a chronic metabolic disease that demands early detection to avoid complications.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ML models (SVM, RF,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achieve reasonable accuracy but suffer from limited interpretability and dataset bias.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captures complex patterns but often acts as a 'black box.'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 tools such as SHAP and LIME help decode model reasoning.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proposes an explainable DL model that integrates attention and a hybrid loss function for balanced and transparent prediction of early diabetes.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/>
        </p:nvSpPr>
        <p:spPr>
          <a:xfrm>
            <a:off x="0" y="533400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228600" y="1785257"/>
            <a:ext cx="855425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mellitus is a major global health concern that requires early and accurate detection to prevent severe complications. Traditional diagnostic methods are invasive, while machine learning algorithms like SVM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promising, often act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struggle with data imbalance and limited population diversity, reducing clinical reliability. This study aims to build a deep learning model that combines high accuracy with explainable, symptom-level insights to enable trustworthy diabetes prediction.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A0F8-FB3A-9D2F-F8C4-D4FAB25B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Theoretical</a:t>
            </a:r>
            <a:r>
              <a:rPr lang="en-US" sz="4000" b="1" u="sng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Background</a:t>
            </a:r>
            <a:endParaRPr lang="en-IN" sz="4000" b="1" u="sng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302E-3116-4F53-E736-596342AF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95022" cy="487375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AI: SHAP &amp; LIME quantify feature influence for transparent decisions.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vs DL Trade-off: ML offers interpretability but lower accuracy; DL offers accuracy but low explainability.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Mechanism: Assigns weights to features based on relevance, mimicking clinical focus.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Loss Functions: Combine Focal and BCE to handle class imbalance effectively.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 Few existing models unify attention + hybrid loss + explainability within a single DL framework.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2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2CD8-CE61-3819-2E6E-BAD7B3F6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Research Gaps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8706-012D-9074-1809-8441E80E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25759" cy="4873752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(LR, SVM, KNN,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used on PIMA &amp; UC Irvine datasets achieved 75–92% accuracy.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faced data imbalance and lacked clinical interpretability.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models (CNN, DNN, Attention-DBN) improved accuracy (≈90–98%) but acted as black boxes.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tools like SHAP &amp; LIME were applied post-hoc, not integrated.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Hybrid/ensemble models improved generalization but lacked explainability.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PIMA dataset has limited demographic diversity → poor real-world performance.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models combine interpretability, balance handling, and generalization, inspiring our approach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20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/>
        </p:nvSpPr>
        <p:spPr>
          <a:xfrm>
            <a:off x="0" y="533400"/>
            <a:ext cx="9144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Methods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331342" y="1632734"/>
            <a:ext cx="84822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UC Irvine Early-Stage Diabetes Risk Prediction (521 records).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Age, Gender + 15 binary symptoms (polyuria, obesity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 Binary encoding (Yes/No→1/0), age normalized [0, 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Split: 80/20 train/test (stratified).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Custom DNN with Attention layer + 3 Dense layers (250-250-500).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Dropout (0.4→0.2).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Hybrid (0.6 Focal + 0.4 BCE).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(3 × 10⁻⁴), early stopping 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val_AUC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/>
        </p:nvSpPr>
        <p:spPr>
          <a:xfrm>
            <a:off x="0" y="533400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Explainability</a:t>
            </a:r>
            <a:endParaRPr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228600" y="1871133"/>
            <a:ext cx="86868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XAI integration: Attention Layer + SHAP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weights highlight important clinical symptoms.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provides feature-wise explanations for individual patients.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global and local interpretability.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clinical trust and transparency.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B4A2-8580-C66E-586A-5CD8120F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cap="none" dirty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Results and Discussion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951D-ABE4-DCB4-75BE-C5CA7AB8A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8590" indent="0">
              <a:buNone/>
            </a:pPr>
            <a:endParaRPr lang="en-IN" dirty="0"/>
          </a:p>
          <a:p>
            <a:pPr marL="14859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7EA4-FD31-2DE2-2C48-896F3C230A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19"/>
          <a:stretch>
            <a:fillRect/>
          </a:stretch>
        </p:blipFill>
        <p:spPr>
          <a:xfrm>
            <a:off x="457200" y="1683764"/>
            <a:ext cx="7335274" cy="4284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25727-C6E5-5D9C-5E8E-CCA90EC91459}"/>
              </a:ext>
            </a:extLst>
          </p:cNvPr>
          <p:cNvSpPr txBox="1"/>
          <p:nvPr/>
        </p:nvSpPr>
        <p:spPr>
          <a:xfrm>
            <a:off x="2681728" y="6051402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Performance Comparison of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36620"/>
      </p:ext>
    </p:extLst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B1B944B547C4DB27F4B59ABF63D55" ma:contentTypeVersion="1" ma:contentTypeDescription="Create a new document." ma:contentTypeScope="" ma:versionID="7bf8a4334b15b17e5206301ba902f0cf">
  <xsd:schema xmlns:xsd="http://www.w3.org/2001/XMLSchema" xmlns:xs="http://www.w3.org/2001/XMLSchema" xmlns:p="http://schemas.microsoft.com/office/2006/metadata/properties" xmlns:ns3="4e657fb4-aa13-4aa5-ab1a-a8d0ba1ff340" targetNamespace="http://schemas.microsoft.com/office/2006/metadata/properties" ma:root="true" ma:fieldsID="ec897216a47a8b7cba58c1de4d5c5fee" ns3:_="">
    <xsd:import namespace="4e657fb4-aa13-4aa5-ab1a-a8d0ba1ff34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57fb4-aa13-4aa5-ab1a-a8d0ba1ff34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6493E3-5B6E-40D6-995F-05DD41A4F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E28C9C-805D-441C-A6CC-85831DE5F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57fb4-aa13-4aa5-ab1a-a8d0ba1ff3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B89328-1F5D-4D64-AB3A-459FFB93765B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4e657fb4-aa13-4aa5-ab1a-a8d0ba1ff340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1083</Words>
  <Application>Microsoft Office PowerPoint</Application>
  <PresentationFormat>On-screen Show (4:3)</PresentationFormat>
  <Paragraphs>99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Noto Sans Symbols</vt:lpstr>
      <vt:lpstr>Times New Roman</vt:lpstr>
      <vt:lpstr>Palatino Linotype</vt:lpstr>
      <vt:lpstr>Century Schoolbook</vt:lpstr>
      <vt:lpstr>Oriel</vt:lpstr>
      <vt:lpstr>PowerPoint Presentation</vt:lpstr>
      <vt:lpstr>PowerPoint Presentation</vt:lpstr>
      <vt:lpstr>PowerPoint Presentation</vt:lpstr>
      <vt:lpstr>PowerPoint Presentation</vt:lpstr>
      <vt:lpstr>Theoretical Background</vt:lpstr>
      <vt:lpstr>Research Gaps</vt:lpstr>
      <vt:lpstr>PowerPoint Presentation</vt:lpstr>
      <vt:lpstr>PowerPoint Presentation</vt:lpstr>
      <vt:lpstr>Results and Discussion</vt:lpstr>
      <vt:lpstr>Statistical Validation</vt:lpstr>
      <vt:lpstr>Hybrid Approach Effectiveness</vt:lpstr>
      <vt:lpstr>PowerPoint Presentation</vt:lpstr>
      <vt:lpstr>Conclusion and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Mohsin Bin Latheef</dc:creator>
  <cp:lastModifiedBy>Sehaj Kaur Bhatia</cp:lastModifiedBy>
  <cp:revision>4</cp:revision>
  <dcterms:created xsi:type="dcterms:W3CDTF">2005-07-06T14:24:39Z</dcterms:created>
  <dcterms:modified xsi:type="dcterms:W3CDTF">2025-10-29T14:42:29Z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0x0101002F7B1B944B547C4DB27F4B59ABF63D55</vt:lpwstr>
  </property>
</Properties>
</file>