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43891200"/>
  <p:notesSz cx="7004050" cy="929005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74" autoAdjust="0"/>
    <p:restoredTop sz="94629" autoAdjust="0"/>
  </p:normalViewPr>
  <p:slideViewPr>
    <p:cSldViewPr>
      <p:cViewPr>
        <p:scale>
          <a:sx n="17" d="100"/>
          <a:sy n="17" d="100"/>
        </p:scale>
        <p:origin x="2028" y="36"/>
      </p:cViewPr>
      <p:guideLst>
        <p:guide orient="horz" pos="13824"/>
        <p:guide pos="103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4800" dirty="0" smtClean="0"/>
              <a:t>RPROP vs GD</a:t>
            </a:r>
            <a:endParaRPr lang="en-US" sz="4800" dirty="0"/>
          </a:p>
        </c:rich>
      </c:tx>
      <c:layout>
        <c:manualLayout>
          <c:xMode val="edge"/>
          <c:yMode val="edge"/>
          <c:x val="0.50399152608581699"/>
          <c:y val="0.3107959478242156"/>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0954757539733047E-2"/>
          <c:y val="4.9726665026246709E-2"/>
          <c:w val="0.87333096418552603"/>
          <c:h val="0.85566457513123362"/>
        </c:manualLayout>
      </c:layout>
      <c:barChart>
        <c:barDir val="col"/>
        <c:grouping val="clustered"/>
        <c:varyColors val="0"/>
        <c:ser>
          <c:idx val="0"/>
          <c:order val="0"/>
          <c:tx>
            <c:strRef>
              <c:f>Sheet1!$B$1</c:f>
              <c:strCache>
                <c:ptCount val="1"/>
                <c:pt idx="0">
                  <c:v>Happy/Sad</c:v>
                </c:pt>
              </c:strCache>
            </c:strRef>
          </c:tx>
          <c:spPr>
            <a:solidFill>
              <a:schemeClr val="accent1"/>
            </a:solidFill>
            <a:ln>
              <a:noFill/>
            </a:ln>
            <a:effectLst/>
          </c:spPr>
          <c:invertIfNegative val="0"/>
          <c:cat>
            <c:strRef>
              <c:f>Sheet1!$A$2:$A$5</c:f>
              <c:strCache>
                <c:ptCount val="2"/>
                <c:pt idx="0">
                  <c:v>RPROP</c:v>
                </c:pt>
                <c:pt idx="1">
                  <c:v>GD</c:v>
                </c:pt>
              </c:strCache>
            </c:strRef>
          </c:cat>
          <c:val>
            <c:numRef>
              <c:f>Sheet1!$B$2:$B$5</c:f>
              <c:numCache>
                <c:formatCode>General</c:formatCode>
                <c:ptCount val="4"/>
                <c:pt idx="0">
                  <c:v>92</c:v>
                </c:pt>
                <c:pt idx="1">
                  <c:v>85</c:v>
                </c:pt>
              </c:numCache>
            </c:numRef>
          </c:val>
        </c:ser>
        <c:ser>
          <c:idx val="1"/>
          <c:order val="1"/>
          <c:tx>
            <c:strRef>
              <c:f>Sheet1!$C$1</c:f>
              <c:strCache>
                <c:ptCount val="1"/>
                <c:pt idx="0">
                  <c:v>Sunglasses</c:v>
                </c:pt>
              </c:strCache>
            </c:strRef>
          </c:tx>
          <c:spPr>
            <a:solidFill>
              <a:schemeClr val="accent2"/>
            </a:solidFill>
            <a:ln>
              <a:noFill/>
            </a:ln>
            <a:effectLst/>
          </c:spPr>
          <c:invertIfNegative val="0"/>
          <c:cat>
            <c:strRef>
              <c:f>Sheet1!$A$2:$A$5</c:f>
              <c:strCache>
                <c:ptCount val="2"/>
                <c:pt idx="0">
                  <c:v>RPROP</c:v>
                </c:pt>
                <c:pt idx="1">
                  <c:v>GD</c:v>
                </c:pt>
              </c:strCache>
            </c:strRef>
          </c:cat>
          <c:val>
            <c:numRef>
              <c:f>Sheet1!$C$2:$C$5</c:f>
              <c:numCache>
                <c:formatCode>General</c:formatCode>
                <c:ptCount val="4"/>
                <c:pt idx="0">
                  <c:v>89</c:v>
                </c:pt>
                <c:pt idx="1">
                  <c:v>84</c:v>
                </c:pt>
              </c:numCache>
            </c:numRef>
          </c:val>
        </c:ser>
        <c:ser>
          <c:idx val="2"/>
          <c:order val="2"/>
          <c:tx>
            <c:strRef>
              <c:f>Sheet1!$D$1</c:f>
              <c:strCache>
                <c:ptCount val="1"/>
                <c:pt idx="0">
                  <c:v>Execution Time Happy/Sad</c:v>
                </c:pt>
              </c:strCache>
            </c:strRef>
          </c:tx>
          <c:spPr>
            <a:solidFill>
              <a:schemeClr val="accent3"/>
            </a:solidFill>
            <a:ln>
              <a:noFill/>
            </a:ln>
            <a:effectLst/>
          </c:spPr>
          <c:invertIfNegative val="0"/>
          <c:cat>
            <c:strRef>
              <c:f>Sheet1!$A$2:$A$5</c:f>
              <c:strCache>
                <c:ptCount val="2"/>
                <c:pt idx="0">
                  <c:v>RPROP</c:v>
                </c:pt>
                <c:pt idx="1">
                  <c:v>GD</c:v>
                </c:pt>
              </c:strCache>
            </c:strRef>
          </c:cat>
          <c:val>
            <c:numRef>
              <c:f>Sheet1!$D$2:$D$5</c:f>
              <c:numCache>
                <c:formatCode>General</c:formatCode>
                <c:ptCount val="4"/>
                <c:pt idx="0">
                  <c:v>1.7</c:v>
                </c:pt>
                <c:pt idx="1">
                  <c:v>2.93</c:v>
                </c:pt>
              </c:numCache>
            </c:numRef>
          </c:val>
        </c:ser>
        <c:ser>
          <c:idx val="3"/>
          <c:order val="3"/>
          <c:tx>
            <c:strRef>
              <c:f>Sheet1!$E$1</c:f>
              <c:strCache>
                <c:ptCount val="1"/>
                <c:pt idx="0">
                  <c:v>Execution Time Sunglasses</c:v>
                </c:pt>
              </c:strCache>
            </c:strRef>
          </c:tx>
          <c:spPr>
            <a:solidFill>
              <a:schemeClr val="accent4"/>
            </a:solidFill>
            <a:ln>
              <a:noFill/>
            </a:ln>
            <a:effectLst/>
          </c:spPr>
          <c:invertIfNegative val="0"/>
          <c:cat>
            <c:strRef>
              <c:f>Sheet1!$A$2:$A$5</c:f>
              <c:strCache>
                <c:ptCount val="2"/>
                <c:pt idx="0">
                  <c:v>RPROP</c:v>
                </c:pt>
                <c:pt idx="1">
                  <c:v>GD</c:v>
                </c:pt>
              </c:strCache>
            </c:strRef>
          </c:cat>
          <c:val>
            <c:numRef>
              <c:f>Sheet1!$E$2:$E$5</c:f>
              <c:numCache>
                <c:formatCode>General</c:formatCode>
                <c:ptCount val="4"/>
                <c:pt idx="0">
                  <c:v>2.36</c:v>
                </c:pt>
                <c:pt idx="1">
                  <c:v>3.05</c:v>
                </c:pt>
              </c:numCache>
            </c:numRef>
          </c:val>
        </c:ser>
        <c:dLbls>
          <c:showLegendKey val="0"/>
          <c:showVal val="0"/>
          <c:showCatName val="0"/>
          <c:showSerName val="0"/>
          <c:showPercent val="0"/>
          <c:showBubbleSize val="0"/>
        </c:dLbls>
        <c:gapWidth val="219"/>
        <c:overlap val="-27"/>
        <c:axId val="3648144"/>
        <c:axId val="3646968"/>
      </c:barChart>
      <c:catAx>
        <c:axId val="3648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46968"/>
        <c:crosses val="autoZero"/>
        <c:auto val="1"/>
        <c:lblAlgn val="ctr"/>
        <c:lblOffset val="100"/>
        <c:noMultiLvlLbl val="0"/>
      </c:catAx>
      <c:valAx>
        <c:axId val="3646968"/>
        <c:scaling>
          <c:orientation val="minMax"/>
        </c:scaling>
        <c:delete val="0"/>
        <c:axPos val="l"/>
        <c:majorGridlines>
          <c:spPr>
            <a:ln w="9525" cap="flat" cmpd="sng" algn="ctr">
              <a:solidFill>
                <a:srgbClr val="FF0000"/>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481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32004000" y="0"/>
            <a:ext cx="914400" cy="438912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0" y="0"/>
            <a:ext cx="914400" cy="438912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0" y="0"/>
            <a:ext cx="32918400" cy="5486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38404800"/>
            <a:ext cx="32918400" cy="5486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16" descr="PosterTemplateCopyrigh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71600" y="43434000"/>
            <a:ext cx="35020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Instructions"/>
          <p:cNvSpPr/>
          <p:nvPr userDrawn="1"/>
        </p:nvSpPr>
        <p:spPr>
          <a:xfrm>
            <a:off x="-137160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400"/>
              </a:spcAft>
            </a:pPr>
            <a:r>
              <a:rPr lang="en-US" sz="9600" dirty="0" smtClean="0">
                <a:solidFill>
                  <a:srgbClr val="7F7F7F"/>
                </a:solidFill>
                <a:latin typeface="Calibri" pitchFamily="34" charset="0"/>
                <a:cs typeface="Calibri" panose="020F0502020204030204" pitchFamily="34" charset="0"/>
              </a:rPr>
              <a:t>Poster Print Size:</a:t>
            </a:r>
            <a:endParaRPr sz="9600" dirty="0">
              <a:solidFill>
                <a:srgbClr val="7F7F7F"/>
              </a:solidFill>
              <a:latin typeface="Calibri" pitchFamily="34" charset="0"/>
              <a:cs typeface="Calibri" panose="020F0502020204030204" pitchFamily="34" charset="0"/>
            </a:endParaRPr>
          </a:p>
          <a:p>
            <a:pPr lvl="0">
              <a:spcBef>
                <a:spcPts val="0"/>
              </a:spcBef>
              <a:spcAft>
                <a:spcPts val="2400"/>
              </a:spcAft>
            </a:pPr>
            <a:r>
              <a:rPr lang="en-US" sz="6600" dirty="0" smtClean="0">
                <a:solidFill>
                  <a:srgbClr val="7F7F7F"/>
                </a:solidFill>
                <a:latin typeface="Calibri" pitchFamily="34" charset="0"/>
                <a:cs typeface="Calibri" panose="020F0502020204030204" pitchFamily="34" charset="0"/>
              </a:rPr>
              <a:t>This poster template is 48” high by 36” wide. It can be used to print any poster with a 4:3 aspect ratio.</a:t>
            </a:r>
          </a:p>
          <a:p>
            <a:pPr lvl="0">
              <a:spcBef>
                <a:spcPts val="0"/>
              </a:spcBef>
              <a:spcAft>
                <a:spcPts val="2400"/>
              </a:spcAft>
            </a:pPr>
            <a:r>
              <a:rPr lang="en-US" sz="9600" dirty="0" smtClean="0">
                <a:solidFill>
                  <a:srgbClr val="7F7F7F"/>
                </a:solidFill>
                <a:latin typeface="Calibri" pitchFamily="34" charset="0"/>
                <a:cs typeface="Calibri" panose="020F0502020204030204" pitchFamily="34" charset="0"/>
              </a:rPr>
              <a:t>Placeholders</a:t>
            </a:r>
            <a:r>
              <a:rPr sz="9600" dirty="0" smtClean="0">
                <a:solidFill>
                  <a:srgbClr val="7F7F7F"/>
                </a:solidFill>
                <a:latin typeface="Calibri" pitchFamily="34" charset="0"/>
                <a:cs typeface="Calibri" panose="020F0502020204030204" pitchFamily="34" charset="0"/>
              </a:rPr>
              <a:t>:</a:t>
            </a:r>
            <a:endParaRPr sz="9600" dirty="0">
              <a:solidFill>
                <a:srgbClr val="7F7F7F"/>
              </a:solidFill>
              <a:latin typeface="Calibri" pitchFamily="34" charset="0"/>
              <a:cs typeface="Calibri" panose="020F0502020204030204" pitchFamily="34" charset="0"/>
            </a:endParaRPr>
          </a:p>
          <a:p>
            <a:pPr lvl="0">
              <a:spcBef>
                <a:spcPts val="0"/>
              </a:spcBef>
              <a:spcAft>
                <a:spcPts val="2400"/>
              </a:spcAft>
            </a:pPr>
            <a:r>
              <a:rPr sz="6600" dirty="0">
                <a:solidFill>
                  <a:srgbClr val="7F7F7F"/>
                </a:solidFill>
                <a:latin typeface="Calibri" pitchFamily="34" charset="0"/>
                <a:cs typeface="Calibri" panose="020F0502020204030204" pitchFamily="34" charset="0"/>
              </a:rPr>
              <a:t>The </a:t>
            </a:r>
            <a:r>
              <a:rPr lang="en-US" sz="6600" dirty="0" smtClean="0">
                <a:solidFill>
                  <a:srgbClr val="7F7F7F"/>
                </a:solidFill>
                <a:latin typeface="Calibri" pitchFamily="34" charset="0"/>
                <a:cs typeface="Calibri" panose="020F0502020204030204" pitchFamily="34" charset="0"/>
              </a:rPr>
              <a:t>various elements included</a:t>
            </a:r>
            <a:r>
              <a:rPr sz="6600" dirty="0" smtClean="0">
                <a:solidFill>
                  <a:srgbClr val="7F7F7F"/>
                </a:solidFill>
                <a:latin typeface="Calibri" pitchFamily="34" charset="0"/>
                <a:cs typeface="Calibri" panose="020F0502020204030204" pitchFamily="34" charset="0"/>
              </a:rPr>
              <a:t> </a:t>
            </a:r>
            <a:r>
              <a:rPr sz="6600" dirty="0">
                <a:solidFill>
                  <a:srgbClr val="7F7F7F"/>
                </a:solidFill>
                <a:latin typeface="Calibri" pitchFamily="34" charset="0"/>
                <a:cs typeface="Calibri" panose="020F0502020204030204" pitchFamily="34" charset="0"/>
              </a:rPr>
              <a:t>in this </a:t>
            </a:r>
            <a:r>
              <a:rPr lang="en-US" sz="6600" dirty="0" smtClean="0">
                <a:solidFill>
                  <a:srgbClr val="7F7F7F"/>
                </a:solidFill>
                <a:latin typeface="Calibri" pitchFamily="34" charset="0"/>
                <a:cs typeface="Calibri" panose="020F0502020204030204" pitchFamily="34" charset="0"/>
              </a:rPr>
              <a:t>poster are ones</a:t>
            </a:r>
            <a:r>
              <a:rPr lang="en-US" sz="6600" baseline="0" dirty="0" smtClean="0">
                <a:solidFill>
                  <a:srgbClr val="7F7F7F"/>
                </a:solidFill>
                <a:latin typeface="Calibri" pitchFamily="34" charset="0"/>
                <a:cs typeface="Calibri" panose="020F0502020204030204" pitchFamily="34" charset="0"/>
              </a:rPr>
              <a:t> we often see in medical, research, and scientific posters.</a:t>
            </a:r>
            <a:r>
              <a:rPr sz="6600" dirty="0" smtClean="0">
                <a:solidFill>
                  <a:srgbClr val="7F7F7F"/>
                </a:solidFill>
                <a:latin typeface="Calibri" pitchFamily="34" charset="0"/>
                <a:cs typeface="Calibri" panose="020F0502020204030204" pitchFamily="34" charset="0"/>
              </a:rPr>
              <a:t> </a:t>
            </a:r>
            <a:r>
              <a:rPr lang="en-US" sz="6600" dirty="0" smtClean="0">
                <a:solidFill>
                  <a:srgbClr val="7F7F7F"/>
                </a:solidFill>
                <a:latin typeface="Calibri" pitchFamily="34" charset="0"/>
                <a:cs typeface="Calibri" panose="020F0502020204030204" pitchFamily="34" charset="0"/>
              </a:rPr>
              <a:t>Feel</a:t>
            </a:r>
            <a:r>
              <a:rPr lang="en-US" sz="66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400"/>
              </a:spcAft>
            </a:pPr>
            <a:r>
              <a:rPr lang="en-US" sz="9600" dirty="0" smtClean="0">
                <a:solidFill>
                  <a:srgbClr val="7F7F7F"/>
                </a:solidFill>
                <a:latin typeface="Calibri" pitchFamily="34" charset="0"/>
                <a:cs typeface="Calibri" panose="020F0502020204030204" pitchFamily="34" charset="0"/>
              </a:rPr>
              <a:t>Image</a:t>
            </a:r>
            <a:r>
              <a:rPr lang="en-US" sz="9600" baseline="0" dirty="0" smtClean="0">
                <a:solidFill>
                  <a:srgbClr val="7F7F7F"/>
                </a:solidFill>
                <a:latin typeface="Calibri" pitchFamily="34" charset="0"/>
                <a:cs typeface="Calibri" panose="020F0502020204030204" pitchFamily="34" charset="0"/>
              </a:rPr>
              <a:t> Quality</a:t>
            </a:r>
            <a:r>
              <a:rPr lang="en-US" sz="9600" dirty="0" smtClean="0">
                <a:solidFill>
                  <a:srgbClr val="7F7F7F"/>
                </a:solidFill>
                <a:latin typeface="Calibri" pitchFamily="34" charset="0"/>
                <a:cs typeface="Calibri" panose="020F0502020204030204" pitchFamily="34" charset="0"/>
              </a:rPr>
              <a:t>:</a:t>
            </a:r>
          </a:p>
          <a:p>
            <a:pPr lvl="0">
              <a:spcBef>
                <a:spcPts val="0"/>
              </a:spcBef>
              <a:spcAft>
                <a:spcPts val="2400"/>
              </a:spcAft>
            </a:pPr>
            <a:r>
              <a:rPr lang="en-US" sz="66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6600" b="1" dirty="0" smtClean="0">
                <a:solidFill>
                  <a:srgbClr val="7F7F7F"/>
                </a:solidFill>
                <a:latin typeface="Calibri" pitchFamily="34" charset="0"/>
                <a:cs typeface="Calibri" panose="020F0502020204030204" pitchFamily="34" charset="0"/>
              </a:rPr>
              <a:t>Insert, Picture</a:t>
            </a:r>
            <a:r>
              <a:rPr lang="en-US" sz="66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600" b="1" dirty="0" smtClean="0">
                <a:solidFill>
                  <a:srgbClr val="7F7F7F"/>
                </a:solidFill>
                <a:latin typeface="Calibri" pitchFamily="34" charset="0"/>
                <a:cs typeface="Calibri" panose="020F0502020204030204" pitchFamily="34" charset="0"/>
              </a:rPr>
              <a:t>150-200 pixels per inch in their final printed size</a:t>
            </a:r>
            <a:r>
              <a:rPr lang="en-US" sz="6600" dirty="0" smtClean="0">
                <a:solidFill>
                  <a:srgbClr val="7F7F7F"/>
                </a:solidFill>
                <a:latin typeface="Calibri" pitchFamily="34" charset="0"/>
                <a:cs typeface="Calibri" panose="020F0502020204030204" pitchFamily="34" charset="0"/>
              </a:rPr>
              <a:t>. For instance, a 1600 x 1200 pixel</a:t>
            </a:r>
            <a:r>
              <a:rPr lang="en-US" sz="6600" baseline="0" dirty="0" smtClean="0">
                <a:solidFill>
                  <a:srgbClr val="7F7F7F"/>
                </a:solidFill>
                <a:latin typeface="Calibri" pitchFamily="34" charset="0"/>
                <a:cs typeface="Calibri" panose="020F0502020204030204" pitchFamily="34" charset="0"/>
              </a:rPr>
              <a:t> photo will usually look fine up to </a:t>
            </a:r>
            <a:r>
              <a:rPr lang="en-US" sz="66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2400"/>
              </a:spcAft>
            </a:pPr>
            <a:r>
              <a:rPr lang="en-US" sz="66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400"/>
              </a:spcAft>
            </a:pPr>
            <a:r>
              <a:rPr lang="en-US" sz="66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400"/>
              </a:spcAft>
            </a:pPr>
            <a:r>
              <a:rPr lang="en-US" sz="4800" dirty="0" smtClean="0">
                <a:solidFill>
                  <a:srgbClr val="7F7F7F"/>
                </a:solidFill>
                <a:latin typeface="Calibri" pitchFamily="34" charset="0"/>
                <a:cs typeface="Calibri" panose="020F0502020204030204" pitchFamily="34" charset="0"/>
              </a:rPr>
              <a:t/>
            </a:r>
            <a:br>
              <a:rPr lang="en-US" sz="4800" dirty="0" smtClean="0">
                <a:solidFill>
                  <a:srgbClr val="7F7F7F"/>
                </a:solidFill>
                <a:latin typeface="Calibri" pitchFamily="34" charset="0"/>
                <a:cs typeface="Calibri" panose="020F0502020204030204" pitchFamily="34" charset="0"/>
              </a:rPr>
            </a:br>
            <a:r>
              <a:rPr lang="en-US" sz="4800" dirty="0" smtClean="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3832800" y="0"/>
            <a:ext cx="12801600" cy="438912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400"/>
                </a:spcAft>
              </a:pPr>
              <a:r>
                <a:rPr lang="en-US" sz="9600" dirty="0" smtClean="0">
                  <a:solidFill>
                    <a:schemeClr val="bg1">
                      <a:lumMod val="50000"/>
                    </a:schemeClr>
                  </a:solidFill>
                  <a:latin typeface="Calibri" pitchFamily="34" charset="0"/>
                  <a:cs typeface="Calibri" panose="020F0502020204030204" pitchFamily="34" charset="0"/>
                </a:rPr>
                <a:t>Change</a:t>
              </a:r>
              <a:r>
                <a:rPr lang="en-US" sz="9600" baseline="0" dirty="0" smtClean="0">
                  <a:solidFill>
                    <a:schemeClr val="bg1">
                      <a:lumMod val="50000"/>
                    </a:schemeClr>
                  </a:solidFill>
                  <a:latin typeface="Calibri" pitchFamily="34" charset="0"/>
                  <a:cs typeface="Calibri" panose="020F0502020204030204" pitchFamily="34" charset="0"/>
                </a:rPr>
                <a:t> Color Theme</a:t>
              </a:r>
              <a:r>
                <a:rPr lang="en-US" sz="9600" dirty="0" smtClean="0">
                  <a:solidFill>
                    <a:schemeClr val="bg1">
                      <a:lumMod val="50000"/>
                    </a:schemeClr>
                  </a:solidFill>
                  <a:latin typeface="Calibri" pitchFamily="34" charset="0"/>
                  <a:cs typeface="Calibri" panose="020F0502020204030204" pitchFamily="34" charset="0"/>
                </a:rPr>
                <a:t>:</a:t>
              </a:r>
              <a:endParaRPr sz="960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r>
                <a:rPr lang="en-US" sz="66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66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400"/>
                </a:spcAft>
              </a:pPr>
              <a:r>
                <a:rPr lang="en-US" sz="66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6600" b="1" baseline="0" dirty="0" smtClean="0">
                  <a:solidFill>
                    <a:schemeClr val="bg1">
                      <a:lumMod val="50000"/>
                    </a:schemeClr>
                  </a:solidFill>
                  <a:latin typeface="Calibri" pitchFamily="34" charset="0"/>
                  <a:cs typeface="Calibri" panose="020F0502020204030204" pitchFamily="34" charset="0"/>
                </a:rPr>
                <a:t>Design</a:t>
              </a:r>
              <a:r>
                <a:rPr lang="en-US" sz="6600" baseline="0" dirty="0" smtClean="0">
                  <a:solidFill>
                    <a:schemeClr val="bg1">
                      <a:lumMod val="50000"/>
                    </a:schemeClr>
                  </a:solidFill>
                  <a:latin typeface="Calibri" pitchFamily="34" charset="0"/>
                  <a:cs typeface="Calibri" panose="020F0502020204030204" pitchFamily="34" charset="0"/>
                </a:rPr>
                <a:t> tab, then select the </a:t>
              </a:r>
              <a:r>
                <a:rPr lang="en-US" sz="6600" b="1" baseline="0" dirty="0" smtClean="0">
                  <a:solidFill>
                    <a:schemeClr val="bg1">
                      <a:lumMod val="50000"/>
                    </a:schemeClr>
                  </a:solidFill>
                  <a:latin typeface="Calibri" pitchFamily="34" charset="0"/>
                  <a:cs typeface="Calibri" panose="020F0502020204030204" pitchFamily="34" charset="0"/>
                </a:rPr>
                <a:t>Colors</a:t>
              </a:r>
              <a:r>
                <a:rPr lang="en-US" sz="66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240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r>
                <a:rPr lang="en-US" sz="66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400"/>
                </a:spcAft>
              </a:pPr>
              <a:r>
                <a:rPr lang="en-US" sz="96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400"/>
                </a:spcAft>
              </a:pPr>
              <a:r>
                <a:rPr lang="en-US" sz="6600" dirty="0" smtClean="0">
                  <a:solidFill>
                    <a:schemeClr val="bg1">
                      <a:lumMod val="50000"/>
                    </a:schemeClr>
                  </a:solidFill>
                  <a:latin typeface="Calibri" pitchFamily="34" charset="0"/>
                  <a:cs typeface="Calibri" panose="020F0502020204030204" pitchFamily="34" charset="0"/>
                </a:rPr>
                <a:t>Once your poster file is ready, visit</a:t>
              </a:r>
              <a:r>
                <a:rPr lang="en-US" sz="6600" baseline="0" dirty="0" smtClean="0">
                  <a:solidFill>
                    <a:schemeClr val="bg1">
                      <a:lumMod val="50000"/>
                    </a:schemeClr>
                  </a:solidFill>
                  <a:latin typeface="Calibri" pitchFamily="34" charset="0"/>
                  <a:cs typeface="Calibri" panose="020F0502020204030204" pitchFamily="34" charset="0"/>
                </a:rPr>
                <a:t> </a:t>
              </a:r>
              <a:r>
                <a:rPr lang="en-US" sz="6600" b="1" baseline="0" dirty="0" smtClean="0">
                  <a:solidFill>
                    <a:schemeClr val="bg1">
                      <a:lumMod val="50000"/>
                    </a:schemeClr>
                  </a:solidFill>
                  <a:latin typeface="Calibri" pitchFamily="34" charset="0"/>
                  <a:cs typeface="Calibri" panose="020F0502020204030204" pitchFamily="34" charset="0"/>
                </a:rPr>
                <a:t>www.genigraphics.com</a:t>
              </a:r>
              <a:r>
                <a:rPr lang="en-US" sz="66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2400"/>
                </a:spcAft>
              </a:pPr>
              <a:r>
                <a:rPr lang="en-US" sz="66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600" baseline="0" dirty="0" smtClean="0">
                  <a:solidFill>
                    <a:schemeClr val="bg1">
                      <a:lumMod val="50000"/>
                    </a:schemeClr>
                  </a:solidFill>
                  <a:latin typeface="Calibri" pitchFamily="34" charset="0"/>
                  <a:cs typeface="Calibri" panose="020F0502020204030204" pitchFamily="34" charset="0"/>
                </a:rPr>
                <a:t>US and Canada:  1-800-790-4001</a:t>
              </a:r>
              <a:br>
                <a:rPr lang="en-US" sz="6600" baseline="0" dirty="0" smtClean="0">
                  <a:solidFill>
                    <a:schemeClr val="bg1">
                      <a:lumMod val="50000"/>
                    </a:schemeClr>
                  </a:solidFill>
                  <a:latin typeface="Calibri" pitchFamily="34" charset="0"/>
                  <a:cs typeface="Calibri" panose="020F0502020204030204" pitchFamily="34" charset="0"/>
                </a:rPr>
              </a:br>
              <a:r>
                <a:rPr lang="en-US" sz="66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4800" dirty="0" smtClean="0">
                  <a:solidFill>
                    <a:schemeClr val="bg1">
                      <a:lumMod val="50000"/>
                    </a:schemeClr>
                  </a:solidFill>
                  <a:latin typeface="Calibri" pitchFamily="34" charset="0"/>
                  <a:cs typeface="Calibri" panose="020F0502020204030204" pitchFamily="34" charset="0"/>
                </a:rPr>
                <a:t/>
              </a:r>
              <a:br>
                <a:rPr lang="en-US" sz="4800" dirty="0" smtClean="0">
                  <a:solidFill>
                    <a:schemeClr val="bg1">
                      <a:lumMod val="50000"/>
                    </a:schemeClr>
                  </a:solidFill>
                  <a:latin typeface="Calibri" pitchFamily="34" charset="0"/>
                  <a:cs typeface="Calibri" panose="020F0502020204030204" pitchFamily="34" charset="0"/>
                </a:rPr>
              </a:br>
              <a:r>
                <a:rPr lang="en-US" sz="48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spTree>
    <p:extLst>
      <p:ext uri="{BB962C8B-B14F-4D97-AF65-F5344CB8AC3E}">
        <p14:creationId xmlns:p14="http://schemas.microsoft.com/office/powerpoint/2010/main" val="3812944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8/6/2014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438912" tIns="219456" rIns="438912" bIns="219456"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645920" y="10241283"/>
            <a:ext cx="29626560" cy="28966163"/>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645920" y="40680643"/>
            <a:ext cx="7680960" cy="23368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985D6BDF-9D0E-4E2B-85B8-D8F4790360C9}" type="datetimeFigureOut">
              <a:rPr lang="en-US" smtClean="0"/>
              <a:t>8/6/2014</a:t>
            </a:fld>
            <a:endParaRPr lang="en-US" dirty="0"/>
          </a:p>
        </p:txBody>
      </p:sp>
      <p:sp>
        <p:nvSpPr>
          <p:cNvPr id="5" name="Footer Placeholder 4"/>
          <p:cNvSpPr>
            <a:spLocks noGrp="1"/>
          </p:cNvSpPr>
          <p:nvPr>
            <p:ph type="ftr" sz="quarter" idx="3"/>
          </p:nvPr>
        </p:nvSpPr>
        <p:spPr>
          <a:xfrm>
            <a:off x="11247120" y="40680643"/>
            <a:ext cx="10424160" cy="23368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40680643"/>
            <a:ext cx="7680960" cy="23368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4389120" rtl="0" eaLnBrk="1" latinLnBrk="0" hangingPunct="1">
        <a:spcBef>
          <a:spcPct val="0"/>
        </a:spcBef>
        <a:buNone/>
        <a:defRPr sz="8000" kern="1200">
          <a:solidFill>
            <a:schemeClr val="tx1"/>
          </a:solidFill>
          <a:latin typeface="+mj-lt"/>
          <a:ea typeface="+mj-ea"/>
          <a:cs typeface="+mj-cs"/>
        </a:defRPr>
      </a:lvl1pPr>
    </p:titleStyle>
    <p:bodyStyle>
      <a:lvl1pPr marL="4572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144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3716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8288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4pPr>
      <a:lvl5pPr marL="22860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13" Type="http://schemas.openxmlformats.org/officeDocument/2006/relationships/image" Target="../media/image9.png"/><Relationship Id="rId3" Type="http://schemas.openxmlformats.org/officeDocument/2006/relationships/hyperlink" Target="http://archive.ics.uci.edu/ml/datasets.html" TargetMode="External"/><Relationship Id="rId7" Type="http://schemas.openxmlformats.org/officeDocument/2006/relationships/image" Target="../media/image4.jpg"/><Relationship Id="rId12" Type="http://schemas.openxmlformats.org/officeDocument/2006/relationships/chart" Target="../charts/chart1.xml"/><Relationship Id="rId2" Type="http://schemas.openxmlformats.org/officeDocument/2006/relationships/hyperlink" Target="http://www.uow.edu.au/~phung/docs/cnn-matlab/cnn-matlab.pdf" TargetMode="Externa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jpg"/><Relationship Id="rId5" Type="http://schemas.openxmlformats.org/officeDocument/2006/relationships/hyperlink" Target="http://andrew.gibiansky.com/blog/machine-learning/convolutional-neural-networks/" TargetMode="External"/><Relationship Id="rId10" Type="http://schemas.openxmlformats.org/officeDocument/2006/relationships/image" Target="../media/image7.jpg"/><Relationship Id="rId4" Type="http://schemas.openxmlformats.org/officeDocument/2006/relationships/hyperlink" Target="http://www.mathworks.com/matlabcentral/fileexchange/38310-deep-learning-toolbox" TargetMode="External"/><Relationship Id="rId9" Type="http://schemas.openxmlformats.org/officeDocument/2006/relationships/image" Target="../media/image6.jpg"/><Relationship Id="rId1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734266" y="537651"/>
            <a:ext cx="21945600"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457200" rIns="182880" bIns="45720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altLang="en-US" sz="8000" dirty="0">
                <a:solidFill>
                  <a:schemeClr val="bg1"/>
                </a:solidFill>
                <a:latin typeface="High Tower Text" panose="02040502050506030303" pitchFamily="18" charset="0"/>
              </a:rPr>
              <a:t>Algorithmic Learning and Training with Convolutional Neural </a:t>
            </a:r>
            <a:r>
              <a:rPr lang="en-US" altLang="en-US" sz="8000" dirty="0" smtClean="0">
                <a:solidFill>
                  <a:schemeClr val="bg1"/>
                </a:solidFill>
                <a:latin typeface="High Tower Text" panose="02040502050506030303" pitchFamily="18" charset="0"/>
              </a:rPr>
              <a:t>Networks</a:t>
            </a:r>
            <a:endParaRPr lang="en-US" altLang="en-US" sz="8000" dirty="0">
              <a:solidFill>
                <a:schemeClr val="bg1"/>
              </a:solidFill>
              <a:latin typeface="Impact" panose="020B0806030902050204" pitchFamily="34" charset="0"/>
            </a:endParaRPr>
          </a:p>
          <a:p>
            <a:pPr algn="ctr" eaLnBrk="1" hangingPunct="1"/>
            <a:endParaRPr lang="en-US" sz="80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4383409" y="3794761"/>
            <a:ext cx="21159890" cy="1874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82880" rIns="182880" bIns="18288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altLang="en-US" sz="3600" dirty="0" err="1">
                <a:solidFill>
                  <a:schemeClr val="bg1"/>
                </a:solidFill>
                <a:latin typeface="Bookman Old Style" panose="02050604050505020204" pitchFamily="18" charset="0"/>
              </a:rPr>
              <a:t>Tanmay</a:t>
            </a:r>
            <a:r>
              <a:rPr lang="en-US" altLang="en-US" sz="3600" dirty="0">
                <a:solidFill>
                  <a:schemeClr val="bg1"/>
                </a:solidFill>
                <a:latin typeface="Bookman Old Style" panose="02050604050505020204" pitchFamily="18" charset="0"/>
              </a:rPr>
              <a:t> </a:t>
            </a:r>
            <a:r>
              <a:rPr lang="en-US" altLang="en-US" sz="3600" dirty="0" err="1">
                <a:solidFill>
                  <a:schemeClr val="bg1"/>
                </a:solidFill>
                <a:latin typeface="Bookman Old Style" panose="02050604050505020204" pitchFamily="18" charset="0"/>
              </a:rPr>
              <a:t>Ghai</a:t>
            </a:r>
            <a:r>
              <a:rPr lang="en-US" altLang="en-US" sz="3600" dirty="0">
                <a:solidFill>
                  <a:schemeClr val="bg1"/>
                </a:solidFill>
                <a:latin typeface="Bookman Old Style" panose="02050604050505020204" pitchFamily="18" charset="0"/>
              </a:rPr>
              <a:t> </a:t>
            </a:r>
            <a:r>
              <a:rPr lang="en-US" altLang="en-US" sz="3600" baseline="30000" dirty="0">
                <a:solidFill>
                  <a:schemeClr val="bg1"/>
                </a:solidFill>
                <a:latin typeface="Bookman Old Style" panose="02050604050505020204" pitchFamily="18" charset="0"/>
              </a:rPr>
              <a:t>[1]</a:t>
            </a:r>
            <a:r>
              <a:rPr lang="en-US" altLang="en-US" sz="3600" dirty="0">
                <a:solidFill>
                  <a:schemeClr val="bg1"/>
                </a:solidFill>
                <a:latin typeface="Bookman Old Style" panose="02050604050505020204" pitchFamily="18" charset="0"/>
              </a:rPr>
              <a:t>, Schuyler Eldridge</a:t>
            </a:r>
            <a:r>
              <a:rPr lang="en-US" altLang="en-US" sz="3600" baseline="30000" dirty="0">
                <a:solidFill>
                  <a:schemeClr val="bg1"/>
                </a:solidFill>
                <a:latin typeface="Bookman Old Style" panose="02050604050505020204" pitchFamily="18" charset="0"/>
              </a:rPr>
              <a:t>[2]</a:t>
            </a:r>
            <a:r>
              <a:rPr lang="en-US" altLang="en-US" sz="3600" dirty="0">
                <a:solidFill>
                  <a:schemeClr val="bg1"/>
                </a:solidFill>
                <a:latin typeface="Bookman Old Style" panose="02050604050505020204" pitchFamily="18" charset="0"/>
              </a:rPr>
              <a:t>,Ajay Joshi </a:t>
            </a:r>
            <a:r>
              <a:rPr lang="en-US" altLang="en-US" sz="3600" baseline="30000" dirty="0">
                <a:solidFill>
                  <a:schemeClr val="bg1"/>
                </a:solidFill>
                <a:latin typeface="Bookman Old Style" panose="02050604050505020204" pitchFamily="18" charset="0"/>
              </a:rPr>
              <a:t>[3]</a:t>
            </a:r>
            <a:endParaRPr lang="en-US" altLang="en-US" sz="3600" dirty="0">
              <a:solidFill>
                <a:schemeClr val="bg1"/>
              </a:solidFill>
              <a:latin typeface="Bookman Old Style" panose="02050604050505020204" pitchFamily="18" charset="0"/>
            </a:endParaRPr>
          </a:p>
          <a:p>
            <a:pPr algn="ctr" eaLnBrk="1" hangingPunct="1"/>
            <a:r>
              <a:rPr lang="en-US" altLang="en-US" sz="3600" dirty="0">
                <a:solidFill>
                  <a:schemeClr val="bg1"/>
                </a:solidFill>
                <a:latin typeface="Bookman Old Style" panose="02050604050505020204" pitchFamily="18" charset="0"/>
              </a:rPr>
              <a:t>Evergreen Valley High School, 3300 </a:t>
            </a:r>
            <a:r>
              <a:rPr lang="en-US" altLang="en-US" sz="3600" dirty="0" err="1">
                <a:solidFill>
                  <a:schemeClr val="bg1"/>
                </a:solidFill>
                <a:latin typeface="Bookman Old Style" panose="02050604050505020204" pitchFamily="18" charset="0"/>
              </a:rPr>
              <a:t>Quimby</a:t>
            </a:r>
            <a:r>
              <a:rPr lang="en-US" altLang="en-US" sz="3600" dirty="0">
                <a:solidFill>
                  <a:schemeClr val="bg1"/>
                </a:solidFill>
                <a:latin typeface="Bookman Old Style" panose="02050604050505020204" pitchFamily="18" charset="0"/>
              </a:rPr>
              <a:t> Rd, San Jose, CA 95148 </a:t>
            </a:r>
            <a:r>
              <a:rPr lang="en-US" altLang="en-US" sz="3600" baseline="30000" dirty="0">
                <a:solidFill>
                  <a:schemeClr val="bg1"/>
                </a:solidFill>
                <a:latin typeface="Bookman Old Style" panose="02050604050505020204" pitchFamily="18" charset="0"/>
              </a:rPr>
              <a:t>[1] </a:t>
            </a:r>
            <a:r>
              <a:rPr lang="en-US" altLang="en-US" sz="3600" dirty="0">
                <a:solidFill>
                  <a:schemeClr val="bg1"/>
                </a:solidFill>
                <a:latin typeface="Bookman Old Style" panose="02050604050505020204" pitchFamily="18" charset="0"/>
              </a:rPr>
              <a:t>; Boston University, 8 St </a:t>
            </a:r>
            <a:r>
              <a:rPr lang="en-US" altLang="en-US" sz="3600" dirty="0" err="1">
                <a:solidFill>
                  <a:schemeClr val="bg1"/>
                </a:solidFill>
                <a:latin typeface="Bookman Old Style" panose="02050604050505020204" pitchFamily="18" charset="0"/>
              </a:rPr>
              <a:t>Marys</a:t>
            </a:r>
            <a:r>
              <a:rPr lang="en-US" altLang="en-US" sz="3600" dirty="0">
                <a:solidFill>
                  <a:schemeClr val="bg1"/>
                </a:solidFill>
                <a:latin typeface="Bookman Old Style" panose="02050604050505020204" pitchFamily="18" charset="0"/>
              </a:rPr>
              <a:t> St, Boston, MA 02215</a:t>
            </a:r>
            <a:r>
              <a:rPr lang="en-US" altLang="en-US" sz="3600" baseline="30000" dirty="0">
                <a:solidFill>
                  <a:schemeClr val="bg1"/>
                </a:solidFill>
                <a:latin typeface="Bookman Old Style" panose="02050604050505020204" pitchFamily="18" charset="0"/>
              </a:rPr>
              <a:t>[2, 3]</a:t>
            </a:r>
            <a:endParaRPr lang="en-US" altLang="en-US" sz="3600" dirty="0">
              <a:solidFill>
                <a:schemeClr val="bg1"/>
              </a:solidFill>
              <a:latin typeface="Bookman Old Style" panose="02050604050505020204" pitchFamily="18" charset="0"/>
            </a:endParaRPr>
          </a:p>
          <a:p>
            <a:pPr algn="ctr" eaLnBrk="1" hangingPunct="1"/>
            <a:endParaRPr lang="en-US" sz="3600" dirty="0">
              <a:solidFill>
                <a:schemeClr val="accent3">
                  <a:lumMod val="20000"/>
                  <a:lumOff val="80000"/>
                </a:schemeClr>
              </a:solidFill>
              <a:latin typeface="+mn-lt"/>
            </a:endParaRPr>
          </a:p>
        </p:txBody>
      </p:sp>
      <p:sp>
        <p:nvSpPr>
          <p:cNvPr id="26" name="TextBox 25"/>
          <p:cNvSpPr txBox="1"/>
          <p:nvPr/>
        </p:nvSpPr>
        <p:spPr>
          <a:xfrm>
            <a:off x="1235173" y="40349992"/>
            <a:ext cx="14630400" cy="2926080"/>
          </a:xfrm>
          <a:prstGeom prst="rect">
            <a:avLst/>
          </a:prstGeom>
          <a:noFill/>
        </p:spPr>
        <p:txBody>
          <a:bodyPr wrap="square" tIns="91440" bIns="91440" numCol="1" spcCol="457200" rtlCol="0">
            <a:noAutofit/>
          </a:bodyPr>
          <a:lstStyle/>
          <a:p>
            <a:pPr>
              <a:spcAft>
                <a:spcPct val="50000"/>
              </a:spcAft>
              <a:buFontTx/>
              <a:buAutoNum type="arabicPeriod"/>
            </a:pPr>
            <a:r>
              <a:rPr lang="en-US" altLang="en-US" sz="2400" dirty="0">
                <a:hlinkClick r:id="rId2"/>
              </a:rPr>
              <a:t>http://www.uow.edu.au/~phung/docs/cnn-matlab/cnn-matlab.pdf</a:t>
            </a:r>
            <a:endParaRPr lang="en-US" altLang="en-US" sz="2400" dirty="0"/>
          </a:p>
          <a:p>
            <a:pPr>
              <a:spcAft>
                <a:spcPct val="50000"/>
              </a:spcAft>
              <a:buFontTx/>
              <a:buAutoNum type="arabicPeriod"/>
            </a:pPr>
            <a:r>
              <a:rPr lang="en-US" altLang="en-US" sz="2400" dirty="0">
                <a:hlinkClick r:id="rId3"/>
              </a:rPr>
              <a:t>http://archive.ics.uci.edu/ml/datasets.html</a:t>
            </a:r>
            <a:endParaRPr lang="en-US" altLang="en-US" sz="2400" dirty="0"/>
          </a:p>
          <a:p>
            <a:pPr>
              <a:spcAft>
                <a:spcPct val="50000"/>
              </a:spcAft>
              <a:buFontTx/>
              <a:buAutoNum type="arabicPeriod"/>
            </a:pPr>
            <a:r>
              <a:rPr lang="en-US" altLang="en-US" sz="2400" dirty="0">
                <a:hlinkClick r:id="rId4"/>
              </a:rPr>
              <a:t>http://www.mathworks.com/matlabcentral/fileexchange/38310-deep-learning-toolbox</a:t>
            </a:r>
            <a:endParaRPr lang="en-US" altLang="en-US" sz="2400" dirty="0"/>
          </a:p>
          <a:p>
            <a:pPr>
              <a:spcAft>
                <a:spcPct val="50000"/>
              </a:spcAft>
              <a:buFontTx/>
              <a:buAutoNum type="arabicPeriod"/>
            </a:pPr>
            <a:r>
              <a:rPr lang="en-US" altLang="en-US" sz="2400" dirty="0">
                <a:hlinkClick r:id="rId5"/>
              </a:rPr>
              <a:t>http://andrew.gibiansky.com/blog/machine-learning/convolutional-neural-networks/</a:t>
            </a:r>
            <a:endParaRPr lang="en-US" altLang="en-US" sz="2400" dirty="0"/>
          </a:p>
          <a:p>
            <a:pPr>
              <a:spcAft>
                <a:spcPct val="50000"/>
              </a:spcAft>
              <a:buFontTx/>
              <a:buAutoNum type="arabicPeriod"/>
            </a:pPr>
            <a:r>
              <a:rPr lang="en-US" altLang="en-US" sz="2400" dirty="0"/>
              <a:t>I would really like to thank my mentors for mentoring and helping me research such an interesting topic this summer</a:t>
            </a:r>
            <a:r>
              <a:rPr lang="en-US" altLang="en-US" sz="1800" dirty="0">
                <a:solidFill>
                  <a:schemeClr val="bg1"/>
                </a:solidFill>
              </a:rPr>
              <a:t>.</a:t>
            </a:r>
            <a:endParaRPr lang="en-US" altLang="en-US" sz="1800" dirty="0">
              <a:solidFill>
                <a:schemeClr val="bg1"/>
              </a:solidFill>
            </a:endParaRPr>
          </a:p>
        </p:txBody>
      </p:sp>
      <p:sp>
        <p:nvSpPr>
          <p:cNvPr id="27" name="TextBox 26"/>
          <p:cNvSpPr txBox="1"/>
          <p:nvPr/>
        </p:nvSpPr>
        <p:spPr>
          <a:xfrm>
            <a:off x="1297208" y="39171359"/>
            <a:ext cx="3689793" cy="1015663"/>
          </a:xfrm>
          <a:prstGeom prst="rect">
            <a:avLst/>
          </a:prstGeom>
          <a:noFill/>
        </p:spPr>
        <p:txBody>
          <a:bodyPr wrap="none" rtlCol="0">
            <a:spAutoFit/>
          </a:bodyPr>
          <a:lstStyle/>
          <a:p>
            <a:r>
              <a:rPr lang="en-US" sz="6000" b="1" dirty="0" smtClean="0"/>
              <a:t>References</a:t>
            </a:r>
            <a:endParaRPr lang="en-US" sz="6000" b="1" dirty="0"/>
          </a:p>
        </p:txBody>
      </p:sp>
      <p:sp>
        <p:nvSpPr>
          <p:cNvPr id="10" name="Text Box 189"/>
          <p:cNvSpPr txBox="1">
            <a:spLocks noChangeArrowheads="1"/>
          </p:cNvSpPr>
          <p:nvPr/>
        </p:nvSpPr>
        <p:spPr bwMode="auto">
          <a:xfrm>
            <a:off x="457200" y="7498081"/>
            <a:ext cx="9144000" cy="9233297"/>
          </a:xfrm>
          <a:prstGeom prst="rect">
            <a:avLst/>
          </a:prstGeom>
          <a:solidFill>
            <a:schemeClr val="accent6"/>
          </a:solidFill>
          <a:ln w="12700">
            <a:solidFill>
              <a:schemeClr val="accent1">
                <a:lumMod val="75000"/>
              </a:schemeClr>
            </a:solidFill>
          </a:ln>
          <a:effectLst/>
        </p:spPr>
        <p:txBody>
          <a:bodyPr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rPr>
              <a:t>Convolutional Neural Networks have been of interest to scientists ever since Yan </a:t>
            </a:r>
            <a:r>
              <a:rPr lang="en-US" alt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LeCun’s</a:t>
            </a:r>
            <a:r>
              <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rPr>
              <a:t> extensive research on them in the twentieth century. These networks are a form of artificial feed-forward neural networks that are widely based on biological processes and are known for being used in real world applications such as image detection, recognition, and classification. Here we have tried to train one such implementation of a Convolutional Neural Network, provided from the Deep Learning Toolbox, to see if in fact it can be trained to distinguish between different images. Our work has been conducted on the MATLAB platform and the data we have chosen to train the CNN with has been selected from the UCI Dataset Repository. The dataset consists of images of people from Carnegie Mellon University with different facial expressions, features, and orientations that the CNN should detect after being trained. To train the CNN to be able to distinguish between images, an algorithm called RPROP or Error </a:t>
            </a:r>
            <a:r>
              <a:rPr lang="en-US" alt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Backpropagation</a:t>
            </a:r>
            <a:r>
              <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rPr>
              <a:t> was utilized and from previous papers, the proposed success rate was 97.6 percent. We are not proposing a certain rate of success, we are just expecting, after execution, that the CNN is able to distinguish amongst images with differences such as sunglasses vs. no sunglasses, happy vs. sad expressions, and facing left vs. facing right.</a:t>
            </a:r>
          </a:p>
          <a:p>
            <a:pPr eaLnBrk="1" hangingPunct="1"/>
            <a:endParaRPr lang="en-US" sz="2400" dirty="0">
              <a:latin typeface="Calibri" pitchFamily="34" charset="0"/>
            </a:endParaRPr>
          </a:p>
        </p:txBody>
      </p:sp>
      <p:sp>
        <p:nvSpPr>
          <p:cNvPr id="32" name="Rectangle 31"/>
          <p:cNvSpPr/>
          <p:nvPr/>
        </p:nvSpPr>
        <p:spPr>
          <a:xfrm>
            <a:off x="457200" y="6583681"/>
            <a:ext cx="9144000" cy="914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smtClean="0">
                <a:solidFill>
                  <a:schemeClr val="accent3">
                    <a:lumMod val="20000"/>
                    <a:lumOff val="80000"/>
                  </a:schemeClr>
                </a:solidFill>
              </a:rPr>
              <a:t>Abstract</a:t>
            </a:r>
            <a:endParaRPr lang="en-US" sz="6000" b="1" dirty="0">
              <a:solidFill>
                <a:schemeClr val="accent3">
                  <a:lumMod val="20000"/>
                  <a:lumOff val="80000"/>
                </a:schemeClr>
              </a:solidFill>
            </a:endParaRPr>
          </a:p>
        </p:txBody>
      </p:sp>
      <p:sp>
        <p:nvSpPr>
          <p:cNvPr id="15" name="Text Box 194"/>
          <p:cNvSpPr txBox="1">
            <a:spLocks noChangeArrowheads="1"/>
          </p:cNvSpPr>
          <p:nvPr/>
        </p:nvSpPr>
        <p:spPr bwMode="auto">
          <a:xfrm>
            <a:off x="10530256" y="19019543"/>
            <a:ext cx="9129344" cy="5790925"/>
          </a:xfrm>
          <a:prstGeom prst="rect">
            <a:avLst/>
          </a:prstGeom>
          <a:solidFill>
            <a:schemeClr val="accent4"/>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altLang="en-US" sz="3200" dirty="0"/>
              <a:t>I used about 100 images off of the UCI dataset repository, including one of my own to test the Convolutional Neural Network coded in MATLAB after they had been trained. </a:t>
            </a:r>
          </a:p>
          <a:p>
            <a:pPr eaLnBrk="1" hangingPunct="1"/>
            <a:endParaRPr lang="en-US" altLang="en-US" sz="3200" dirty="0"/>
          </a:p>
          <a:p>
            <a:pPr eaLnBrk="1" hangingPunct="1"/>
            <a:r>
              <a:rPr lang="en-US" altLang="en-US" sz="3200" dirty="0"/>
              <a:t>I tested images that were different in facial expressions(happy and sad) as well as images that had sunglasses or not. The table below shows the results for the accuracy of each training algorithm as well as the execution time. </a:t>
            </a:r>
          </a:p>
          <a:p>
            <a:pPr eaLnBrk="1" hangingPunct="1"/>
            <a:endParaRPr lang="en-US" sz="3200" dirty="0">
              <a:latin typeface="Calibri" pitchFamily="34" charset="0"/>
            </a:endParaRPr>
          </a:p>
        </p:txBody>
      </p:sp>
      <p:sp>
        <p:nvSpPr>
          <p:cNvPr id="33" name="Rectangle 32"/>
          <p:cNvSpPr/>
          <p:nvPr/>
        </p:nvSpPr>
        <p:spPr>
          <a:xfrm>
            <a:off x="457200" y="17099281"/>
            <a:ext cx="9144000" cy="914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smtClean="0">
                <a:solidFill>
                  <a:schemeClr val="accent3">
                    <a:lumMod val="20000"/>
                    <a:lumOff val="80000"/>
                  </a:schemeClr>
                </a:solidFill>
              </a:rPr>
              <a:t>Introduction</a:t>
            </a:r>
            <a:endParaRPr lang="en-US" sz="6000" b="1" dirty="0">
              <a:solidFill>
                <a:schemeClr val="accent3">
                  <a:lumMod val="20000"/>
                  <a:lumOff val="80000"/>
                </a:schemeClr>
              </a:solidFill>
            </a:endParaRPr>
          </a:p>
        </p:txBody>
      </p:sp>
      <p:sp>
        <p:nvSpPr>
          <p:cNvPr id="13" name="Text Box 192"/>
          <p:cNvSpPr txBox="1">
            <a:spLocks noChangeArrowheads="1"/>
          </p:cNvSpPr>
          <p:nvPr/>
        </p:nvSpPr>
        <p:spPr bwMode="auto">
          <a:xfrm>
            <a:off x="10515600" y="7503555"/>
            <a:ext cx="9144000" cy="9863482"/>
          </a:xfrm>
          <a:prstGeom prst="rect">
            <a:avLst/>
          </a:prstGeom>
          <a:solidFill>
            <a:schemeClr val="accent2"/>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altLang="en-US" sz="3200" b="1" dirty="0"/>
              <a:t>Materials: </a:t>
            </a:r>
            <a:r>
              <a:rPr lang="en-US" altLang="en-US" sz="3200" dirty="0"/>
              <a:t>MATLAB, datasets to test with from the UCI data repository, and the Deep Learning toolbox for CNN’s which can be found online.</a:t>
            </a:r>
            <a:endParaRPr lang="en-US" altLang="en-US" sz="3200" b="1" dirty="0"/>
          </a:p>
          <a:p>
            <a:pPr eaLnBrk="1" hangingPunct="1"/>
            <a:endParaRPr lang="en-US" altLang="en-US" sz="3200" b="1" dirty="0"/>
          </a:p>
          <a:p>
            <a:pPr marL="514350" indent="-514350" eaLnBrk="1" hangingPunct="1">
              <a:buAutoNum type="arabicParenR"/>
            </a:pPr>
            <a:r>
              <a:rPr lang="en-US" altLang="en-US" sz="3200" dirty="0"/>
              <a:t>RPROP – </a:t>
            </a:r>
          </a:p>
          <a:p>
            <a:pPr marL="514350" indent="-514350" eaLnBrk="1" hangingPunct="1">
              <a:buAutoNum type="arabicParenR"/>
            </a:pPr>
            <a:endParaRPr lang="en-US" altLang="en-US" sz="3200" dirty="0"/>
          </a:p>
          <a:p>
            <a:pPr marL="514350" indent="-514350" eaLnBrk="1" hangingPunct="1">
              <a:buAutoNum type="arabicParenR"/>
            </a:pPr>
            <a:endParaRPr lang="en-US" altLang="en-US" sz="3200" dirty="0"/>
          </a:p>
          <a:p>
            <a:pPr marL="514350" indent="-514350" eaLnBrk="1" hangingPunct="1">
              <a:buAutoNum type="arabicParenR"/>
            </a:pPr>
            <a:endParaRPr lang="en-US" altLang="en-US" sz="3200" dirty="0"/>
          </a:p>
          <a:p>
            <a:pPr eaLnBrk="1" hangingPunct="1"/>
            <a:endParaRPr lang="en-US" altLang="en-US" sz="3200" dirty="0" smtClean="0"/>
          </a:p>
          <a:p>
            <a:pPr eaLnBrk="1" hangingPunct="1"/>
            <a:endParaRPr lang="en-US" altLang="en-US" sz="3200" dirty="0"/>
          </a:p>
          <a:p>
            <a:pPr eaLnBrk="1" hangingPunct="1"/>
            <a:r>
              <a:rPr lang="en-US" altLang="en-US" sz="3200" dirty="0" smtClean="0"/>
              <a:t>2) Gradient </a:t>
            </a:r>
            <a:r>
              <a:rPr lang="en-US" altLang="en-US" sz="3200" dirty="0"/>
              <a:t>Descent </a:t>
            </a:r>
            <a:r>
              <a:rPr lang="en-US" altLang="en-US" sz="3200" dirty="0" smtClean="0"/>
              <a:t>– </a:t>
            </a:r>
          </a:p>
          <a:p>
            <a:pPr marL="514350" indent="-514350" eaLnBrk="1" hangingPunct="1">
              <a:buAutoNum type="arabicParenR"/>
            </a:pPr>
            <a:endParaRPr lang="en-US" altLang="en-US" sz="3200" dirty="0"/>
          </a:p>
          <a:p>
            <a:pPr marL="514350" indent="-514350" eaLnBrk="1" hangingPunct="1">
              <a:buAutoNum type="arabicParenR"/>
            </a:pPr>
            <a:endParaRPr lang="en-US" altLang="en-US" sz="3200" dirty="0" smtClean="0"/>
          </a:p>
          <a:p>
            <a:pPr marL="514350" indent="-514350" eaLnBrk="1" hangingPunct="1">
              <a:buAutoNum type="arabicParenR"/>
            </a:pPr>
            <a:endParaRPr lang="en-US" altLang="en-US" sz="3200" dirty="0"/>
          </a:p>
          <a:p>
            <a:pPr marL="514350" indent="-514350" eaLnBrk="1" hangingPunct="1">
              <a:buAutoNum type="arabicParenR"/>
            </a:pPr>
            <a:endParaRPr lang="en-US" altLang="en-US" sz="3200" dirty="0" smtClean="0"/>
          </a:p>
          <a:p>
            <a:pPr marL="514350" indent="-514350" eaLnBrk="1" hangingPunct="1">
              <a:buAutoNum type="arabicParenR"/>
            </a:pPr>
            <a:endParaRPr lang="en-US" altLang="en-US" sz="3200" dirty="0"/>
          </a:p>
          <a:p>
            <a:pPr marL="514350" indent="-514350" eaLnBrk="1" hangingPunct="1">
              <a:buAutoNum type="arabicParenR"/>
            </a:pPr>
            <a:endParaRPr lang="en-US" altLang="en-US" sz="3200" dirty="0" smtClean="0"/>
          </a:p>
          <a:p>
            <a:pPr marL="514350" indent="-514350" eaLnBrk="1" hangingPunct="1">
              <a:buAutoNum type="arabicParenR"/>
            </a:pPr>
            <a:endParaRPr lang="en-US" altLang="en-US" sz="3200" dirty="0"/>
          </a:p>
          <a:p>
            <a:pPr eaLnBrk="1" hangingPunct="1"/>
            <a:endParaRPr lang="en-US" sz="3200" dirty="0">
              <a:latin typeface="Calibri" pitchFamily="34" charset="0"/>
            </a:endParaRPr>
          </a:p>
        </p:txBody>
      </p:sp>
      <p:sp>
        <p:nvSpPr>
          <p:cNvPr id="34" name="Rectangle 33"/>
          <p:cNvSpPr/>
          <p:nvPr/>
        </p:nvSpPr>
        <p:spPr>
          <a:xfrm>
            <a:off x="10515600" y="6583681"/>
            <a:ext cx="9144000" cy="914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smtClean="0">
                <a:solidFill>
                  <a:schemeClr val="accent3">
                    <a:lumMod val="20000"/>
                    <a:lumOff val="80000"/>
                  </a:schemeClr>
                </a:solidFill>
              </a:rPr>
              <a:t>Methods and Materials</a:t>
            </a:r>
            <a:endParaRPr lang="en-US" sz="6000" b="1" dirty="0">
              <a:solidFill>
                <a:schemeClr val="accent3">
                  <a:lumMod val="20000"/>
                  <a:lumOff val="80000"/>
                </a:schemeClr>
              </a:solidFill>
            </a:endParaRPr>
          </a:p>
        </p:txBody>
      </p:sp>
      <p:sp>
        <p:nvSpPr>
          <p:cNvPr id="14" name="Text Box 193"/>
          <p:cNvSpPr txBox="1">
            <a:spLocks noChangeArrowheads="1"/>
          </p:cNvSpPr>
          <p:nvPr/>
        </p:nvSpPr>
        <p:spPr bwMode="auto">
          <a:xfrm>
            <a:off x="20801007" y="18515662"/>
            <a:ext cx="9144000" cy="19082147"/>
          </a:xfrm>
          <a:prstGeom prst="rect">
            <a:avLst/>
          </a:prstGeom>
          <a:solidFill>
            <a:srgbClr val="FFFF00"/>
          </a:solidFill>
          <a:ln w="12700">
            <a:solidFill>
              <a:schemeClr val="accent1">
                <a:lumMod val="75000"/>
              </a:schemeClr>
            </a:solidFill>
          </a:ln>
          <a:effectLst/>
        </p:spPr>
        <p:txBody>
          <a:bodyPr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altLang="en-US" sz="3200" dirty="0" smtClean="0"/>
              <a:t>Overall </a:t>
            </a:r>
            <a:r>
              <a:rPr lang="en-US" altLang="en-US" sz="3200" dirty="0"/>
              <a:t>the results were pretty conclusive the Resilient </a:t>
            </a:r>
            <a:r>
              <a:rPr lang="en-US" altLang="en-US" sz="3200" dirty="0" err="1"/>
              <a:t>Backpropagation</a:t>
            </a:r>
            <a:r>
              <a:rPr lang="en-US" altLang="en-US" sz="3200" dirty="0"/>
              <a:t> is a better algorithm than Gradient Descent when training and testing Convolutional Neural Networks. Along with the accuracy, the execution time of RPROP was much less than that of Gradient Descent.</a:t>
            </a:r>
          </a:p>
          <a:p>
            <a:pPr eaLnBrk="1" hangingPunct="1"/>
            <a:endParaRPr lang="en-US" altLang="en-US" sz="3200" dirty="0" smtClean="0"/>
          </a:p>
          <a:p>
            <a:pPr eaLnBrk="1" hangingPunct="1"/>
            <a:endParaRPr lang="en-US" altLang="en-US" sz="3200" dirty="0"/>
          </a:p>
          <a:p>
            <a:pPr eaLnBrk="1" hangingPunct="1"/>
            <a:r>
              <a:rPr lang="en-US" altLang="en-US" sz="3200" dirty="0" smtClean="0"/>
              <a:t>Some </a:t>
            </a:r>
            <a:r>
              <a:rPr lang="en-US" altLang="en-US" sz="3200" dirty="0"/>
              <a:t>reasons to possibly explain why RPROP is a better algorithm:</a:t>
            </a:r>
          </a:p>
          <a:p>
            <a:pPr eaLnBrk="1" hangingPunct="1"/>
            <a:endParaRPr lang="en-US" altLang="en-US" sz="3200" dirty="0"/>
          </a:p>
          <a:p>
            <a:pPr eaLnBrk="1" hangingPunct="1"/>
            <a:r>
              <a:rPr lang="en-US" altLang="en-US" sz="3200" dirty="0"/>
              <a:t>1) Requires no parameter tuning</a:t>
            </a:r>
          </a:p>
          <a:p>
            <a:pPr eaLnBrk="1" hangingPunct="1"/>
            <a:r>
              <a:rPr lang="en-US" altLang="en-US" sz="3200" dirty="0"/>
              <a:t>2) Learning and adaptation only affected by the </a:t>
            </a:r>
          </a:p>
          <a:p>
            <a:pPr eaLnBrk="1" hangingPunct="1"/>
            <a:r>
              <a:rPr lang="en-US" altLang="en-US" sz="3200" dirty="0"/>
              <a:t>sign of the partial derivative</a:t>
            </a:r>
          </a:p>
          <a:p>
            <a:pPr eaLnBrk="1" hangingPunct="1"/>
            <a:r>
              <a:rPr lang="en-US" altLang="en-US" sz="3200" dirty="0"/>
              <a:t>3) Computer friendly and easy to code</a:t>
            </a:r>
          </a:p>
          <a:p>
            <a:pPr eaLnBrk="1" hangingPunct="1"/>
            <a:r>
              <a:rPr lang="en-US" altLang="en-US" sz="3200" dirty="0"/>
              <a:t>4) Learning is equally spread over the network, not just in one layer </a:t>
            </a:r>
          </a:p>
          <a:p>
            <a:pPr eaLnBrk="1" hangingPunct="1"/>
            <a:r>
              <a:rPr lang="en-US" altLang="en-US" sz="3200" dirty="0"/>
              <a:t>5) RPROP is a fast learner compared to GD</a:t>
            </a:r>
          </a:p>
          <a:p>
            <a:pPr eaLnBrk="1" hangingPunct="1"/>
            <a:endParaRPr lang="en-US" altLang="en-US" sz="3200" dirty="0"/>
          </a:p>
          <a:p>
            <a:pPr eaLnBrk="1" hangingPunct="1"/>
            <a:endParaRPr lang="en-US" altLang="en-US" sz="3200" dirty="0" smtClean="0"/>
          </a:p>
          <a:p>
            <a:pPr eaLnBrk="1" hangingPunct="1"/>
            <a:r>
              <a:rPr lang="en-US" altLang="en-US" sz="3200" dirty="0" smtClean="0"/>
              <a:t>This </a:t>
            </a:r>
            <a:r>
              <a:rPr lang="en-US" altLang="en-US" sz="3200" dirty="0"/>
              <a:t>experiment only deals with two different learning algorithms and RPROP turned out to be the better one. However, there may still be better ways to train Convolutional Neural Networks out there. </a:t>
            </a:r>
            <a:endParaRPr lang="en-US" altLang="en-US" sz="3200" dirty="0" smtClean="0"/>
          </a:p>
          <a:p>
            <a:pPr eaLnBrk="1" hangingPunct="1"/>
            <a:endParaRPr lang="en-US" altLang="en-US" sz="3200" dirty="0"/>
          </a:p>
          <a:p>
            <a:pPr eaLnBrk="1" hangingPunct="1"/>
            <a:endParaRPr lang="en-US" altLang="en-US" sz="3200" dirty="0" smtClean="0"/>
          </a:p>
          <a:p>
            <a:pPr eaLnBrk="1" hangingPunct="1"/>
            <a:endParaRPr lang="en-US" altLang="en-US" sz="3200" dirty="0"/>
          </a:p>
          <a:p>
            <a:pPr eaLnBrk="1" hangingPunct="1"/>
            <a:endParaRPr lang="en-US" altLang="en-US" sz="3200" dirty="0" smtClean="0"/>
          </a:p>
          <a:p>
            <a:pPr eaLnBrk="1" hangingPunct="1"/>
            <a:endParaRPr lang="en-US" altLang="en-US" sz="3200" dirty="0"/>
          </a:p>
          <a:p>
            <a:pPr eaLnBrk="1" hangingPunct="1"/>
            <a:endParaRPr lang="en-US" altLang="en-US" sz="3200" dirty="0" smtClean="0"/>
          </a:p>
          <a:p>
            <a:pPr eaLnBrk="1" hangingPunct="1"/>
            <a:endParaRPr lang="en-US" altLang="en-US" sz="3200" dirty="0"/>
          </a:p>
          <a:p>
            <a:pPr eaLnBrk="1" hangingPunct="1"/>
            <a:endParaRPr lang="en-US" altLang="en-US" sz="3200" dirty="0" smtClean="0"/>
          </a:p>
          <a:p>
            <a:pPr eaLnBrk="1" hangingPunct="1"/>
            <a:endParaRPr lang="en-US" altLang="en-US" sz="3200" dirty="0"/>
          </a:p>
          <a:p>
            <a:pPr eaLnBrk="1" hangingPunct="1"/>
            <a:endParaRPr lang="en-US" altLang="en-US" sz="3200" dirty="0" smtClean="0"/>
          </a:p>
          <a:p>
            <a:pPr eaLnBrk="1" hangingPunct="1"/>
            <a:endParaRPr lang="en-US" altLang="en-US" sz="3200" dirty="0"/>
          </a:p>
          <a:p>
            <a:pPr eaLnBrk="1" hangingPunct="1"/>
            <a:endParaRPr lang="en-US" altLang="en-US" sz="3200" dirty="0"/>
          </a:p>
        </p:txBody>
      </p:sp>
      <p:sp>
        <p:nvSpPr>
          <p:cNvPr id="36" name="Rectangle 35"/>
          <p:cNvSpPr/>
          <p:nvPr/>
        </p:nvSpPr>
        <p:spPr>
          <a:xfrm>
            <a:off x="20801007" y="17724090"/>
            <a:ext cx="9144000" cy="914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smtClean="0">
                <a:solidFill>
                  <a:schemeClr val="accent3">
                    <a:lumMod val="20000"/>
                    <a:lumOff val="80000"/>
                  </a:schemeClr>
                </a:solidFill>
              </a:rPr>
              <a:t>Conclusions</a:t>
            </a:r>
            <a:endParaRPr lang="en-US" sz="6000" b="1" dirty="0">
              <a:solidFill>
                <a:schemeClr val="accent3">
                  <a:lumMod val="20000"/>
                  <a:lumOff val="80000"/>
                </a:schemeClr>
              </a:solidFill>
            </a:endParaRPr>
          </a:p>
        </p:txBody>
      </p:sp>
      <p:sp>
        <p:nvSpPr>
          <p:cNvPr id="11" name="Text Box 190"/>
          <p:cNvSpPr txBox="1">
            <a:spLocks noChangeArrowheads="1"/>
          </p:cNvSpPr>
          <p:nvPr/>
        </p:nvSpPr>
        <p:spPr bwMode="auto">
          <a:xfrm>
            <a:off x="457200" y="18013681"/>
            <a:ext cx="9144000" cy="13172837"/>
          </a:xfrm>
          <a:prstGeom prst="rect">
            <a:avLst/>
          </a:prstGeom>
          <a:solidFill>
            <a:schemeClr val="accent3"/>
          </a:solidFill>
          <a:ln w="12700">
            <a:solidFill>
              <a:schemeClr val="accent1">
                <a:lumMod val="75000"/>
              </a:schemeClr>
            </a:solidFill>
          </a:ln>
          <a:effectLst/>
        </p:spPr>
        <p:txBody>
          <a:bodyPr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alt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As </a:t>
            </a:r>
            <a:r>
              <a:rPr lang="en-US" altLang="en-US" sz="3200" dirty="0">
                <a:latin typeface="Arial Unicode MS" panose="020B0604020202020204" pitchFamily="34" charset="-128"/>
                <a:ea typeface="Arial Unicode MS" panose="020B0604020202020204" pitchFamily="34" charset="-128"/>
                <a:cs typeface="Arial Unicode MS" panose="020B0604020202020204" pitchFamily="34" charset="-128"/>
              </a:rPr>
              <a:t>Convolutional Neural Networks have become of more and more interest in the past century, scientists have been working on effective methods to find real world applications for these artificial feed-forward processes. CNN’s have mainly been utilized in processes that deal with image detection, recognition, and classification, and we wanted to understand the theory behind these networks as well as do some tests to see if they can actually be trained to classify and recognize different images</a:t>
            </a:r>
          </a:p>
          <a:p>
            <a:pPr eaLnBrk="1" hangingPunct="1"/>
            <a:r>
              <a:rPr lang="en-US" altLang="en-US" sz="32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eaLnBrk="1" hangingPunct="1"/>
            <a:endParaRPr lang="en-US" alt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eaLnBrk="1" hangingPunct="1"/>
            <a:r>
              <a:rPr lang="en-US" altLang="en-US" sz="32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eaLnBrk="1" hangingPunct="1"/>
            <a:r>
              <a:rPr lang="en-US" altLang="en-US" sz="32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eaLnBrk="1" hangingPunct="1"/>
            <a:r>
              <a:rPr lang="en-US" altLang="en-US" sz="32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eaLnBrk="1" hangingPunct="1"/>
            <a:endParaRPr lang="en-US" alt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eaLnBrk="1" hangingPunct="1"/>
            <a:endParaRPr lang="en-US" alt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eaLnBrk="1" hangingPunct="1"/>
            <a:r>
              <a:rPr lang="en-US" alt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Convolutional </a:t>
            </a:r>
            <a:r>
              <a:rPr lang="en-US" altLang="en-US" sz="3200" dirty="0">
                <a:latin typeface="Arial Unicode MS" panose="020B0604020202020204" pitchFamily="34" charset="-128"/>
                <a:ea typeface="Arial Unicode MS" panose="020B0604020202020204" pitchFamily="34" charset="-128"/>
                <a:cs typeface="Arial Unicode MS" panose="020B0604020202020204" pitchFamily="34" charset="-128"/>
              </a:rPr>
              <a:t>Neural Networks are divided into three layers: convolution, subsampling, and output. In each layer versions of the input image are created and altered. In this experiment we tried to see the effects of using an algorithm called Resilient </a:t>
            </a:r>
            <a:r>
              <a:rPr lang="en-US" altLang="en-US" sz="3200" dirty="0" err="1">
                <a:latin typeface="Arial Unicode MS" panose="020B0604020202020204" pitchFamily="34" charset="-128"/>
                <a:ea typeface="Arial Unicode MS" panose="020B0604020202020204" pitchFamily="34" charset="-128"/>
                <a:cs typeface="Arial Unicode MS" panose="020B0604020202020204" pitchFamily="34" charset="-128"/>
              </a:rPr>
              <a:t>Backpropagation</a:t>
            </a:r>
            <a:r>
              <a:rPr lang="en-US" altLang="en-US" sz="3200" dirty="0">
                <a:latin typeface="Arial Unicode MS" panose="020B0604020202020204" pitchFamily="34" charset="-128"/>
                <a:ea typeface="Arial Unicode MS" panose="020B0604020202020204" pitchFamily="34" charset="-128"/>
                <a:cs typeface="Arial Unicode MS" panose="020B0604020202020204" pitchFamily="34" charset="-128"/>
              </a:rPr>
              <a:t> versus an algorithm called Gradient Descent. </a:t>
            </a:r>
          </a:p>
          <a:p>
            <a:pPr eaLnBrk="1" hangingPunct="1"/>
            <a:endParaRPr lang="en-US" sz="3200" dirty="0">
              <a:latin typeface="+mn-lt"/>
            </a:endParaRPr>
          </a:p>
        </p:txBody>
      </p:sp>
      <p:sp>
        <p:nvSpPr>
          <p:cNvPr id="45" name="Rectangle 44"/>
          <p:cNvSpPr/>
          <p:nvPr/>
        </p:nvSpPr>
        <p:spPr>
          <a:xfrm>
            <a:off x="10515600" y="18058462"/>
            <a:ext cx="9144000" cy="914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smtClean="0">
                <a:solidFill>
                  <a:schemeClr val="accent3">
                    <a:lumMod val="20000"/>
                    <a:lumOff val="80000"/>
                  </a:schemeClr>
                </a:solidFill>
              </a:rPr>
              <a:t>Results</a:t>
            </a:r>
            <a:endParaRPr lang="en-US" sz="6000" b="1" dirty="0">
              <a:solidFill>
                <a:schemeClr val="accent3">
                  <a:lumMod val="20000"/>
                  <a:lumOff val="80000"/>
                </a:schemeClr>
              </a:solidFill>
            </a:endParaRPr>
          </a:p>
        </p:txBody>
      </p:sp>
      <p:sp>
        <p:nvSpPr>
          <p:cNvPr id="51" name="Text Box 180"/>
          <p:cNvSpPr txBox="1">
            <a:spLocks noChangeArrowheads="1"/>
          </p:cNvSpPr>
          <p:nvPr/>
        </p:nvSpPr>
        <p:spPr bwMode="auto">
          <a:xfrm>
            <a:off x="1690845" y="34348688"/>
            <a:ext cx="53998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altLang="en-US" sz="2400" b="1" dirty="0"/>
              <a:t>Figure 1.</a:t>
            </a:r>
            <a:r>
              <a:rPr lang="en-US" altLang="en-US" sz="2400" dirty="0"/>
              <a:t> Picture of CNN Architecture.</a:t>
            </a:r>
            <a:endParaRPr lang="en-US" altLang="en-US" sz="2400" dirty="0"/>
          </a:p>
        </p:txBody>
      </p:sp>
      <p:sp>
        <p:nvSpPr>
          <p:cNvPr id="52" name="Text Box 181"/>
          <p:cNvSpPr txBox="1">
            <a:spLocks noChangeArrowheads="1"/>
          </p:cNvSpPr>
          <p:nvPr/>
        </p:nvSpPr>
        <p:spPr bwMode="auto">
          <a:xfrm>
            <a:off x="4390783" y="36239735"/>
            <a:ext cx="53746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altLang="en-US" sz="2400" b="1" dirty="0"/>
              <a:t>Figure 2.</a:t>
            </a:r>
            <a:r>
              <a:rPr lang="en-US" altLang="en-US" sz="2400" dirty="0"/>
              <a:t> Picture of one of the dataset images</a:t>
            </a:r>
            <a:endParaRPr lang="en-US" altLang="en-US" sz="2400" dirty="0"/>
          </a:p>
        </p:txBody>
      </p:sp>
      <p:sp>
        <p:nvSpPr>
          <p:cNvPr id="37" name="Text Box 180"/>
          <p:cNvSpPr txBox="1">
            <a:spLocks noChangeArrowheads="1"/>
          </p:cNvSpPr>
          <p:nvPr/>
        </p:nvSpPr>
        <p:spPr bwMode="auto">
          <a:xfrm>
            <a:off x="23141839" y="15719731"/>
            <a:ext cx="48029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altLang="en-US" sz="2400" b="1" dirty="0"/>
              <a:t>Chart 1.</a:t>
            </a:r>
            <a:r>
              <a:rPr lang="en-US" altLang="en-US" sz="2400" dirty="0"/>
              <a:t> Bar graph for the results </a:t>
            </a:r>
            <a:endParaRPr lang="en-US" altLang="en-US" sz="2400" dirty="0"/>
          </a:p>
        </p:txBody>
      </p:sp>
      <p:pic>
        <p:nvPicPr>
          <p:cNvPr id="38" name="Picture 142" descr="http://people.bu.edu/sidr/bupc_logo.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731193" y="40142138"/>
            <a:ext cx="9555092" cy="3133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3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38300" y="23974024"/>
            <a:ext cx="6781800" cy="2611274"/>
          </a:xfrm>
          <a:prstGeom prst="rect">
            <a:avLst/>
          </a:prstGeom>
        </p:spPr>
      </p:pic>
      <p:pic>
        <p:nvPicPr>
          <p:cNvPr id="41" name="Picture 4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411200" y="9567141"/>
            <a:ext cx="5062721" cy="2819959"/>
          </a:xfrm>
          <a:prstGeom prst="rect">
            <a:avLst/>
          </a:prstGeom>
        </p:spPr>
      </p:pic>
      <p:pic>
        <p:nvPicPr>
          <p:cNvPr id="42" name="Picture 4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200397" y="13667508"/>
            <a:ext cx="6311624" cy="3318692"/>
          </a:xfrm>
          <a:prstGeom prst="rect">
            <a:avLst/>
          </a:prstGeom>
        </p:spPr>
      </p:pic>
      <p:pic>
        <p:nvPicPr>
          <p:cNvPr id="54" name="Picture 5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19335" y="31460926"/>
            <a:ext cx="6867207" cy="2657216"/>
          </a:xfrm>
          <a:prstGeom prst="rect">
            <a:avLst/>
          </a:prstGeom>
        </p:spPr>
      </p:pic>
      <p:pic>
        <p:nvPicPr>
          <p:cNvPr id="56" name="Picture 5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10862" y="35170714"/>
            <a:ext cx="3255617" cy="3052141"/>
          </a:xfrm>
          <a:prstGeom prst="rect">
            <a:avLst/>
          </a:prstGeom>
        </p:spPr>
      </p:pic>
      <p:graphicFrame>
        <p:nvGraphicFramePr>
          <p:cNvPr id="57" name="Chart 56"/>
          <p:cNvGraphicFramePr/>
          <p:nvPr>
            <p:extLst>
              <p:ext uri="{D42A27DB-BD31-4B8C-83A1-F6EECF244321}">
                <p14:modId xmlns:p14="http://schemas.microsoft.com/office/powerpoint/2010/main" val="10812814"/>
              </p:ext>
            </p:extLst>
          </p:nvPr>
        </p:nvGraphicFramePr>
        <p:xfrm>
          <a:off x="19868776" y="6117500"/>
          <a:ext cx="9830174" cy="9322434"/>
        </p:xfrm>
        <a:graphic>
          <a:graphicData uri="http://schemas.openxmlformats.org/drawingml/2006/chart">
            <c:chart xmlns:c="http://schemas.openxmlformats.org/drawingml/2006/chart" xmlns:r="http://schemas.openxmlformats.org/officeDocument/2006/relationships" r:id="rId12"/>
          </a:graphicData>
        </a:graphic>
      </p:graphicFrame>
      <p:pic>
        <p:nvPicPr>
          <p:cNvPr id="58" name="Picture 5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794203" y="31882362"/>
            <a:ext cx="5853733" cy="3288352"/>
          </a:xfrm>
          <a:prstGeom prst="rect">
            <a:avLst/>
          </a:prstGeom>
        </p:spPr>
      </p:pic>
      <p:sp>
        <p:nvSpPr>
          <p:cNvPr id="6" name="TextBox 5"/>
          <p:cNvSpPr txBox="1"/>
          <p:nvPr/>
        </p:nvSpPr>
        <p:spPr>
          <a:xfrm>
            <a:off x="22402800" y="35590063"/>
            <a:ext cx="5632362" cy="523220"/>
          </a:xfrm>
          <a:prstGeom prst="rect">
            <a:avLst/>
          </a:prstGeom>
          <a:noFill/>
        </p:spPr>
        <p:txBody>
          <a:bodyPr wrap="square" rtlCol="0">
            <a:spAutoFit/>
          </a:bodyPr>
          <a:lstStyle/>
          <a:p>
            <a:r>
              <a:rPr lang="en-US" sz="2800" b="1" dirty="0"/>
              <a:t>Figure 3: </a:t>
            </a:r>
            <a:r>
              <a:rPr lang="en-US" sz="2800" dirty="0"/>
              <a:t>Basic Design of CNN’s</a:t>
            </a:r>
            <a:endParaRPr lang="en-US" sz="2800" dirty="0"/>
          </a:p>
        </p:txBody>
      </p:sp>
      <p:graphicFrame>
        <p:nvGraphicFramePr>
          <p:cNvPr id="8" name="Table 7"/>
          <p:cNvGraphicFramePr>
            <a:graphicFrameLocks noGrp="1"/>
          </p:cNvGraphicFramePr>
          <p:nvPr>
            <p:extLst>
              <p:ext uri="{D42A27DB-BD31-4B8C-83A1-F6EECF244321}">
                <p14:modId xmlns:p14="http://schemas.microsoft.com/office/powerpoint/2010/main" val="2014323317"/>
              </p:ext>
            </p:extLst>
          </p:nvPr>
        </p:nvGraphicFramePr>
        <p:xfrm>
          <a:off x="10474983" y="25279661"/>
          <a:ext cx="9230202" cy="12729338"/>
        </p:xfrm>
        <a:graphic>
          <a:graphicData uri="http://schemas.openxmlformats.org/drawingml/2006/table">
            <a:tbl>
              <a:tblPr firstRow="1" bandRow="1">
                <a:tableStyleId>{5C22544A-7EE6-4342-B048-85BDC9FD1C3A}</a:tableStyleId>
              </a:tblPr>
              <a:tblGrid>
                <a:gridCol w="1538367"/>
                <a:gridCol w="1538367"/>
                <a:gridCol w="1538367"/>
                <a:gridCol w="1538367"/>
                <a:gridCol w="1538367"/>
                <a:gridCol w="1538367"/>
              </a:tblGrid>
              <a:tr h="1697245">
                <a:tc>
                  <a:txBody>
                    <a:bodyPr/>
                    <a:lstStyle/>
                    <a:p>
                      <a:pPr marL="0" marR="0" indent="0" algn="l" defTabSz="4389120" rtl="0" eaLnBrk="1" fontAlgn="auto" latinLnBrk="0" hangingPunct="1">
                        <a:lnSpc>
                          <a:spcPct val="100000"/>
                        </a:lnSpc>
                        <a:spcBef>
                          <a:spcPts val="0"/>
                        </a:spcBef>
                        <a:spcAft>
                          <a:spcPts val="0"/>
                        </a:spcAft>
                        <a:buClrTx/>
                        <a:buSzTx/>
                        <a:buFontTx/>
                        <a:buNone/>
                        <a:tabLst/>
                        <a:defRPr/>
                      </a:pPr>
                      <a:r>
                        <a:rPr lang="en-US" sz="2600" dirty="0" smtClean="0">
                          <a:solidFill>
                            <a:schemeClr val="tx1"/>
                          </a:solidFill>
                        </a:rPr>
                        <a:t>Algorithm</a:t>
                      </a:r>
                    </a:p>
                    <a:p>
                      <a:endParaRPr lang="en-US" sz="2600" dirty="0"/>
                    </a:p>
                  </a:txBody>
                  <a:tcPr/>
                </a:tc>
                <a:tc>
                  <a:txBody>
                    <a:bodyPr/>
                    <a:lstStyle/>
                    <a:p>
                      <a:pPr marL="0" marR="0" indent="0" algn="l" defTabSz="4389120" rtl="0" eaLnBrk="1" fontAlgn="auto" latinLnBrk="0" hangingPunct="1">
                        <a:lnSpc>
                          <a:spcPct val="100000"/>
                        </a:lnSpc>
                        <a:spcBef>
                          <a:spcPts val="0"/>
                        </a:spcBef>
                        <a:spcAft>
                          <a:spcPts val="0"/>
                        </a:spcAft>
                        <a:buClrTx/>
                        <a:buSzTx/>
                        <a:buFontTx/>
                        <a:buNone/>
                        <a:tabLst/>
                        <a:defRPr/>
                      </a:pPr>
                      <a:r>
                        <a:rPr lang="en-US" sz="2600" dirty="0" smtClean="0">
                          <a:solidFill>
                            <a:schemeClr val="tx1"/>
                          </a:solidFill>
                        </a:rPr>
                        <a:t>Happy vs. Sad</a:t>
                      </a:r>
                    </a:p>
                    <a:p>
                      <a:endParaRPr lang="en-US" sz="2600" dirty="0"/>
                    </a:p>
                  </a:txBody>
                  <a:tcPr/>
                </a:tc>
                <a:tc>
                  <a:txBody>
                    <a:bodyPr/>
                    <a:lstStyle/>
                    <a:p>
                      <a:pPr marL="0" marR="0" indent="0" algn="l" defTabSz="4389120" rtl="0" eaLnBrk="1" fontAlgn="auto" latinLnBrk="0" hangingPunct="1">
                        <a:lnSpc>
                          <a:spcPct val="100000"/>
                        </a:lnSpc>
                        <a:spcBef>
                          <a:spcPts val="0"/>
                        </a:spcBef>
                        <a:spcAft>
                          <a:spcPts val="0"/>
                        </a:spcAft>
                        <a:buClrTx/>
                        <a:buSzTx/>
                        <a:buFontTx/>
                        <a:buNone/>
                        <a:tabLst/>
                        <a:defRPr/>
                      </a:pPr>
                      <a:r>
                        <a:rPr lang="en-US" sz="2600" b="1" dirty="0" smtClean="0">
                          <a:solidFill>
                            <a:schemeClr val="tx1"/>
                          </a:solidFill>
                        </a:rPr>
                        <a:t>Sunglasses</a:t>
                      </a:r>
                    </a:p>
                    <a:p>
                      <a:endParaRPr lang="en-US" sz="2600" dirty="0"/>
                    </a:p>
                  </a:txBody>
                  <a:tcPr/>
                </a:tc>
                <a:tc>
                  <a:txBody>
                    <a:bodyPr/>
                    <a:lstStyle/>
                    <a:p>
                      <a:pPr marL="0" marR="0" indent="0" algn="l" defTabSz="4389120" rtl="0" eaLnBrk="1" fontAlgn="auto" latinLnBrk="0" hangingPunct="1">
                        <a:lnSpc>
                          <a:spcPct val="100000"/>
                        </a:lnSpc>
                        <a:spcBef>
                          <a:spcPts val="0"/>
                        </a:spcBef>
                        <a:spcAft>
                          <a:spcPts val="0"/>
                        </a:spcAft>
                        <a:buClrTx/>
                        <a:buSzTx/>
                        <a:buFontTx/>
                        <a:buNone/>
                        <a:tabLst/>
                        <a:defRPr/>
                      </a:pPr>
                      <a:r>
                        <a:rPr lang="en-US" sz="2600" dirty="0" smtClean="0">
                          <a:solidFill>
                            <a:schemeClr val="tx1"/>
                          </a:solidFill>
                        </a:rPr>
                        <a:t>Accuracy Happy vs. Sad</a:t>
                      </a:r>
                    </a:p>
                    <a:p>
                      <a:endParaRPr lang="en-US" sz="2600" dirty="0"/>
                    </a:p>
                  </a:txBody>
                  <a:tcPr/>
                </a:tc>
                <a:tc>
                  <a:txBody>
                    <a:bodyPr/>
                    <a:lstStyle/>
                    <a:p>
                      <a:pPr marL="0" marR="0" indent="0" algn="l" defTabSz="4389120" rtl="0" eaLnBrk="1" fontAlgn="auto" latinLnBrk="0" hangingPunct="1">
                        <a:lnSpc>
                          <a:spcPct val="100000"/>
                        </a:lnSpc>
                        <a:spcBef>
                          <a:spcPts val="0"/>
                        </a:spcBef>
                        <a:spcAft>
                          <a:spcPts val="0"/>
                        </a:spcAft>
                        <a:buClrTx/>
                        <a:buSzTx/>
                        <a:buFontTx/>
                        <a:buNone/>
                        <a:tabLst/>
                        <a:defRPr/>
                      </a:pPr>
                      <a:r>
                        <a:rPr lang="en-US" sz="2600" dirty="0" smtClean="0">
                          <a:solidFill>
                            <a:schemeClr val="tx1"/>
                          </a:solidFill>
                        </a:rPr>
                        <a:t>Accuracy Sunglasses</a:t>
                      </a:r>
                    </a:p>
                    <a:p>
                      <a:endParaRPr lang="en-US" sz="2600" dirty="0"/>
                    </a:p>
                  </a:txBody>
                  <a:tcPr/>
                </a:tc>
                <a:tc>
                  <a:txBody>
                    <a:bodyPr/>
                    <a:lstStyle/>
                    <a:p>
                      <a:pPr marL="0" marR="0" indent="0" algn="l" defTabSz="4389120" rtl="0" eaLnBrk="1" fontAlgn="auto" latinLnBrk="0" hangingPunct="1">
                        <a:lnSpc>
                          <a:spcPct val="100000"/>
                        </a:lnSpc>
                        <a:spcBef>
                          <a:spcPts val="0"/>
                        </a:spcBef>
                        <a:spcAft>
                          <a:spcPts val="0"/>
                        </a:spcAft>
                        <a:buClrTx/>
                        <a:buSzTx/>
                        <a:buFontTx/>
                        <a:buNone/>
                        <a:tabLst/>
                        <a:defRPr/>
                      </a:pPr>
                      <a:r>
                        <a:rPr lang="en-US" sz="2600" dirty="0" smtClean="0">
                          <a:solidFill>
                            <a:schemeClr val="tx1"/>
                          </a:solidFill>
                        </a:rPr>
                        <a:t>Execution</a:t>
                      </a:r>
                      <a:r>
                        <a:rPr lang="en-US" sz="2600" baseline="0" dirty="0" smtClean="0">
                          <a:solidFill>
                            <a:schemeClr val="tx1"/>
                          </a:solidFill>
                        </a:rPr>
                        <a:t> Time</a:t>
                      </a:r>
                      <a:endParaRPr lang="en-US" sz="2600" dirty="0" smtClean="0">
                        <a:solidFill>
                          <a:schemeClr val="tx1"/>
                        </a:solidFill>
                      </a:endParaRPr>
                    </a:p>
                    <a:p>
                      <a:endParaRPr lang="en-US" sz="2600" dirty="0"/>
                    </a:p>
                  </a:txBody>
                  <a:tcPr/>
                </a:tc>
              </a:tr>
              <a:tr h="5717036">
                <a:tc>
                  <a:txBody>
                    <a:bodyPr/>
                    <a:lstStyle/>
                    <a:p>
                      <a:pPr marL="0" marR="0" indent="0" algn="l" defTabSz="4389120" rtl="0" eaLnBrk="1" fontAlgn="auto" latinLnBrk="0" hangingPunct="1">
                        <a:lnSpc>
                          <a:spcPct val="100000"/>
                        </a:lnSpc>
                        <a:spcBef>
                          <a:spcPts val="0"/>
                        </a:spcBef>
                        <a:spcAft>
                          <a:spcPts val="0"/>
                        </a:spcAft>
                        <a:buClrTx/>
                        <a:buSzTx/>
                        <a:buFontTx/>
                        <a:buNone/>
                        <a:tabLst/>
                        <a:defRPr/>
                      </a:pPr>
                      <a:r>
                        <a:rPr lang="en-US" sz="2600" dirty="0" smtClean="0"/>
                        <a:t>RPROP</a:t>
                      </a:r>
                    </a:p>
                    <a:p>
                      <a:endParaRPr lang="en-US" sz="2600" dirty="0"/>
                    </a:p>
                  </a:txBody>
                  <a:tcPr/>
                </a:tc>
                <a:tc>
                  <a:txBody>
                    <a:bodyPr/>
                    <a:lstStyle/>
                    <a:p>
                      <a:r>
                        <a:rPr lang="en-US" sz="2600" dirty="0" smtClean="0"/>
                        <a:t>10</a:t>
                      </a:r>
                      <a:r>
                        <a:rPr lang="en-US" sz="2600" baseline="0" dirty="0" smtClean="0"/>
                        <a:t>0 images, </a:t>
                      </a:r>
                    </a:p>
                    <a:p>
                      <a:endParaRPr lang="en-US" sz="2600" baseline="0" dirty="0" smtClean="0"/>
                    </a:p>
                    <a:p>
                      <a:r>
                        <a:rPr lang="en-US" sz="2600" baseline="0" dirty="0" smtClean="0"/>
                        <a:t>55 happy</a:t>
                      </a:r>
                    </a:p>
                    <a:p>
                      <a:r>
                        <a:rPr lang="en-US" sz="2600" baseline="0" dirty="0" smtClean="0"/>
                        <a:t>45 sad</a:t>
                      </a:r>
                      <a:endParaRPr lang="en-US" sz="2600" dirty="0" smtClean="0"/>
                    </a:p>
                    <a:p>
                      <a:endParaRPr lang="en-US" sz="2600" dirty="0"/>
                    </a:p>
                  </a:txBody>
                  <a:tcPr/>
                </a:tc>
                <a:tc>
                  <a:txBody>
                    <a:bodyPr/>
                    <a:lstStyle/>
                    <a:p>
                      <a:r>
                        <a:rPr lang="en-US" sz="2600" dirty="0" smtClean="0"/>
                        <a:t>55 images</a:t>
                      </a:r>
                    </a:p>
                    <a:p>
                      <a:endParaRPr lang="en-US" sz="2600" dirty="0" smtClean="0"/>
                    </a:p>
                    <a:p>
                      <a:r>
                        <a:rPr lang="en-US" sz="2600" dirty="0" smtClean="0"/>
                        <a:t>33 sunglasses</a:t>
                      </a:r>
                    </a:p>
                    <a:p>
                      <a:r>
                        <a:rPr lang="en-US" sz="2600" dirty="0" smtClean="0"/>
                        <a:t>22</a:t>
                      </a:r>
                      <a:r>
                        <a:rPr lang="en-US" sz="2600" baseline="0" dirty="0" smtClean="0"/>
                        <a:t> no sunglasses</a:t>
                      </a:r>
                      <a:endParaRPr lang="en-US" sz="2600" dirty="0" smtClean="0"/>
                    </a:p>
                    <a:p>
                      <a:endParaRPr lang="en-US" sz="2600" dirty="0"/>
                    </a:p>
                  </a:txBody>
                  <a:tcPr/>
                </a:tc>
                <a:tc>
                  <a:txBody>
                    <a:bodyPr/>
                    <a:lstStyle/>
                    <a:p>
                      <a:r>
                        <a:rPr lang="en-US" sz="2600" dirty="0" smtClean="0"/>
                        <a:t>Reported</a:t>
                      </a:r>
                      <a:r>
                        <a:rPr lang="en-US" sz="2600" baseline="0" dirty="0" smtClean="0"/>
                        <a:t> : </a:t>
                      </a:r>
                    </a:p>
                    <a:p>
                      <a:r>
                        <a:rPr lang="en-US" sz="2600" baseline="0" dirty="0" smtClean="0"/>
                        <a:t> </a:t>
                      </a:r>
                    </a:p>
                    <a:p>
                      <a:r>
                        <a:rPr lang="en-US" sz="2600" baseline="0" dirty="0" smtClean="0"/>
                        <a:t>47 happy</a:t>
                      </a:r>
                    </a:p>
                    <a:p>
                      <a:r>
                        <a:rPr lang="en-US" sz="2600" baseline="0" dirty="0" smtClean="0"/>
                        <a:t>53 sad</a:t>
                      </a:r>
                    </a:p>
                    <a:p>
                      <a:endParaRPr lang="en-US" sz="2600" baseline="0" dirty="0" smtClean="0"/>
                    </a:p>
                    <a:p>
                      <a:r>
                        <a:rPr lang="en-US" sz="2600" baseline="0" dirty="0" smtClean="0"/>
                        <a:t>92 % accuracy</a:t>
                      </a:r>
                    </a:p>
                    <a:p>
                      <a:endParaRPr lang="en-US" sz="2600" baseline="0" dirty="0" smtClean="0"/>
                    </a:p>
                    <a:p>
                      <a:endParaRPr lang="en-US" sz="2600" dirty="0"/>
                    </a:p>
                  </a:txBody>
                  <a:tcPr/>
                </a:tc>
                <a:tc>
                  <a:txBody>
                    <a:bodyPr/>
                    <a:lstStyle/>
                    <a:p>
                      <a:r>
                        <a:rPr lang="en-US" sz="2600" dirty="0" smtClean="0"/>
                        <a:t>Reported: </a:t>
                      </a:r>
                    </a:p>
                    <a:p>
                      <a:endParaRPr lang="en-US" sz="2600" dirty="0" smtClean="0"/>
                    </a:p>
                    <a:p>
                      <a:r>
                        <a:rPr lang="en-US" sz="2600" dirty="0" smtClean="0"/>
                        <a:t>27 sunglasses and 28 no sunglasses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6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600" baseline="0" dirty="0" smtClean="0"/>
                        <a:t>89 % accuracy</a:t>
                      </a:r>
                    </a:p>
                    <a:p>
                      <a:endParaRPr lang="en-US" sz="2600" dirty="0" smtClean="0"/>
                    </a:p>
                    <a:p>
                      <a:endParaRPr lang="en-US" sz="2600" dirty="0"/>
                    </a:p>
                  </a:txBody>
                  <a:tcPr/>
                </a:tc>
                <a:tc>
                  <a:txBody>
                    <a:bodyPr/>
                    <a:lstStyle/>
                    <a:p>
                      <a:r>
                        <a:rPr lang="en-US" sz="2600" dirty="0" smtClean="0"/>
                        <a:t>Happy vs. Sad: </a:t>
                      </a:r>
                    </a:p>
                    <a:p>
                      <a:r>
                        <a:rPr lang="en-US" sz="2600" dirty="0" smtClean="0"/>
                        <a:t>1 hour and 42 minutes</a:t>
                      </a:r>
                    </a:p>
                    <a:p>
                      <a:endParaRPr lang="en-US" sz="2600" dirty="0" smtClean="0"/>
                    </a:p>
                    <a:p>
                      <a:endParaRPr lang="en-US" sz="2600" dirty="0" smtClean="0"/>
                    </a:p>
                    <a:p>
                      <a:r>
                        <a:rPr lang="en-US" sz="2600" dirty="0" smtClean="0"/>
                        <a:t>Sunglasses: 45</a:t>
                      </a:r>
                      <a:r>
                        <a:rPr lang="en-US" sz="2600" baseline="0" dirty="0" smtClean="0"/>
                        <a:t> minutes and 22 seconds</a:t>
                      </a:r>
                      <a:endParaRPr lang="en-US" sz="2600" dirty="0" smtClean="0"/>
                    </a:p>
                    <a:p>
                      <a:endParaRPr lang="en-US" sz="2600" dirty="0"/>
                    </a:p>
                  </a:txBody>
                  <a:tcPr/>
                </a:tc>
              </a:tr>
              <a:tr h="5315057">
                <a:tc>
                  <a:txBody>
                    <a:bodyPr/>
                    <a:lstStyle/>
                    <a:p>
                      <a:pPr marL="0" marR="0" indent="0" algn="l" defTabSz="4389120" rtl="0" eaLnBrk="1" fontAlgn="auto" latinLnBrk="0" hangingPunct="1">
                        <a:lnSpc>
                          <a:spcPct val="100000"/>
                        </a:lnSpc>
                        <a:spcBef>
                          <a:spcPts val="0"/>
                        </a:spcBef>
                        <a:spcAft>
                          <a:spcPts val="0"/>
                        </a:spcAft>
                        <a:buClrTx/>
                        <a:buSzTx/>
                        <a:buFontTx/>
                        <a:buNone/>
                        <a:tabLst/>
                        <a:defRPr/>
                      </a:pPr>
                      <a:r>
                        <a:rPr lang="en-US" sz="2600" dirty="0" smtClean="0">
                          <a:solidFill>
                            <a:schemeClr val="tx1"/>
                          </a:solidFill>
                        </a:rPr>
                        <a:t>Gradient Descent</a:t>
                      </a:r>
                    </a:p>
                    <a:p>
                      <a:endParaRPr lang="en-US" sz="2600" dirty="0"/>
                    </a:p>
                  </a:txBody>
                  <a:tcPr/>
                </a:tc>
                <a:tc>
                  <a:txBody>
                    <a:bodyPr/>
                    <a:lstStyle/>
                    <a:p>
                      <a:r>
                        <a:rPr lang="en-US" sz="2600" dirty="0" smtClean="0"/>
                        <a:t>100 images</a:t>
                      </a:r>
                    </a:p>
                    <a:p>
                      <a:endParaRPr lang="en-US" sz="2600" dirty="0" smtClean="0"/>
                    </a:p>
                    <a:p>
                      <a:r>
                        <a:rPr lang="en-US" sz="2600" dirty="0" smtClean="0"/>
                        <a:t>55 happy</a:t>
                      </a:r>
                    </a:p>
                    <a:p>
                      <a:r>
                        <a:rPr lang="en-US" sz="2600" dirty="0" smtClean="0"/>
                        <a:t>45 sad</a:t>
                      </a:r>
                    </a:p>
                    <a:p>
                      <a:endParaRPr lang="en-US" sz="2600" dirty="0"/>
                    </a:p>
                  </a:txBody>
                  <a:tcPr/>
                </a:tc>
                <a:tc>
                  <a:txBody>
                    <a:bodyPr/>
                    <a:lstStyle/>
                    <a:p>
                      <a:r>
                        <a:rPr lang="en-US" sz="2600" dirty="0" smtClean="0"/>
                        <a:t>55</a:t>
                      </a:r>
                      <a:r>
                        <a:rPr lang="en-US" sz="2600" baseline="0" dirty="0" smtClean="0"/>
                        <a:t> images</a:t>
                      </a:r>
                    </a:p>
                    <a:p>
                      <a:endParaRPr lang="en-US" sz="2600" baseline="0" dirty="0" smtClean="0"/>
                    </a:p>
                    <a:p>
                      <a:r>
                        <a:rPr lang="en-US" sz="2600" baseline="0" dirty="0" smtClean="0"/>
                        <a:t>33 sunglasses</a:t>
                      </a:r>
                    </a:p>
                    <a:p>
                      <a:r>
                        <a:rPr lang="en-US" sz="2600" baseline="0" dirty="0" smtClean="0"/>
                        <a:t>22 no sunglasses</a:t>
                      </a:r>
                      <a:endParaRPr lang="en-US" sz="2600" dirty="0" smtClean="0"/>
                    </a:p>
                    <a:p>
                      <a:endParaRPr lang="en-US" sz="2600" dirty="0"/>
                    </a:p>
                  </a:txBody>
                  <a:tcPr/>
                </a:tc>
                <a:tc>
                  <a:txBody>
                    <a:bodyPr/>
                    <a:lstStyle/>
                    <a:p>
                      <a:r>
                        <a:rPr lang="en-US" sz="2600" dirty="0" smtClean="0"/>
                        <a:t>Reported: </a:t>
                      </a:r>
                    </a:p>
                    <a:p>
                      <a:endParaRPr lang="en-US" sz="2600" dirty="0" smtClean="0"/>
                    </a:p>
                    <a:p>
                      <a:r>
                        <a:rPr lang="en-US" sz="2600" dirty="0" smtClean="0"/>
                        <a:t>40 happy</a:t>
                      </a:r>
                    </a:p>
                    <a:p>
                      <a:r>
                        <a:rPr lang="en-US" sz="2600" dirty="0" smtClean="0"/>
                        <a:t>60</a:t>
                      </a:r>
                      <a:r>
                        <a:rPr lang="en-US" sz="2600" baseline="0" dirty="0" smtClean="0"/>
                        <a:t> sad</a:t>
                      </a:r>
                    </a:p>
                    <a:p>
                      <a:endParaRPr lang="en-US" sz="2600" baseline="0" dirty="0" smtClean="0"/>
                    </a:p>
                    <a:p>
                      <a:r>
                        <a:rPr lang="en-US" sz="2600" baseline="0" dirty="0" smtClean="0"/>
                        <a:t>85 % accuracy</a:t>
                      </a:r>
                      <a:endParaRPr lang="en-US" sz="2600" dirty="0" smtClean="0"/>
                    </a:p>
                    <a:p>
                      <a:endParaRPr lang="en-US" sz="2600" dirty="0"/>
                    </a:p>
                  </a:txBody>
                  <a:tcPr/>
                </a:tc>
                <a:tc>
                  <a:txBody>
                    <a:bodyPr/>
                    <a:lstStyle/>
                    <a:p>
                      <a:r>
                        <a:rPr lang="en-US" sz="2600" dirty="0" smtClean="0"/>
                        <a:t>Reported: </a:t>
                      </a:r>
                    </a:p>
                    <a:p>
                      <a:endParaRPr lang="en-US" sz="2600" dirty="0" smtClean="0"/>
                    </a:p>
                    <a:p>
                      <a:r>
                        <a:rPr lang="en-US" sz="2600" dirty="0" smtClean="0"/>
                        <a:t>24 happy and 31 sad</a:t>
                      </a:r>
                    </a:p>
                    <a:p>
                      <a:endParaRPr lang="en-US" sz="2600" dirty="0" smtClean="0"/>
                    </a:p>
                    <a:p>
                      <a:r>
                        <a:rPr lang="en-US" sz="2600" dirty="0" smtClean="0"/>
                        <a:t>84 % accuracy</a:t>
                      </a:r>
                    </a:p>
                    <a:p>
                      <a:endParaRPr lang="en-US" sz="2600" dirty="0"/>
                    </a:p>
                  </a:txBody>
                  <a:tcPr/>
                </a:tc>
                <a:tc>
                  <a:txBody>
                    <a:bodyPr/>
                    <a:lstStyle/>
                    <a:p>
                      <a:r>
                        <a:rPr lang="en-US" sz="2600" dirty="0" smtClean="0"/>
                        <a:t>Happy vs. Sad: </a:t>
                      </a:r>
                    </a:p>
                    <a:p>
                      <a:r>
                        <a:rPr lang="en-US" sz="2600" dirty="0" smtClean="0"/>
                        <a:t>2 hours and 57 minutes</a:t>
                      </a:r>
                    </a:p>
                    <a:p>
                      <a:endParaRPr lang="en-US" sz="2600" dirty="0" smtClean="0"/>
                    </a:p>
                    <a:p>
                      <a:endParaRPr lang="en-US" sz="2600" dirty="0" smtClean="0"/>
                    </a:p>
                    <a:p>
                      <a:r>
                        <a:rPr lang="en-US" sz="2600" dirty="0" smtClean="0"/>
                        <a:t>Sunglasses: 3</a:t>
                      </a:r>
                      <a:r>
                        <a:rPr lang="en-US" sz="2600" baseline="0" dirty="0" smtClean="0"/>
                        <a:t> hours and 12 minutes</a:t>
                      </a:r>
                      <a:endParaRPr lang="en-US" sz="2600" dirty="0" smtClean="0"/>
                    </a:p>
                    <a:p>
                      <a:endParaRPr lang="en-US" sz="2600" dirty="0"/>
                    </a:p>
                  </a:txBody>
                  <a:tcPr/>
                </a:tc>
              </a:tr>
            </a:tbl>
          </a:graphicData>
        </a:graphic>
      </p:graphicFrame>
      <p:pic>
        <p:nvPicPr>
          <p:cNvPr id="9" name="Picture 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690845" y="1263198"/>
            <a:ext cx="2743200" cy="1666875"/>
          </a:xfrm>
          <a:prstGeom prst="rect">
            <a:avLst/>
          </a:prstGeom>
        </p:spPr>
      </p:pic>
      <p:pic>
        <p:nvPicPr>
          <p:cNvPr id="60" name="Picture 5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7600711" y="1297936"/>
            <a:ext cx="2686031" cy="1632137"/>
          </a:xfrm>
          <a:prstGeom prst="rect">
            <a:avLst/>
          </a:prstGeom>
        </p:spPr>
      </p:pic>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2536</TotalTime>
  <Words>825</Words>
  <Application>Microsoft Office PowerPoint</Application>
  <PresentationFormat>Custom</PresentationFormat>
  <Paragraphs>127</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 Unicode MS</vt:lpstr>
      <vt:lpstr>Arial</vt:lpstr>
      <vt:lpstr>Bookman Old Style</vt:lpstr>
      <vt:lpstr>Calibri</vt:lpstr>
      <vt:lpstr>High Tower Text</vt:lpstr>
      <vt:lpstr>Impact</vt:lpstr>
      <vt:lpstr>Office Theme</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48x36</dc:title>
  <dc:creator>Jay Larson</dc:creator>
  <dc:description>Quality poster printing
www.genigraphics.com
1-800-790-4001</dc:description>
  <cp:lastModifiedBy>zylerzx</cp:lastModifiedBy>
  <cp:revision>63</cp:revision>
  <cp:lastPrinted>2013-02-12T02:21:55Z</cp:lastPrinted>
  <dcterms:created xsi:type="dcterms:W3CDTF">2013-02-10T21:14:48Z</dcterms:created>
  <dcterms:modified xsi:type="dcterms:W3CDTF">2014-08-06T19:13:13Z</dcterms:modified>
</cp:coreProperties>
</file>